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docProps/custom.xml" ContentType="application/vnd.openxmlformats-officedocument.custom-properties+xml"/>
  <Override PartName="/customXml/itemProps6.xml" ContentType="application/vnd.openxmlformats-officedocument.customXmlProperties+xml"/>
  <Default Extension="xlsx" ContentType="application/vnd.openxmlformats-officedocument.spreadsheetml.sheet"/>
  <Override PartName="/ppt/diagrams/layout1.xml" ContentType="application/vnd.openxmlformats-officedocument.drawingml.diagramLayout+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customXml/itemProps5.xml" ContentType="application/vnd.openxmlformats-officedocument.customXmlPropertie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32.xml" ContentType="application/vnd.openxmlformats-officedocument.presentationml.tags+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tags/tag19.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20" r:id="rId7"/>
  </p:sldMasterIdLst>
  <p:notesMasterIdLst>
    <p:notesMasterId r:id="rId57"/>
  </p:notesMasterIdLst>
  <p:handoutMasterIdLst>
    <p:handoutMasterId r:id="rId58"/>
  </p:handoutMasterIdLst>
  <p:sldIdLst>
    <p:sldId id="256" r:id="rId8"/>
    <p:sldId id="308" r:id="rId9"/>
    <p:sldId id="322" r:id="rId10"/>
    <p:sldId id="335" r:id="rId11"/>
    <p:sldId id="336" r:id="rId12"/>
    <p:sldId id="312" r:id="rId13"/>
    <p:sldId id="323" r:id="rId14"/>
    <p:sldId id="324" r:id="rId15"/>
    <p:sldId id="259" r:id="rId16"/>
    <p:sldId id="345" r:id="rId17"/>
    <p:sldId id="260" r:id="rId18"/>
    <p:sldId id="284" r:id="rId19"/>
    <p:sldId id="285" r:id="rId20"/>
    <p:sldId id="290" r:id="rId21"/>
    <p:sldId id="291" r:id="rId22"/>
    <p:sldId id="272" r:id="rId23"/>
    <p:sldId id="330" r:id="rId24"/>
    <p:sldId id="294" r:id="rId25"/>
    <p:sldId id="333" r:id="rId26"/>
    <p:sldId id="268" r:id="rId27"/>
    <p:sldId id="337" r:id="rId28"/>
    <p:sldId id="338" r:id="rId29"/>
    <p:sldId id="339" r:id="rId30"/>
    <p:sldId id="340" r:id="rId31"/>
    <p:sldId id="341" r:id="rId32"/>
    <p:sldId id="342" r:id="rId33"/>
    <p:sldId id="347" r:id="rId34"/>
    <p:sldId id="269" r:id="rId35"/>
    <p:sldId id="346" r:id="rId36"/>
    <p:sldId id="270" r:id="rId37"/>
    <p:sldId id="295" r:id="rId38"/>
    <p:sldId id="329" r:id="rId39"/>
    <p:sldId id="303" r:id="rId40"/>
    <p:sldId id="344" r:id="rId41"/>
    <p:sldId id="304" r:id="rId42"/>
    <p:sldId id="305" r:id="rId43"/>
    <p:sldId id="306" r:id="rId44"/>
    <p:sldId id="307" r:id="rId45"/>
    <p:sldId id="300" r:id="rId46"/>
    <p:sldId id="301" r:id="rId47"/>
    <p:sldId id="302" r:id="rId48"/>
    <p:sldId id="297" r:id="rId49"/>
    <p:sldId id="334" r:id="rId50"/>
    <p:sldId id="299" r:id="rId51"/>
    <p:sldId id="348" r:id="rId52"/>
    <p:sldId id="343" r:id="rId53"/>
    <p:sldId id="326" r:id="rId54"/>
    <p:sldId id="327" r:id="rId55"/>
    <p:sldId id="328" r:id="rId56"/>
  </p:sldIdLst>
  <p:sldSz cx="10693400" cy="756126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521492" algn="l" rtl="0" fontAlgn="base">
      <a:spcBef>
        <a:spcPct val="0"/>
      </a:spcBef>
      <a:spcAft>
        <a:spcPct val="0"/>
      </a:spcAft>
      <a:defRPr kern="1200">
        <a:solidFill>
          <a:schemeClr val="tx1"/>
        </a:solidFill>
        <a:latin typeface="Arial" charset="0"/>
        <a:ea typeface="+mn-ea"/>
        <a:cs typeface="Arial" charset="0"/>
      </a:defRPr>
    </a:lvl2pPr>
    <a:lvl3pPr marL="1042983" algn="l" rtl="0" fontAlgn="base">
      <a:spcBef>
        <a:spcPct val="0"/>
      </a:spcBef>
      <a:spcAft>
        <a:spcPct val="0"/>
      </a:spcAft>
      <a:defRPr kern="1200">
        <a:solidFill>
          <a:schemeClr val="tx1"/>
        </a:solidFill>
        <a:latin typeface="Arial" charset="0"/>
        <a:ea typeface="+mn-ea"/>
        <a:cs typeface="Arial" charset="0"/>
      </a:defRPr>
    </a:lvl3pPr>
    <a:lvl4pPr marL="1564475" algn="l" rtl="0" fontAlgn="base">
      <a:spcBef>
        <a:spcPct val="0"/>
      </a:spcBef>
      <a:spcAft>
        <a:spcPct val="0"/>
      </a:spcAft>
      <a:defRPr kern="1200">
        <a:solidFill>
          <a:schemeClr val="tx1"/>
        </a:solidFill>
        <a:latin typeface="Arial" charset="0"/>
        <a:ea typeface="+mn-ea"/>
        <a:cs typeface="Arial" charset="0"/>
      </a:defRPr>
    </a:lvl4pPr>
    <a:lvl5pPr marL="2085965" algn="l" rtl="0" fontAlgn="base">
      <a:spcBef>
        <a:spcPct val="0"/>
      </a:spcBef>
      <a:spcAft>
        <a:spcPct val="0"/>
      </a:spcAft>
      <a:defRPr kern="1200">
        <a:solidFill>
          <a:schemeClr val="tx1"/>
        </a:solidFill>
        <a:latin typeface="Arial" charset="0"/>
        <a:ea typeface="+mn-ea"/>
        <a:cs typeface="Arial" charset="0"/>
      </a:defRPr>
    </a:lvl5pPr>
    <a:lvl6pPr marL="2607457" algn="l" defTabSz="1042983" rtl="0" eaLnBrk="1" latinLnBrk="0" hangingPunct="1">
      <a:defRPr kern="1200">
        <a:solidFill>
          <a:schemeClr val="tx1"/>
        </a:solidFill>
        <a:latin typeface="Arial" charset="0"/>
        <a:ea typeface="+mn-ea"/>
        <a:cs typeface="Arial" charset="0"/>
      </a:defRPr>
    </a:lvl6pPr>
    <a:lvl7pPr marL="3128948" algn="l" defTabSz="1042983" rtl="0" eaLnBrk="1" latinLnBrk="0" hangingPunct="1">
      <a:defRPr kern="1200">
        <a:solidFill>
          <a:schemeClr val="tx1"/>
        </a:solidFill>
        <a:latin typeface="Arial" charset="0"/>
        <a:ea typeface="+mn-ea"/>
        <a:cs typeface="Arial" charset="0"/>
      </a:defRPr>
    </a:lvl7pPr>
    <a:lvl8pPr marL="3650440" algn="l" defTabSz="1042983" rtl="0" eaLnBrk="1" latinLnBrk="0" hangingPunct="1">
      <a:defRPr kern="1200">
        <a:solidFill>
          <a:schemeClr val="tx1"/>
        </a:solidFill>
        <a:latin typeface="Arial" charset="0"/>
        <a:ea typeface="+mn-ea"/>
        <a:cs typeface="Arial" charset="0"/>
      </a:defRPr>
    </a:lvl8pPr>
    <a:lvl9pPr marL="4171931" algn="l" defTabSz="1042983"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Wilson" initials="J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7600"/>
    <a:srgbClr val="EA7B00"/>
    <a:srgbClr val="FFBD75"/>
    <a:srgbClr val="FFBF79"/>
    <a:srgbClr val="FFD5A7"/>
    <a:srgbClr val="FFF3E5"/>
    <a:srgbClr val="FCC917"/>
    <a:srgbClr val="00697A"/>
    <a:srgbClr val="5F5F5F"/>
    <a:srgbClr val="77777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35" autoAdjust="0"/>
    <p:restoredTop sz="94660" autoAdjust="0"/>
  </p:normalViewPr>
  <p:slideViewPr>
    <p:cSldViewPr snapToGrid="0" snapToObjects="1" showGuides="1">
      <p:cViewPr varScale="1">
        <p:scale>
          <a:sx n="121" d="100"/>
          <a:sy n="121" d="100"/>
        </p:scale>
        <p:origin x="-894" y="-96"/>
      </p:cViewPr>
      <p:guideLst>
        <p:guide orient="horz" pos="4606"/>
        <p:guide orient="horz" pos="194"/>
        <p:guide orient="horz" pos="1112"/>
        <p:guide orient="horz" pos="1188"/>
        <p:guide orient="horz" pos="4309"/>
        <p:guide orient="horz" pos="2684"/>
        <p:guide pos="3370"/>
        <p:guide pos="1449"/>
        <p:guide pos="5286"/>
        <p:guide pos="401"/>
        <p:guide pos="64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38"/>
    </p:cViewPr>
  </p:sorterViewPr>
  <p:notesViewPr>
    <p:cSldViewPr snapToGrid="0" snapToObjects="1" showGuides="1">
      <p:cViewPr varScale="1">
        <p:scale>
          <a:sx n="71" d="100"/>
          <a:sy n="71" d="100"/>
        </p:scale>
        <p:origin x="-1566"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barChart>
        <c:barDir val="col"/>
        <c:grouping val="stacked"/>
        <c:ser>
          <c:idx val="0"/>
          <c:order val="0"/>
          <c:tx>
            <c:strRef>
              <c:f>Sheet1!$B$1</c:f>
              <c:strCache>
                <c:ptCount val="1"/>
                <c:pt idx="0">
                  <c:v>Tangible common equity</c:v>
                </c:pt>
              </c:strCache>
            </c:strRef>
          </c:tx>
          <c:spPr>
            <a:solidFill>
              <a:schemeClr val="bg1"/>
            </a:solidFill>
            <a:ln>
              <a:solidFill>
                <a:schemeClr val="tx2"/>
              </a:solidFill>
            </a:ln>
          </c:spPr>
          <c:dLbls>
            <c:txPr>
              <a:bodyPr/>
              <a:lstStyle/>
              <a:p>
                <a:pPr>
                  <a:defRPr sz="1200">
                    <a:solidFill>
                      <a:schemeClr val="tx2"/>
                    </a:solidFill>
                    <a:latin typeface="Arial" pitchFamily="34" charset="0"/>
                    <a:cs typeface="Arial" pitchFamily="34" charset="0"/>
                  </a:defRPr>
                </a:pPr>
                <a:endParaRPr lang="en-US"/>
              </a:p>
            </c:txPr>
            <c:dLblPos val="ctr"/>
            <c:showVal val="1"/>
          </c:dLbls>
          <c:cat>
            <c:strRef>
              <c:f>Sheet1!$A$2:$A$3</c:f>
              <c:strCache>
                <c:ptCount val="2"/>
                <c:pt idx="0">
                  <c:v>4Q07</c:v>
                </c:pt>
                <c:pt idx="1">
                  <c:v>3Q13</c:v>
                </c:pt>
              </c:strCache>
            </c:strRef>
          </c:cat>
          <c:val>
            <c:numRef>
              <c:f>Sheet1!$B$2:$B$3</c:f>
              <c:numCache>
                <c:formatCode>0.0%</c:formatCode>
                <c:ptCount val="2"/>
                <c:pt idx="0">
                  <c:v>4.5999999999999999E-2</c:v>
                </c:pt>
                <c:pt idx="1">
                  <c:v>0.11600000000000002</c:v>
                </c:pt>
              </c:numCache>
            </c:numRef>
          </c:val>
        </c:ser>
        <c:ser>
          <c:idx val="1"/>
          <c:order val="1"/>
          <c:tx>
            <c:strRef>
              <c:f>Sheet1!$C$1</c:f>
              <c:strCache>
                <c:ptCount val="1"/>
                <c:pt idx="0">
                  <c:v>Preferred</c:v>
                </c:pt>
              </c:strCache>
            </c:strRef>
          </c:tx>
          <c:spPr>
            <a:solidFill>
              <a:schemeClr val="bg1">
                <a:lumMod val="50000"/>
              </a:schemeClr>
            </a:solidFill>
          </c:spPr>
          <c:dLbls>
            <c:dLbl>
              <c:idx val="0"/>
              <c:layout>
                <c:manualLayout>
                  <c:x val="1.3320151987559921E-3"/>
                  <c:y val="1.0384215991692628E-2"/>
                </c:manualLayout>
              </c:layout>
              <c:tx>
                <c:rich>
                  <a:bodyPr/>
                  <a:lstStyle/>
                  <a:p>
                    <a:r>
                      <a:rPr lang="en-US" dirty="0">
                        <a:solidFill>
                          <a:schemeClr val="tx2"/>
                        </a:solidFill>
                      </a:rPr>
                      <a:t>0.1%</a:t>
                    </a:r>
                  </a:p>
                </c:rich>
              </c:tx>
              <c:dLblPos val="ctr"/>
              <c:showVal val="1"/>
            </c:dLbl>
            <c:dLbl>
              <c:idx val="1"/>
              <c:layout>
                <c:manualLayout>
                  <c:x val="1.3183609378089284E-3"/>
                  <c:y val="4.7885953508148924E-3"/>
                </c:manualLayout>
              </c:layout>
              <c:dLblPos val="ctr"/>
              <c:showVal val="1"/>
            </c:dLbl>
            <c:txPr>
              <a:bodyPr/>
              <a:lstStyle/>
              <a:p>
                <a:pPr>
                  <a:defRPr sz="1200">
                    <a:solidFill>
                      <a:schemeClr val="bg1"/>
                    </a:solidFill>
                    <a:latin typeface="Arial" pitchFamily="34" charset="0"/>
                    <a:cs typeface="Arial" pitchFamily="34" charset="0"/>
                  </a:defRPr>
                </a:pPr>
                <a:endParaRPr lang="en-US"/>
              </a:p>
            </c:txPr>
            <c:dLblPos val="ctr"/>
            <c:showVal val="1"/>
          </c:dLbls>
          <c:cat>
            <c:strRef>
              <c:f>Sheet1!$A$2:$A$3</c:f>
              <c:strCache>
                <c:ptCount val="2"/>
                <c:pt idx="0">
                  <c:v>4Q07</c:v>
                </c:pt>
                <c:pt idx="1">
                  <c:v>3Q13</c:v>
                </c:pt>
              </c:strCache>
            </c:strRef>
          </c:cat>
          <c:val>
            <c:numRef>
              <c:f>Sheet1!$C$2:$C$3</c:f>
              <c:numCache>
                <c:formatCode>0.0%</c:formatCode>
                <c:ptCount val="2"/>
                <c:pt idx="0">
                  <c:v>1.0000000000000037E-3</c:v>
                </c:pt>
                <c:pt idx="1">
                  <c:v>1.0000000000000005E-2</c:v>
                </c:pt>
              </c:numCache>
            </c:numRef>
          </c:val>
        </c:ser>
        <c:ser>
          <c:idx val="2"/>
          <c:order val="2"/>
          <c:tx>
            <c:strRef>
              <c:f>Sheet1!$D$1</c:f>
              <c:strCache>
                <c:ptCount val="1"/>
                <c:pt idx="0">
                  <c:v>Trust Preferred</c:v>
                </c:pt>
              </c:strCache>
            </c:strRef>
          </c:tx>
          <c:spPr>
            <a:solidFill>
              <a:schemeClr val="tx1"/>
            </a:solidFill>
          </c:spPr>
          <c:dLbls>
            <c:dLbl>
              <c:idx val="0"/>
              <c:layout>
                <c:manualLayout>
                  <c:x val="0"/>
                  <c:y val="3.1340708579652892E-3"/>
                </c:manualLayout>
              </c:layout>
              <c:dLblPos val="ctr"/>
              <c:showVal val="1"/>
            </c:dLbl>
            <c:dLbl>
              <c:idx val="1"/>
              <c:layout>
                <c:manualLayout>
                  <c:x val="2.6368289201889588E-3"/>
                  <c:y val="2.6880401632038985E-4"/>
                </c:manualLayout>
              </c:layout>
              <c:dLblPos val="ctr"/>
              <c:showVal val="1"/>
            </c:dLbl>
            <c:txPr>
              <a:bodyPr/>
              <a:lstStyle/>
              <a:p>
                <a:pPr>
                  <a:defRPr sz="1200">
                    <a:solidFill>
                      <a:schemeClr val="bg1"/>
                    </a:solidFill>
                    <a:latin typeface="Arial" pitchFamily="34" charset="0"/>
                    <a:cs typeface="Arial" pitchFamily="34" charset="0"/>
                  </a:defRPr>
                </a:pPr>
                <a:endParaRPr lang="en-US"/>
              </a:p>
            </c:txPr>
            <c:dLblPos val="ctr"/>
            <c:showVal val="1"/>
          </c:dLbls>
          <c:cat>
            <c:strRef>
              <c:f>Sheet1!$A$2:$A$3</c:f>
              <c:strCache>
                <c:ptCount val="2"/>
                <c:pt idx="0">
                  <c:v>4Q07</c:v>
                </c:pt>
                <c:pt idx="1">
                  <c:v>3Q13</c:v>
                </c:pt>
              </c:strCache>
            </c:strRef>
          </c:cat>
          <c:val>
            <c:numRef>
              <c:f>Sheet1!$D$2:$D$3</c:f>
              <c:numCache>
                <c:formatCode>0.0%</c:formatCode>
                <c:ptCount val="2"/>
                <c:pt idx="0">
                  <c:v>1.4999999999999998E-2</c:v>
                </c:pt>
                <c:pt idx="1">
                  <c:v>5.0000000000000114E-3</c:v>
                </c:pt>
              </c:numCache>
            </c:numRef>
          </c:val>
        </c:ser>
        <c:ser>
          <c:idx val="3"/>
          <c:order val="3"/>
          <c:tx>
            <c:strRef>
              <c:f>Sheet1!$E$1</c:f>
              <c:strCache>
                <c:ptCount val="1"/>
                <c:pt idx="0">
                  <c:v>Subordinated debt</c:v>
                </c:pt>
              </c:strCache>
            </c:strRef>
          </c:tx>
          <c:spPr>
            <a:solidFill>
              <a:schemeClr val="bg2"/>
            </a:solidFill>
          </c:spPr>
          <c:invertIfNegative val="1"/>
          <c:dLbls>
            <c:dLbl>
              <c:idx val="0"/>
              <c:layout>
                <c:manualLayout>
                  <c:x val="-2.4170232758799066E-17"/>
                  <c:y val="-7.3846153846153914E-3"/>
                </c:manualLayout>
              </c:layout>
              <c:dLblPos val="ctr"/>
              <c:showVal val="1"/>
            </c:dLbl>
            <c:dLbl>
              <c:idx val="1"/>
              <c:layout>
                <c:manualLayout>
                  <c:x val="1.3183915622940021E-3"/>
                  <c:y val="-9.8461538461538465E-3"/>
                </c:manualLayout>
              </c:layout>
              <c:dLblPos val="ctr"/>
              <c:showVal val="1"/>
            </c:dLbl>
            <c:txPr>
              <a:bodyPr/>
              <a:lstStyle/>
              <a:p>
                <a:pPr>
                  <a:defRPr sz="1200">
                    <a:solidFill>
                      <a:schemeClr val="bg1"/>
                    </a:solidFill>
                    <a:latin typeface="Arial" pitchFamily="34" charset="0"/>
                    <a:cs typeface="Arial" pitchFamily="34" charset="0"/>
                  </a:defRPr>
                </a:pPr>
                <a:endParaRPr lang="en-US"/>
              </a:p>
            </c:txPr>
            <c:dLblPos val="ctr"/>
            <c:showVal val="1"/>
          </c:dLbls>
          <c:cat>
            <c:strRef>
              <c:f>Sheet1!$A$2:$A$3</c:f>
              <c:strCache>
                <c:ptCount val="2"/>
                <c:pt idx="0">
                  <c:v>4Q07</c:v>
                </c:pt>
                <c:pt idx="1">
                  <c:v>3Q13</c:v>
                </c:pt>
              </c:strCache>
            </c:strRef>
          </c:cat>
          <c:val>
            <c:numRef>
              <c:f>Sheet1!$E$2:$E$3</c:f>
              <c:numCache>
                <c:formatCode>0.0%</c:formatCode>
                <c:ptCount val="2"/>
                <c:pt idx="0">
                  <c:v>3.1000000000000052E-2</c:v>
                </c:pt>
                <c:pt idx="1">
                  <c:v>2.5000000000000001E-2</c:v>
                </c:pt>
              </c:numCache>
            </c:numRef>
          </c:val>
        </c:ser>
        <c:dLbls>
          <c:showVal val="1"/>
        </c:dLbls>
        <c:gapWidth val="50"/>
        <c:overlap val="100"/>
        <c:axId val="218469120"/>
        <c:axId val="218470656"/>
      </c:barChart>
      <c:lineChart>
        <c:grouping val="standard"/>
        <c:ser>
          <c:idx val="6"/>
          <c:order val="4"/>
          <c:tx>
            <c:strRef>
              <c:f>Sheet1!$H$1</c:f>
              <c:strCache>
                <c:ptCount val="1"/>
                <c:pt idx="0">
                  <c:v>2012 CCAR losses</c:v>
                </c:pt>
              </c:strCache>
            </c:strRef>
          </c:tx>
          <c:spPr>
            <a:ln>
              <a:noFill/>
            </a:ln>
          </c:spPr>
          <c:marker>
            <c:symbol val="none"/>
          </c:marker>
          <c:trendline>
            <c:name>2012 CCAR losses</c:name>
            <c:spPr>
              <a:ln w="15875">
                <a:solidFill>
                  <a:schemeClr val="tx2"/>
                </a:solidFill>
                <a:prstDash val="dash"/>
              </a:ln>
            </c:spPr>
            <c:trendlineType val="linear"/>
            <c:forward val="0.5"/>
            <c:backward val="0.5"/>
          </c:trendline>
          <c:cat>
            <c:strRef>
              <c:f>Sheet1!$A$2:$A$3</c:f>
              <c:strCache>
                <c:ptCount val="2"/>
                <c:pt idx="0">
                  <c:v>4Q07</c:v>
                </c:pt>
                <c:pt idx="1">
                  <c:v>3Q13</c:v>
                </c:pt>
              </c:strCache>
            </c:strRef>
          </c:cat>
          <c:val>
            <c:numRef>
              <c:f>Sheet1!$H$2:$H$3</c:f>
              <c:numCache>
                <c:formatCode>0.0%</c:formatCode>
                <c:ptCount val="2"/>
                <c:pt idx="0">
                  <c:v>3.500000000000001E-2</c:v>
                </c:pt>
                <c:pt idx="1">
                  <c:v>3.500000000000001E-2</c:v>
                </c:pt>
              </c:numCache>
            </c:numRef>
          </c:val>
        </c:ser>
        <c:marker val="1"/>
        <c:axId val="218474368"/>
        <c:axId val="218472832"/>
      </c:lineChart>
      <c:catAx>
        <c:axId val="218469120"/>
        <c:scaling>
          <c:orientation val="minMax"/>
        </c:scaling>
        <c:axPos val="b"/>
        <c:tickLblPos val="nextTo"/>
        <c:txPr>
          <a:bodyPr/>
          <a:lstStyle/>
          <a:p>
            <a:pPr>
              <a:defRPr sz="1400">
                <a:solidFill>
                  <a:schemeClr val="tx2"/>
                </a:solidFill>
                <a:latin typeface="Arial" pitchFamily="34" charset="0"/>
                <a:cs typeface="Arial" pitchFamily="34" charset="0"/>
              </a:defRPr>
            </a:pPr>
            <a:endParaRPr lang="en-US"/>
          </a:p>
        </c:txPr>
        <c:crossAx val="218470656"/>
        <c:crosses val="autoZero"/>
        <c:auto val="1"/>
        <c:lblAlgn val="ctr"/>
        <c:lblOffset val="100"/>
      </c:catAx>
      <c:valAx>
        <c:axId val="218470656"/>
        <c:scaling>
          <c:orientation val="minMax"/>
        </c:scaling>
        <c:axPos val="l"/>
        <c:title>
          <c:tx>
            <c:rich>
              <a:bodyPr rot="-5400000" vert="horz"/>
              <a:lstStyle/>
              <a:p>
                <a:pPr>
                  <a:defRPr sz="1200">
                    <a:solidFill>
                      <a:schemeClr val="tx2"/>
                    </a:solidFill>
                    <a:latin typeface="Arial" pitchFamily="34" charset="0"/>
                    <a:cs typeface="Arial" pitchFamily="34" charset="0"/>
                  </a:defRPr>
                </a:pPr>
                <a:r>
                  <a:rPr lang="en-US" sz="1200" dirty="0" smtClean="0">
                    <a:solidFill>
                      <a:schemeClr val="tx2"/>
                    </a:solidFill>
                    <a:latin typeface="Arial" pitchFamily="34" charset="0"/>
                    <a:cs typeface="Arial" pitchFamily="34" charset="0"/>
                  </a:rPr>
                  <a:t>% of risk-weighted assets</a:t>
                </a:r>
                <a:endParaRPr lang="en-US" sz="1200" dirty="0">
                  <a:solidFill>
                    <a:schemeClr val="tx2"/>
                  </a:solidFill>
                  <a:latin typeface="Arial" pitchFamily="34" charset="0"/>
                  <a:cs typeface="Arial" pitchFamily="34" charset="0"/>
                </a:endParaRPr>
              </a:p>
            </c:rich>
          </c:tx>
          <c:layout>
            <c:manualLayout>
              <c:xMode val="edge"/>
              <c:yMode val="edge"/>
              <c:x val="7.9103493737640515E-3"/>
              <c:y val="0.30583181102362306"/>
            </c:manualLayout>
          </c:layout>
        </c:title>
        <c:numFmt formatCode="0%" sourceLinked="0"/>
        <c:tickLblPos val="nextTo"/>
        <c:txPr>
          <a:bodyPr/>
          <a:lstStyle/>
          <a:p>
            <a:pPr>
              <a:defRPr sz="1400">
                <a:solidFill>
                  <a:schemeClr val="tx2"/>
                </a:solidFill>
                <a:latin typeface="Arial" pitchFamily="34" charset="0"/>
                <a:cs typeface="Arial" pitchFamily="34" charset="0"/>
              </a:defRPr>
            </a:pPr>
            <a:endParaRPr lang="en-US"/>
          </a:p>
        </c:txPr>
        <c:crossAx val="218469120"/>
        <c:crosses val="autoZero"/>
        <c:crossBetween val="between"/>
      </c:valAx>
      <c:valAx>
        <c:axId val="218472832"/>
        <c:scaling>
          <c:orientation val="minMax"/>
          <c:max val="0.45"/>
          <c:min val="0"/>
        </c:scaling>
        <c:delete val="1"/>
        <c:axPos val="r"/>
        <c:numFmt formatCode="0.0%" sourceLinked="1"/>
        <c:tickLblPos val="none"/>
        <c:crossAx val="218474368"/>
        <c:crosses val="max"/>
        <c:crossBetween val="between"/>
      </c:valAx>
      <c:catAx>
        <c:axId val="218474368"/>
        <c:scaling>
          <c:orientation val="minMax"/>
        </c:scaling>
        <c:delete val="1"/>
        <c:axPos val="b"/>
        <c:tickLblPos val="none"/>
        <c:crossAx val="218472832"/>
        <c:crosses val="autoZero"/>
        <c:auto val="1"/>
        <c:lblAlgn val="ctr"/>
        <c:lblOffset val="100"/>
      </c:catAx>
    </c:plotArea>
    <c:legend>
      <c:legendPos val="r"/>
      <c:legendEntry>
        <c:idx val="4"/>
        <c:delete val="1"/>
      </c:legendEntry>
      <c:layout>
        <c:manualLayout>
          <c:xMode val="edge"/>
          <c:yMode val="edge"/>
          <c:x val="0.69787738958470669"/>
          <c:y val="0.16152402180496669"/>
          <c:w val="0.26257086354647452"/>
          <c:h val="0.55633637795275293"/>
        </c:manualLayout>
      </c:layout>
      <c:txPr>
        <a:bodyPr/>
        <a:lstStyle/>
        <a:p>
          <a:pPr>
            <a:defRPr sz="1200">
              <a:solidFill>
                <a:schemeClr val="tx2"/>
              </a:solidFill>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F2BC4-40F5-4DC2-B912-BF208C2FF59D}"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n-GB"/>
        </a:p>
      </dgm:t>
    </dgm:pt>
    <dgm:pt modelId="{F9C95257-EFA2-451C-9E47-4B3ECB725E59}">
      <dgm:prSet phldrT="[Text]"/>
      <dgm:spPr>
        <a:solidFill>
          <a:schemeClr val="tx1">
            <a:alpha val="57000"/>
          </a:schemeClr>
        </a:solidFill>
      </dgm:spPr>
      <dgm:t>
        <a:bodyPr/>
        <a:lstStyle/>
        <a:p>
          <a:r>
            <a:rPr lang="en-GB" dirty="0" smtClean="0"/>
            <a:t>Tier 2</a:t>
          </a:r>
          <a:endParaRPr lang="en-GB" dirty="0"/>
        </a:p>
      </dgm:t>
    </dgm:pt>
    <dgm:pt modelId="{8B711EA7-E3D7-4E7D-8C2B-3B9CDE3EF862}" type="parTrans" cxnId="{6D5CF28A-7040-4552-8F45-EA38E0174095}">
      <dgm:prSet/>
      <dgm:spPr/>
      <dgm:t>
        <a:bodyPr/>
        <a:lstStyle/>
        <a:p>
          <a:endParaRPr lang="en-GB"/>
        </a:p>
      </dgm:t>
    </dgm:pt>
    <dgm:pt modelId="{E513A29E-BC60-4EDC-B57B-3F6484E893B7}" type="sibTrans" cxnId="{6D5CF28A-7040-4552-8F45-EA38E0174095}">
      <dgm:prSet/>
      <dgm:spPr/>
      <dgm:t>
        <a:bodyPr/>
        <a:lstStyle/>
        <a:p>
          <a:endParaRPr lang="en-GB"/>
        </a:p>
      </dgm:t>
    </dgm:pt>
    <dgm:pt modelId="{DCE8F258-D7C1-48B5-A973-11C2D7593BFE}">
      <dgm:prSet phldrT="[Text]"/>
      <dgm:spPr>
        <a:solidFill>
          <a:schemeClr val="tx1">
            <a:alpha val="50000"/>
          </a:schemeClr>
        </a:solidFill>
      </dgm:spPr>
      <dgm:t>
        <a:bodyPr/>
        <a:lstStyle/>
        <a:p>
          <a:r>
            <a:rPr lang="en-GB" dirty="0" smtClean="0"/>
            <a:t>Tier 1</a:t>
          </a:r>
          <a:endParaRPr lang="en-GB" dirty="0"/>
        </a:p>
      </dgm:t>
    </dgm:pt>
    <dgm:pt modelId="{0CE2ECD4-773F-4CAB-B6D3-CE59231B27E3}" type="parTrans" cxnId="{D933237B-DAB9-48E7-A7BB-CA6F0C0AFF6D}">
      <dgm:prSet/>
      <dgm:spPr/>
      <dgm:t>
        <a:bodyPr/>
        <a:lstStyle/>
        <a:p>
          <a:endParaRPr lang="en-GB"/>
        </a:p>
      </dgm:t>
    </dgm:pt>
    <dgm:pt modelId="{D50EA3E6-3D24-4500-ADA0-37D49B2E276A}" type="sibTrans" cxnId="{D933237B-DAB9-48E7-A7BB-CA6F0C0AFF6D}">
      <dgm:prSet/>
      <dgm:spPr/>
      <dgm:t>
        <a:bodyPr/>
        <a:lstStyle/>
        <a:p>
          <a:endParaRPr lang="en-GB"/>
        </a:p>
      </dgm:t>
    </dgm:pt>
    <dgm:pt modelId="{93F099E9-598A-4FC9-A62C-342F34FC3162}">
      <dgm:prSet/>
      <dgm:spPr>
        <a:solidFill>
          <a:schemeClr val="tx1">
            <a:alpha val="83000"/>
          </a:schemeClr>
        </a:solidFill>
      </dgm:spPr>
      <dgm:t>
        <a:bodyPr/>
        <a:lstStyle/>
        <a:p>
          <a:r>
            <a:rPr lang="en-GB" dirty="0" smtClean="0"/>
            <a:t>Insured deposits</a:t>
          </a:r>
          <a:endParaRPr lang="en-GB" dirty="0"/>
        </a:p>
      </dgm:t>
    </dgm:pt>
    <dgm:pt modelId="{22A8A18C-5985-49BA-A294-58F019BB28E1}" type="parTrans" cxnId="{882F0AB0-A0CE-46B9-8457-6369AFFC80D5}">
      <dgm:prSet/>
      <dgm:spPr/>
      <dgm:t>
        <a:bodyPr/>
        <a:lstStyle/>
        <a:p>
          <a:endParaRPr lang="en-GB"/>
        </a:p>
      </dgm:t>
    </dgm:pt>
    <dgm:pt modelId="{9BAFC84B-814A-4711-AA4E-1C39378E383D}" type="sibTrans" cxnId="{882F0AB0-A0CE-46B9-8457-6369AFFC80D5}">
      <dgm:prSet/>
      <dgm:spPr/>
      <dgm:t>
        <a:bodyPr/>
        <a:lstStyle/>
        <a:p>
          <a:endParaRPr lang="en-GB"/>
        </a:p>
      </dgm:t>
    </dgm:pt>
    <dgm:pt modelId="{DF42684E-2663-4F8D-B4E2-CB7048CAA79F}">
      <dgm:prSet/>
      <dgm:spPr>
        <a:solidFill>
          <a:schemeClr val="tx1">
            <a:alpha val="90000"/>
          </a:schemeClr>
        </a:solidFill>
      </dgm:spPr>
      <dgm:t>
        <a:bodyPr/>
        <a:lstStyle/>
        <a:p>
          <a:r>
            <a:rPr lang="en-GB" dirty="0" smtClean="0"/>
            <a:t>Secured Borrowing</a:t>
          </a:r>
          <a:endParaRPr lang="en-GB" dirty="0"/>
        </a:p>
      </dgm:t>
    </dgm:pt>
    <dgm:pt modelId="{58E6F312-7416-474D-9C05-5E60A40330F1}" type="parTrans" cxnId="{B9B0A70D-D56C-4C4D-AF66-B889AF4B08B3}">
      <dgm:prSet/>
      <dgm:spPr/>
      <dgm:t>
        <a:bodyPr/>
        <a:lstStyle/>
        <a:p>
          <a:endParaRPr lang="en-GB"/>
        </a:p>
      </dgm:t>
    </dgm:pt>
    <dgm:pt modelId="{99313B2E-AE61-444A-AA87-2B89C2862396}" type="sibTrans" cxnId="{B9B0A70D-D56C-4C4D-AF66-B889AF4B08B3}">
      <dgm:prSet/>
      <dgm:spPr/>
      <dgm:t>
        <a:bodyPr/>
        <a:lstStyle/>
        <a:p>
          <a:endParaRPr lang="en-GB"/>
        </a:p>
      </dgm:t>
    </dgm:pt>
    <dgm:pt modelId="{FB706CB7-626B-4D5D-B96A-8754555564CD}">
      <dgm:prSet/>
      <dgm:spPr>
        <a:solidFill>
          <a:schemeClr val="tx1">
            <a:alpha val="70000"/>
          </a:schemeClr>
        </a:solidFill>
      </dgm:spPr>
      <dgm:t>
        <a:bodyPr/>
        <a:lstStyle/>
        <a:p>
          <a:r>
            <a:rPr lang="en-GB" dirty="0" smtClean="0"/>
            <a:t>Creditors protected from bail-in (derivatives, commercial)</a:t>
          </a:r>
          <a:endParaRPr lang="en-GB" dirty="0"/>
        </a:p>
      </dgm:t>
    </dgm:pt>
    <dgm:pt modelId="{B3EEA6B2-74C4-4333-8339-BACE0E12D5DF}" type="parTrans" cxnId="{B634B99E-D1DF-4A13-836D-409847564C23}">
      <dgm:prSet/>
      <dgm:spPr/>
      <dgm:t>
        <a:bodyPr/>
        <a:lstStyle/>
        <a:p>
          <a:endParaRPr lang="en-GB"/>
        </a:p>
      </dgm:t>
    </dgm:pt>
    <dgm:pt modelId="{25E18522-6A00-47D4-8942-38875D1CC819}" type="sibTrans" cxnId="{B634B99E-D1DF-4A13-836D-409847564C23}">
      <dgm:prSet/>
      <dgm:spPr/>
      <dgm:t>
        <a:bodyPr/>
        <a:lstStyle/>
        <a:p>
          <a:endParaRPr lang="en-GB"/>
        </a:p>
      </dgm:t>
    </dgm:pt>
    <dgm:pt modelId="{D6079C10-0772-4785-9863-02FA12DDC257}">
      <dgm:prSet/>
      <dgm:spPr>
        <a:solidFill>
          <a:schemeClr val="tx1">
            <a:alpha val="77000"/>
          </a:schemeClr>
        </a:solidFill>
      </dgm:spPr>
      <dgm:t>
        <a:bodyPr/>
        <a:lstStyle/>
        <a:p>
          <a:r>
            <a:rPr lang="en-GB" dirty="0" smtClean="0"/>
            <a:t>Uninsured preferred  deposits</a:t>
          </a:r>
          <a:endParaRPr lang="en-GB" dirty="0"/>
        </a:p>
      </dgm:t>
    </dgm:pt>
    <dgm:pt modelId="{051DEE4F-4067-416A-8ADA-F73A1B8BA953}" type="parTrans" cxnId="{255B0981-EDF5-4D89-B144-18F46AAEC432}">
      <dgm:prSet/>
      <dgm:spPr/>
      <dgm:t>
        <a:bodyPr/>
        <a:lstStyle/>
        <a:p>
          <a:endParaRPr lang="en-GB"/>
        </a:p>
      </dgm:t>
    </dgm:pt>
    <dgm:pt modelId="{426FB197-18B1-46ED-A038-A966CA4CD460}" type="sibTrans" cxnId="{255B0981-EDF5-4D89-B144-18F46AAEC432}">
      <dgm:prSet/>
      <dgm:spPr/>
      <dgm:t>
        <a:bodyPr/>
        <a:lstStyle/>
        <a:p>
          <a:endParaRPr lang="en-GB"/>
        </a:p>
      </dgm:t>
    </dgm:pt>
    <dgm:pt modelId="{49858B46-2AB1-483B-8702-6C34DB86ABFD}">
      <dgm:prSet/>
      <dgm:spPr>
        <a:solidFill>
          <a:schemeClr val="tx1">
            <a:alpha val="63000"/>
          </a:schemeClr>
        </a:solidFill>
      </dgm:spPr>
      <dgm:t>
        <a:bodyPr/>
        <a:lstStyle/>
        <a:p>
          <a:r>
            <a:rPr lang="en-GB" dirty="0" smtClean="0"/>
            <a:t>Creditors subject to bail-in (GLAC*)</a:t>
          </a:r>
          <a:endParaRPr lang="en-GB" dirty="0"/>
        </a:p>
      </dgm:t>
    </dgm:pt>
    <dgm:pt modelId="{A34863A2-55BB-42DD-A659-9402B9C3D96D}" type="parTrans" cxnId="{150B636A-CDDD-42E9-AC4C-0BA4CA671CB0}">
      <dgm:prSet/>
      <dgm:spPr/>
      <dgm:t>
        <a:bodyPr/>
        <a:lstStyle/>
        <a:p>
          <a:endParaRPr lang="en-GB"/>
        </a:p>
      </dgm:t>
    </dgm:pt>
    <dgm:pt modelId="{7FAE3EC6-31F9-4BBC-A949-146DD711062F}" type="sibTrans" cxnId="{150B636A-CDDD-42E9-AC4C-0BA4CA671CB0}">
      <dgm:prSet/>
      <dgm:spPr/>
      <dgm:t>
        <a:bodyPr/>
        <a:lstStyle/>
        <a:p>
          <a:endParaRPr lang="en-GB"/>
        </a:p>
      </dgm:t>
    </dgm:pt>
    <dgm:pt modelId="{348896EF-F741-4C9A-942C-D0D8E2182EB7}" type="pres">
      <dgm:prSet presAssocID="{953F2BC4-40F5-4DC2-B912-BF208C2FF59D}" presName="Name0" presStyleCnt="0">
        <dgm:presLayoutVars>
          <dgm:dir/>
          <dgm:animLvl val="lvl"/>
          <dgm:resizeHandles val="exact"/>
        </dgm:presLayoutVars>
      </dgm:prSet>
      <dgm:spPr/>
      <dgm:t>
        <a:bodyPr/>
        <a:lstStyle/>
        <a:p>
          <a:endParaRPr lang="en-GB"/>
        </a:p>
      </dgm:t>
    </dgm:pt>
    <dgm:pt modelId="{C13CCB5D-5825-4011-8088-747CD8D45EA4}" type="pres">
      <dgm:prSet presAssocID="{DF42684E-2663-4F8D-B4E2-CB7048CAA79F}" presName="linNode" presStyleCnt="0"/>
      <dgm:spPr/>
      <dgm:t>
        <a:bodyPr/>
        <a:lstStyle/>
        <a:p>
          <a:endParaRPr lang="en-GB"/>
        </a:p>
      </dgm:t>
    </dgm:pt>
    <dgm:pt modelId="{30C7BBBE-3A1F-438C-8305-267FC916F9FB}" type="pres">
      <dgm:prSet presAssocID="{DF42684E-2663-4F8D-B4E2-CB7048CAA79F}" presName="parentText" presStyleLbl="node1" presStyleIdx="0" presStyleCnt="7" custLinFactNeighborX="-194">
        <dgm:presLayoutVars>
          <dgm:chMax val="1"/>
          <dgm:bulletEnabled val="1"/>
        </dgm:presLayoutVars>
      </dgm:prSet>
      <dgm:spPr>
        <a:prstGeom prst="rect">
          <a:avLst/>
        </a:prstGeom>
      </dgm:spPr>
      <dgm:t>
        <a:bodyPr/>
        <a:lstStyle/>
        <a:p>
          <a:endParaRPr lang="en-GB"/>
        </a:p>
      </dgm:t>
    </dgm:pt>
    <dgm:pt modelId="{9C1CB1DE-9055-4E67-9EBF-D226608D363B}" type="pres">
      <dgm:prSet presAssocID="{99313B2E-AE61-444A-AA87-2B89C2862396}" presName="sp" presStyleCnt="0"/>
      <dgm:spPr/>
      <dgm:t>
        <a:bodyPr/>
        <a:lstStyle/>
        <a:p>
          <a:endParaRPr lang="en-GB"/>
        </a:p>
      </dgm:t>
    </dgm:pt>
    <dgm:pt modelId="{3BBDF791-59CD-45DF-BDF6-1818913D4FEC}" type="pres">
      <dgm:prSet presAssocID="{93F099E9-598A-4FC9-A62C-342F34FC3162}" presName="linNode" presStyleCnt="0"/>
      <dgm:spPr/>
      <dgm:t>
        <a:bodyPr/>
        <a:lstStyle/>
        <a:p>
          <a:endParaRPr lang="en-GB"/>
        </a:p>
      </dgm:t>
    </dgm:pt>
    <dgm:pt modelId="{80770567-817C-4B15-BA1B-11A130BC4331}" type="pres">
      <dgm:prSet presAssocID="{93F099E9-598A-4FC9-A62C-342F34FC3162}" presName="parentText" presStyleLbl="node1" presStyleIdx="1" presStyleCnt="7">
        <dgm:presLayoutVars>
          <dgm:chMax val="1"/>
          <dgm:bulletEnabled val="1"/>
        </dgm:presLayoutVars>
      </dgm:prSet>
      <dgm:spPr>
        <a:prstGeom prst="rect">
          <a:avLst/>
        </a:prstGeom>
      </dgm:spPr>
      <dgm:t>
        <a:bodyPr/>
        <a:lstStyle/>
        <a:p>
          <a:endParaRPr lang="en-GB"/>
        </a:p>
      </dgm:t>
    </dgm:pt>
    <dgm:pt modelId="{3043140C-09E9-4146-B22C-10902C967B75}" type="pres">
      <dgm:prSet presAssocID="{9BAFC84B-814A-4711-AA4E-1C39378E383D}" presName="sp" presStyleCnt="0"/>
      <dgm:spPr/>
      <dgm:t>
        <a:bodyPr/>
        <a:lstStyle/>
        <a:p>
          <a:endParaRPr lang="en-GB"/>
        </a:p>
      </dgm:t>
    </dgm:pt>
    <dgm:pt modelId="{B6DF4311-C120-4496-A158-BFB6230333D3}" type="pres">
      <dgm:prSet presAssocID="{D6079C10-0772-4785-9863-02FA12DDC257}" presName="linNode" presStyleCnt="0"/>
      <dgm:spPr/>
      <dgm:t>
        <a:bodyPr/>
        <a:lstStyle/>
        <a:p>
          <a:endParaRPr lang="en-GB"/>
        </a:p>
      </dgm:t>
    </dgm:pt>
    <dgm:pt modelId="{79BEB133-8AB4-4E2A-9D3F-51A6646B07EB}" type="pres">
      <dgm:prSet presAssocID="{D6079C10-0772-4785-9863-02FA12DDC257}" presName="parentText" presStyleLbl="node1" presStyleIdx="2" presStyleCnt="7">
        <dgm:presLayoutVars>
          <dgm:chMax val="1"/>
          <dgm:bulletEnabled val="1"/>
        </dgm:presLayoutVars>
      </dgm:prSet>
      <dgm:spPr>
        <a:prstGeom prst="rect">
          <a:avLst/>
        </a:prstGeom>
      </dgm:spPr>
      <dgm:t>
        <a:bodyPr/>
        <a:lstStyle/>
        <a:p>
          <a:endParaRPr lang="en-GB"/>
        </a:p>
      </dgm:t>
    </dgm:pt>
    <dgm:pt modelId="{93AAED55-1493-41FB-B3F6-E0905B22F231}" type="pres">
      <dgm:prSet presAssocID="{426FB197-18B1-46ED-A038-A966CA4CD460}" presName="sp" presStyleCnt="0"/>
      <dgm:spPr/>
      <dgm:t>
        <a:bodyPr/>
        <a:lstStyle/>
        <a:p>
          <a:endParaRPr lang="en-GB"/>
        </a:p>
      </dgm:t>
    </dgm:pt>
    <dgm:pt modelId="{14974B71-8995-423D-8901-F479FA8EC280}" type="pres">
      <dgm:prSet presAssocID="{FB706CB7-626B-4D5D-B96A-8754555564CD}" presName="linNode" presStyleCnt="0"/>
      <dgm:spPr/>
      <dgm:t>
        <a:bodyPr/>
        <a:lstStyle/>
        <a:p>
          <a:endParaRPr lang="en-GB"/>
        </a:p>
      </dgm:t>
    </dgm:pt>
    <dgm:pt modelId="{5F649742-17FB-467E-A644-1BCABF3E0D5A}" type="pres">
      <dgm:prSet presAssocID="{FB706CB7-626B-4D5D-B96A-8754555564CD}" presName="parentText" presStyleLbl="node1" presStyleIdx="3" presStyleCnt="7">
        <dgm:presLayoutVars>
          <dgm:chMax val="1"/>
          <dgm:bulletEnabled val="1"/>
        </dgm:presLayoutVars>
      </dgm:prSet>
      <dgm:spPr>
        <a:prstGeom prst="flowChartProcess">
          <a:avLst/>
        </a:prstGeom>
      </dgm:spPr>
      <dgm:t>
        <a:bodyPr/>
        <a:lstStyle/>
        <a:p>
          <a:endParaRPr lang="en-GB"/>
        </a:p>
      </dgm:t>
    </dgm:pt>
    <dgm:pt modelId="{B5D05C98-ABE2-46BB-A789-538D82CA3948}" type="pres">
      <dgm:prSet presAssocID="{25E18522-6A00-47D4-8942-38875D1CC819}" presName="sp" presStyleCnt="0"/>
      <dgm:spPr/>
      <dgm:t>
        <a:bodyPr/>
        <a:lstStyle/>
        <a:p>
          <a:endParaRPr lang="en-GB"/>
        </a:p>
      </dgm:t>
    </dgm:pt>
    <dgm:pt modelId="{BFC172D1-08D6-42E0-AB59-27739308ACBB}" type="pres">
      <dgm:prSet presAssocID="{49858B46-2AB1-483B-8702-6C34DB86ABFD}" presName="linNode" presStyleCnt="0"/>
      <dgm:spPr/>
      <dgm:t>
        <a:bodyPr/>
        <a:lstStyle/>
        <a:p>
          <a:endParaRPr lang="en-GB"/>
        </a:p>
      </dgm:t>
    </dgm:pt>
    <dgm:pt modelId="{4BF3AA91-306E-42F6-B0E6-C032051AF16B}" type="pres">
      <dgm:prSet presAssocID="{49858B46-2AB1-483B-8702-6C34DB86ABFD}" presName="parentText" presStyleLbl="node1" presStyleIdx="4" presStyleCnt="7">
        <dgm:presLayoutVars>
          <dgm:chMax val="1"/>
          <dgm:bulletEnabled val="1"/>
        </dgm:presLayoutVars>
      </dgm:prSet>
      <dgm:spPr>
        <a:prstGeom prst="rect">
          <a:avLst/>
        </a:prstGeom>
      </dgm:spPr>
      <dgm:t>
        <a:bodyPr/>
        <a:lstStyle/>
        <a:p>
          <a:endParaRPr lang="en-GB"/>
        </a:p>
      </dgm:t>
    </dgm:pt>
    <dgm:pt modelId="{43DE7FCA-6ED9-4C63-933A-87E052D0EDC4}" type="pres">
      <dgm:prSet presAssocID="{7FAE3EC6-31F9-4BBC-A949-146DD711062F}" presName="sp" presStyleCnt="0"/>
      <dgm:spPr/>
      <dgm:t>
        <a:bodyPr/>
        <a:lstStyle/>
        <a:p>
          <a:endParaRPr lang="en-GB"/>
        </a:p>
      </dgm:t>
    </dgm:pt>
    <dgm:pt modelId="{79FC45F9-A027-47E0-A662-472975E121B7}" type="pres">
      <dgm:prSet presAssocID="{F9C95257-EFA2-451C-9E47-4B3ECB725E59}" presName="linNode" presStyleCnt="0"/>
      <dgm:spPr/>
      <dgm:t>
        <a:bodyPr/>
        <a:lstStyle/>
        <a:p>
          <a:endParaRPr lang="en-GB"/>
        </a:p>
      </dgm:t>
    </dgm:pt>
    <dgm:pt modelId="{3B778317-048A-4E48-8771-E54BB3AA3295}" type="pres">
      <dgm:prSet presAssocID="{F9C95257-EFA2-451C-9E47-4B3ECB725E59}" presName="parentText" presStyleLbl="node1" presStyleIdx="5" presStyleCnt="7">
        <dgm:presLayoutVars>
          <dgm:chMax val="1"/>
          <dgm:bulletEnabled val="1"/>
        </dgm:presLayoutVars>
      </dgm:prSet>
      <dgm:spPr>
        <a:prstGeom prst="rect">
          <a:avLst/>
        </a:prstGeom>
      </dgm:spPr>
      <dgm:t>
        <a:bodyPr/>
        <a:lstStyle/>
        <a:p>
          <a:endParaRPr lang="en-GB"/>
        </a:p>
      </dgm:t>
    </dgm:pt>
    <dgm:pt modelId="{25A587CD-C2EA-4FE6-A93C-BBC320AE0CE0}" type="pres">
      <dgm:prSet presAssocID="{E513A29E-BC60-4EDC-B57B-3F6484E893B7}" presName="sp" presStyleCnt="0"/>
      <dgm:spPr/>
      <dgm:t>
        <a:bodyPr/>
        <a:lstStyle/>
        <a:p>
          <a:endParaRPr lang="en-GB"/>
        </a:p>
      </dgm:t>
    </dgm:pt>
    <dgm:pt modelId="{1E3BD9F4-8CFF-4723-8FD9-29702A6E29E8}" type="pres">
      <dgm:prSet presAssocID="{DCE8F258-D7C1-48B5-A973-11C2D7593BFE}" presName="linNode" presStyleCnt="0"/>
      <dgm:spPr/>
      <dgm:t>
        <a:bodyPr/>
        <a:lstStyle/>
        <a:p>
          <a:endParaRPr lang="en-GB"/>
        </a:p>
      </dgm:t>
    </dgm:pt>
    <dgm:pt modelId="{8E3584DB-4DD1-49A7-9BFE-5FC9391F7E9B}" type="pres">
      <dgm:prSet presAssocID="{DCE8F258-D7C1-48B5-A973-11C2D7593BFE}" presName="parentText" presStyleLbl="node1" presStyleIdx="6" presStyleCnt="7" custScaleY="97699">
        <dgm:presLayoutVars>
          <dgm:chMax val="1"/>
          <dgm:bulletEnabled val="1"/>
        </dgm:presLayoutVars>
      </dgm:prSet>
      <dgm:spPr>
        <a:prstGeom prst="rect">
          <a:avLst/>
        </a:prstGeom>
      </dgm:spPr>
      <dgm:t>
        <a:bodyPr/>
        <a:lstStyle/>
        <a:p>
          <a:endParaRPr lang="en-GB"/>
        </a:p>
      </dgm:t>
    </dgm:pt>
  </dgm:ptLst>
  <dgm:cxnLst>
    <dgm:cxn modelId="{62EDB2B0-C92A-4B58-8E7D-8B5BDD9EE376}" type="presOf" srcId="{93F099E9-598A-4FC9-A62C-342F34FC3162}" destId="{80770567-817C-4B15-BA1B-11A130BC4331}" srcOrd="0" destOrd="0" presId="urn:microsoft.com/office/officeart/2005/8/layout/vList5"/>
    <dgm:cxn modelId="{6D5CF28A-7040-4552-8F45-EA38E0174095}" srcId="{953F2BC4-40F5-4DC2-B912-BF208C2FF59D}" destId="{F9C95257-EFA2-451C-9E47-4B3ECB725E59}" srcOrd="5" destOrd="0" parTransId="{8B711EA7-E3D7-4E7D-8C2B-3B9CDE3EF862}" sibTransId="{E513A29E-BC60-4EDC-B57B-3F6484E893B7}"/>
    <dgm:cxn modelId="{882F0AB0-A0CE-46B9-8457-6369AFFC80D5}" srcId="{953F2BC4-40F5-4DC2-B912-BF208C2FF59D}" destId="{93F099E9-598A-4FC9-A62C-342F34FC3162}" srcOrd="1" destOrd="0" parTransId="{22A8A18C-5985-49BA-A294-58F019BB28E1}" sibTransId="{9BAFC84B-814A-4711-AA4E-1C39378E383D}"/>
    <dgm:cxn modelId="{E22F39EA-26AE-48EE-88FE-F6900C413DD4}" type="presOf" srcId="{F9C95257-EFA2-451C-9E47-4B3ECB725E59}" destId="{3B778317-048A-4E48-8771-E54BB3AA3295}" srcOrd="0" destOrd="0" presId="urn:microsoft.com/office/officeart/2005/8/layout/vList5"/>
    <dgm:cxn modelId="{4CB0CF02-0338-439E-8FA1-AC5A6B067DBE}" type="presOf" srcId="{FB706CB7-626B-4D5D-B96A-8754555564CD}" destId="{5F649742-17FB-467E-A644-1BCABF3E0D5A}" srcOrd="0" destOrd="0" presId="urn:microsoft.com/office/officeart/2005/8/layout/vList5"/>
    <dgm:cxn modelId="{B9B0A70D-D56C-4C4D-AF66-B889AF4B08B3}" srcId="{953F2BC4-40F5-4DC2-B912-BF208C2FF59D}" destId="{DF42684E-2663-4F8D-B4E2-CB7048CAA79F}" srcOrd="0" destOrd="0" parTransId="{58E6F312-7416-474D-9C05-5E60A40330F1}" sibTransId="{99313B2E-AE61-444A-AA87-2B89C2862396}"/>
    <dgm:cxn modelId="{047BB6BD-778E-4A71-8EE5-65C9E8892B2C}" type="presOf" srcId="{DF42684E-2663-4F8D-B4E2-CB7048CAA79F}" destId="{30C7BBBE-3A1F-438C-8305-267FC916F9FB}" srcOrd="0" destOrd="0" presId="urn:microsoft.com/office/officeart/2005/8/layout/vList5"/>
    <dgm:cxn modelId="{D933237B-DAB9-48E7-A7BB-CA6F0C0AFF6D}" srcId="{953F2BC4-40F5-4DC2-B912-BF208C2FF59D}" destId="{DCE8F258-D7C1-48B5-A973-11C2D7593BFE}" srcOrd="6" destOrd="0" parTransId="{0CE2ECD4-773F-4CAB-B6D3-CE59231B27E3}" sibTransId="{D50EA3E6-3D24-4500-ADA0-37D49B2E276A}"/>
    <dgm:cxn modelId="{E96D3928-A148-42CF-BC13-7E6617DE3024}" type="presOf" srcId="{D6079C10-0772-4785-9863-02FA12DDC257}" destId="{79BEB133-8AB4-4E2A-9D3F-51A6646B07EB}" srcOrd="0" destOrd="0" presId="urn:microsoft.com/office/officeart/2005/8/layout/vList5"/>
    <dgm:cxn modelId="{255B0981-EDF5-4D89-B144-18F46AAEC432}" srcId="{953F2BC4-40F5-4DC2-B912-BF208C2FF59D}" destId="{D6079C10-0772-4785-9863-02FA12DDC257}" srcOrd="2" destOrd="0" parTransId="{051DEE4F-4067-416A-8ADA-F73A1B8BA953}" sibTransId="{426FB197-18B1-46ED-A038-A966CA4CD460}"/>
    <dgm:cxn modelId="{A7DAAB06-C58B-4097-A6C2-7F14D9E053B5}" type="presOf" srcId="{49858B46-2AB1-483B-8702-6C34DB86ABFD}" destId="{4BF3AA91-306E-42F6-B0E6-C032051AF16B}" srcOrd="0" destOrd="0" presId="urn:microsoft.com/office/officeart/2005/8/layout/vList5"/>
    <dgm:cxn modelId="{150B636A-CDDD-42E9-AC4C-0BA4CA671CB0}" srcId="{953F2BC4-40F5-4DC2-B912-BF208C2FF59D}" destId="{49858B46-2AB1-483B-8702-6C34DB86ABFD}" srcOrd="4" destOrd="0" parTransId="{A34863A2-55BB-42DD-A659-9402B9C3D96D}" sibTransId="{7FAE3EC6-31F9-4BBC-A949-146DD711062F}"/>
    <dgm:cxn modelId="{A891FC04-FC2E-459A-B7E3-7586D6B8DF57}" type="presOf" srcId="{953F2BC4-40F5-4DC2-B912-BF208C2FF59D}" destId="{348896EF-F741-4C9A-942C-D0D8E2182EB7}" srcOrd="0" destOrd="0" presId="urn:microsoft.com/office/officeart/2005/8/layout/vList5"/>
    <dgm:cxn modelId="{B634B99E-D1DF-4A13-836D-409847564C23}" srcId="{953F2BC4-40F5-4DC2-B912-BF208C2FF59D}" destId="{FB706CB7-626B-4D5D-B96A-8754555564CD}" srcOrd="3" destOrd="0" parTransId="{B3EEA6B2-74C4-4333-8339-BACE0E12D5DF}" sibTransId="{25E18522-6A00-47D4-8942-38875D1CC819}"/>
    <dgm:cxn modelId="{E92F8738-8127-48D8-AFB6-60FE3F3AFC36}" type="presOf" srcId="{DCE8F258-D7C1-48B5-A973-11C2D7593BFE}" destId="{8E3584DB-4DD1-49A7-9BFE-5FC9391F7E9B}" srcOrd="0" destOrd="0" presId="urn:microsoft.com/office/officeart/2005/8/layout/vList5"/>
    <dgm:cxn modelId="{E56181FE-2DF5-4550-A0D2-22A91A41CB07}" type="presParOf" srcId="{348896EF-F741-4C9A-942C-D0D8E2182EB7}" destId="{C13CCB5D-5825-4011-8088-747CD8D45EA4}" srcOrd="0" destOrd="0" presId="urn:microsoft.com/office/officeart/2005/8/layout/vList5"/>
    <dgm:cxn modelId="{A847C0C6-ED4C-493F-941F-42D604367052}" type="presParOf" srcId="{C13CCB5D-5825-4011-8088-747CD8D45EA4}" destId="{30C7BBBE-3A1F-438C-8305-267FC916F9FB}" srcOrd="0" destOrd="0" presId="urn:microsoft.com/office/officeart/2005/8/layout/vList5"/>
    <dgm:cxn modelId="{8EA32A28-A786-4EA1-90D6-C269791C6726}" type="presParOf" srcId="{348896EF-F741-4C9A-942C-D0D8E2182EB7}" destId="{9C1CB1DE-9055-4E67-9EBF-D226608D363B}" srcOrd="1" destOrd="0" presId="urn:microsoft.com/office/officeart/2005/8/layout/vList5"/>
    <dgm:cxn modelId="{4B210702-E4EB-43F7-90AD-B953A36A3D4E}" type="presParOf" srcId="{348896EF-F741-4C9A-942C-D0D8E2182EB7}" destId="{3BBDF791-59CD-45DF-BDF6-1818913D4FEC}" srcOrd="2" destOrd="0" presId="urn:microsoft.com/office/officeart/2005/8/layout/vList5"/>
    <dgm:cxn modelId="{457091C1-CF15-402A-8B8D-284A2E4821CB}" type="presParOf" srcId="{3BBDF791-59CD-45DF-BDF6-1818913D4FEC}" destId="{80770567-817C-4B15-BA1B-11A130BC4331}" srcOrd="0" destOrd="0" presId="urn:microsoft.com/office/officeart/2005/8/layout/vList5"/>
    <dgm:cxn modelId="{534FFC53-3CC7-4717-B851-C976B1676A02}" type="presParOf" srcId="{348896EF-F741-4C9A-942C-D0D8E2182EB7}" destId="{3043140C-09E9-4146-B22C-10902C967B75}" srcOrd="3" destOrd="0" presId="urn:microsoft.com/office/officeart/2005/8/layout/vList5"/>
    <dgm:cxn modelId="{F9C497F7-A876-47B6-B8F5-9F0F597166EE}" type="presParOf" srcId="{348896EF-F741-4C9A-942C-D0D8E2182EB7}" destId="{B6DF4311-C120-4496-A158-BFB6230333D3}" srcOrd="4" destOrd="0" presId="urn:microsoft.com/office/officeart/2005/8/layout/vList5"/>
    <dgm:cxn modelId="{25B610E3-0980-4D11-B7EF-3986EA19EE43}" type="presParOf" srcId="{B6DF4311-C120-4496-A158-BFB6230333D3}" destId="{79BEB133-8AB4-4E2A-9D3F-51A6646B07EB}" srcOrd="0" destOrd="0" presId="urn:microsoft.com/office/officeart/2005/8/layout/vList5"/>
    <dgm:cxn modelId="{3A1660B8-D836-4E47-B701-6C1DC5015D08}" type="presParOf" srcId="{348896EF-F741-4C9A-942C-D0D8E2182EB7}" destId="{93AAED55-1493-41FB-B3F6-E0905B22F231}" srcOrd="5" destOrd="0" presId="urn:microsoft.com/office/officeart/2005/8/layout/vList5"/>
    <dgm:cxn modelId="{985D4040-12A7-4EA4-B7FD-F69382F21188}" type="presParOf" srcId="{348896EF-F741-4C9A-942C-D0D8E2182EB7}" destId="{14974B71-8995-423D-8901-F479FA8EC280}" srcOrd="6" destOrd="0" presId="urn:microsoft.com/office/officeart/2005/8/layout/vList5"/>
    <dgm:cxn modelId="{20DEE13F-1055-4546-B635-6BED98D0C18A}" type="presParOf" srcId="{14974B71-8995-423D-8901-F479FA8EC280}" destId="{5F649742-17FB-467E-A644-1BCABF3E0D5A}" srcOrd="0" destOrd="0" presId="urn:microsoft.com/office/officeart/2005/8/layout/vList5"/>
    <dgm:cxn modelId="{2E119909-1AEE-4AE6-97CB-21A31CDF584F}" type="presParOf" srcId="{348896EF-F741-4C9A-942C-D0D8E2182EB7}" destId="{B5D05C98-ABE2-46BB-A789-538D82CA3948}" srcOrd="7" destOrd="0" presId="urn:microsoft.com/office/officeart/2005/8/layout/vList5"/>
    <dgm:cxn modelId="{183ED847-CAC7-44E0-8B5B-53E3C0A593A4}" type="presParOf" srcId="{348896EF-F741-4C9A-942C-D0D8E2182EB7}" destId="{BFC172D1-08D6-42E0-AB59-27739308ACBB}" srcOrd="8" destOrd="0" presId="urn:microsoft.com/office/officeart/2005/8/layout/vList5"/>
    <dgm:cxn modelId="{1D03C273-1F1E-4CF6-8E0F-88625B41F324}" type="presParOf" srcId="{BFC172D1-08D6-42E0-AB59-27739308ACBB}" destId="{4BF3AA91-306E-42F6-B0E6-C032051AF16B}" srcOrd="0" destOrd="0" presId="urn:microsoft.com/office/officeart/2005/8/layout/vList5"/>
    <dgm:cxn modelId="{2C673966-B4AF-493A-84A1-12F6BE46D103}" type="presParOf" srcId="{348896EF-F741-4C9A-942C-D0D8E2182EB7}" destId="{43DE7FCA-6ED9-4C63-933A-87E052D0EDC4}" srcOrd="9" destOrd="0" presId="urn:microsoft.com/office/officeart/2005/8/layout/vList5"/>
    <dgm:cxn modelId="{BD01649A-C1A5-4368-940A-DEF949C7F01B}" type="presParOf" srcId="{348896EF-F741-4C9A-942C-D0D8E2182EB7}" destId="{79FC45F9-A027-47E0-A662-472975E121B7}" srcOrd="10" destOrd="0" presId="urn:microsoft.com/office/officeart/2005/8/layout/vList5"/>
    <dgm:cxn modelId="{571CF69A-64AD-4A34-AF03-7CA639E7CCD7}" type="presParOf" srcId="{79FC45F9-A027-47E0-A662-472975E121B7}" destId="{3B778317-048A-4E48-8771-E54BB3AA3295}" srcOrd="0" destOrd="0" presId="urn:microsoft.com/office/officeart/2005/8/layout/vList5"/>
    <dgm:cxn modelId="{BF1806A4-9DCC-4C32-9B94-5398C9F24C4C}" type="presParOf" srcId="{348896EF-F741-4C9A-942C-D0D8E2182EB7}" destId="{25A587CD-C2EA-4FE6-A93C-BBC320AE0CE0}" srcOrd="11" destOrd="0" presId="urn:microsoft.com/office/officeart/2005/8/layout/vList5"/>
    <dgm:cxn modelId="{2AFD7694-35E6-45AA-B035-817684BA0410}" type="presParOf" srcId="{348896EF-F741-4C9A-942C-D0D8E2182EB7}" destId="{1E3BD9F4-8CFF-4723-8FD9-29702A6E29E8}" srcOrd="12" destOrd="0" presId="urn:microsoft.com/office/officeart/2005/8/layout/vList5"/>
    <dgm:cxn modelId="{449A99AC-DB31-42DB-ADBD-65AFF7C29AF0}" type="presParOf" srcId="{1E3BD9F4-8CFF-4723-8FD9-29702A6E29E8}" destId="{8E3584DB-4DD1-49A7-9BFE-5FC9391F7E9B}"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557" cy="496073"/>
          </a:xfrm>
          <a:prstGeom prst="rect">
            <a:avLst/>
          </a:prstGeom>
        </p:spPr>
        <p:txBody>
          <a:bodyPr vert="horz" lIns="93639" tIns="46820" rIns="93639" bIns="46820" rtlCol="0"/>
          <a:lstStyle>
            <a:lvl1pPr algn="l">
              <a:defRPr sz="1300"/>
            </a:lvl1pPr>
          </a:lstStyle>
          <a:p>
            <a:pPr>
              <a:defRPr/>
            </a:pPr>
            <a:endParaRPr lang="en-GB" dirty="0"/>
          </a:p>
        </p:txBody>
      </p:sp>
      <p:sp>
        <p:nvSpPr>
          <p:cNvPr id="3" name="Date Placeholder 2"/>
          <p:cNvSpPr>
            <a:spLocks noGrp="1"/>
          </p:cNvSpPr>
          <p:nvPr>
            <p:ph type="dt" sz="quarter" idx="1"/>
          </p:nvPr>
        </p:nvSpPr>
        <p:spPr>
          <a:xfrm>
            <a:off x="3850582" y="0"/>
            <a:ext cx="2945557" cy="496073"/>
          </a:xfrm>
          <a:prstGeom prst="rect">
            <a:avLst/>
          </a:prstGeom>
        </p:spPr>
        <p:txBody>
          <a:bodyPr vert="horz" lIns="93639" tIns="46820" rIns="93639" bIns="46820" rtlCol="0"/>
          <a:lstStyle>
            <a:lvl1pPr algn="r">
              <a:defRPr sz="1300"/>
            </a:lvl1pPr>
          </a:lstStyle>
          <a:p>
            <a:pPr>
              <a:defRPr/>
            </a:pPr>
            <a:fld id="{251338F9-1F0A-4DA2-AAC5-B93357AB68A2}" type="datetimeFigureOut">
              <a:rPr lang="en-GB"/>
              <a:pPr>
                <a:defRPr/>
              </a:pPr>
              <a:t>27/04/2015</a:t>
            </a:fld>
            <a:endParaRPr lang="en-GB" dirty="0"/>
          </a:p>
        </p:txBody>
      </p:sp>
      <p:sp>
        <p:nvSpPr>
          <p:cNvPr id="4" name="Footer Placeholder 3"/>
          <p:cNvSpPr>
            <a:spLocks noGrp="1"/>
          </p:cNvSpPr>
          <p:nvPr>
            <p:ph type="ftr" sz="quarter" idx="2"/>
          </p:nvPr>
        </p:nvSpPr>
        <p:spPr>
          <a:xfrm>
            <a:off x="1" y="9430459"/>
            <a:ext cx="2945557" cy="496073"/>
          </a:xfrm>
          <a:prstGeom prst="rect">
            <a:avLst/>
          </a:prstGeom>
        </p:spPr>
        <p:txBody>
          <a:bodyPr vert="horz" lIns="93639" tIns="46820" rIns="93639" bIns="46820" rtlCol="0" anchor="b"/>
          <a:lstStyle>
            <a:lvl1pPr algn="l">
              <a:defRPr sz="1300"/>
            </a:lvl1pPr>
          </a:lstStyle>
          <a:p>
            <a:pPr>
              <a:defRPr/>
            </a:pPr>
            <a:endParaRPr lang="en-GB" dirty="0"/>
          </a:p>
        </p:txBody>
      </p:sp>
      <p:sp>
        <p:nvSpPr>
          <p:cNvPr id="5" name="Slide Number Placeholder 4"/>
          <p:cNvSpPr>
            <a:spLocks noGrp="1"/>
          </p:cNvSpPr>
          <p:nvPr>
            <p:ph type="sldNum" sz="quarter" idx="3"/>
          </p:nvPr>
        </p:nvSpPr>
        <p:spPr>
          <a:xfrm>
            <a:off x="3850582" y="9430459"/>
            <a:ext cx="2945557" cy="496073"/>
          </a:xfrm>
          <a:prstGeom prst="rect">
            <a:avLst/>
          </a:prstGeom>
        </p:spPr>
        <p:txBody>
          <a:bodyPr vert="horz" lIns="93639" tIns="46820" rIns="93639" bIns="46820" rtlCol="0" anchor="b"/>
          <a:lstStyle>
            <a:lvl1pPr algn="r">
              <a:defRPr sz="1300"/>
            </a:lvl1pPr>
          </a:lstStyle>
          <a:p>
            <a:pPr>
              <a:defRPr/>
            </a:pPr>
            <a:fld id="{6FD3B25F-CFD3-46E1-9956-8D13BE9758D3}"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557" cy="496073"/>
          </a:xfrm>
          <a:prstGeom prst="rect">
            <a:avLst/>
          </a:prstGeom>
        </p:spPr>
        <p:txBody>
          <a:bodyPr vert="horz" lIns="95569" tIns="47784" rIns="95569" bIns="47784"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3850582" y="0"/>
            <a:ext cx="2945557" cy="496073"/>
          </a:xfrm>
          <a:prstGeom prst="rect">
            <a:avLst/>
          </a:prstGeom>
        </p:spPr>
        <p:txBody>
          <a:bodyPr vert="horz" lIns="95569" tIns="47784" rIns="95569" bIns="47784" rtlCol="0"/>
          <a:lstStyle>
            <a:lvl1pPr algn="r" fontAlgn="auto">
              <a:spcBef>
                <a:spcPts val="0"/>
              </a:spcBef>
              <a:spcAft>
                <a:spcPts val="0"/>
              </a:spcAft>
              <a:defRPr sz="1300">
                <a:latin typeface="+mn-lt"/>
                <a:cs typeface="+mn-cs"/>
              </a:defRPr>
            </a:lvl1pPr>
          </a:lstStyle>
          <a:p>
            <a:pPr>
              <a:defRPr/>
            </a:pPr>
            <a:fld id="{8E02B51E-1E11-4DD0-817C-7C5350C3B0F2}" type="datetimeFigureOut">
              <a:rPr lang="en-US"/>
              <a:pPr>
                <a:defRPr/>
              </a:pPr>
              <a:t>4/27/2015</a:t>
            </a:fld>
            <a:endParaRPr lang="en-US" dirty="0"/>
          </a:p>
        </p:txBody>
      </p:sp>
      <p:sp>
        <p:nvSpPr>
          <p:cNvPr id="4" name="Slide Image Placeholder 3"/>
          <p:cNvSpPr>
            <a:spLocks noGrp="1" noRot="1" noChangeAspect="1"/>
          </p:cNvSpPr>
          <p:nvPr>
            <p:ph type="sldImg" idx="2"/>
          </p:nvPr>
        </p:nvSpPr>
        <p:spPr>
          <a:xfrm>
            <a:off x="768350" y="746125"/>
            <a:ext cx="5260975" cy="3721100"/>
          </a:xfrm>
          <a:prstGeom prst="rect">
            <a:avLst/>
          </a:prstGeom>
          <a:noFill/>
          <a:ln w="12700">
            <a:solidFill>
              <a:prstClr val="black"/>
            </a:solidFill>
          </a:ln>
        </p:spPr>
        <p:txBody>
          <a:bodyPr vert="horz" lIns="95569" tIns="47784" rIns="95569" bIns="47784" rtlCol="0" anchor="ctr"/>
          <a:lstStyle/>
          <a:p>
            <a:pPr lvl="0"/>
            <a:endParaRPr lang="en-US" noProof="0" dirty="0"/>
          </a:p>
        </p:txBody>
      </p:sp>
      <p:sp>
        <p:nvSpPr>
          <p:cNvPr id="5" name="Notes Placeholder 4"/>
          <p:cNvSpPr>
            <a:spLocks noGrp="1"/>
          </p:cNvSpPr>
          <p:nvPr>
            <p:ph type="body" sz="quarter" idx="3"/>
          </p:nvPr>
        </p:nvSpPr>
        <p:spPr>
          <a:xfrm>
            <a:off x="679153" y="4715231"/>
            <a:ext cx="5439369" cy="4468039"/>
          </a:xfrm>
          <a:prstGeom prst="rect">
            <a:avLst/>
          </a:prstGeom>
        </p:spPr>
        <p:txBody>
          <a:bodyPr vert="horz" lIns="95569" tIns="47784" rIns="95569" bIns="4778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430459"/>
            <a:ext cx="2945557" cy="496073"/>
          </a:xfrm>
          <a:prstGeom prst="rect">
            <a:avLst/>
          </a:prstGeom>
        </p:spPr>
        <p:txBody>
          <a:bodyPr vert="horz" lIns="95569" tIns="47784" rIns="95569" bIns="47784" rtlCol="0" anchor="b"/>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50582" y="9430459"/>
            <a:ext cx="2945557" cy="496073"/>
          </a:xfrm>
          <a:prstGeom prst="rect">
            <a:avLst/>
          </a:prstGeom>
        </p:spPr>
        <p:txBody>
          <a:bodyPr vert="horz" lIns="95569" tIns="47784" rIns="95569" bIns="47784" rtlCol="0" anchor="b"/>
          <a:lstStyle>
            <a:lvl1pPr algn="r" fontAlgn="auto">
              <a:spcBef>
                <a:spcPts val="0"/>
              </a:spcBef>
              <a:spcAft>
                <a:spcPts val="0"/>
              </a:spcAft>
              <a:defRPr sz="1300">
                <a:latin typeface="+mn-lt"/>
                <a:cs typeface="+mn-cs"/>
              </a:defRPr>
            </a:lvl1pPr>
          </a:lstStyle>
          <a:p>
            <a:pPr>
              <a:defRPr/>
            </a:pPr>
            <a:fld id="{F1125775-B1BA-49E1-877C-FC7C2491D01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21492" algn="l" rtl="0" eaLnBrk="0" fontAlgn="base" hangingPunct="0">
      <a:spcBef>
        <a:spcPct val="30000"/>
      </a:spcBef>
      <a:spcAft>
        <a:spcPct val="0"/>
      </a:spcAft>
      <a:defRPr sz="1400" kern="1200">
        <a:solidFill>
          <a:schemeClr val="tx1"/>
        </a:solidFill>
        <a:latin typeface="+mn-lt"/>
        <a:ea typeface="+mn-ea"/>
        <a:cs typeface="+mn-cs"/>
      </a:defRPr>
    </a:lvl2pPr>
    <a:lvl3pPr marL="1042983" algn="l" rtl="0" eaLnBrk="0" fontAlgn="base" hangingPunct="0">
      <a:spcBef>
        <a:spcPct val="30000"/>
      </a:spcBef>
      <a:spcAft>
        <a:spcPct val="0"/>
      </a:spcAft>
      <a:defRPr sz="1400" kern="1200">
        <a:solidFill>
          <a:schemeClr val="tx1"/>
        </a:solidFill>
        <a:latin typeface="+mn-lt"/>
        <a:ea typeface="+mn-ea"/>
        <a:cs typeface="+mn-cs"/>
      </a:defRPr>
    </a:lvl3pPr>
    <a:lvl4pPr marL="1564475" algn="l" rtl="0" eaLnBrk="0" fontAlgn="base" hangingPunct="0">
      <a:spcBef>
        <a:spcPct val="30000"/>
      </a:spcBef>
      <a:spcAft>
        <a:spcPct val="0"/>
      </a:spcAft>
      <a:defRPr sz="1400" kern="1200">
        <a:solidFill>
          <a:schemeClr val="tx1"/>
        </a:solidFill>
        <a:latin typeface="+mn-lt"/>
        <a:ea typeface="+mn-ea"/>
        <a:cs typeface="+mn-cs"/>
      </a:defRPr>
    </a:lvl4pPr>
    <a:lvl5pPr marL="2085965" algn="l" rtl="0" eaLnBrk="0" fontAlgn="base" hangingPunct="0">
      <a:spcBef>
        <a:spcPct val="30000"/>
      </a:spcBef>
      <a:spcAft>
        <a:spcPct val="0"/>
      </a:spcAft>
      <a:defRPr sz="1400" kern="1200">
        <a:solidFill>
          <a:schemeClr val="tx1"/>
        </a:solidFill>
        <a:latin typeface="+mn-lt"/>
        <a:ea typeface="+mn-ea"/>
        <a:cs typeface="+mn-cs"/>
      </a:defRPr>
    </a:lvl5pPr>
    <a:lvl6pPr marL="2607457" algn="l" defTabSz="1042983" rtl="0" eaLnBrk="1" latinLnBrk="0" hangingPunct="1">
      <a:defRPr sz="1400" kern="1200">
        <a:solidFill>
          <a:schemeClr val="tx1"/>
        </a:solidFill>
        <a:latin typeface="+mn-lt"/>
        <a:ea typeface="+mn-ea"/>
        <a:cs typeface="+mn-cs"/>
      </a:defRPr>
    </a:lvl6pPr>
    <a:lvl7pPr marL="3128948" algn="l" defTabSz="1042983" rtl="0" eaLnBrk="1" latinLnBrk="0" hangingPunct="1">
      <a:defRPr sz="1400" kern="1200">
        <a:solidFill>
          <a:schemeClr val="tx1"/>
        </a:solidFill>
        <a:latin typeface="+mn-lt"/>
        <a:ea typeface="+mn-ea"/>
        <a:cs typeface="+mn-cs"/>
      </a:defRPr>
    </a:lvl7pPr>
    <a:lvl8pPr marL="3650440" algn="l" defTabSz="1042983" rtl="0" eaLnBrk="1" latinLnBrk="0" hangingPunct="1">
      <a:defRPr sz="1400" kern="1200">
        <a:solidFill>
          <a:schemeClr val="tx1"/>
        </a:solidFill>
        <a:latin typeface="+mn-lt"/>
        <a:ea typeface="+mn-ea"/>
        <a:cs typeface="+mn-cs"/>
      </a:defRPr>
    </a:lvl8pPr>
    <a:lvl9pPr marL="4171931" algn="l" defTabSz="1042983"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1125775-B1BA-49E1-877C-FC7C2491D01F}" type="slidenum">
              <a:rPr lang="en-US" smtClean="0"/>
              <a:pPr>
                <a:defRPr/>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F1125775-B1BA-49E1-877C-FC7C2491D01F}" type="slidenum">
              <a:rPr lang="en-US" smtClean="0"/>
              <a:pPr>
                <a:defRPr/>
              </a:pPr>
              <a:t>16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1125775-B1BA-49E1-877C-FC7C2491D01F}"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F1125775-B1BA-49E1-877C-FC7C2491D01F}" type="slidenum">
              <a:rPr lang="en-US" smtClean="0"/>
              <a:pPr>
                <a:defRPr/>
              </a:pPr>
              <a:t>43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cover with photo">
    <p:spTree>
      <p:nvGrpSpPr>
        <p:cNvPr id="1" name=""/>
        <p:cNvGrpSpPr/>
        <p:nvPr/>
      </p:nvGrpSpPr>
      <p:grpSpPr>
        <a:xfrm>
          <a:off x="0" y="0"/>
          <a:ext cx="0" cy="0"/>
          <a:chOff x="0" y="0"/>
          <a:chExt cx="0" cy="0"/>
        </a:xfrm>
      </p:grpSpPr>
      <p:pic>
        <p:nvPicPr>
          <p:cNvPr id="1026" name="Picture 2" descr="L:\Full.jpg"/>
          <p:cNvPicPr>
            <a:picLocks noChangeAspect="1" noChangeArrowheads="1"/>
          </p:cNvPicPr>
          <p:nvPr userDrawn="1"/>
        </p:nvPicPr>
        <p:blipFill>
          <a:blip r:embed="rId2" cstate="print"/>
          <a:stretch>
            <a:fillRect/>
          </a:stretch>
        </p:blipFill>
        <p:spPr bwMode="auto">
          <a:xfrm>
            <a:off x="508" y="0"/>
            <a:ext cx="10692384" cy="7561263"/>
          </a:xfrm>
          <a:prstGeom prst="rect">
            <a:avLst/>
          </a:prstGeom>
          <a:noFill/>
        </p:spPr>
      </p:pic>
      <p:sp>
        <p:nvSpPr>
          <p:cNvPr id="11" name="Rectangle 2"/>
          <p:cNvSpPr/>
          <p:nvPr userDrawn="1"/>
        </p:nvSpPr>
        <p:spPr bwMode="ltGray">
          <a:xfrm>
            <a:off x="0" y="5045340"/>
            <a:ext cx="10693400" cy="12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4299" tIns="52149" rIns="104299" bIns="52149" anchor="ctr"/>
          <a:lstStyle/>
          <a:p>
            <a:pPr algn="ctr" fontAlgn="auto">
              <a:spcBef>
                <a:spcPts val="0"/>
              </a:spcBef>
              <a:spcAft>
                <a:spcPts val="0"/>
              </a:spcAft>
              <a:defRPr/>
            </a:pPr>
            <a:endParaRPr lang="en-US" dirty="0"/>
          </a:p>
        </p:txBody>
      </p:sp>
      <p:sp>
        <p:nvSpPr>
          <p:cNvPr id="12" name="Rectangle 1"/>
          <p:cNvSpPr/>
          <p:nvPr userDrawn="1"/>
        </p:nvSpPr>
        <p:spPr bwMode="ltGray">
          <a:xfrm>
            <a:off x="1016" y="3060748"/>
            <a:ext cx="10693400" cy="202560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299" tIns="52149" rIns="104299" bIns="52149" anchor="ctr"/>
          <a:lstStyle/>
          <a:p>
            <a:pPr algn="ctr" fontAlgn="auto">
              <a:spcBef>
                <a:spcPts val="0"/>
              </a:spcBef>
              <a:spcAft>
                <a:spcPts val="0"/>
              </a:spcAft>
              <a:defRPr/>
            </a:pPr>
            <a:endParaRPr lang="en-US" dirty="0"/>
          </a:p>
        </p:txBody>
      </p:sp>
      <p:sp>
        <p:nvSpPr>
          <p:cNvPr id="14" name="PresentationTitle"/>
          <p:cNvSpPr>
            <a:spLocks noGrp="1"/>
          </p:cNvSpPr>
          <p:nvPr>
            <p:ph type="ctrTitle"/>
          </p:nvPr>
        </p:nvSpPr>
        <p:spPr bwMode="white">
          <a:xfrm>
            <a:off x="797904" y="3320141"/>
            <a:ext cx="9361401" cy="536204"/>
          </a:xfrm>
        </p:spPr>
        <p:txBody>
          <a:bodyPr wrap="square" anchor="b" anchorCtr="0">
            <a:noAutofit/>
          </a:bodyPr>
          <a:lstStyle>
            <a:lvl1pPr>
              <a:defRPr sz="2800" baseline="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bwMode="white">
          <a:xfrm>
            <a:off x="798133" y="3846863"/>
            <a:ext cx="9371392" cy="413093"/>
          </a:xfrm>
        </p:spPr>
        <p:txBody>
          <a:bodyPr wrap="square" anchor="ctr" anchorCtr="0">
            <a:noAutofit/>
          </a:bodyPr>
          <a:lstStyle>
            <a:lvl1pPr marL="0" indent="0" algn="l">
              <a:spcBef>
                <a:spcPts val="0"/>
              </a:spcBef>
              <a:buNone/>
              <a:defRPr sz="2000" b="0" baseline="0">
                <a:solidFill>
                  <a:schemeClr val="bg1"/>
                </a:solidFill>
              </a:defRPr>
            </a:lvl1pPr>
            <a:lvl2pPr marL="521492" indent="0" algn="ctr">
              <a:buNone/>
              <a:defRPr>
                <a:solidFill>
                  <a:schemeClr val="tx1">
                    <a:tint val="75000"/>
                  </a:schemeClr>
                </a:solidFill>
              </a:defRPr>
            </a:lvl2pPr>
            <a:lvl3pPr marL="1042983" indent="0" algn="ctr">
              <a:buNone/>
              <a:defRPr>
                <a:solidFill>
                  <a:schemeClr val="tx1">
                    <a:tint val="75000"/>
                  </a:schemeClr>
                </a:solidFill>
              </a:defRPr>
            </a:lvl3pPr>
            <a:lvl4pPr marL="1564475" indent="0" algn="ctr">
              <a:buNone/>
              <a:defRPr>
                <a:solidFill>
                  <a:schemeClr val="tx1">
                    <a:tint val="75000"/>
                  </a:schemeClr>
                </a:solidFill>
              </a:defRPr>
            </a:lvl4pPr>
            <a:lvl5pPr marL="2085965" indent="0" algn="ctr">
              <a:buNone/>
              <a:defRPr>
                <a:solidFill>
                  <a:schemeClr val="tx1">
                    <a:tint val="75000"/>
                  </a:schemeClr>
                </a:solidFill>
              </a:defRPr>
            </a:lvl5pPr>
            <a:lvl6pPr marL="2607457" indent="0" algn="ctr">
              <a:buNone/>
              <a:defRPr>
                <a:solidFill>
                  <a:schemeClr val="tx1">
                    <a:tint val="75000"/>
                  </a:schemeClr>
                </a:solidFill>
              </a:defRPr>
            </a:lvl6pPr>
            <a:lvl7pPr marL="3128948" indent="0" algn="ctr">
              <a:buNone/>
              <a:defRPr>
                <a:solidFill>
                  <a:schemeClr val="tx1">
                    <a:tint val="75000"/>
                  </a:schemeClr>
                </a:solidFill>
              </a:defRPr>
            </a:lvl7pPr>
            <a:lvl8pPr marL="3650440" indent="0" algn="ctr">
              <a:buNone/>
              <a:defRPr>
                <a:solidFill>
                  <a:schemeClr val="tx1">
                    <a:tint val="75000"/>
                  </a:schemeClr>
                </a:solidFill>
              </a:defRPr>
            </a:lvl8pPr>
            <a:lvl9pPr marL="4171931" indent="0" algn="ctr">
              <a:buNone/>
              <a:defRPr>
                <a:solidFill>
                  <a:schemeClr val="tx1">
                    <a:tint val="75000"/>
                  </a:schemeClr>
                </a:solidFill>
              </a:defRPr>
            </a:lvl9pPr>
          </a:lstStyle>
          <a:p>
            <a:r>
              <a:rPr lang="en-US" smtClean="0"/>
              <a:t>Click to edit Master subtitle style</a:t>
            </a:r>
            <a:endParaRPr lang="en-US" dirty="0"/>
          </a:p>
        </p:txBody>
      </p:sp>
      <p:sp>
        <p:nvSpPr>
          <p:cNvPr id="16" name="PresentationDate"/>
          <p:cNvSpPr>
            <a:spLocks noGrp="1"/>
          </p:cNvSpPr>
          <p:nvPr>
            <p:ph type="body" sz="quarter" idx="13" hasCustomPrompt="1"/>
          </p:nvPr>
        </p:nvSpPr>
        <p:spPr bwMode="white">
          <a:xfrm>
            <a:off x="798133" y="4260082"/>
            <a:ext cx="9371392" cy="536204"/>
          </a:xfrm>
        </p:spPr>
        <p:txBody>
          <a:bodyPr wrap="square" anchor="t" anchorCtr="0">
            <a:noAutofit/>
          </a:bodyPr>
          <a:lstStyle>
            <a:lvl1pPr marL="0" indent="0">
              <a:spcBef>
                <a:spcPts val="0"/>
              </a:spcBef>
              <a:buNone/>
              <a:defRPr sz="2800">
                <a:solidFill>
                  <a:schemeClr val="tx1">
                    <a:lumMod val="20000"/>
                    <a:lumOff val="80000"/>
                  </a:schemeClr>
                </a:solidFill>
              </a:defRPr>
            </a:lvl1pPr>
            <a:lvl2pPr>
              <a:buNone/>
              <a:defRPr/>
            </a:lvl2pPr>
            <a:lvl3pPr>
              <a:buNone/>
              <a:defRPr/>
            </a:lvl3pPr>
            <a:lvl4pPr>
              <a:buNone/>
              <a:defRPr/>
            </a:lvl4pPr>
            <a:lvl5pPr>
              <a:buNone/>
              <a:defRPr/>
            </a:lvl5pPr>
          </a:lstStyle>
          <a:p>
            <a:pPr lvl="0"/>
            <a:r>
              <a:rPr lang="en-US" smtClean="0"/>
              <a:t>20 May 2014</a:t>
            </a:r>
          </a:p>
        </p:txBody>
      </p:sp>
      <p:pic>
        <p:nvPicPr>
          <p:cNvPr id="10" name="AlJadaanLogo" descr="Jadaan-Logo_white.png" hidden="1"/>
          <p:cNvPicPr preferRelativeResize="0">
            <a:picLocks noChangeAspect="1"/>
          </p:cNvPicPr>
          <p:nvPr userDrawn="1"/>
        </p:nvPicPr>
        <p:blipFill>
          <a:blip r:embed="rId3" cstate="print"/>
          <a:stretch>
            <a:fillRect/>
          </a:stretch>
        </p:blipFill>
        <p:spPr bwMode="auto">
          <a:xfrm>
            <a:off x="8396400" y="5493480"/>
            <a:ext cx="1611127" cy="362311"/>
          </a:xfrm>
          <a:prstGeom prst="rect">
            <a:avLst/>
          </a:prstGeom>
          <a:noFill/>
          <a:ln w="9525">
            <a:noFill/>
            <a:miter lim="800000"/>
            <a:headEnd/>
            <a:tailEnd/>
          </a:ln>
        </p:spPr>
      </p:pic>
      <p:pic>
        <p:nvPicPr>
          <p:cNvPr id="18" name="LogoWhiteLarge" descr="C:\Program Files\Microsoft Office\Templates\CCTemplates\images\KremerlogoWhite.png"/>
          <p:cNvPicPr>
            <a:picLocks/>
          </p:cNvPicPr>
          <p:nvPr userDrawn="1"/>
        </p:nvPicPr>
        <p:blipFill>
          <a:blip r:embed="rId4" cstate="print"/>
          <a:stretch>
            <a:fillRect/>
          </a:stretch>
        </p:blipFill>
        <p:spPr>
          <a:xfrm>
            <a:off x="467704" y="5043692"/>
            <a:ext cx="2880366" cy="1258827"/>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age with panel box">
    <p:spTree>
      <p:nvGrpSpPr>
        <p:cNvPr id="1" name=""/>
        <p:cNvGrpSpPr/>
        <p:nvPr/>
      </p:nvGrpSpPr>
      <p:grpSpPr>
        <a:xfrm>
          <a:off x="0" y="0"/>
          <a:ext cx="0" cy="0"/>
          <a:chOff x="0" y="0"/>
          <a:chExt cx="0" cy="0"/>
        </a:xfrm>
      </p:grpSpPr>
      <p:sp>
        <p:nvSpPr>
          <p:cNvPr id="10" name="Content Placeholder 2"/>
          <p:cNvSpPr>
            <a:spLocks noGrp="1"/>
          </p:cNvSpPr>
          <p:nvPr>
            <p:ph idx="19"/>
          </p:nvPr>
        </p:nvSpPr>
        <p:spPr bwMode="ltGray">
          <a:xfrm>
            <a:off x="5568950" y="4568264"/>
            <a:ext cx="4581017" cy="2320887"/>
          </a:xfrm>
          <a:solidFill>
            <a:schemeClr val="accent3"/>
          </a:solidFill>
        </p:spPr>
        <p:txBody>
          <a:bodyPr lIns="143718" tIns="82125" rIns="143718" bIns="82125"/>
          <a:lstStyle>
            <a:lvl1pPr>
              <a:defRPr sz="1800" b="0">
                <a:solidFill>
                  <a:schemeClr val="tx1"/>
                </a:solidFill>
              </a:defRPr>
            </a:lvl1pPr>
            <a:lvl2pPr>
              <a:defRPr>
                <a:solidFill>
                  <a:schemeClr val="tx2"/>
                </a:solidFill>
              </a:defRPr>
            </a:lvl2pPr>
            <a:lvl3pPr>
              <a:defRPr>
                <a:solidFill>
                  <a:schemeClr val="tx2"/>
                </a:solidFill>
              </a:defRPr>
            </a:lvl3pPr>
            <a:lvl4pPr>
              <a:buClr>
                <a:schemeClr val="bg2"/>
              </a:buClr>
              <a:defRPr baseline="0">
                <a:solidFill>
                  <a:schemeClr val="tx2"/>
                </a:solidFill>
              </a:defRPr>
            </a:lvl4pPr>
            <a:lvl5pPr>
              <a:buClr>
                <a:schemeClr val="bg2"/>
              </a:buClr>
              <a:defRPr>
                <a:solidFill>
                  <a:schemeClr val="tx2"/>
                </a:solidFill>
              </a:defRPr>
            </a:lvl5pPr>
            <a:lvl6pPr>
              <a:defRPr/>
            </a:lvl6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11"/>
          <p:cNvSpPr>
            <a:spLocks noGrp="1"/>
          </p:cNvSpPr>
          <p:nvPr>
            <p:ph sz="quarter" idx="22"/>
          </p:nvPr>
        </p:nvSpPr>
        <p:spPr>
          <a:xfrm>
            <a:off x="525600" y="1764000"/>
            <a:ext cx="4692650" cy="5159375"/>
          </a:xfrm>
        </p:spPr>
        <p:txBody>
          <a:bodyPr/>
          <a:lstStyle>
            <a:lvl2pPr rtl="0">
              <a:defRPr/>
            </a:lvl2pPr>
            <a:lvl6pPr marL="626400" indent="-206423" algn="l" defTabSz="1042983" rtl="0" eaLnBrk="1" latinLnBrk="0" hangingPunct="1">
              <a:spcBef>
                <a:spcPts val="228"/>
              </a:spcBef>
              <a:buClr>
                <a:schemeClr val="bg2"/>
              </a:buClr>
              <a:buFont typeface="Arial" pitchFamily="34" charset="0"/>
              <a:buChar char="–"/>
              <a:defRPr sz="1000">
                <a:solidFill>
                  <a:schemeClr val="tx2"/>
                </a:solidFill>
                <a:latin typeface="Arial" pitchFamily="34" charset="0"/>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Content Placeholder 13"/>
          <p:cNvSpPr>
            <a:spLocks noGrp="1"/>
          </p:cNvSpPr>
          <p:nvPr>
            <p:ph sz="quarter" idx="18" hasCustomPrompt="1"/>
          </p:nvPr>
        </p:nvSpPr>
        <p:spPr>
          <a:xfrm>
            <a:off x="525463" y="6923088"/>
            <a:ext cx="686593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dirty="0" smtClean="0"/>
              <a:t>Click to add footer text</a:t>
            </a:r>
          </a:p>
        </p:txBody>
      </p:sp>
      <p:sp>
        <p:nvSpPr>
          <p:cNvPr id="8" name="Slide Number Placeholder 7"/>
          <p:cNvSpPr>
            <a:spLocks noGrp="1"/>
          </p:cNvSpPr>
          <p:nvPr>
            <p:ph type="sldNum" sz="quarter" idx="24"/>
          </p:nvPr>
        </p:nvSpPr>
        <p:spPr/>
        <p:txBody>
          <a:bodyPr/>
          <a:lstStyle>
            <a:lvl1pPr>
              <a:defRPr/>
            </a:lvl1pPr>
          </a:lstStyle>
          <a:p>
            <a:pPr>
              <a:defRPr/>
            </a:pPr>
            <a:fld id="{9F947891-E5E9-4F1E-BE97-1AA190137E30}" type="slidenum">
              <a:rPr lang="en-US"/>
              <a:pPr>
                <a:defRPr/>
              </a:pPr>
              <a:t>‹#›</a:t>
            </a:fld>
            <a:endParaRPr lang="en-US" dirty="0"/>
          </a:p>
        </p:txBody>
      </p:sp>
      <p:sp>
        <p:nvSpPr>
          <p:cNvPr id="9" name="Footer Placeholder 8"/>
          <p:cNvSpPr>
            <a:spLocks noGrp="1"/>
          </p:cNvSpPr>
          <p:nvPr>
            <p:ph type="ftr" sz="quarter" idx="25"/>
          </p:nvPr>
        </p:nvSpPr>
        <p:spPr/>
        <p:txBody>
          <a:bodyPr/>
          <a:lstStyle>
            <a:lvl1pPr>
              <a:defRPr/>
            </a:lvl1pPr>
          </a:lstStyle>
          <a:p>
            <a:pPr>
              <a:defRPr/>
            </a:pPr>
            <a:endParaRPr lang="en-US" dirty="0"/>
          </a:p>
        </p:txBody>
      </p:sp>
      <p:sp>
        <p:nvSpPr>
          <p:cNvPr id="15" name="Content Placeholder 11"/>
          <p:cNvSpPr>
            <a:spLocks noGrp="1"/>
          </p:cNvSpPr>
          <p:nvPr>
            <p:ph sz="quarter" idx="26"/>
          </p:nvPr>
        </p:nvSpPr>
        <p:spPr>
          <a:xfrm>
            <a:off x="5466082" y="1764315"/>
            <a:ext cx="4692650" cy="2520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age with panel box 2">
    <p:spTree>
      <p:nvGrpSpPr>
        <p:cNvPr id="1" name=""/>
        <p:cNvGrpSpPr/>
        <p:nvPr/>
      </p:nvGrpSpPr>
      <p:grpSpPr>
        <a:xfrm>
          <a:off x="0" y="0"/>
          <a:ext cx="0" cy="0"/>
          <a:chOff x="0" y="0"/>
          <a:chExt cx="0" cy="0"/>
        </a:xfrm>
      </p:grpSpPr>
      <p:sp>
        <p:nvSpPr>
          <p:cNvPr id="10" name="Content Placeholder 2"/>
          <p:cNvSpPr>
            <a:spLocks noGrp="1"/>
          </p:cNvSpPr>
          <p:nvPr>
            <p:ph idx="19"/>
          </p:nvPr>
        </p:nvSpPr>
        <p:spPr bwMode="ltGray">
          <a:xfrm>
            <a:off x="644525" y="4568264"/>
            <a:ext cx="9505442" cy="2365936"/>
          </a:xfrm>
          <a:solidFill>
            <a:schemeClr val="accent3"/>
          </a:solidFill>
        </p:spPr>
        <p:txBody>
          <a:bodyPr lIns="143718" tIns="82125" rIns="143718" bIns="82125"/>
          <a:lstStyle>
            <a:lvl1pPr>
              <a:defRPr sz="1800" b="0">
                <a:solidFill>
                  <a:schemeClr val="tx1"/>
                </a:solidFill>
              </a:defRPr>
            </a:lvl1pPr>
            <a:lvl2pPr>
              <a:defRPr>
                <a:solidFill>
                  <a:schemeClr val="tx2"/>
                </a:solidFill>
              </a:defRPr>
            </a:lvl2pPr>
            <a:lvl3pPr>
              <a:defRPr>
                <a:solidFill>
                  <a:schemeClr val="tx2"/>
                </a:solidFill>
              </a:defRPr>
            </a:lvl3pPr>
            <a:lvl4pPr>
              <a:buClr>
                <a:schemeClr val="bg2"/>
              </a:buClr>
              <a:defRPr>
                <a:solidFill>
                  <a:schemeClr val="tx2"/>
                </a:solidFill>
              </a:defRPr>
            </a:lvl4pPr>
            <a:lvl5pPr>
              <a:buClr>
                <a:schemeClr val="bg2"/>
              </a:buCl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525390" y="302801"/>
            <a:ext cx="9633342" cy="1260211"/>
          </a:xfrm>
        </p:spPr>
        <p:txBody>
          <a:bodyPr/>
          <a:lstStyle>
            <a:lvl1pPr>
              <a:defRPr baseline="0"/>
            </a:lvl1pPr>
          </a:lstStyle>
          <a:p>
            <a:r>
              <a:rPr lang="en-US" smtClean="0"/>
              <a:t>Click to edit Master title style</a:t>
            </a:r>
            <a:endParaRPr lang="en-US" dirty="0"/>
          </a:p>
        </p:txBody>
      </p:sp>
      <p:sp>
        <p:nvSpPr>
          <p:cNvPr id="16" name="Content Placeholder 11"/>
          <p:cNvSpPr>
            <a:spLocks noGrp="1"/>
          </p:cNvSpPr>
          <p:nvPr>
            <p:ph sz="quarter" idx="22"/>
          </p:nvPr>
        </p:nvSpPr>
        <p:spPr>
          <a:xfrm>
            <a:off x="525600" y="1764315"/>
            <a:ext cx="4692650" cy="2520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Content Placeholder 13"/>
          <p:cNvSpPr>
            <a:spLocks noGrp="1"/>
          </p:cNvSpPr>
          <p:nvPr>
            <p:ph sz="quarter" idx="18"/>
          </p:nvPr>
        </p:nvSpPr>
        <p:spPr>
          <a:xfrm>
            <a:off x="525463" y="6923088"/>
            <a:ext cx="686593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smtClean="0"/>
              <a:t>Click to edit Master text styles</a:t>
            </a:r>
          </a:p>
        </p:txBody>
      </p:sp>
      <p:sp>
        <p:nvSpPr>
          <p:cNvPr id="8" name="Slide Number Placeholder 7"/>
          <p:cNvSpPr>
            <a:spLocks noGrp="1"/>
          </p:cNvSpPr>
          <p:nvPr>
            <p:ph type="sldNum" sz="quarter" idx="24"/>
          </p:nvPr>
        </p:nvSpPr>
        <p:spPr/>
        <p:txBody>
          <a:bodyPr/>
          <a:lstStyle>
            <a:lvl1pPr>
              <a:defRPr/>
            </a:lvl1pPr>
          </a:lstStyle>
          <a:p>
            <a:pPr>
              <a:defRPr/>
            </a:pPr>
            <a:fld id="{991BCAA5-2C08-4D60-8EE4-86B0C6135CFE}" type="slidenum">
              <a:rPr lang="en-US"/>
              <a:pPr>
                <a:defRPr/>
              </a:pPr>
              <a:t>‹#›</a:t>
            </a:fld>
            <a:endParaRPr lang="en-US" dirty="0"/>
          </a:p>
        </p:txBody>
      </p:sp>
      <p:sp>
        <p:nvSpPr>
          <p:cNvPr id="9" name="Footer Placeholder 8"/>
          <p:cNvSpPr>
            <a:spLocks noGrp="1"/>
          </p:cNvSpPr>
          <p:nvPr>
            <p:ph type="ftr" sz="quarter" idx="25"/>
          </p:nvPr>
        </p:nvSpPr>
        <p:spPr/>
        <p:txBody>
          <a:bodyPr/>
          <a:lstStyle>
            <a:lvl1pPr>
              <a:defRPr/>
            </a:lvl1pPr>
          </a:lstStyle>
          <a:p>
            <a:pPr>
              <a:defRPr/>
            </a:pPr>
            <a:r>
              <a:rPr lang="en-US" smtClean="0"/>
              <a:t>Presentation title</a:t>
            </a:r>
            <a:endParaRPr lang="en-US"/>
          </a:p>
        </p:txBody>
      </p:sp>
      <p:sp>
        <p:nvSpPr>
          <p:cNvPr id="13" name="Content Placeholder 11"/>
          <p:cNvSpPr>
            <a:spLocks noGrp="1"/>
          </p:cNvSpPr>
          <p:nvPr>
            <p:ph sz="quarter" idx="26"/>
          </p:nvPr>
        </p:nvSpPr>
        <p:spPr>
          <a:xfrm>
            <a:off x="5466082" y="1764315"/>
            <a:ext cx="4692650" cy="2520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pull quote colour">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4525" y="693116"/>
            <a:ext cx="9514206" cy="6044049"/>
          </a:xfrm>
        </p:spPr>
        <p:txBody>
          <a:bodyPr lIns="0" tIns="0" rIns="0" bIns="0" anchor="ctr">
            <a:noAutofit/>
          </a:bodyPr>
          <a:lstStyle>
            <a:lvl1pPr marL="0" indent="0">
              <a:buNone/>
              <a:defRPr sz="3200">
                <a:solidFill>
                  <a:schemeClr val="bg1"/>
                </a:solidFill>
              </a:defRPr>
            </a:lvl1pPr>
            <a:lvl2pPr>
              <a:spcBef>
                <a:spcPts val="228"/>
              </a:spcBef>
              <a:defRPr sz="2000" b="0" baseline="0">
                <a:solidFill>
                  <a:schemeClr val="tx1">
                    <a:lumMod val="20000"/>
                    <a:lumOff val="80000"/>
                  </a:schemeClr>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“Single pull-quote”</a:t>
            </a:r>
          </a:p>
          <a:p>
            <a:pPr lvl="1"/>
            <a:r>
              <a:rPr lang="en-US" dirty="0" smtClean="0"/>
              <a:t>Source</a:t>
            </a:r>
          </a:p>
        </p:txBody>
      </p:sp>
      <p:sp>
        <p:nvSpPr>
          <p:cNvPr id="5" name="Slide Number Placeholder 3"/>
          <p:cNvSpPr>
            <a:spLocks noGrp="1"/>
          </p:cNvSpPr>
          <p:nvPr>
            <p:ph type="sldNum" sz="quarter" idx="10"/>
          </p:nvPr>
        </p:nvSpPr>
        <p:spPr/>
        <p:txBody>
          <a:bodyPr/>
          <a:lstStyle>
            <a:lvl1pPr>
              <a:defRPr>
                <a:solidFill>
                  <a:schemeClr val="bg1"/>
                </a:solidFill>
              </a:defRPr>
            </a:lvl1pPr>
          </a:lstStyle>
          <a:p>
            <a:pPr>
              <a:defRPr/>
            </a:pPr>
            <a:fld id="{4A4B1C8C-42E4-44D1-A703-3A7285B9B75C}" type="slidenum">
              <a:rPr lang="en-US"/>
              <a:pPr>
                <a:defRPr/>
              </a:pPr>
              <a:t>‹#›</a:t>
            </a:fld>
            <a:endParaRPr lang="en-US" dirty="0"/>
          </a:p>
        </p:txBody>
      </p:sp>
      <p:sp>
        <p:nvSpPr>
          <p:cNvPr id="6" name="Footer Placeholder 4"/>
          <p:cNvSpPr>
            <a:spLocks noGrp="1"/>
          </p:cNvSpPr>
          <p:nvPr>
            <p:ph type="ftr" sz="quarter" idx="11"/>
          </p:nvPr>
        </p:nvSpPr>
        <p:spPr/>
        <p:txBody>
          <a:bodyPr/>
          <a:lstStyle>
            <a:lvl1pPr>
              <a:defRPr>
                <a:solidFill>
                  <a:schemeClr val="bg1"/>
                </a:solidFill>
              </a:defRPr>
            </a:lvl1pPr>
          </a:lstStyle>
          <a:p>
            <a:pPr>
              <a:defRPr/>
            </a:pPr>
            <a:r>
              <a:rPr lang="en-US" smtClean="0"/>
              <a:t>Presentation title</a:t>
            </a:r>
            <a:endParaRPr lang="en-US" dirty="0"/>
          </a:p>
        </p:txBody>
      </p:sp>
      <p:sp>
        <p:nvSpPr>
          <p:cNvPr id="7" name="MarketingEntityText"/>
          <p:cNvSpPr txBox="1"/>
          <p:nvPr userDrawn="1"/>
        </p:nvSpPr>
        <p:spPr>
          <a:xfrm>
            <a:off x="7391401" y="7099187"/>
            <a:ext cx="2395058" cy="320304"/>
          </a:xfrm>
          <a:prstGeom prst="rect">
            <a:avLst/>
          </a:prstGeom>
        </p:spPr>
        <p:txBody>
          <a:bodyPr vert="horz" lIns="104299" tIns="52149" rIns="104299" bIns="52149" rtlCol="0" anchor="ctr"/>
          <a:lstStyle/>
          <a:p>
            <a:pPr algn="r" rtl="0" fontAlgn="auto">
              <a:spcBef>
                <a:spcPts val="0"/>
              </a:spcBef>
              <a:spcAft>
                <a:spcPts val="0"/>
              </a:spcAft>
              <a:defRPr/>
            </a:pPr>
            <a:r>
              <a:rPr lang="en-GB" sz="900" kern="1200" smtClean="0">
                <a:solidFill>
                  <a:schemeClr val="bg1"/>
                </a:solidFill>
                <a:latin typeface="Arial" pitchFamily="34" charset="0"/>
                <a:ea typeface="+mn-ea"/>
                <a:cs typeface="Arial" pitchFamily="34" charset="0"/>
              </a:rPr>
              <a:t>Clifford Chance</a:t>
            </a:r>
            <a:endParaRPr lang="en-GB" sz="900" kern="1200" dirty="0" smtClean="0">
              <a:solidFill>
                <a:schemeClr val="bg1"/>
              </a:solidFill>
              <a:latin typeface="Arial" pitchFamily="34" charset="0"/>
              <a:ea typeface="+mn-ea"/>
              <a:cs typeface="Arial"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pull quote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44525" y="693116"/>
            <a:ext cx="9514206" cy="6044049"/>
          </a:xfrm>
        </p:spPr>
        <p:txBody>
          <a:bodyPr lIns="0" tIns="0" rIns="0" bIns="0" anchor="ctr">
            <a:noAutofit/>
          </a:bodyPr>
          <a:lstStyle>
            <a:lvl1pPr marL="0" indent="0">
              <a:buNone/>
              <a:defRPr sz="3200">
                <a:solidFill>
                  <a:schemeClr val="tx1"/>
                </a:solidFill>
              </a:defRPr>
            </a:lvl1pPr>
            <a:lvl2pPr>
              <a:spcBef>
                <a:spcPts val="228"/>
              </a:spcBef>
              <a:defRPr sz="2000" b="0">
                <a:solidFill>
                  <a:schemeClr val="bg2"/>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“Single pull-quote”</a:t>
            </a:r>
          </a:p>
          <a:p>
            <a:pPr lvl="1"/>
            <a:r>
              <a:rPr lang="en-US" dirty="0" smtClean="0"/>
              <a:t>Source</a:t>
            </a:r>
          </a:p>
        </p:txBody>
      </p:sp>
      <p:sp>
        <p:nvSpPr>
          <p:cNvPr id="4" name="Slide Number Placeholder 3"/>
          <p:cNvSpPr>
            <a:spLocks noGrp="1"/>
          </p:cNvSpPr>
          <p:nvPr>
            <p:ph type="sldNum" sz="quarter" idx="10"/>
          </p:nvPr>
        </p:nvSpPr>
        <p:spPr/>
        <p:txBody>
          <a:bodyPr/>
          <a:lstStyle>
            <a:lvl1pPr>
              <a:defRPr>
                <a:solidFill>
                  <a:schemeClr val="tx1"/>
                </a:solidFill>
              </a:defRPr>
            </a:lvl1pPr>
          </a:lstStyle>
          <a:p>
            <a:pPr>
              <a:defRPr/>
            </a:pPr>
            <a:fld id="{99601BEE-0620-4FB6-BA2E-7E3E67A1F0BA}" type="slidenum">
              <a:rPr lang="en-US"/>
              <a:pPr>
                <a:defRPr/>
              </a:pPr>
              <a:t>‹#›</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pPr>
              <a:defRPr/>
            </a:pPr>
            <a:r>
              <a:rPr lang="en-US" smtClean="0"/>
              <a:t>Presentation title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pull quotes colour">
    <p:bg>
      <p:bgPr>
        <a:solidFill>
          <a:schemeClr val="tx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644525" y="703617"/>
            <a:ext cx="9525346" cy="5876857"/>
          </a:xfrm>
        </p:spPr>
        <p:txBody>
          <a:bodyPr lIns="0" tIns="0" rIns="0" bIns="0" anchor="ctr">
            <a:noAutofit/>
          </a:bodyPr>
          <a:lstStyle>
            <a:lvl1pPr marL="0" indent="0">
              <a:defRPr sz="2000">
                <a:solidFill>
                  <a:schemeClr val="bg1"/>
                </a:solidFill>
              </a:defRPr>
            </a:lvl1pPr>
            <a:lvl2pPr>
              <a:spcBef>
                <a:spcPts val="228"/>
              </a:spcBef>
              <a:defRPr sz="1400" b="0">
                <a:solidFill>
                  <a:schemeClr val="tx1">
                    <a:lumMod val="20000"/>
                    <a:lumOff val="80000"/>
                  </a:schemeClr>
                </a:solidFill>
              </a:defRPr>
            </a:lvl2pPr>
          </a:lstStyle>
          <a:p>
            <a:pPr lvl="0"/>
            <a:r>
              <a:rPr lang="en-US" dirty="0" smtClean="0"/>
              <a:t>“Multiple pull-quotes”</a:t>
            </a:r>
          </a:p>
          <a:p>
            <a:pPr lvl="1"/>
            <a:r>
              <a:rPr lang="en-US" dirty="0" smtClean="0"/>
              <a:t>Source</a:t>
            </a:r>
          </a:p>
          <a:p>
            <a:pPr lvl="0"/>
            <a:r>
              <a:rPr lang="en-US" dirty="0" smtClean="0"/>
              <a:t>“Multiple pull-quotes”</a:t>
            </a:r>
          </a:p>
          <a:p>
            <a:pPr lvl="1"/>
            <a:r>
              <a:rPr lang="en-US" dirty="0" smtClean="0"/>
              <a:t>Source</a:t>
            </a:r>
          </a:p>
          <a:p>
            <a:pPr lvl="0"/>
            <a:r>
              <a:rPr lang="en-US" dirty="0" smtClean="0"/>
              <a:t>“Multiple pull-quotes”</a:t>
            </a:r>
          </a:p>
          <a:p>
            <a:pPr lvl="1"/>
            <a:r>
              <a:rPr lang="en-US" dirty="0" smtClean="0"/>
              <a:t>Source</a:t>
            </a:r>
          </a:p>
        </p:txBody>
      </p:sp>
      <p:sp>
        <p:nvSpPr>
          <p:cNvPr id="4" name="Slide Number Placeholder 2"/>
          <p:cNvSpPr>
            <a:spLocks noGrp="1"/>
          </p:cNvSpPr>
          <p:nvPr>
            <p:ph type="sldNum" sz="quarter" idx="14"/>
          </p:nvPr>
        </p:nvSpPr>
        <p:spPr/>
        <p:txBody>
          <a:bodyPr/>
          <a:lstStyle>
            <a:lvl1pPr>
              <a:defRPr>
                <a:solidFill>
                  <a:schemeClr val="bg1"/>
                </a:solidFill>
              </a:defRPr>
            </a:lvl1pPr>
          </a:lstStyle>
          <a:p>
            <a:pPr>
              <a:defRPr/>
            </a:pPr>
            <a:fld id="{345C0A39-66C4-4CD3-82D4-38708E85B013}" type="slidenum">
              <a:rPr lang="en-US"/>
              <a:pPr>
                <a:defRPr/>
              </a:pPr>
              <a:t>‹#›</a:t>
            </a:fld>
            <a:endParaRPr lang="en-US" dirty="0"/>
          </a:p>
        </p:txBody>
      </p:sp>
      <p:sp>
        <p:nvSpPr>
          <p:cNvPr id="5" name="Footer Placeholder 3"/>
          <p:cNvSpPr>
            <a:spLocks noGrp="1"/>
          </p:cNvSpPr>
          <p:nvPr>
            <p:ph type="ftr" sz="quarter" idx="15"/>
          </p:nvPr>
        </p:nvSpPr>
        <p:spPr/>
        <p:txBody>
          <a:bodyPr/>
          <a:lstStyle>
            <a:lvl1pPr>
              <a:defRPr>
                <a:solidFill>
                  <a:schemeClr val="bg1"/>
                </a:solidFill>
              </a:defRPr>
            </a:lvl1pPr>
          </a:lstStyle>
          <a:p>
            <a:pPr>
              <a:defRPr/>
            </a:pPr>
            <a:r>
              <a:rPr lang="en-US" smtClean="0"/>
              <a:t>Presentation title</a:t>
            </a:r>
            <a:endParaRPr lang="en-US" dirty="0"/>
          </a:p>
        </p:txBody>
      </p:sp>
      <p:sp>
        <p:nvSpPr>
          <p:cNvPr id="6" name="MarketingEntityText"/>
          <p:cNvSpPr txBox="1"/>
          <p:nvPr userDrawn="1"/>
        </p:nvSpPr>
        <p:spPr>
          <a:xfrm>
            <a:off x="7391401" y="7099187"/>
            <a:ext cx="2395058" cy="320304"/>
          </a:xfrm>
          <a:prstGeom prst="rect">
            <a:avLst/>
          </a:prstGeom>
        </p:spPr>
        <p:txBody>
          <a:bodyPr vert="horz" lIns="104299" tIns="52149" rIns="104299" bIns="52149" rtlCol="0" anchor="ctr"/>
          <a:lstStyle/>
          <a:p>
            <a:pPr algn="r" rtl="0" fontAlgn="auto">
              <a:spcBef>
                <a:spcPts val="0"/>
              </a:spcBef>
              <a:spcAft>
                <a:spcPts val="0"/>
              </a:spcAft>
              <a:defRPr/>
            </a:pPr>
            <a:r>
              <a:rPr lang="en-GB" sz="900" kern="1200" smtClean="0">
                <a:solidFill>
                  <a:schemeClr val="bg1"/>
                </a:solidFill>
                <a:latin typeface="Arial" pitchFamily="34" charset="0"/>
                <a:ea typeface="+mn-ea"/>
                <a:cs typeface="Arial" pitchFamily="34" charset="0"/>
              </a:rPr>
              <a:t>Clifford Chance</a:t>
            </a:r>
            <a:endParaRPr lang="en-GB" sz="900" kern="1200" dirty="0" smtClean="0">
              <a:solidFill>
                <a:schemeClr val="bg1"/>
              </a:solidFill>
              <a:latin typeface="Arial" pitchFamily="34" charset="0"/>
              <a:ea typeface="+mn-ea"/>
              <a:cs typeface="Arial"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le pull quotes white">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644525" y="703617"/>
            <a:ext cx="9525346" cy="5876857"/>
          </a:xfrm>
        </p:spPr>
        <p:txBody>
          <a:bodyPr lIns="0" tIns="0" rIns="0" bIns="0" anchor="ctr">
            <a:noAutofit/>
          </a:bodyPr>
          <a:lstStyle>
            <a:lvl1pPr marL="0" indent="0">
              <a:defRPr sz="2000">
                <a:solidFill>
                  <a:schemeClr val="tx1"/>
                </a:solidFill>
              </a:defRPr>
            </a:lvl1pPr>
            <a:lvl2pPr>
              <a:spcBef>
                <a:spcPts val="228"/>
              </a:spcBef>
              <a:defRPr sz="1400" b="0">
                <a:solidFill>
                  <a:schemeClr val="bg2"/>
                </a:solidFill>
              </a:defRPr>
            </a:lvl2pPr>
          </a:lstStyle>
          <a:p>
            <a:pPr lvl="0"/>
            <a:r>
              <a:rPr lang="en-US" dirty="0" smtClean="0"/>
              <a:t>“Multiple pull-quotes”</a:t>
            </a:r>
          </a:p>
          <a:p>
            <a:pPr lvl="1"/>
            <a:r>
              <a:rPr lang="en-US" dirty="0" smtClean="0"/>
              <a:t>Source</a:t>
            </a:r>
          </a:p>
          <a:p>
            <a:pPr lvl="0"/>
            <a:r>
              <a:rPr lang="en-US" dirty="0" smtClean="0"/>
              <a:t>“Multiple pull-quotes”</a:t>
            </a:r>
          </a:p>
          <a:p>
            <a:pPr lvl="1"/>
            <a:r>
              <a:rPr lang="en-US" dirty="0" smtClean="0"/>
              <a:t>Source</a:t>
            </a:r>
          </a:p>
          <a:p>
            <a:pPr lvl="0"/>
            <a:r>
              <a:rPr lang="en-US" dirty="0" smtClean="0"/>
              <a:t>“Multiple pull-quotes”</a:t>
            </a:r>
          </a:p>
          <a:p>
            <a:pPr lvl="1"/>
            <a:r>
              <a:rPr lang="en-US" dirty="0" smtClean="0"/>
              <a:t>Source</a:t>
            </a:r>
          </a:p>
        </p:txBody>
      </p:sp>
      <p:sp>
        <p:nvSpPr>
          <p:cNvPr id="3" name="Slide Number Placeholder 2"/>
          <p:cNvSpPr>
            <a:spLocks noGrp="1"/>
          </p:cNvSpPr>
          <p:nvPr>
            <p:ph type="sldNum" sz="quarter" idx="14"/>
          </p:nvPr>
        </p:nvSpPr>
        <p:spPr/>
        <p:txBody>
          <a:bodyPr/>
          <a:lstStyle>
            <a:lvl1pPr>
              <a:defRPr>
                <a:solidFill>
                  <a:schemeClr val="tx1"/>
                </a:solidFill>
              </a:defRPr>
            </a:lvl1pPr>
          </a:lstStyle>
          <a:p>
            <a:pPr>
              <a:defRPr/>
            </a:pPr>
            <a:fld id="{6AEDA704-6019-458E-BB0D-09EC5C2B36D9}" type="slidenum">
              <a:rPr lang="en-US"/>
              <a:pPr>
                <a:defRPr/>
              </a:pPr>
              <a:t>‹#›</a:t>
            </a:fld>
            <a:endParaRPr lang="en-US" dirty="0"/>
          </a:p>
        </p:txBody>
      </p:sp>
      <p:sp>
        <p:nvSpPr>
          <p:cNvPr id="4" name="Footer Placeholder 3"/>
          <p:cNvSpPr>
            <a:spLocks noGrp="1"/>
          </p:cNvSpPr>
          <p:nvPr>
            <p:ph type="ftr" sz="quarter" idx="15"/>
          </p:nvPr>
        </p:nvSpPr>
        <p:spPr/>
        <p:txBody>
          <a:bodyPr/>
          <a:lstStyle>
            <a:lvl1pPr>
              <a:defRPr>
                <a:solidFill>
                  <a:schemeClr val="tx1"/>
                </a:solidFill>
              </a:defRPr>
            </a:lvl1pPr>
          </a:lstStyle>
          <a:p>
            <a:pPr>
              <a:defRPr/>
            </a:pPr>
            <a:r>
              <a:rPr lang="en-US" smtClean="0"/>
              <a:t>Presentation title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age - half page pull quote colour (LHS)">
    <p:spTree>
      <p:nvGrpSpPr>
        <p:cNvPr id="1" name=""/>
        <p:cNvGrpSpPr/>
        <p:nvPr/>
      </p:nvGrpSpPr>
      <p:grpSpPr>
        <a:xfrm>
          <a:off x="0" y="0"/>
          <a:ext cx="0" cy="0"/>
          <a:chOff x="0" y="0"/>
          <a:chExt cx="0" cy="0"/>
        </a:xfrm>
      </p:grpSpPr>
      <p:sp>
        <p:nvSpPr>
          <p:cNvPr id="6" name="Rectangle 5"/>
          <p:cNvSpPr/>
          <p:nvPr userDrawn="1"/>
        </p:nvSpPr>
        <p:spPr bwMode="white">
          <a:xfrm>
            <a:off x="0" y="0"/>
            <a:ext cx="5224463" cy="7561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4299" tIns="52149" rIns="104299" bIns="52149" anchor="ctr"/>
          <a:lstStyle/>
          <a:p>
            <a:pPr algn="ctr">
              <a:defRPr/>
            </a:pPr>
            <a:endParaRPr lang="en-GB"/>
          </a:p>
        </p:txBody>
      </p:sp>
      <p:sp>
        <p:nvSpPr>
          <p:cNvPr id="9" name="Content Placeholder 8"/>
          <p:cNvSpPr>
            <a:spLocks noGrp="1"/>
          </p:cNvSpPr>
          <p:nvPr>
            <p:ph sz="quarter" idx="13" hasCustomPrompt="1"/>
          </p:nvPr>
        </p:nvSpPr>
        <p:spPr bwMode="black">
          <a:xfrm>
            <a:off x="671512" y="1774797"/>
            <a:ext cx="4034181" cy="4979582"/>
          </a:xfrm>
        </p:spPr>
        <p:txBody>
          <a:bodyPr lIns="0" tIns="102656" rIns="0" bIns="0">
            <a:noAutofit/>
          </a:bodyPr>
          <a:lstStyle>
            <a:lvl1pPr marL="0" indent="0">
              <a:defRPr sz="2000">
                <a:solidFill>
                  <a:schemeClr val="bg1"/>
                </a:solidFill>
              </a:defRPr>
            </a:lvl1pPr>
            <a:lvl2pPr>
              <a:spcBef>
                <a:spcPts val="228"/>
              </a:spcBef>
              <a:defRPr sz="1400" b="0">
                <a:solidFill>
                  <a:schemeClr val="tx1">
                    <a:lumMod val="20000"/>
                    <a:lumOff val="80000"/>
                  </a:schemeClr>
                </a:solidFill>
              </a:defRPr>
            </a:lvl2pPr>
          </a:lstStyle>
          <a:p>
            <a:pPr lvl="0"/>
            <a:r>
              <a:rPr lang="en-US" dirty="0" smtClean="0"/>
              <a:t>“Multiple pull-quotes”</a:t>
            </a:r>
          </a:p>
          <a:p>
            <a:pPr lvl="1"/>
            <a:r>
              <a:rPr lang="en-US" dirty="0" smtClean="0"/>
              <a:t>Source</a:t>
            </a:r>
          </a:p>
          <a:p>
            <a:pPr lvl="0"/>
            <a:r>
              <a:rPr lang="en-US" dirty="0" smtClean="0"/>
              <a:t>“Multiple pull-quotes”</a:t>
            </a:r>
          </a:p>
          <a:p>
            <a:pPr lvl="1"/>
            <a:r>
              <a:rPr lang="en-US" dirty="0" smtClean="0"/>
              <a:t>Source</a:t>
            </a:r>
          </a:p>
          <a:p>
            <a:pPr lvl="0"/>
            <a:r>
              <a:rPr lang="en-US" dirty="0" smtClean="0"/>
              <a:t>“Multiple pull-quotes”</a:t>
            </a:r>
          </a:p>
          <a:p>
            <a:pPr lvl="1"/>
            <a:r>
              <a:rPr lang="en-US" dirty="0" smtClean="0"/>
              <a:t>Source</a:t>
            </a:r>
          </a:p>
        </p:txBody>
      </p:sp>
      <p:sp>
        <p:nvSpPr>
          <p:cNvPr id="11" name="Content Placeholder 10"/>
          <p:cNvSpPr>
            <a:spLocks noGrp="1"/>
          </p:cNvSpPr>
          <p:nvPr>
            <p:ph sz="quarter" idx="17"/>
          </p:nvPr>
        </p:nvSpPr>
        <p:spPr>
          <a:xfrm>
            <a:off x="5475425" y="1764000"/>
            <a:ext cx="4692650" cy="5159375"/>
          </a:xfrm>
        </p:spPr>
        <p:txBody>
          <a:bodyPr/>
          <a:lstStyle>
            <a:lvl5pPr marL="417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9"/>
          <p:cNvSpPr>
            <a:spLocks noGrp="1"/>
          </p:cNvSpPr>
          <p:nvPr>
            <p:ph type="title"/>
          </p:nvPr>
        </p:nvSpPr>
        <p:spPr>
          <a:xfrm>
            <a:off x="5475215" y="302801"/>
            <a:ext cx="4699073" cy="1260211"/>
          </a:xfrm>
        </p:spPr>
        <p:txBody>
          <a:bodyPr/>
          <a:lstStyle>
            <a:lvl1pPr>
              <a:defRPr baseline="0"/>
            </a:lvl1pPr>
          </a:lstStyle>
          <a:p>
            <a:r>
              <a:rPr lang="en-US" smtClean="0"/>
              <a:t>Click to edit Master title style</a:t>
            </a:r>
            <a:endParaRPr lang="en-US" dirty="0"/>
          </a:p>
        </p:txBody>
      </p:sp>
      <p:sp>
        <p:nvSpPr>
          <p:cNvPr id="12" name="Slide Number Placeholder 6"/>
          <p:cNvSpPr>
            <a:spLocks noGrp="1"/>
          </p:cNvSpPr>
          <p:nvPr>
            <p:ph type="sldNum" sz="quarter" idx="19"/>
          </p:nvPr>
        </p:nvSpPr>
        <p:spPr bwMode="white"/>
        <p:txBody>
          <a:bodyPr/>
          <a:lstStyle>
            <a:lvl1pPr>
              <a:defRPr>
                <a:solidFill>
                  <a:schemeClr val="tx1"/>
                </a:solidFill>
              </a:defRPr>
            </a:lvl1pPr>
          </a:lstStyle>
          <a:p>
            <a:pPr>
              <a:defRPr/>
            </a:pPr>
            <a:fld id="{70105E5E-8A11-485D-A75B-7F7B95DBFF32}" type="slidenum">
              <a:rPr lang="en-US" smtClean="0"/>
              <a:pPr>
                <a:defRPr/>
              </a:pPr>
              <a:t>‹#›</a:t>
            </a:fld>
            <a:endParaRPr lang="en-US" dirty="0"/>
          </a:p>
        </p:txBody>
      </p:sp>
      <p:sp>
        <p:nvSpPr>
          <p:cNvPr id="14" name="Footer Placeholder 7"/>
          <p:cNvSpPr>
            <a:spLocks noGrp="1"/>
          </p:cNvSpPr>
          <p:nvPr>
            <p:ph type="ftr" sz="quarter" idx="20"/>
          </p:nvPr>
        </p:nvSpPr>
        <p:spPr>
          <a:xfrm>
            <a:off x="671513" y="7099300"/>
            <a:ext cx="4692650" cy="322263"/>
          </a:xfrm>
        </p:spPr>
        <p:txBody>
          <a:bodyPr/>
          <a:lstStyle>
            <a:lvl1pPr>
              <a:defRPr>
                <a:solidFill>
                  <a:schemeClr val="bg1"/>
                </a:solidFill>
              </a:defRPr>
            </a:lvl1pPr>
          </a:lstStyle>
          <a:p>
            <a:pPr>
              <a:defRPr/>
            </a:pPr>
            <a:r>
              <a:rPr lang="en-US" smtClean="0"/>
              <a:t>Presentation title</a:t>
            </a:r>
            <a:endParaRPr lang="en-US" dirty="0"/>
          </a:p>
        </p:txBody>
      </p:sp>
      <p:sp>
        <p:nvSpPr>
          <p:cNvPr id="15" name="MarketingEntityText"/>
          <p:cNvSpPr txBox="1"/>
          <p:nvPr userDrawn="1"/>
        </p:nvSpPr>
        <p:spPr>
          <a:xfrm>
            <a:off x="7391401" y="7099187"/>
            <a:ext cx="2395058" cy="320304"/>
          </a:xfrm>
          <a:prstGeom prst="rect">
            <a:avLst/>
          </a:prstGeom>
        </p:spPr>
        <p:txBody>
          <a:bodyPr vert="horz" lIns="104299" tIns="52149" rIns="104299" bIns="52149" rtlCol="0" anchor="ctr"/>
          <a:lstStyle/>
          <a:p>
            <a:pPr algn="r" rtl="0" fontAlgn="auto">
              <a:spcBef>
                <a:spcPts val="0"/>
              </a:spcBef>
              <a:spcAft>
                <a:spcPts val="0"/>
              </a:spcAft>
              <a:defRPr/>
            </a:pPr>
            <a:r>
              <a:rPr lang="en-GB" sz="900" kern="1200" smtClean="0">
                <a:solidFill>
                  <a:schemeClr val="tx1"/>
                </a:solidFill>
                <a:latin typeface="Arial" pitchFamily="34" charset="0"/>
                <a:ea typeface="+mn-ea"/>
                <a:cs typeface="Arial" pitchFamily="34" charset="0"/>
              </a:rPr>
              <a:t>Clifford Chance</a:t>
            </a:r>
            <a:endParaRPr lang="en-GB" sz="900" kern="1200" dirty="0" smtClean="0">
              <a:solidFill>
                <a:schemeClr val="tx1"/>
              </a:solidFill>
              <a:latin typeface="Arial" pitchFamily="34" charset="0"/>
              <a:ea typeface="+mn-ea"/>
              <a:cs typeface="Arial"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age - half page pull quote colour (RHS)">
    <p:spTree>
      <p:nvGrpSpPr>
        <p:cNvPr id="1" name=""/>
        <p:cNvGrpSpPr/>
        <p:nvPr/>
      </p:nvGrpSpPr>
      <p:grpSpPr>
        <a:xfrm>
          <a:off x="0" y="0"/>
          <a:ext cx="0" cy="0"/>
          <a:chOff x="0" y="0"/>
          <a:chExt cx="0" cy="0"/>
        </a:xfrm>
      </p:grpSpPr>
      <p:sp>
        <p:nvSpPr>
          <p:cNvPr id="6" name="Rectangle 5"/>
          <p:cNvSpPr/>
          <p:nvPr userDrawn="1"/>
        </p:nvSpPr>
        <p:spPr bwMode="white">
          <a:xfrm>
            <a:off x="5464175" y="0"/>
            <a:ext cx="5229225" cy="7561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4299" tIns="52149" rIns="104299" bIns="52149" anchor="ctr"/>
          <a:lstStyle/>
          <a:p>
            <a:pPr algn="ctr">
              <a:defRPr/>
            </a:pPr>
            <a:endParaRPr lang="en-GB"/>
          </a:p>
        </p:txBody>
      </p:sp>
      <p:sp>
        <p:nvSpPr>
          <p:cNvPr id="9" name="Content Placeholder 8"/>
          <p:cNvSpPr>
            <a:spLocks noGrp="1"/>
          </p:cNvSpPr>
          <p:nvPr>
            <p:ph sz="quarter" idx="13" hasCustomPrompt="1"/>
          </p:nvPr>
        </p:nvSpPr>
        <p:spPr bwMode="black">
          <a:xfrm>
            <a:off x="5803397" y="1774797"/>
            <a:ext cx="4366472" cy="4979582"/>
          </a:xfrm>
        </p:spPr>
        <p:txBody>
          <a:bodyPr lIns="0" tIns="102656" rIns="0" bIns="0">
            <a:noAutofit/>
          </a:bodyPr>
          <a:lstStyle>
            <a:lvl1pPr marL="0" indent="0">
              <a:defRPr sz="2000">
                <a:solidFill>
                  <a:schemeClr val="bg1"/>
                </a:solidFill>
              </a:defRPr>
            </a:lvl1pPr>
            <a:lvl2pPr>
              <a:spcBef>
                <a:spcPts val="228"/>
              </a:spcBef>
              <a:defRPr sz="1400" b="0">
                <a:solidFill>
                  <a:schemeClr val="tx1">
                    <a:lumMod val="20000"/>
                    <a:lumOff val="80000"/>
                  </a:schemeClr>
                </a:solidFill>
              </a:defRPr>
            </a:lvl2pPr>
          </a:lstStyle>
          <a:p>
            <a:pPr lvl="0"/>
            <a:r>
              <a:rPr lang="en-US" dirty="0" smtClean="0"/>
              <a:t>“Multiple pull-quotes”</a:t>
            </a:r>
          </a:p>
          <a:p>
            <a:pPr lvl="1"/>
            <a:r>
              <a:rPr lang="en-US" dirty="0" smtClean="0"/>
              <a:t>Source</a:t>
            </a:r>
          </a:p>
          <a:p>
            <a:pPr lvl="0"/>
            <a:r>
              <a:rPr lang="en-US" dirty="0" smtClean="0"/>
              <a:t>“Multiple pull-quotes”</a:t>
            </a:r>
          </a:p>
          <a:p>
            <a:pPr lvl="1"/>
            <a:r>
              <a:rPr lang="en-US" dirty="0" smtClean="0"/>
              <a:t>Source</a:t>
            </a:r>
          </a:p>
          <a:p>
            <a:pPr lvl="0"/>
            <a:r>
              <a:rPr lang="en-US" dirty="0" smtClean="0"/>
              <a:t>“Multiple pull-quotes”</a:t>
            </a:r>
          </a:p>
          <a:p>
            <a:pPr lvl="1"/>
            <a:r>
              <a:rPr lang="en-US" dirty="0" smtClean="0"/>
              <a:t>Source</a:t>
            </a:r>
          </a:p>
        </p:txBody>
      </p:sp>
      <p:sp>
        <p:nvSpPr>
          <p:cNvPr id="11" name="Content Placeholder 10"/>
          <p:cNvSpPr>
            <a:spLocks noGrp="1"/>
          </p:cNvSpPr>
          <p:nvPr>
            <p:ph sz="quarter" idx="17"/>
          </p:nvPr>
        </p:nvSpPr>
        <p:spPr>
          <a:xfrm>
            <a:off x="525600" y="1764000"/>
            <a:ext cx="4692650" cy="5159375"/>
          </a:xfrm>
        </p:spPr>
        <p:txBody>
          <a:bodyPr/>
          <a:lstStyle>
            <a:lvl5pPr marL="417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9"/>
          <p:cNvSpPr>
            <a:spLocks noGrp="1"/>
          </p:cNvSpPr>
          <p:nvPr>
            <p:ph type="title"/>
          </p:nvPr>
        </p:nvSpPr>
        <p:spPr>
          <a:xfrm>
            <a:off x="525390" y="302801"/>
            <a:ext cx="4699073" cy="1260211"/>
          </a:xfrm>
        </p:spPr>
        <p:txBody>
          <a:bodyPr/>
          <a:lstStyle>
            <a:lvl1pPr>
              <a:defRPr baseline="0"/>
            </a:lvl1pPr>
          </a:lstStyle>
          <a:p>
            <a:r>
              <a:rPr lang="en-US" smtClean="0"/>
              <a:t>Click to edit Master title style</a:t>
            </a:r>
            <a:endParaRPr lang="en-US" dirty="0"/>
          </a:p>
        </p:txBody>
      </p:sp>
      <p:sp>
        <p:nvSpPr>
          <p:cNvPr id="13" name="Content Placeholder 13"/>
          <p:cNvSpPr>
            <a:spLocks noGrp="1"/>
          </p:cNvSpPr>
          <p:nvPr>
            <p:ph sz="quarter" idx="18"/>
          </p:nvPr>
        </p:nvSpPr>
        <p:spPr>
          <a:xfrm>
            <a:off x="525463" y="6923088"/>
            <a:ext cx="4692809"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smtClean="0"/>
              <a:t>Click to edit Master text styles</a:t>
            </a:r>
          </a:p>
        </p:txBody>
      </p:sp>
      <p:sp>
        <p:nvSpPr>
          <p:cNvPr id="12" name="Slide Number Placeholder 6"/>
          <p:cNvSpPr>
            <a:spLocks noGrp="1"/>
          </p:cNvSpPr>
          <p:nvPr>
            <p:ph type="sldNum" sz="quarter" idx="19"/>
          </p:nvPr>
        </p:nvSpPr>
        <p:spPr bwMode="white"/>
        <p:txBody>
          <a:bodyPr/>
          <a:lstStyle>
            <a:lvl1pPr>
              <a:defRPr>
                <a:solidFill>
                  <a:schemeClr val="bg1"/>
                </a:solidFill>
              </a:defRPr>
            </a:lvl1pPr>
          </a:lstStyle>
          <a:p>
            <a:pPr>
              <a:defRPr/>
            </a:pPr>
            <a:fld id="{70105E5E-8A11-485D-A75B-7F7B95DBFF32}" type="slidenum">
              <a:rPr lang="en-US"/>
              <a:pPr>
                <a:defRPr/>
              </a:pPr>
              <a:t>‹#›</a:t>
            </a:fld>
            <a:endParaRPr lang="en-US" dirty="0"/>
          </a:p>
        </p:txBody>
      </p:sp>
      <p:sp>
        <p:nvSpPr>
          <p:cNvPr id="14" name="Footer Placeholder 7"/>
          <p:cNvSpPr>
            <a:spLocks noGrp="1"/>
          </p:cNvSpPr>
          <p:nvPr>
            <p:ph type="ftr" sz="quarter" idx="20"/>
          </p:nvPr>
        </p:nvSpPr>
        <p:spPr>
          <a:xfrm>
            <a:off x="525463" y="7099300"/>
            <a:ext cx="4692650" cy="322263"/>
          </a:xfrm>
        </p:spPr>
        <p:txBody>
          <a:bodyPr/>
          <a:lstStyle>
            <a:lvl1pPr>
              <a:defRPr>
                <a:solidFill>
                  <a:schemeClr val="tx1"/>
                </a:solidFill>
              </a:defRPr>
            </a:lvl1pPr>
          </a:lstStyle>
          <a:p>
            <a:pPr>
              <a:defRPr/>
            </a:pPr>
            <a:r>
              <a:rPr lang="en-US" smtClean="0"/>
              <a:t>Presentation title</a:t>
            </a:r>
            <a:endParaRPr lang="en-US" dirty="0"/>
          </a:p>
        </p:txBody>
      </p:sp>
      <p:sp>
        <p:nvSpPr>
          <p:cNvPr id="15" name="MarketingEntityText"/>
          <p:cNvSpPr txBox="1"/>
          <p:nvPr userDrawn="1"/>
        </p:nvSpPr>
        <p:spPr>
          <a:xfrm>
            <a:off x="7391401" y="7099187"/>
            <a:ext cx="2395058" cy="320304"/>
          </a:xfrm>
          <a:prstGeom prst="rect">
            <a:avLst/>
          </a:prstGeom>
        </p:spPr>
        <p:txBody>
          <a:bodyPr vert="horz" lIns="104299" tIns="52149" rIns="104299" bIns="52149" rtlCol="0" anchor="ctr"/>
          <a:lstStyle/>
          <a:p>
            <a:pPr algn="r" rtl="0" fontAlgn="auto">
              <a:spcBef>
                <a:spcPts val="0"/>
              </a:spcBef>
              <a:spcAft>
                <a:spcPts val="0"/>
              </a:spcAft>
              <a:defRPr/>
            </a:pPr>
            <a:r>
              <a:rPr lang="en-GB" sz="900" kern="1200" smtClean="0">
                <a:solidFill>
                  <a:schemeClr val="bg1"/>
                </a:solidFill>
                <a:latin typeface="Arial" pitchFamily="34" charset="0"/>
                <a:ea typeface="+mn-ea"/>
                <a:cs typeface="Arial" pitchFamily="34" charset="0"/>
              </a:rPr>
              <a:t>Clifford Chance</a:t>
            </a:r>
            <a:endParaRPr lang="en-GB" sz="900" kern="1200" dirty="0" smtClean="0">
              <a:solidFill>
                <a:schemeClr val="bg1"/>
              </a:solidFill>
              <a:latin typeface="Arial" pitchFamily="34" charset="0"/>
              <a:ea typeface="+mn-ea"/>
              <a:cs typeface="Arial"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page - quarter page pull quote colour (LHS)">
    <p:spTree>
      <p:nvGrpSpPr>
        <p:cNvPr id="1" name=""/>
        <p:cNvGrpSpPr/>
        <p:nvPr/>
      </p:nvGrpSpPr>
      <p:grpSpPr>
        <a:xfrm>
          <a:off x="0" y="0"/>
          <a:ext cx="0" cy="0"/>
          <a:chOff x="0" y="0"/>
          <a:chExt cx="0" cy="0"/>
        </a:xfrm>
      </p:grpSpPr>
      <p:sp>
        <p:nvSpPr>
          <p:cNvPr id="13" name="Rectangle 12"/>
          <p:cNvSpPr/>
          <p:nvPr userDrawn="1"/>
        </p:nvSpPr>
        <p:spPr bwMode="white">
          <a:xfrm>
            <a:off x="0" y="0"/>
            <a:ext cx="2304288" cy="7561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4299" tIns="52149" rIns="104299" bIns="52149" anchor="ctr"/>
          <a:lstStyle/>
          <a:p>
            <a:pPr algn="ctr">
              <a:defRPr/>
            </a:pPr>
            <a:endParaRPr lang="en-GB"/>
          </a:p>
        </p:txBody>
      </p:sp>
      <p:sp>
        <p:nvSpPr>
          <p:cNvPr id="14" name="Content Placeholder 8"/>
          <p:cNvSpPr>
            <a:spLocks noGrp="1"/>
          </p:cNvSpPr>
          <p:nvPr>
            <p:ph sz="quarter" idx="13" hasCustomPrompt="1"/>
          </p:nvPr>
        </p:nvSpPr>
        <p:spPr bwMode="black">
          <a:xfrm>
            <a:off x="245301" y="1774797"/>
            <a:ext cx="1859368" cy="4979582"/>
          </a:xfrm>
        </p:spPr>
        <p:txBody>
          <a:bodyPr lIns="0" tIns="102656" rIns="0" bIns="0">
            <a:noAutofit/>
          </a:bodyPr>
          <a:lstStyle>
            <a:lvl1pPr marL="0" indent="0">
              <a:defRPr sz="2000">
                <a:solidFill>
                  <a:schemeClr val="bg1"/>
                </a:solidFill>
              </a:defRPr>
            </a:lvl1pPr>
            <a:lvl2pPr>
              <a:spcBef>
                <a:spcPts val="228"/>
              </a:spcBef>
              <a:defRPr sz="1400" b="0">
                <a:solidFill>
                  <a:schemeClr val="tx1">
                    <a:lumMod val="20000"/>
                    <a:lumOff val="80000"/>
                  </a:schemeClr>
                </a:solidFill>
              </a:defRPr>
            </a:lvl2pPr>
          </a:lstStyle>
          <a:p>
            <a:pPr lvl="0"/>
            <a:r>
              <a:rPr lang="en-US" dirty="0" smtClean="0"/>
              <a:t>“Pull-quote”</a:t>
            </a:r>
          </a:p>
          <a:p>
            <a:pPr lvl="1"/>
            <a:r>
              <a:rPr lang="en-US" dirty="0" smtClean="0"/>
              <a:t>Source</a:t>
            </a:r>
          </a:p>
          <a:p>
            <a:pPr lvl="1"/>
            <a:endParaRPr lang="en-US" dirty="0" smtClean="0"/>
          </a:p>
        </p:txBody>
      </p:sp>
      <p:sp>
        <p:nvSpPr>
          <p:cNvPr id="16" name="Content Placeholder 2"/>
          <p:cNvSpPr>
            <a:spLocks noGrp="1"/>
          </p:cNvSpPr>
          <p:nvPr>
            <p:ph idx="1"/>
          </p:nvPr>
        </p:nvSpPr>
        <p:spPr>
          <a:xfrm>
            <a:off x="2534336" y="1764296"/>
            <a:ext cx="7624394" cy="51699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9"/>
          <p:cNvSpPr>
            <a:spLocks noGrp="1"/>
          </p:cNvSpPr>
          <p:nvPr>
            <p:ph type="title"/>
          </p:nvPr>
        </p:nvSpPr>
        <p:spPr>
          <a:xfrm>
            <a:off x="2534114" y="302801"/>
            <a:ext cx="7624617" cy="1260211"/>
          </a:xfrm>
        </p:spPr>
        <p:txBody>
          <a:bodyPr/>
          <a:lstStyle>
            <a:lvl1pPr>
              <a:defRPr/>
            </a:lvl1pPr>
          </a:lstStyle>
          <a:p>
            <a:r>
              <a:rPr lang="en-US" smtClean="0"/>
              <a:t>Click to edit Master title style</a:t>
            </a:r>
            <a:endParaRPr lang="en-US" dirty="0"/>
          </a:p>
        </p:txBody>
      </p:sp>
      <p:sp>
        <p:nvSpPr>
          <p:cNvPr id="12" name="Content Placeholder 13"/>
          <p:cNvSpPr>
            <a:spLocks noGrp="1"/>
          </p:cNvSpPr>
          <p:nvPr>
            <p:ph sz="quarter" idx="18" hasCustomPrompt="1"/>
          </p:nvPr>
        </p:nvSpPr>
        <p:spPr>
          <a:xfrm>
            <a:off x="2534336" y="6923088"/>
            <a:ext cx="566192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dirty="0" smtClean="0"/>
              <a:t>Click to add footer text</a:t>
            </a:r>
          </a:p>
        </p:txBody>
      </p:sp>
      <p:sp>
        <p:nvSpPr>
          <p:cNvPr id="8" name="Slide Number Placeholder 7"/>
          <p:cNvSpPr>
            <a:spLocks noGrp="1"/>
          </p:cNvSpPr>
          <p:nvPr>
            <p:ph type="sldNum" sz="quarter" idx="19"/>
          </p:nvPr>
        </p:nvSpPr>
        <p:spPr/>
        <p:txBody>
          <a:bodyPr/>
          <a:lstStyle>
            <a:lvl1pPr>
              <a:defRPr/>
            </a:lvl1pPr>
          </a:lstStyle>
          <a:p>
            <a:pPr>
              <a:defRPr/>
            </a:pPr>
            <a:fld id="{87639BA5-281E-4CF2-98C2-47E83E731143}" type="slidenum">
              <a:rPr lang="en-US"/>
              <a:pPr>
                <a:defRPr/>
              </a:pPr>
              <a:t>‹#›</a:t>
            </a:fld>
            <a:endParaRPr lang="en-US" dirty="0"/>
          </a:p>
        </p:txBody>
      </p:sp>
      <p:sp>
        <p:nvSpPr>
          <p:cNvPr id="9" name="Footer Placeholder 8"/>
          <p:cNvSpPr>
            <a:spLocks noGrp="1"/>
          </p:cNvSpPr>
          <p:nvPr>
            <p:ph type="ftr" sz="quarter" idx="20"/>
          </p:nvPr>
        </p:nvSpPr>
        <p:spPr>
          <a:xfrm>
            <a:off x="2533650" y="7099300"/>
            <a:ext cx="5662613" cy="322263"/>
          </a:xfrm>
        </p:spPr>
        <p:txBody>
          <a:bodyPr/>
          <a:lstStyle>
            <a:lvl1pPr>
              <a:defRPr/>
            </a:lvl1pPr>
          </a:lstStyle>
          <a:p>
            <a:pPr>
              <a:defRPr/>
            </a:pPr>
            <a:endParaRPr lang="en-US"/>
          </a:p>
        </p:txBody>
      </p:sp>
      <p:sp>
        <p:nvSpPr>
          <p:cNvPr id="11" name="MarketingEntityText"/>
          <p:cNvSpPr txBox="1"/>
          <p:nvPr userDrawn="1"/>
        </p:nvSpPr>
        <p:spPr>
          <a:xfrm>
            <a:off x="7391401" y="7099187"/>
            <a:ext cx="2395057" cy="320304"/>
          </a:xfrm>
          <a:prstGeom prst="rect">
            <a:avLst/>
          </a:prstGeom>
        </p:spPr>
        <p:txBody>
          <a:bodyPr vert="horz" lIns="104299" tIns="52149" rIns="104299" bIns="52149" rtlCol="0" anchor="ctr"/>
          <a:lstStyle/>
          <a:p>
            <a:pPr algn="r" rtl="0" fontAlgn="auto">
              <a:spcBef>
                <a:spcPts val="0"/>
              </a:spcBef>
              <a:spcAft>
                <a:spcPts val="0"/>
              </a:spcAft>
              <a:defRPr/>
            </a:pPr>
            <a:r>
              <a:rPr lang="en-GB" sz="900" kern="1200" smtClean="0">
                <a:solidFill>
                  <a:schemeClr val="tx1"/>
                </a:solidFill>
                <a:latin typeface="Arial" pitchFamily="34" charset="0"/>
                <a:ea typeface="+mn-ea"/>
                <a:cs typeface="Arial" pitchFamily="34" charset="0"/>
              </a:rPr>
              <a:t>Clifford Chance</a:t>
            </a:r>
            <a:endParaRPr lang="en-GB" sz="900" kern="1200" dirty="0" smtClean="0">
              <a:solidFill>
                <a:schemeClr val="tx1"/>
              </a:solidFill>
              <a:latin typeface="Arial" pitchFamily="34" charset="0"/>
              <a:ea typeface="+mn-ea"/>
              <a:cs typeface="Arial"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page - quarter page pull quote colour (RHS)">
    <p:spTree>
      <p:nvGrpSpPr>
        <p:cNvPr id="1" name=""/>
        <p:cNvGrpSpPr/>
        <p:nvPr/>
      </p:nvGrpSpPr>
      <p:grpSpPr>
        <a:xfrm>
          <a:off x="0" y="0"/>
          <a:ext cx="0" cy="0"/>
          <a:chOff x="0" y="0"/>
          <a:chExt cx="0" cy="0"/>
        </a:xfrm>
      </p:grpSpPr>
      <p:sp>
        <p:nvSpPr>
          <p:cNvPr id="14" name="Rectangle 13"/>
          <p:cNvSpPr/>
          <p:nvPr userDrawn="1"/>
        </p:nvSpPr>
        <p:spPr bwMode="white">
          <a:xfrm>
            <a:off x="8389112" y="0"/>
            <a:ext cx="2304288" cy="7561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4299" tIns="52149" rIns="104299" bIns="52149" anchor="ctr"/>
          <a:lstStyle/>
          <a:p>
            <a:pPr algn="ctr">
              <a:defRPr/>
            </a:pPr>
            <a:endParaRPr lang="en-GB"/>
          </a:p>
        </p:txBody>
      </p:sp>
      <p:sp>
        <p:nvSpPr>
          <p:cNvPr id="8" name="Title 7"/>
          <p:cNvSpPr>
            <a:spLocks noGrp="1"/>
          </p:cNvSpPr>
          <p:nvPr>
            <p:ph type="title"/>
          </p:nvPr>
        </p:nvSpPr>
        <p:spPr>
          <a:xfrm>
            <a:off x="525389" y="302801"/>
            <a:ext cx="7670873" cy="1260211"/>
          </a:xfrm>
        </p:spPr>
        <p:txBody>
          <a:bodyPr/>
          <a:lstStyle>
            <a:lvl1pPr>
              <a:defRPr/>
            </a:lvl1pPr>
          </a:lstStyle>
          <a:p>
            <a:r>
              <a:rPr lang="en-US" smtClean="0"/>
              <a:t>Click to edit Master title style</a:t>
            </a:r>
            <a:endParaRPr lang="en-US" dirty="0"/>
          </a:p>
        </p:txBody>
      </p:sp>
      <p:sp>
        <p:nvSpPr>
          <p:cNvPr id="13" name="Content Placeholder 13"/>
          <p:cNvSpPr>
            <a:spLocks noGrp="1"/>
          </p:cNvSpPr>
          <p:nvPr>
            <p:ph sz="quarter" idx="18" hasCustomPrompt="1"/>
          </p:nvPr>
        </p:nvSpPr>
        <p:spPr>
          <a:xfrm>
            <a:off x="525463" y="6923088"/>
            <a:ext cx="686593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dirty="0" smtClean="0"/>
              <a:t>Click to add footer text</a:t>
            </a:r>
          </a:p>
        </p:txBody>
      </p:sp>
      <p:sp>
        <p:nvSpPr>
          <p:cNvPr id="9" name="Slide Number Placeholder 8"/>
          <p:cNvSpPr>
            <a:spLocks noGrp="1"/>
          </p:cNvSpPr>
          <p:nvPr>
            <p:ph type="sldNum" sz="quarter" idx="19"/>
          </p:nvPr>
        </p:nvSpPr>
        <p:spPr bwMode="white">
          <a:xfrm>
            <a:off x="10022232" y="7100937"/>
            <a:ext cx="471549" cy="320304"/>
          </a:xfrm>
        </p:spPr>
        <p:txBody>
          <a:bodyPr/>
          <a:lstStyle>
            <a:lvl1pPr>
              <a:defRPr>
                <a:solidFill>
                  <a:schemeClr val="bg1"/>
                </a:solidFill>
              </a:defRPr>
            </a:lvl1pPr>
          </a:lstStyle>
          <a:p>
            <a:pPr>
              <a:defRPr/>
            </a:pPr>
            <a:fld id="{D3E4C6BC-6510-4BC2-850B-97BA6021D7BC}" type="slidenum">
              <a:rPr lang="en-US"/>
              <a:pPr>
                <a:defRPr/>
              </a:pPr>
              <a:t>‹#›</a:t>
            </a:fld>
            <a:endParaRPr lang="en-US" dirty="0"/>
          </a:p>
        </p:txBody>
      </p:sp>
      <p:sp>
        <p:nvSpPr>
          <p:cNvPr id="10" name="Footer Placeholder 9"/>
          <p:cNvSpPr>
            <a:spLocks noGrp="1"/>
          </p:cNvSpPr>
          <p:nvPr>
            <p:ph type="ftr" sz="quarter" idx="20"/>
          </p:nvPr>
        </p:nvSpPr>
        <p:spPr/>
        <p:txBody>
          <a:bodyPr/>
          <a:lstStyle>
            <a:lvl1pPr>
              <a:defRPr>
                <a:solidFill>
                  <a:schemeClr val="tx1"/>
                </a:solidFill>
              </a:defRPr>
            </a:lvl1pPr>
          </a:lstStyle>
          <a:p>
            <a:pPr>
              <a:defRPr/>
            </a:pPr>
            <a:endParaRPr lang="en-US" dirty="0"/>
          </a:p>
        </p:txBody>
      </p:sp>
      <p:sp>
        <p:nvSpPr>
          <p:cNvPr id="11" name="MarketingEntityText"/>
          <p:cNvSpPr txBox="1"/>
          <p:nvPr userDrawn="1"/>
        </p:nvSpPr>
        <p:spPr>
          <a:xfrm>
            <a:off x="8634413" y="7099187"/>
            <a:ext cx="1152047" cy="320304"/>
          </a:xfrm>
          <a:prstGeom prst="rect">
            <a:avLst/>
          </a:prstGeom>
        </p:spPr>
        <p:txBody>
          <a:bodyPr vert="horz" lIns="104299" tIns="52149" rIns="104299" bIns="52149" rtlCol="0" anchor="ctr"/>
          <a:lstStyle/>
          <a:p>
            <a:pPr algn="r" rtl="0" fontAlgn="auto">
              <a:spcBef>
                <a:spcPts val="0"/>
              </a:spcBef>
              <a:spcAft>
                <a:spcPts val="0"/>
              </a:spcAft>
              <a:defRPr/>
            </a:pPr>
            <a:r>
              <a:rPr lang="en-GB" sz="900" kern="1200" smtClean="0">
                <a:solidFill>
                  <a:schemeClr val="bg1"/>
                </a:solidFill>
                <a:latin typeface="Arial" pitchFamily="34" charset="0"/>
                <a:ea typeface="+mn-ea"/>
                <a:cs typeface="Arial" pitchFamily="34" charset="0"/>
              </a:rPr>
              <a:t>Clifford Chance</a:t>
            </a:r>
            <a:endParaRPr lang="en-GB" sz="900" kern="1200" dirty="0" smtClean="0">
              <a:solidFill>
                <a:schemeClr val="bg1"/>
              </a:solidFill>
              <a:latin typeface="Arial" pitchFamily="34" charset="0"/>
              <a:ea typeface="+mn-ea"/>
              <a:cs typeface="Arial" pitchFamily="34" charset="0"/>
            </a:endParaRPr>
          </a:p>
        </p:txBody>
      </p:sp>
      <p:sp>
        <p:nvSpPr>
          <p:cNvPr id="12" name="Content Placeholder 2"/>
          <p:cNvSpPr>
            <a:spLocks noGrp="1"/>
          </p:cNvSpPr>
          <p:nvPr>
            <p:ph idx="1"/>
          </p:nvPr>
        </p:nvSpPr>
        <p:spPr>
          <a:xfrm>
            <a:off x="525600" y="1764296"/>
            <a:ext cx="7670662" cy="51699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Content Placeholder 8"/>
          <p:cNvSpPr>
            <a:spLocks noGrp="1"/>
          </p:cNvSpPr>
          <p:nvPr>
            <p:ph sz="quarter" idx="13" hasCustomPrompt="1"/>
          </p:nvPr>
        </p:nvSpPr>
        <p:spPr bwMode="black">
          <a:xfrm>
            <a:off x="8634413" y="1774797"/>
            <a:ext cx="1859368" cy="4979582"/>
          </a:xfrm>
        </p:spPr>
        <p:txBody>
          <a:bodyPr lIns="0" tIns="102656" rIns="0" bIns="0">
            <a:noAutofit/>
          </a:bodyPr>
          <a:lstStyle>
            <a:lvl1pPr marL="0" indent="0">
              <a:defRPr sz="2000">
                <a:solidFill>
                  <a:schemeClr val="bg1"/>
                </a:solidFill>
              </a:defRPr>
            </a:lvl1pPr>
            <a:lvl2pPr>
              <a:spcBef>
                <a:spcPts val="228"/>
              </a:spcBef>
              <a:defRPr sz="1400" b="0">
                <a:solidFill>
                  <a:schemeClr val="tx1">
                    <a:lumMod val="20000"/>
                    <a:lumOff val="80000"/>
                  </a:schemeClr>
                </a:solidFill>
              </a:defRPr>
            </a:lvl2pPr>
          </a:lstStyle>
          <a:p>
            <a:pPr lvl="0"/>
            <a:r>
              <a:rPr lang="en-US" dirty="0" smtClean="0"/>
              <a:t>“Pull-quote”</a:t>
            </a:r>
          </a:p>
          <a:p>
            <a:pPr lvl="1"/>
            <a:r>
              <a:rPr lang="en-US" dirty="0" smtClean="0"/>
              <a:t>Source</a:t>
            </a:r>
          </a:p>
          <a:p>
            <a:pPr lvl="1"/>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colour (no photo)">
    <p:bg>
      <p:bgPr>
        <a:solidFill>
          <a:schemeClr val="tx1"/>
        </a:solidFill>
        <a:effectLst/>
      </p:bgPr>
    </p:bg>
    <p:spTree>
      <p:nvGrpSpPr>
        <p:cNvPr id="1" name=""/>
        <p:cNvGrpSpPr/>
        <p:nvPr/>
      </p:nvGrpSpPr>
      <p:grpSpPr>
        <a:xfrm>
          <a:off x="0" y="0"/>
          <a:ext cx="0" cy="0"/>
          <a:chOff x="0" y="0"/>
          <a:chExt cx="0" cy="0"/>
        </a:xfrm>
      </p:grpSpPr>
      <p:sp>
        <p:nvSpPr>
          <p:cNvPr id="11" name="Content Placeholder 10"/>
          <p:cNvSpPr>
            <a:spLocks noGrp="1"/>
          </p:cNvSpPr>
          <p:nvPr>
            <p:ph sz="quarter" idx="17"/>
          </p:nvPr>
        </p:nvSpPr>
        <p:spPr>
          <a:xfrm>
            <a:off x="531813" y="2056596"/>
            <a:ext cx="7970490" cy="4328472"/>
          </a:xfrm>
        </p:spPr>
        <p:txBody>
          <a:bodyPr/>
          <a:lstStyle>
            <a:lvl1pPr marL="412848" indent="-412848">
              <a:lnSpc>
                <a:spcPts val="2281"/>
              </a:lnSpc>
              <a:spcBef>
                <a:spcPts val="0"/>
              </a:spcBef>
              <a:buClr>
                <a:schemeClr val="bg1"/>
              </a:buClr>
              <a:buFont typeface="+mj-lt"/>
              <a:buAutoNum type="arabicPeriod"/>
              <a:tabLst/>
              <a:defRPr>
                <a:solidFill>
                  <a:schemeClr val="bg1"/>
                </a:solidFill>
              </a:defRPr>
            </a:lvl1pPr>
            <a:lvl2pPr marL="717051" indent="-304203">
              <a:lnSpc>
                <a:spcPts val="2281"/>
              </a:lnSpc>
              <a:spcBef>
                <a:spcPts val="0"/>
              </a:spcBef>
              <a:spcAft>
                <a:spcPts val="0"/>
              </a:spcAft>
              <a:buClr>
                <a:schemeClr val="bg1"/>
              </a:buClr>
              <a:buFont typeface="+mj-lt"/>
              <a:buAutoNum type="romanLcPeriod"/>
              <a:defRPr sz="1400" b="0">
                <a:solidFill>
                  <a:schemeClr val="bg1"/>
                </a:solidFill>
              </a:defRPr>
            </a:lvl2pPr>
          </a:lstStyle>
          <a:p>
            <a:pPr lvl="0"/>
            <a:r>
              <a:rPr lang="en-US" smtClean="0"/>
              <a:t>Click to edit Master text styles</a:t>
            </a:r>
          </a:p>
          <a:p>
            <a:pPr lvl="1"/>
            <a:r>
              <a:rPr lang="en-US" smtClean="0"/>
              <a:t>Second level</a:t>
            </a:r>
          </a:p>
        </p:txBody>
      </p:sp>
      <p:sp>
        <p:nvSpPr>
          <p:cNvPr id="13" name="Content Placeholder 12"/>
          <p:cNvSpPr>
            <a:spLocks noGrp="1"/>
          </p:cNvSpPr>
          <p:nvPr>
            <p:ph sz="quarter" idx="18"/>
          </p:nvPr>
        </p:nvSpPr>
        <p:spPr>
          <a:xfrm>
            <a:off x="8670041" y="2056596"/>
            <a:ext cx="1488689" cy="4328472"/>
          </a:xfrm>
        </p:spPr>
        <p:txBody>
          <a:bodyPr/>
          <a:lstStyle>
            <a:lvl1pPr algn="r">
              <a:lnSpc>
                <a:spcPts val="2281"/>
              </a:lnSpc>
              <a:spcBef>
                <a:spcPts val="0"/>
              </a:spcBef>
              <a:defRPr>
                <a:solidFill>
                  <a:schemeClr val="bg1"/>
                </a:solidFill>
              </a:defRPr>
            </a:lvl1pPr>
            <a:lvl2pPr algn="r">
              <a:lnSpc>
                <a:spcPts val="2281"/>
              </a:lnSpc>
              <a:spcBef>
                <a:spcPts val="0"/>
              </a:spcBef>
              <a:spcAft>
                <a:spcPts val="0"/>
              </a:spcAft>
              <a:defRPr sz="1400" b="0">
                <a:solidFill>
                  <a:schemeClr val="bg1"/>
                </a:solidFill>
              </a:defRPr>
            </a:lvl2pPr>
          </a:lstStyle>
          <a:p>
            <a:pPr lvl="0"/>
            <a:r>
              <a:rPr lang="en-US" smtClean="0"/>
              <a:t>Click to edit Master text styles</a:t>
            </a:r>
          </a:p>
          <a:p>
            <a:pPr lvl="1"/>
            <a:r>
              <a:rPr lang="en-US" smtClean="0"/>
              <a:t>Second level</a:t>
            </a:r>
          </a:p>
        </p:txBody>
      </p:sp>
      <p:sp>
        <p:nvSpPr>
          <p:cNvPr id="6" name="Slide Number Placeholder 7"/>
          <p:cNvSpPr>
            <a:spLocks noGrp="1"/>
          </p:cNvSpPr>
          <p:nvPr>
            <p:ph type="sldNum" sz="quarter" idx="19"/>
          </p:nvPr>
        </p:nvSpPr>
        <p:spPr/>
        <p:txBody>
          <a:bodyPr/>
          <a:lstStyle>
            <a:lvl1pPr>
              <a:defRPr>
                <a:solidFill>
                  <a:schemeClr val="bg1"/>
                </a:solidFill>
              </a:defRPr>
            </a:lvl1pPr>
          </a:lstStyle>
          <a:p>
            <a:pPr>
              <a:defRPr/>
            </a:pPr>
            <a:fld id="{091EA48B-8EB0-40A5-AF53-72EE976BB7C7}" type="slidenum">
              <a:rPr lang="en-US"/>
              <a:pPr>
                <a:defRPr/>
              </a:pPr>
              <a:t>‹#›</a:t>
            </a:fld>
            <a:endParaRPr lang="en-US" dirty="0"/>
          </a:p>
        </p:txBody>
      </p:sp>
      <p:sp>
        <p:nvSpPr>
          <p:cNvPr id="7" name="Footer Placeholder 8"/>
          <p:cNvSpPr>
            <a:spLocks noGrp="1"/>
          </p:cNvSpPr>
          <p:nvPr>
            <p:ph type="ftr" sz="quarter" idx="20"/>
          </p:nvPr>
        </p:nvSpPr>
        <p:spPr>
          <a:xfrm>
            <a:off x="525463" y="7099300"/>
            <a:ext cx="5864225" cy="322263"/>
          </a:xfrm>
        </p:spPr>
        <p:txBody>
          <a:bodyPr/>
          <a:lstStyle>
            <a:lvl1pPr>
              <a:defRPr>
                <a:solidFill>
                  <a:schemeClr val="bg1"/>
                </a:solidFill>
              </a:defRPr>
            </a:lvl1pPr>
          </a:lstStyle>
          <a:p>
            <a:pPr>
              <a:defRPr/>
            </a:pPr>
            <a:endParaRPr lang="en-US"/>
          </a:p>
        </p:txBody>
      </p:sp>
      <p:sp>
        <p:nvSpPr>
          <p:cNvPr id="8" name="MarketingEntityText"/>
          <p:cNvSpPr txBox="1"/>
          <p:nvPr userDrawn="1"/>
        </p:nvSpPr>
        <p:spPr>
          <a:xfrm>
            <a:off x="7391401" y="7099187"/>
            <a:ext cx="2395058" cy="320304"/>
          </a:xfrm>
          <a:prstGeom prst="rect">
            <a:avLst/>
          </a:prstGeom>
        </p:spPr>
        <p:txBody>
          <a:bodyPr vert="horz" lIns="104299" tIns="52149" rIns="104299" bIns="52149" rtlCol="0" anchor="ctr"/>
          <a:lstStyle/>
          <a:p>
            <a:pPr algn="r" rtl="0" fontAlgn="auto">
              <a:spcBef>
                <a:spcPts val="0"/>
              </a:spcBef>
              <a:spcAft>
                <a:spcPts val="0"/>
              </a:spcAft>
              <a:defRPr/>
            </a:pPr>
            <a:r>
              <a:rPr lang="en-GB" sz="900" kern="1200" smtClean="0">
                <a:solidFill>
                  <a:schemeClr val="bg1"/>
                </a:solidFill>
                <a:latin typeface="Arial" pitchFamily="34" charset="0"/>
                <a:ea typeface="+mn-ea"/>
                <a:cs typeface="Arial" pitchFamily="34" charset="0"/>
              </a:rPr>
              <a:t>Clifford Chance</a:t>
            </a:r>
            <a:endParaRPr lang="en-GB" sz="900" kern="1200" dirty="0" smtClean="0">
              <a:solidFill>
                <a:schemeClr val="bg1"/>
              </a:solidFill>
              <a:latin typeface="Arial" pitchFamily="34" charset="0"/>
              <a:ea typeface="+mn-ea"/>
              <a:cs typeface="Arial" pitchFamily="34" charset="0"/>
            </a:endParaRPr>
          </a:p>
        </p:txBody>
      </p:sp>
      <p:sp>
        <p:nvSpPr>
          <p:cNvPr id="9" name="Title 8"/>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age - half page pull quote white (RHS)">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5803397" y="1774797"/>
            <a:ext cx="4366472" cy="4979582"/>
          </a:xfrm>
        </p:spPr>
        <p:txBody>
          <a:bodyPr lIns="0" tIns="102656" rIns="0" bIns="0">
            <a:noAutofit/>
          </a:bodyPr>
          <a:lstStyle>
            <a:lvl1pPr marL="0" indent="0">
              <a:defRPr sz="2000">
                <a:solidFill>
                  <a:schemeClr val="tx1"/>
                </a:solidFill>
              </a:defRPr>
            </a:lvl1pPr>
            <a:lvl2pPr>
              <a:spcBef>
                <a:spcPts val="228"/>
              </a:spcBef>
              <a:defRPr sz="1400" b="0">
                <a:solidFill>
                  <a:schemeClr val="bg2"/>
                </a:solidFill>
              </a:defRPr>
            </a:lvl2pPr>
          </a:lstStyle>
          <a:p>
            <a:pPr lvl="0"/>
            <a:r>
              <a:rPr lang="en-US" dirty="0" smtClean="0"/>
              <a:t>“Multiple pull-quotes”</a:t>
            </a:r>
          </a:p>
          <a:p>
            <a:pPr lvl="1"/>
            <a:r>
              <a:rPr lang="en-US" dirty="0" smtClean="0"/>
              <a:t>Source</a:t>
            </a:r>
          </a:p>
          <a:p>
            <a:pPr lvl="0"/>
            <a:r>
              <a:rPr lang="en-US" dirty="0" smtClean="0"/>
              <a:t>“Multiple pull-quotes”</a:t>
            </a:r>
          </a:p>
          <a:p>
            <a:pPr lvl="1"/>
            <a:r>
              <a:rPr lang="en-US" dirty="0" smtClean="0"/>
              <a:t>Source</a:t>
            </a:r>
          </a:p>
          <a:p>
            <a:pPr lvl="0"/>
            <a:r>
              <a:rPr lang="en-US" dirty="0" smtClean="0"/>
              <a:t>“Multiple pull-quotes”</a:t>
            </a:r>
          </a:p>
          <a:p>
            <a:pPr lvl="1"/>
            <a:r>
              <a:rPr lang="en-US" dirty="0" smtClean="0"/>
              <a:t>Source</a:t>
            </a:r>
          </a:p>
        </p:txBody>
      </p:sp>
      <p:sp>
        <p:nvSpPr>
          <p:cNvPr id="11" name="Content Placeholder 10"/>
          <p:cNvSpPr>
            <a:spLocks noGrp="1"/>
          </p:cNvSpPr>
          <p:nvPr>
            <p:ph sz="quarter" idx="17"/>
          </p:nvPr>
        </p:nvSpPr>
        <p:spPr>
          <a:xfrm>
            <a:off x="525600" y="1764000"/>
            <a:ext cx="4692650" cy="5159375"/>
          </a:xfrm>
        </p:spPr>
        <p:txBody>
          <a:bodyPr/>
          <a:lstStyle>
            <a:lvl5pPr marL="417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9"/>
          <p:cNvSpPr>
            <a:spLocks noGrp="1"/>
          </p:cNvSpPr>
          <p:nvPr>
            <p:ph type="title"/>
          </p:nvPr>
        </p:nvSpPr>
        <p:spPr>
          <a:xfrm>
            <a:off x="525390" y="302801"/>
            <a:ext cx="9644135" cy="1260211"/>
          </a:xfrm>
        </p:spPr>
        <p:txBody>
          <a:bodyPr/>
          <a:lstStyle>
            <a:lvl1pPr>
              <a:defRPr/>
            </a:lvl1pPr>
          </a:lstStyle>
          <a:p>
            <a:r>
              <a:rPr lang="en-US" smtClean="0"/>
              <a:t>Click to edit Master title style</a:t>
            </a:r>
            <a:endParaRPr lang="en-US" dirty="0"/>
          </a:p>
        </p:txBody>
      </p:sp>
      <p:sp>
        <p:nvSpPr>
          <p:cNvPr id="12" name="Content Placeholder 13"/>
          <p:cNvSpPr>
            <a:spLocks noGrp="1"/>
          </p:cNvSpPr>
          <p:nvPr>
            <p:ph sz="quarter" idx="18"/>
          </p:nvPr>
        </p:nvSpPr>
        <p:spPr>
          <a:xfrm>
            <a:off x="525463" y="6923088"/>
            <a:ext cx="686593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smtClean="0"/>
              <a:t>Click to edit Master text styles</a:t>
            </a:r>
          </a:p>
        </p:txBody>
      </p:sp>
      <p:sp>
        <p:nvSpPr>
          <p:cNvPr id="7" name="Slide Number Placeholder 6"/>
          <p:cNvSpPr>
            <a:spLocks noGrp="1"/>
          </p:cNvSpPr>
          <p:nvPr>
            <p:ph type="sldNum" sz="quarter" idx="19"/>
          </p:nvPr>
        </p:nvSpPr>
        <p:spPr/>
        <p:txBody>
          <a:bodyPr/>
          <a:lstStyle>
            <a:lvl1pPr>
              <a:defRPr>
                <a:solidFill>
                  <a:schemeClr val="tx1"/>
                </a:solidFill>
              </a:defRPr>
            </a:lvl1pPr>
          </a:lstStyle>
          <a:p>
            <a:pPr>
              <a:defRPr/>
            </a:pPr>
            <a:fld id="{C707DF03-0CFD-487A-8474-0B8A2C80E621}" type="slidenum">
              <a:rPr lang="en-US"/>
              <a:pPr>
                <a:defRPr/>
              </a:pPr>
              <a:t>‹#›</a:t>
            </a:fld>
            <a:endParaRPr lang="en-US" dirty="0"/>
          </a:p>
        </p:txBody>
      </p:sp>
      <p:sp>
        <p:nvSpPr>
          <p:cNvPr id="8" name="Footer Placeholder 7"/>
          <p:cNvSpPr>
            <a:spLocks noGrp="1"/>
          </p:cNvSpPr>
          <p:nvPr>
            <p:ph type="ftr" sz="quarter" idx="20"/>
          </p:nvPr>
        </p:nvSpPr>
        <p:spPr/>
        <p:txBody>
          <a:bodyPr/>
          <a:lstStyle>
            <a:lvl1pPr>
              <a:defRPr>
                <a:solidFill>
                  <a:schemeClr val="tx1"/>
                </a:solidFill>
              </a:defRPr>
            </a:lvl1pPr>
          </a:lstStyle>
          <a:p>
            <a:pPr>
              <a:defRPr/>
            </a:pPr>
            <a:r>
              <a:rPr lang="en-US" smtClean="0"/>
              <a:t>Presentation title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page - pull quote box">
    <p:spTree>
      <p:nvGrpSpPr>
        <p:cNvPr id="1" name=""/>
        <p:cNvGrpSpPr/>
        <p:nvPr/>
      </p:nvGrpSpPr>
      <p:grpSpPr>
        <a:xfrm>
          <a:off x="0" y="0"/>
          <a:ext cx="0" cy="0"/>
          <a:chOff x="0" y="0"/>
          <a:chExt cx="0" cy="0"/>
        </a:xfrm>
      </p:grpSpPr>
      <p:sp>
        <p:nvSpPr>
          <p:cNvPr id="17" name="Content Placeholder 2"/>
          <p:cNvSpPr>
            <a:spLocks noGrp="1"/>
          </p:cNvSpPr>
          <p:nvPr>
            <p:ph idx="1"/>
          </p:nvPr>
        </p:nvSpPr>
        <p:spPr>
          <a:xfrm>
            <a:off x="525600" y="1764296"/>
            <a:ext cx="9635199" cy="2545767"/>
          </a:xfrm>
        </p:spPr>
        <p:txBody>
          <a:bodyPr/>
          <a:lstStyle>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Title 8"/>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8" name="Content Placeholder 8"/>
          <p:cNvSpPr>
            <a:spLocks noGrp="1"/>
          </p:cNvSpPr>
          <p:nvPr>
            <p:ph sz="quarter" idx="13" hasCustomPrompt="1"/>
          </p:nvPr>
        </p:nvSpPr>
        <p:spPr bwMode="ltGray">
          <a:xfrm>
            <a:off x="644525" y="4584700"/>
            <a:ext cx="9525344" cy="2371725"/>
          </a:xfrm>
          <a:solidFill>
            <a:schemeClr val="tx1"/>
          </a:solidFill>
        </p:spPr>
        <p:txBody>
          <a:bodyPr lIns="144000" tIns="54000" rIns="144000" bIns="54000" anchor="ctr">
            <a:noAutofit/>
          </a:bodyPr>
          <a:lstStyle>
            <a:lvl1pPr marL="0" indent="0">
              <a:defRPr sz="2000">
                <a:solidFill>
                  <a:schemeClr val="bg1"/>
                </a:solidFill>
              </a:defRPr>
            </a:lvl1pPr>
            <a:lvl2pPr>
              <a:spcBef>
                <a:spcPts val="228"/>
              </a:spcBef>
              <a:defRPr sz="1400" b="0">
                <a:solidFill>
                  <a:schemeClr val="tx1">
                    <a:lumMod val="20000"/>
                    <a:lumOff val="80000"/>
                  </a:schemeClr>
                </a:solidFill>
              </a:defRPr>
            </a:lvl2pPr>
          </a:lstStyle>
          <a:p>
            <a:pPr lvl="0"/>
            <a:r>
              <a:rPr lang="en-US" dirty="0" smtClean="0"/>
              <a:t>“Single pull-quote”</a:t>
            </a:r>
          </a:p>
          <a:p>
            <a:pPr lvl="1"/>
            <a:r>
              <a:rPr lang="en-US" dirty="0" smtClean="0"/>
              <a:t>Source</a:t>
            </a:r>
          </a:p>
        </p:txBody>
      </p:sp>
      <p:sp>
        <p:nvSpPr>
          <p:cNvPr id="8" name="Content Placeholder 13"/>
          <p:cNvSpPr>
            <a:spLocks noGrp="1"/>
          </p:cNvSpPr>
          <p:nvPr>
            <p:ph sz="quarter" idx="18"/>
          </p:nvPr>
        </p:nvSpPr>
        <p:spPr>
          <a:xfrm>
            <a:off x="525463" y="6923088"/>
            <a:ext cx="686593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smtClean="0"/>
              <a:t>Click to edit Master text styles</a:t>
            </a:r>
          </a:p>
        </p:txBody>
      </p:sp>
      <p:sp>
        <p:nvSpPr>
          <p:cNvPr id="7" name="Slide Number Placeholder 14"/>
          <p:cNvSpPr>
            <a:spLocks noGrp="1"/>
          </p:cNvSpPr>
          <p:nvPr>
            <p:ph type="sldNum" sz="quarter" idx="19"/>
          </p:nvPr>
        </p:nvSpPr>
        <p:spPr/>
        <p:txBody>
          <a:bodyPr/>
          <a:lstStyle>
            <a:lvl1pPr>
              <a:defRPr/>
            </a:lvl1pPr>
          </a:lstStyle>
          <a:p>
            <a:pPr>
              <a:defRPr/>
            </a:pPr>
            <a:fld id="{7820A813-6613-4775-858F-29AEDFAEF65D}" type="slidenum">
              <a:rPr lang="en-US"/>
              <a:pPr>
                <a:defRPr/>
              </a:pPr>
              <a:t>‹#›</a:t>
            </a:fld>
            <a:endParaRPr lang="en-US" dirty="0"/>
          </a:p>
        </p:txBody>
      </p:sp>
      <p:sp>
        <p:nvSpPr>
          <p:cNvPr id="10" name="Footer Placeholder 15"/>
          <p:cNvSpPr>
            <a:spLocks noGrp="1"/>
          </p:cNvSpPr>
          <p:nvPr>
            <p:ph type="ftr" sz="quarter" idx="20"/>
          </p:nvPr>
        </p:nvSpPr>
        <p:spPr/>
        <p:txBody>
          <a:bodyPr/>
          <a:lstStyle>
            <a:lvl1pPr>
              <a:defRPr/>
            </a:lvl1pPr>
          </a:lstStyle>
          <a:p>
            <a:pPr>
              <a:defRPr/>
            </a:pPr>
            <a:r>
              <a:rPr lang="en-US" smtClean="0"/>
              <a:t>Presentation title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page pull quote 2 column">
    <p:spTree>
      <p:nvGrpSpPr>
        <p:cNvPr id="1" name=""/>
        <p:cNvGrpSpPr/>
        <p:nvPr/>
      </p:nvGrpSpPr>
      <p:grpSpPr>
        <a:xfrm>
          <a:off x="0" y="0"/>
          <a:ext cx="0" cy="0"/>
          <a:chOff x="0" y="0"/>
          <a:chExt cx="0" cy="0"/>
        </a:xfrm>
      </p:grpSpPr>
      <p:sp>
        <p:nvSpPr>
          <p:cNvPr id="11" name="Title 10"/>
          <p:cNvSpPr>
            <a:spLocks noGrp="1"/>
          </p:cNvSpPr>
          <p:nvPr>
            <p:ph type="title"/>
          </p:nvPr>
        </p:nvSpPr>
        <p:spPr>
          <a:xfrm>
            <a:off x="525390" y="302801"/>
            <a:ext cx="9633342" cy="1260211"/>
          </a:xfrm>
        </p:spPr>
        <p:txBody>
          <a:bodyPr/>
          <a:lstStyle>
            <a:lvl1pPr>
              <a:defRPr baseline="0"/>
            </a:lvl1pPr>
          </a:lstStyle>
          <a:p>
            <a:r>
              <a:rPr lang="en-US" smtClean="0"/>
              <a:t>Click to edit Master title style</a:t>
            </a:r>
            <a:endParaRPr lang="en-US" dirty="0"/>
          </a:p>
        </p:txBody>
      </p:sp>
      <p:sp>
        <p:nvSpPr>
          <p:cNvPr id="18" name="Content Placeholder 8"/>
          <p:cNvSpPr>
            <a:spLocks noGrp="1"/>
          </p:cNvSpPr>
          <p:nvPr>
            <p:ph sz="quarter" idx="13" hasCustomPrompt="1"/>
          </p:nvPr>
        </p:nvSpPr>
        <p:spPr bwMode="ltGray">
          <a:xfrm>
            <a:off x="644525" y="4584700"/>
            <a:ext cx="9525344" cy="2371725"/>
          </a:xfrm>
          <a:solidFill>
            <a:schemeClr val="tx1"/>
          </a:solidFill>
        </p:spPr>
        <p:txBody>
          <a:bodyPr lIns="144000" tIns="54000" rIns="144000" bIns="54000" anchor="ctr">
            <a:noAutofit/>
          </a:bodyPr>
          <a:lstStyle>
            <a:lvl1pPr marL="0" indent="0">
              <a:defRPr sz="2000">
                <a:solidFill>
                  <a:schemeClr val="bg1"/>
                </a:solidFill>
              </a:defRPr>
            </a:lvl1pPr>
            <a:lvl2pPr>
              <a:spcBef>
                <a:spcPts val="228"/>
              </a:spcBef>
              <a:defRPr sz="1400" b="0">
                <a:solidFill>
                  <a:schemeClr val="tx1">
                    <a:lumMod val="20000"/>
                    <a:lumOff val="80000"/>
                  </a:schemeClr>
                </a:solidFill>
              </a:defRPr>
            </a:lvl2pPr>
          </a:lstStyle>
          <a:p>
            <a:pPr lvl="0"/>
            <a:r>
              <a:rPr lang="en-US" dirty="0" smtClean="0"/>
              <a:t>“Single pull-quote”</a:t>
            </a:r>
          </a:p>
          <a:p>
            <a:pPr lvl="1"/>
            <a:r>
              <a:rPr lang="en-US" dirty="0" smtClean="0"/>
              <a:t>Source</a:t>
            </a:r>
          </a:p>
        </p:txBody>
      </p:sp>
      <p:sp>
        <p:nvSpPr>
          <p:cNvPr id="9" name="Content Placeholder 11"/>
          <p:cNvSpPr>
            <a:spLocks noGrp="1"/>
          </p:cNvSpPr>
          <p:nvPr>
            <p:ph sz="quarter" idx="22"/>
          </p:nvPr>
        </p:nvSpPr>
        <p:spPr>
          <a:xfrm>
            <a:off x="525600" y="1764315"/>
            <a:ext cx="4692650" cy="25457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13"/>
          <p:cNvSpPr>
            <a:spLocks noGrp="1"/>
          </p:cNvSpPr>
          <p:nvPr>
            <p:ph sz="quarter" idx="18"/>
          </p:nvPr>
        </p:nvSpPr>
        <p:spPr>
          <a:xfrm>
            <a:off x="525463" y="6923088"/>
            <a:ext cx="686593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smtClean="0"/>
              <a:t>Click to edit Master text styles</a:t>
            </a:r>
          </a:p>
        </p:txBody>
      </p:sp>
      <p:sp>
        <p:nvSpPr>
          <p:cNvPr id="8" name="Slide Number Placeholder 15"/>
          <p:cNvSpPr>
            <a:spLocks noGrp="1"/>
          </p:cNvSpPr>
          <p:nvPr>
            <p:ph type="sldNum" sz="quarter" idx="26"/>
          </p:nvPr>
        </p:nvSpPr>
        <p:spPr/>
        <p:txBody>
          <a:bodyPr/>
          <a:lstStyle>
            <a:lvl1pPr>
              <a:defRPr/>
            </a:lvl1pPr>
          </a:lstStyle>
          <a:p>
            <a:pPr>
              <a:defRPr/>
            </a:pPr>
            <a:fld id="{0B2AD4EE-1EDF-478A-AC04-813FA23C274C}" type="slidenum">
              <a:rPr lang="en-US"/>
              <a:pPr>
                <a:defRPr/>
              </a:pPr>
              <a:t>‹#›</a:t>
            </a:fld>
            <a:endParaRPr lang="en-US" dirty="0"/>
          </a:p>
        </p:txBody>
      </p:sp>
      <p:sp>
        <p:nvSpPr>
          <p:cNvPr id="13" name="Footer Placeholder 16"/>
          <p:cNvSpPr>
            <a:spLocks noGrp="1"/>
          </p:cNvSpPr>
          <p:nvPr>
            <p:ph type="ftr" sz="quarter" idx="27"/>
          </p:nvPr>
        </p:nvSpPr>
        <p:spPr/>
        <p:txBody>
          <a:bodyPr/>
          <a:lstStyle>
            <a:lvl1pPr>
              <a:defRPr/>
            </a:lvl1pPr>
          </a:lstStyle>
          <a:p>
            <a:pPr>
              <a:defRPr/>
            </a:pPr>
            <a:r>
              <a:rPr lang="en-US" smtClean="0"/>
              <a:t>Presentation title</a:t>
            </a:r>
            <a:endParaRPr lang="en-US"/>
          </a:p>
        </p:txBody>
      </p:sp>
      <p:sp>
        <p:nvSpPr>
          <p:cNvPr id="15" name="Content Placeholder 11"/>
          <p:cNvSpPr>
            <a:spLocks noGrp="1"/>
          </p:cNvSpPr>
          <p:nvPr>
            <p:ph sz="quarter" idx="28"/>
          </p:nvPr>
        </p:nvSpPr>
        <p:spPr>
          <a:xfrm>
            <a:off x="5466082" y="1764315"/>
            <a:ext cx="4692650" cy="25457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page - quarter page photo (LHS)">
    <p:spTree>
      <p:nvGrpSpPr>
        <p:cNvPr id="1" name=""/>
        <p:cNvGrpSpPr/>
        <p:nvPr/>
      </p:nvGrpSpPr>
      <p:grpSpPr>
        <a:xfrm>
          <a:off x="0" y="0"/>
          <a:ext cx="0" cy="0"/>
          <a:chOff x="0" y="0"/>
          <a:chExt cx="0" cy="0"/>
        </a:xfrm>
      </p:grpSpPr>
      <p:sp>
        <p:nvSpPr>
          <p:cNvPr id="16" name="Content Placeholder 2"/>
          <p:cNvSpPr>
            <a:spLocks noGrp="1"/>
          </p:cNvSpPr>
          <p:nvPr>
            <p:ph idx="1"/>
          </p:nvPr>
        </p:nvSpPr>
        <p:spPr>
          <a:xfrm>
            <a:off x="2534336" y="1764296"/>
            <a:ext cx="7624394" cy="51699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9"/>
          <p:cNvSpPr>
            <a:spLocks noGrp="1"/>
          </p:cNvSpPr>
          <p:nvPr>
            <p:ph type="title"/>
          </p:nvPr>
        </p:nvSpPr>
        <p:spPr>
          <a:xfrm>
            <a:off x="2534114" y="302801"/>
            <a:ext cx="7624617" cy="1260211"/>
          </a:xfrm>
        </p:spPr>
        <p:txBody>
          <a:bodyPr/>
          <a:lstStyle>
            <a:lvl1pPr>
              <a:defRPr/>
            </a:lvl1pPr>
          </a:lstStyle>
          <a:p>
            <a:r>
              <a:rPr lang="en-US" smtClean="0"/>
              <a:t>Click to edit Master title style</a:t>
            </a:r>
            <a:endParaRPr lang="en-US" dirty="0"/>
          </a:p>
        </p:txBody>
      </p:sp>
      <p:sp>
        <p:nvSpPr>
          <p:cNvPr id="12" name="Content Placeholder 13"/>
          <p:cNvSpPr>
            <a:spLocks noGrp="1"/>
          </p:cNvSpPr>
          <p:nvPr>
            <p:ph sz="quarter" idx="18" hasCustomPrompt="1"/>
          </p:nvPr>
        </p:nvSpPr>
        <p:spPr>
          <a:xfrm>
            <a:off x="2534336" y="6923088"/>
            <a:ext cx="566192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dirty="0" smtClean="0"/>
              <a:t>Click to add footer text</a:t>
            </a:r>
          </a:p>
        </p:txBody>
      </p:sp>
      <p:sp>
        <p:nvSpPr>
          <p:cNvPr id="8" name="Slide Number Placeholder 7"/>
          <p:cNvSpPr>
            <a:spLocks noGrp="1"/>
          </p:cNvSpPr>
          <p:nvPr>
            <p:ph type="sldNum" sz="quarter" idx="19"/>
          </p:nvPr>
        </p:nvSpPr>
        <p:spPr/>
        <p:txBody>
          <a:bodyPr/>
          <a:lstStyle>
            <a:lvl1pPr>
              <a:defRPr/>
            </a:lvl1pPr>
          </a:lstStyle>
          <a:p>
            <a:pPr>
              <a:defRPr/>
            </a:pPr>
            <a:fld id="{87639BA5-281E-4CF2-98C2-47E83E731143}" type="slidenum">
              <a:rPr lang="en-US"/>
              <a:pPr>
                <a:defRPr/>
              </a:pPr>
              <a:t>‹#›</a:t>
            </a:fld>
            <a:endParaRPr lang="en-US" dirty="0"/>
          </a:p>
        </p:txBody>
      </p:sp>
      <p:sp>
        <p:nvSpPr>
          <p:cNvPr id="9" name="Footer Placeholder 8"/>
          <p:cNvSpPr>
            <a:spLocks noGrp="1"/>
          </p:cNvSpPr>
          <p:nvPr>
            <p:ph type="ftr" sz="quarter" idx="20"/>
          </p:nvPr>
        </p:nvSpPr>
        <p:spPr>
          <a:xfrm>
            <a:off x="2533650" y="7099300"/>
            <a:ext cx="5662613" cy="322263"/>
          </a:xfrm>
        </p:spPr>
        <p:txBody>
          <a:bodyPr/>
          <a:lstStyle>
            <a:lvl1pPr>
              <a:defRPr/>
            </a:lvl1pPr>
          </a:lstStyle>
          <a:p>
            <a:pPr>
              <a:defRPr/>
            </a:pPr>
            <a:endParaRPr lang="en-US"/>
          </a:p>
        </p:txBody>
      </p:sp>
      <p:sp>
        <p:nvSpPr>
          <p:cNvPr id="11" name="MarketingEntityText"/>
          <p:cNvSpPr txBox="1"/>
          <p:nvPr userDrawn="1"/>
        </p:nvSpPr>
        <p:spPr>
          <a:xfrm>
            <a:off x="7391401" y="7099187"/>
            <a:ext cx="2395057" cy="320304"/>
          </a:xfrm>
          <a:prstGeom prst="rect">
            <a:avLst/>
          </a:prstGeom>
        </p:spPr>
        <p:txBody>
          <a:bodyPr vert="horz" lIns="104299" tIns="52149" rIns="104299" bIns="52149" rtlCol="0" anchor="ctr"/>
          <a:lstStyle/>
          <a:p>
            <a:pPr algn="r" rtl="0" fontAlgn="auto">
              <a:spcBef>
                <a:spcPts val="0"/>
              </a:spcBef>
              <a:spcAft>
                <a:spcPts val="0"/>
              </a:spcAft>
              <a:defRPr/>
            </a:pPr>
            <a:r>
              <a:rPr lang="en-GB" sz="900" kern="1200" smtClean="0">
                <a:solidFill>
                  <a:schemeClr val="tx1"/>
                </a:solidFill>
                <a:latin typeface="Arial" pitchFamily="34" charset="0"/>
                <a:ea typeface="+mn-ea"/>
                <a:cs typeface="Arial" pitchFamily="34" charset="0"/>
              </a:rPr>
              <a:t>Clifford Chance</a:t>
            </a:r>
            <a:endParaRPr lang="en-GB" sz="900" kern="1200" dirty="0" smtClean="0">
              <a:solidFill>
                <a:schemeClr val="tx1"/>
              </a:solidFill>
              <a:latin typeface="Arial" pitchFamily="34" charset="0"/>
              <a:ea typeface="+mn-ea"/>
              <a:cs typeface="Arial" pitchFamily="34" charset="0"/>
            </a:endParaRPr>
          </a:p>
        </p:txBody>
      </p:sp>
      <p:pic>
        <p:nvPicPr>
          <p:cNvPr id="2050" name="Picture 2" descr="L:\quarter.jpg"/>
          <p:cNvPicPr>
            <a:picLocks noChangeAspect="1" noChangeArrowheads="1"/>
          </p:cNvPicPr>
          <p:nvPr userDrawn="1"/>
        </p:nvPicPr>
        <p:blipFill>
          <a:blip r:embed="rId2" cstate="print"/>
          <a:srcRect/>
          <a:stretch>
            <a:fillRect/>
          </a:stretch>
        </p:blipFill>
        <p:spPr bwMode="auto">
          <a:xfrm>
            <a:off x="0" y="1111"/>
            <a:ext cx="2304288" cy="7559040"/>
          </a:xfrm>
          <a:prstGeom prst="rect">
            <a:avLst/>
          </a:prstGeom>
          <a:noFill/>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xt page - quarter page photo (RHS)">
    <p:spTree>
      <p:nvGrpSpPr>
        <p:cNvPr id="1" name=""/>
        <p:cNvGrpSpPr/>
        <p:nvPr/>
      </p:nvGrpSpPr>
      <p:grpSpPr>
        <a:xfrm>
          <a:off x="0" y="0"/>
          <a:ext cx="0" cy="0"/>
          <a:chOff x="0" y="0"/>
          <a:chExt cx="0" cy="0"/>
        </a:xfrm>
      </p:grpSpPr>
      <p:pic>
        <p:nvPicPr>
          <p:cNvPr id="3074" name="Picture 2" descr="L:\quarter.jpg"/>
          <p:cNvPicPr>
            <a:picLocks noChangeAspect="1" noChangeArrowheads="1"/>
          </p:cNvPicPr>
          <p:nvPr userDrawn="1"/>
        </p:nvPicPr>
        <p:blipFill>
          <a:blip r:embed="rId2" cstate="print"/>
          <a:srcRect/>
          <a:stretch>
            <a:fillRect/>
          </a:stretch>
        </p:blipFill>
        <p:spPr bwMode="auto">
          <a:xfrm>
            <a:off x="8389112" y="1111"/>
            <a:ext cx="2304288" cy="7559040"/>
          </a:xfrm>
          <a:prstGeom prst="rect">
            <a:avLst/>
          </a:prstGeom>
          <a:noFill/>
        </p:spPr>
      </p:pic>
      <p:sp>
        <p:nvSpPr>
          <p:cNvPr id="8" name="Title 7"/>
          <p:cNvSpPr>
            <a:spLocks noGrp="1"/>
          </p:cNvSpPr>
          <p:nvPr>
            <p:ph type="title"/>
          </p:nvPr>
        </p:nvSpPr>
        <p:spPr>
          <a:xfrm>
            <a:off x="525389" y="302801"/>
            <a:ext cx="7670873" cy="1260211"/>
          </a:xfrm>
        </p:spPr>
        <p:txBody>
          <a:bodyPr/>
          <a:lstStyle>
            <a:lvl1pPr>
              <a:defRPr/>
            </a:lvl1pPr>
          </a:lstStyle>
          <a:p>
            <a:r>
              <a:rPr lang="en-US" smtClean="0"/>
              <a:t>Click to edit Master title style</a:t>
            </a:r>
            <a:endParaRPr lang="en-US" dirty="0"/>
          </a:p>
        </p:txBody>
      </p:sp>
      <p:sp>
        <p:nvSpPr>
          <p:cNvPr id="13" name="Content Placeholder 13"/>
          <p:cNvSpPr>
            <a:spLocks noGrp="1"/>
          </p:cNvSpPr>
          <p:nvPr>
            <p:ph sz="quarter" idx="18" hasCustomPrompt="1"/>
          </p:nvPr>
        </p:nvSpPr>
        <p:spPr>
          <a:xfrm>
            <a:off x="525463" y="6923088"/>
            <a:ext cx="686593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dirty="0" smtClean="0"/>
              <a:t>Click to add footer text</a:t>
            </a:r>
          </a:p>
        </p:txBody>
      </p:sp>
      <p:sp>
        <p:nvSpPr>
          <p:cNvPr id="9" name="Slide Number Placeholder 8"/>
          <p:cNvSpPr>
            <a:spLocks noGrp="1"/>
          </p:cNvSpPr>
          <p:nvPr>
            <p:ph type="sldNum" sz="quarter" idx="19"/>
          </p:nvPr>
        </p:nvSpPr>
        <p:spPr bwMode="white">
          <a:xfrm>
            <a:off x="10022232" y="7100937"/>
            <a:ext cx="471549" cy="320304"/>
          </a:xfrm>
        </p:spPr>
        <p:txBody>
          <a:bodyPr/>
          <a:lstStyle>
            <a:lvl1pPr>
              <a:defRPr>
                <a:solidFill>
                  <a:schemeClr val="bg1"/>
                </a:solidFill>
              </a:defRPr>
            </a:lvl1pPr>
          </a:lstStyle>
          <a:p>
            <a:pPr>
              <a:defRPr/>
            </a:pPr>
            <a:fld id="{D3E4C6BC-6510-4BC2-850B-97BA6021D7BC}" type="slidenum">
              <a:rPr lang="en-US"/>
              <a:pPr>
                <a:defRPr/>
              </a:pPr>
              <a:t>‹#›</a:t>
            </a:fld>
            <a:endParaRPr lang="en-US" dirty="0"/>
          </a:p>
        </p:txBody>
      </p:sp>
      <p:sp>
        <p:nvSpPr>
          <p:cNvPr id="10" name="Footer Placeholder 9"/>
          <p:cNvSpPr>
            <a:spLocks noGrp="1"/>
          </p:cNvSpPr>
          <p:nvPr>
            <p:ph type="ftr" sz="quarter" idx="20"/>
          </p:nvPr>
        </p:nvSpPr>
        <p:spPr/>
        <p:txBody>
          <a:bodyPr/>
          <a:lstStyle>
            <a:lvl1pPr>
              <a:defRPr>
                <a:solidFill>
                  <a:schemeClr val="tx1"/>
                </a:solidFill>
              </a:defRPr>
            </a:lvl1pPr>
          </a:lstStyle>
          <a:p>
            <a:pPr>
              <a:defRPr/>
            </a:pPr>
            <a:endParaRPr lang="en-US" dirty="0"/>
          </a:p>
        </p:txBody>
      </p:sp>
      <p:sp>
        <p:nvSpPr>
          <p:cNvPr id="11" name="MarketingEntityText"/>
          <p:cNvSpPr txBox="1"/>
          <p:nvPr userDrawn="1"/>
        </p:nvSpPr>
        <p:spPr>
          <a:xfrm>
            <a:off x="8634413" y="7099187"/>
            <a:ext cx="1152047" cy="320304"/>
          </a:xfrm>
          <a:prstGeom prst="rect">
            <a:avLst/>
          </a:prstGeom>
        </p:spPr>
        <p:txBody>
          <a:bodyPr vert="horz" lIns="104299" tIns="52149" rIns="104299" bIns="52149" rtlCol="0" anchor="ctr"/>
          <a:lstStyle/>
          <a:p>
            <a:pPr algn="r" rtl="0" fontAlgn="auto">
              <a:spcBef>
                <a:spcPts val="0"/>
              </a:spcBef>
              <a:spcAft>
                <a:spcPts val="0"/>
              </a:spcAft>
              <a:defRPr/>
            </a:pPr>
            <a:r>
              <a:rPr lang="en-GB" sz="900" kern="1200" smtClean="0">
                <a:solidFill>
                  <a:schemeClr val="bg1"/>
                </a:solidFill>
                <a:latin typeface="Arial" pitchFamily="34" charset="0"/>
                <a:ea typeface="+mn-ea"/>
                <a:cs typeface="Arial" pitchFamily="34" charset="0"/>
              </a:rPr>
              <a:t>Clifford Chance</a:t>
            </a:r>
            <a:endParaRPr lang="en-GB" sz="900" kern="1200" dirty="0" smtClean="0">
              <a:solidFill>
                <a:schemeClr val="bg1"/>
              </a:solidFill>
              <a:latin typeface="Arial" pitchFamily="34" charset="0"/>
              <a:ea typeface="+mn-ea"/>
              <a:cs typeface="Arial" pitchFamily="34" charset="0"/>
            </a:endParaRPr>
          </a:p>
        </p:txBody>
      </p:sp>
      <p:sp>
        <p:nvSpPr>
          <p:cNvPr id="12" name="Content Placeholder 2"/>
          <p:cNvSpPr>
            <a:spLocks noGrp="1"/>
          </p:cNvSpPr>
          <p:nvPr>
            <p:ph idx="1"/>
          </p:nvPr>
        </p:nvSpPr>
        <p:spPr>
          <a:xfrm>
            <a:off x="525600" y="1764296"/>
            <a:ext cx="7670662" cy="51699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xt page - half page photo (LHS)">
    <p:spTree>
      <p:nvGrpSpPr>
        <p:cNvPr id="1" name=""/>
        <p:cNvGrpSpPr/>
        <p:nvPr/>
      </p:nvGrpSpPr>
      <p:grpSpPr>
        <a:xfrm>
          <a:off x="0" y="0"/>
          <a:ext cx="0" cy="0"/>
          <a:chOff x="0" y="0"/>
          <a:chExt cx="0" cy="0"/>
        </a:xfrm>
      </p:grpSpPr>
      <p:pic>
        <p:nvPicPr>
          <p:cNvPr id="4098" name="Picture 2" descr="L:\half.jpg"/>
          <p:cNvPicPr>
            <a:picLocks noChangeAspect="1" noChangeArrowheads="1"/>
          </p:cNvPicPr>
          <p:nvPr userDrawn="1"/>
        </p:nvPicPr>
        <p:blipFill>
          <a:blip r:embed="rId2" cstate="print"/>
          <a:srcRect/>
          <a:stretch>
            <a:fillRect/>
          </a:stretch>
        </p:blipFill>
        <p:spPr bwMode="auto">
          <a:xfrm>
            <a:off x="508" y="1111"/>
            <a:ext cx="5346192" cy="7559040"/>
          </a:xfrm>
          <a:prstGeom prst="rect">
            <a:avLst/>
          </a:prstGeom>
          <a:noFill/>
        </p:spPr>
      </p:pic>
      <p:sp>
        <p:nvSpPr>
          <p:cNvPr id="8" name="Title 7"/>
          <p:cNvSpPr>
            <a:spLocks noGrp="1"/>
          </p:cNvSpPr>
          <p:nvPr>
            <p:ph type="title"/>
          </p:nvPr>
        </p:nvSpPr>
        <p:spPr>
          <a:xfrm>
            <a:off x="5468938" y="302801"/>
            <a:ext cx="4689794" cy="1260211"/>
          </a:xfrm>
        </p:spPr>
        <p:txBody>
          <a:bodyPr/>
          <a:lstStyle>
            <a:lvl1pPr>
              <a:defRPr/>
            </a:lvl1pPr>
          </a:lstStyle>
          <a:p>
            <a:r>
              <a:rPr lang="en-US" smtClean="0"/>
              <a:t>Click to edit Master title style</a:t>
            </a:r>
            <a:endParaRPr lang="en-US" dirty="0"/>
          </a:p>
        </p:txBody>
      </p:sp>
      <p:sp>
        <p:nvSpPr>
          <p:cNvPr id="7" name="Footer Placeholder 4"/>
          <p:cNvSpPr>
            <a:spLocks noGrp="1"/>
          </p:cNvSpPr>
          <p:nvPr>
            <p:ph type="ftr" sz="quarter" idx="10"/>
          </p:nvPr>
        </p:nvSpPr>
        <p:spPr bwMode="white"/>
        <p:txBody>
          <a:bodyPr/>
          <a:lstStyle>
            <a:lvl1pPr>
              <a:defRPr>
                <a:solidFill>
                  <a:schemeClr val="bg1"/>
                </a:solidFill>
              </a:defRPr>
            </a:lvl1pPr>
          </a:lstStyle>
          <a:p>
            <a:pPr>
              <a:defRPr/>
            </a:pPr>
            <a:endParaRPr lang="en-US"/>
          </a:p>
        </p:txBody>
      </p:sp>
      <p:sp>
        <p:nvSpPr>
          <p:cNvPr id="9" name="Slide Number Placeholder 5"/>
          <p:cNvSpPr>
            <a:spLocks noGrp="1"/>
          </p:cNvSpPr>
          <p:nvPr>
            <p:ph type="sldNum" sz="quarter" idx="11"/>
          </p:nvPr>
        </p:nvSpPr>
        <p:spPr/>
        <p:txBody>
          <a:bodyPr/>
          <a:lstStyle>
            <a:lvl1pPr>
              <a:defRPr/>
            </a:lvl1pPr>
          </a:lstStyle>
          <a:p>
            <a:pPr>
              <a:defRPr/>
            </a:pPr>
            <a:fld id="{5042FA9B-966C-42BD-9B59-BF783A6D3267}" type="slidenum">
              <a:rPr lang="en-US"/>
              <a:pPr>
                <a:defRPr/>
              </a:pPr>
              <a:t>‹#›</a:t>
            </a:fld>
            <a:endParaRPr lang="en-US" dirty="0"/>
          </a:p>
        </p:txBody>
      </p:sp>
      <p:sp>
        <p:nvSpPr>
          <p:cNvPr id="11" name="MarketingEntityText"/>
          <p:cNvSpPr txBox="1"/>
          <p:nvPr userDrawn="1"/>
        </p:nvSpPr>
        <p:spPr>
          <a:xfrm>
            <a:off x="7391401" y="7099187"/>
            <a:ext cx="2395057" cy="320304"/>
          </a:xfrm>
          <a:prstGeom prst="rect">
            <a:avLst/>
          </a:prstGeom>
        </p:spPr>
        <p:txBody>
          <a:bodyPr vert="horz" lIns="104299" tIns="52149" rIns="104299" bIns="52149" rtlCol="0" anchor="ctr"/>
          <a:lstStyle/>
          <a:p>
            <a:pPr algn="r" rtl="0" fontAlgn="auto">
              <a:spcBef>
                <a:spcPts val="0"/>
              </a:spcBef>
              <a:spcAft>
                <a:spcPts val="0"/>
              </a:spcAft>
              <a:defRPr/>
            </a:pPr>
            <a:r>
              <a:rPr lang="en-GB" sz="900" kern="1200" smtClean="0">
                <a:solidFill>
                  <a:schemeClr val="tx1"/>
                </a:solidFill>
                <a:latin typeface="Arial" pitchFamily="34" charset="0"/>
                <a:ea typeface="+mn-ea"/>
                <a:cs typeface="Arial" pitchFamily="34" charset="0"/>
              </a:rPr>
              <a:t>Clifford Chance</a:t>
            </a:r>
            <a:endParaRPr lang="en-GB" sz="900" kern="1200" dirty="0" smtClean="0">
              <a:solidFill>
                <a:schemeClr val="tx1"/>
              </a:solidFill>
              <a:latin typeface="Arial" pitchFamily="34" charset="0"/>
              <a:ea typeface="+mn-ea"/>
              <a:cs typeface="Arial" pitchFamily="34" charset="0"/>
            </a:endParaRPr>
          </a:p>
        </p:txBody>
      </p:sp>
      <p:sp>
        <p:nvSpPr>
          <p:cNvPr id="10" name="Content Placeholder 2"/>
          <p:cNvSpPr>
            <a:spLocks noGrp="1"/>
          </p:cNvSpPr>
          <p:nvPr>
            <p:ph idx="1"/>
          </p:nvPr>
        </p:nvSpPr>
        <p:spPr>
          <a:xfrm>
            <a:off x="5468938" y="1764296"/>
            <a:ext cx="4689501" cy="51699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xt page - half page photo (RHS)">
    <p:spTree>
      <p:nvGrpSpPr>
        <p:cNvPr id="1" name=""/>
        <p:cNvGrpSpPr/>
        <p:nvPr/>
      </p:nvGrpSpPr>
      <p:grpSpPr>
        <a:xfrm>
          <a:off x="0" y="0"/>
          <a:ext cx="0" cy="0"/>
          <a:chOff x="0" y="0"/>
          <a:chExt cx="0" cy="0"/>
        </a:xfrm>
      </p:grpSpPr>
      <p:pic>
        <p:nvPicPr>
          <p:cNvPr id="5122" name="Picture 2" descr="L:\half.jpg"/>
          <p:cNvPicPr>
            <a:picLocks noChangeAspect="1" noChangeArrowheads="1"/>
          </p:cNvPicPr>
          <p:nvPr userDrawn="1"/>
        </p:nvPicPr>
        <p:blipFill>
          <a:blip r:embed="rId2" cstate="print"/>
          <a:srcRect/>
          <a:stretch>
            <a:fillRect/>
          </a:stretch>
        </p:blipFill>
        <p:spPr bwMode="auto">
          <a:xfrm>
            <a:off x="5347208" y="1111"/>
            <a:ext cx="5346192" cy="7559040"/>
          </a:xfrm>
          <a:prstGeom prst="rect">
            <a:avLst/>
          </a:prstGeom>
          <a:noFill/>
        </p:spPr>
      </p:pic>
      <p:sp>
        <p:nvSpPr>
          <p:cNvPr id="16" name="Content Placeholder 2"/>
          <p:cNvSpPr>
            <a:spLocks noGrp="1"/>
          </p:cNvSpPr>
          <p:nvPr>
            <p:ph idx="1"/>
          </p:nvPr>
        </p:nvSpPr>
        <p:spPr>
          <a:xfrm>
            <a:off x="525600" y="1764296"/>
            <a:ext cx="4689501" cy="51699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7"/>
          <p:cNvSpPr>
            <a:spLocks noGrp="1"/>
          </p:cNvSpPr>
          <p:nvPr>
            <p:ph type="title"/>
          </p:nvPr>
        </p:nvSpPr>
        <p:spPr>
          <a:xfrm>
            <a:off x="525390" y="302801"/>
            <a:ext cx="4698782" cy="1260211"/>
          </a:xfrm>
        </p:spPr>
        <p:txBody>
          <a:bodyPr/>
          <a:lstStyle>
            <a:lvl1pPr>
              <a:defRPr/>
            </a:lvl1pPr>
          </a:lstStyle>
          <a:p>
            <a:r>
              <a:rPr lang="en-US" smtClean="0"/>
              <a:t>Click to edit Master title style</a:t>
            </a:r>
            <a:endParaRPr lang="en-US" dirty="0"/>
          </a:p>
        </p:txBody>
      </p:sp>
      <p:sp>
        <p:nvSpPr>
          <p:cNvPr id="12" name="Content Placeholder 13"/>
          <p:cNvSpPr>
            <a:spLocks noGrp="1"/>
          </p:cNvSpPr>
          <p:nvPr>
            <p:ph sz="quarter" idx="18" hasCustomPrompt="1"/>
          </p:nvPr>
        </p:nvSpPr>
        <p:spPr>
          <a:xfrm>
            <a:off x="525463" y="6923088"/>
            <a:ext cx="686593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dirty="0" smtClean="0"/>
              <a:t>Click to add footer text</a:t>
            </a:r>
          </a:p>
        </p:txBody>
      </p:sp>
      <p:sp>
        <p:nvSpPr>
          <p:cNvPr id="9" name="Slide Number Placeholder 8"/>
          <p:cNvSpPr>
            <a:spLocks noGrp="1"/>
          </p:cNvSpPr>
          <p:nvPr>
            <p:ph type="sldNum" sz="quarter" idx="19"/>
          </p:nvPr>
        </p:nvSpPr>
        <p:spPr bwMode="white"/>
        <p:txBody>
          <a:bodyPr/>
          <a:lstStyle>
            <a:lvl1pPr>
              <a:defRPr>
                <a:solidFill>
                  <a:schemeClr val="bg1"/>
                </a:solidFill>
              </a:defRPr>
            </a:lvl1pPr>
          </a:lstStyle>
          <a:p>
            <a:pPr>
              <a:defRPr/>
            </a:pPr>
            <a:fld id="{2BC6EB15-1145-4C31-9812-A82F0C218523}" type="slidenum">
              <a:rPr lang="en-US"/>
              <a:pPr>
                <a:defRPr/>
              </a:pPr>
              <a:t>‹#›</a:t>
            </a:fld>
            <a:endParaRPr lang="en-US" dirty="0"/>
          </a:p>
        </p:txBody>
      </p:sp>
      <p:sp>
        <p:nvSpPr>
          <p:cNvPr id="10" name="Footer Placeholder 9"/>
          <p:cNvSpPr>
            <a:spLocks noGrp="1"/>
          </p:cNvSpPr>
          <p:nvPr>
            <p:ph type="ftr" sz="quarter" idx="20"/>
          </p:nvPr>
        </p:nvSpPr>
        <p:spPr/>
        <p:txBody>
          <a:bodyPr/>
          <a:lstStyle>
            <a:lvl1pPr>
              <a:defRPr>
                <a:solidFill>
                  <a:schemeClr val="tx1"/>
                </a:solidFill>
              </a:defRPr>
            </a:lvl1pPr>
          </a:lstStyle>
          <a:p>
            <a:pPr>
              <a:defRPr/>
            </a:pPr>
            <a:endParaRPr lang="en-US" dirty="0"/>
          </a:p>
        </p:txBody>
      </p:sp>
      <p:sp>
        <p:nvSpPr>
          <p:cNvPr id="11" name="MarketingEntityText"/>
          <p:cNvSpPr txBox="1"/>
          <p:nvPr userDrawn="1"/>
        </p:nvSpPr>
        <p:spPr>
          <a:xfrm>
            <a:off x="7391401" y="7099187"/>
            <a:ext cx="2395058" cy="320304"/>
          </a:xfrm>
          <a:prstGeom prst="rect">
            <a:avLst/>
          </a:prstGeom>
        </p:spPr>
        <p:txBody>
          <a:bodyPr vert="horz" lIns="104299" tIns="52149" rIns="104299" bIns="52149" rtlCol="0" anchor="ctr"/>
          <a:lstStyle/>
          <a:p>
            <a:pPr algn="r" rtl="0" fontAlgn="auto">
              <a:spcBef>
                <a:spcPts val="0"/>
              </a:spcBef>
              <a:spcAft>
                <a:spcPts val="0"/>
              </a:spcAft>
              <a:defRPr/>
            </a:pPr>
            <a:r>
              <a:rPr lang="en-GB" sz="900" kern="1200" smtClean="0">
                <a:solidFill>
                  <a:schemeClr val="bg1"/>
                </a:solidFill>
                <a:latin typeface="Arial" pitchFamily="34" charset="0"/>
                <a:ea typeface="+mn-ea"/>
                <a:cs typeface="Arial" pitchFamily="34" charset="0"/>
              </a:rPr>
              <a:t>Clifford Chance</a:t>
            </a:r>
            <a:endParaRPr lang="en-GB" sz="900" kern="1200" dirty="0" smtClean="0">
              <a:solidFill>
                <a:schemeClr val="bg1"/>
              </a:solidFill>
              <a:latin typeface="Arial" pitchFamily="34" charset="0"/>
              <a:ea typeface="+mn-ea"/>
              <a:cs typeface="Arial"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ing (no photo)">
    <p:spTree>
      <p:nvGrpSpPr>
        <p:cNvPr id="1" name=""/>
        <p:cNvGrpSpPr/>
        <p:nvPr/>
      </p:nvGrpSpPr>
      <p:grpSpPr>
        <a:xfrm>
          <a:off x="0" y="0"/>
          <a:ext cx="0" cy="0"/>
          <a:chOff x="0" y="0"/>
          <a:chExt cx="0" cy="0"/>
        </a:xfrm>
      </p:grpSpPr>
      <p:sp>
        <p:nvSpPr>
          <p:cNvPr id="3" name="Rectangle 2"/>
          <p:cNvSpPr/>
          <p:nvPr userDrawn="1"/>
        </p:nvSpPr>
        <p:spPr bwMode="ltGray">
          <a:xfrm>
            <a:off x="0" y="4778375"/>
            <a:ext cx="10693400" cy="1389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4299" tIns="52149" rIns="104299" bIns="52149" anchor="ctr"/>
          <a:lstStyle/>
          <a:p>
            <a:pPr algn="ctr" fontAlgn="auto">
              <a:spcBef>
                <a:spcPts val="0"/>
              </a:spcBef>
              <a:spcAft>
                <a:spcPts val="0"/>
              </a:spcAft>
              <a:defRPr/>
            </a:pPr>
            <a:endParaRPr lang="en-US" dirty="0"/>
          </a:p>
        </p:txBody>
      </p:sp>
      <p:sp>
        <p:nvSpPr>
          <p:cNvPr id="5" name="Title 5"/>
          <p:cNvSpPr>
            <a:spLocks noGrp="1"/>
          </p:cNvSpPr>
          <p:nvPr>
            <p:ph type="title" hasCustomPrompt="1"/>
          </p:nvPr>
        </p:nvSpPr>
        <p:spPr bwMode="white">
          <a:xfrm>
            <a:off x="536183" y="4831055"/>
            <a:ext cx="9633342" cy="1260211"/>
          </a:xfrm>
        </p:spPr>
        <p:txBody>
          <a:bodyPr anchor="ctr"/>
          <a:lstStyle>
            <a:lvl1pPr>
              <a:defRPr>
                <a:solidFill>
                  <a:schemeClr val="bg1"/>
                </a:solidFill>
              </a:defRPr>
            </a:lvl1pPr>
          </a:lstStyle>
          <a:p>
            <a:r>
              <a:rPr lang="en-US" dirty="0" smtClean="0"/>
              <a:t>Section heading page</a:t>
            </a:r>
            <a:endParaRPr lang="en-US" dirty="0"/>
          </a:p>
        </p:txBody>
      </p:sp>
      <p:sp>
        <p:nvSpPr>
          <p:cNvPr id="4" name="Slide Number Placeholder 3"/>
          <p:cNvSpPr>
            <a:spLocks noGrp="1"/>
          </p:cNvSpPr>
          <p:nvPr>
            <p:ph type="sldNum" sz="quarter" idx="10"/>
          </p:nvPr>
        </p:nvSpPr>
        <p:spPr/>
        <p:txBody>
          <a:bodyPr/>
          <a:lstStyle>
            <a:lvl1pPr>
              <a:defRPr/>
            </a:lvl1pPr>
          </a:lstStyle>
          <a:p>
            <a:pPr>
              <a:defRPr/>
            </a:pPr>
            <a:fld id="{70115B93-5D04-4B23-B6FF-448904DF53BC}" type="slidenum">
              <a:rPr lang="en-US"/>
              <a:pPr>
                <a:defRPr/>
              </a:pPr>
              <a:t>‹#›</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ps - World Offices by Region">
    <p:spTree>
      <p:nvGrpSpPr>
        <p:cNvPr id="1" name=""/>
        <p:cNvGrpSpPr/>
        <p:nvPr/>
      </p:nvGrpSpPr>
      <p:grpSpPr>
        <a:xfrm>
          <a:off x="0" y="0"/>
          <a:ext cx="0" cy="0"/>
          <a:chOff x="0" y="0"/>
          <a:chExt cx="0" cy="0"/>
        </a:xfrm>
      </p:grpSpPr>
      <p:grpSp>
        <p:nvGrpSpPr>
          <p:cNvPr id="381" name="Group 380"/>
          <p:cNvGrpSpPr>
            <a:grpSpLocks noChangeAspect="1"/>
          </p:cNvGrpSpPr>
          <p:nvPr userDrawn="1"/>
        </p:nvGrpSpPr>
        <p:grpSpPr>
          <a:xfrm>
            <a:off x="5266632" y="3794178"/>
            <a:ext cx="1627274" cy="1856283"/>
            <a:chOff x="838200" y="1276352"/>
            <a:chExt cx="3203574" cy="3654427"/>
          </a:xfrm>
        </p:grpSpPr>
        <p:sp>
          <p:nvSpPr>
            <p:cNvPr id="382" name="Freeform 96"/>
            <p:cNvSpPr>
              <a:spLocks/>
            </p:cNvSpPr>
            <p:nvPr/>
          </p:nvSpPr>
          <p:spPr bwMode="auto">
            <a:xfrm>
              <a:off x="2798762" y="1576391"/>
              <a:ext cx="506412" cy="527051"/>
            </a:xfrm>
            <a:custGeom>
              <a:avLst/>
              <a:gdLst>
                <a:gd name="T0" fmla="*/ 6 w 172"/>
                <a:gd name="T1" fmla="*/ 0 h 172"/>
                <a:gd name="T2" fmla="*/ 16 w 172"/>
                <a:gd name="T3" fmla="*/ 4 h 172"/>
                <a:gd name="T4" fmla="*/ 24 w 172"/>
                <a:gd name="T5" fmla="*/ 2 h 172"/>
                <a:gd name="T6" fmla="*/ 48 w 172"/>
                <a:gd name="T7" fmla="*/ 12 h 172"/>
                <a:gd name="T8" fmla="*/ 66 w 172"/>
                <a:gd name="T9" fmla="*/ 16 h 172"/>
                <a:gd name="T10" fmla="*/ 80 w 172"/>
                <a:gd name="T11" fmla="*/ 14 h 172"/>
                <a:gd name="T12" fmla="*/ 90 w 172"/>
                <a:gd name="T13" fmla="*/ 8 h 172"/>
                <a:gd name="T14" fmla="*/ 112 w 172"/>
                <a:gd name="T15" fmla="*/ 6 h 172"/>
                <a:gd name="T16" fmla="*/ 122 w 172"/>
                <a:gd name="T17" fmla="*/ 12 h 172"/>
                <a:gd name="T18" fmla="*/ 134 w 172"/>
                <a:gd name="T19" fmla="*/ 10 h 172"/>
                <a:gd name="T20" fmla="*/ 150 w 172"/>
                <a:gd name="T21" fmla="*/ 12 h 172"/>
                <a:gd name="T22" fmla="*/ 154 w 172"/>
                <a:gd name="T23" fmla="*/ 20 h 172"/>
                <a:gd name="T24" fmla="*/ 162 w 172"/>
                <a:gd name="T25" fmla="*/ 40 h 172"/>
                <a:gd name="T26" fmla="*/ 158 w 172"/>
                <a:gd name="T27" fmla="*/ 44 h 172"/>
                <a:gd name="T28" fmla="*/ 152 w 172"/>
                <a:gd name="T29" fmla="*/ 56 h 172"/>
                <a:gd name="T30" fmla="*/ 150 w 172"/>
                <a:gd name="T31" fmla="*/ 66 h 172"/>
                <a:gd name="T32" fmla="*/ 146 w 172"/>
                <a:gd name="T33" fmla="*/ 70 h 172"/>
                <a:gd name="T34" fmla="*/ 140 w 172"/>
                <a:gd name="T35" fmla="*/ 60 h 172"/>
                <a:gd name="T36" fmla="*/ 136 w 172"/>
                <a:gd name="T37" fmla="*/ 48 h 172"/>
                <a:gd name="T38" fmla="*/ 130 w 172"/>
                <a:gd name="T39" fmla="*/ 40 h 172"/>
                <a:gd name="T40" fmla="*/ 126 w 172"/>
                <a:gd name="T41" fmla="*/ 28 h 172"/>
                <a:gd name="T42" fmla="*/ 122 w 172"/>
                <a:gd name="T43" fmla="*/ 16 h 172"/>
                <a:gd name="T44" fmla="*/ 122 w 172"/>
                <a:gd name="T45" fmla="*/ 24 h 172"/>
                <a:gd name="T46" fmla="*/ 124 w 172"/>
                <a:gd name="T47" fmla="*/ 42 h 172"/>
                <a:gd name="T48" fmla="*/ 128 w 172"/>
                <a:gd name="T49" fmla="*/ 54 h 172"/>
                <a:gd name="T50" fmla="*/ 136 w 172"/>
                <a:gd name="T51" fmla="*/ 64 h 172"/>
                <a:gd name="T52" fmla="*/ 142 w 172"/>
                <a:gd name="T53" fmla="*/ 72 h 172"/>
                <a:gd name="T54" fmla="*/ 150 w 172"/>
                <a:gd name="T55" fmla="*/ 96 h 172"/>
                <a:gd name="T56" fmla="*/ 170 w 172"/>
                <a:gd name="T57" fmla="*/ 130 h 172"/>
                <a:gd name="T58" fmla="*/ 172 w 172"/>
                <a:gd name="T59" fmla="*/ 136 h 172"/>
                <a:gd name="T60" fmla="*/ 172 w 172"/>
                <a:gd name="T61" fmla="*/ 152 h 172"/>
                <a:gd name="T62" fmla="*/ 164 w 172"/>
                <a:gd name="T63" fmla="*/ 152 h 172"/>
                <a:gd name="T64" fmla="*/ 144 w 172"/>
                <a:gd name="T65" fmla="*/ 172 h 172"/>
                <a:gd name="T66" fmla="*/ 134 w 172"/>
                <a:gd name="T67" fmla="*/ 166 h 172"/>
                <a:gd name="T68" fmla="*/ 6 w 172"/>
                <a:gd name="T69" fmla="*/ 164 h 172"/>
                <a:gd name="T70" fmla="*/ 6 w 172"/>
                <a:gd name="T71" fmla="*/ 38 h 172"/>
                <a:gd name="T72" fmla="*/ 2 w 172"/>
                <a:gd name="T73" fmla="*/ 36 h 172"/>
                <a:gd name="T74" fmla="*/ 0 w 172"/>
                <a:gd name="T75" fmla="*/ 24 h 172"/>
                <a:gd name="T76" fmla="*/ 6 w 172"/>
                <a:gd name="T77" fmla="*/ 20 h 172"/>
                <a:gd name="T78" fmla="*/ 6 w 172"/>
                <a:gd name="T79" fmla="*/ 0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2"/>
                <a:gd name="T121" fmla="*/ 0 h 172"/>
                <a:gd name="T122" fmla="*/ 172 w 172"/>
                <a:gd name="T123" fmla="*/ 172 h 1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383" name="Freeform 97"/>
            <p:cNvSpPr>
              <a:spLocks/>
            </p:cNvSpPr>
            <p:nvPr/>
          </p:nvSpPr>
          <p:spPr bwMode="auto">
            <a:xfrm>
              <a:off x="2082800" y="1503364"/>
              <a:ext cx="733424" cy="679450"/>
            </a:xfrm>
            <a:custGeom>
              <a:avLst/>
              <a:gdLst>
                <a:gd name="T0" fmla="*/ 35 w 249"/>
                <a:gd name="T1" fmla="*/ 0 h 222"/>
                <a:gd name="T2" fmla="*/ 51 w 249"/>
                <a:gd name="T3" fmla="*/ 4 h 222"/>
                <a:gd name="T4" fmla="*/ 79 w 249"/>
                <a:gd name="T5" fmla="*/ 8 h 222"/>
                <a:gd name="T6" fmla="*/ 93 w 249"/>
                <a:gd name="T7" fmla="*/ 16 h 222"/>
                <a:gd name="T8" fmla="*/ 99 w 249"/>
                <a:gd name="T9" fmla="*/ 28 h 222"/>
                <a:gd name="T10" fmla="*/ 107 w 249"/>
                <a:gd name="T11" fmla="*/ 34 h 222"/>
                <a:gd name="T12" fmla="*/ 125 w 249"/>
                <a:gd name="T13" fmla="*/ 34 h 222"/>
                <a:gd name="T14" fmla="*/ 137 w 249"/>
                <a:gd name="T15" fmla="*/ 42 h 222"/>
                <a:gd name="T16" fmla="*/ 157 w 249"/>
                <a:gd name="T17" fmla="*/ 54 h 222"/>
                <a:gd name="T18" fmla="*/ 171 w 249"/>
                <a:gd name="T19" fmla="*/ 40 h 222"/>
                <a:gd name="T20" fmla="*/ 173 w 249"/>
                <a:gd name="T21" fmla="*/ 30 h 222"/>
                <a:gd name="T22" fmla="*/ 167 w 249"/>
                <a:gd name="T23" fmla="*/ 22 h 222"/>
                <a:gd name="T24" fmla="*/ 177 w 249"/>
                <a:gd name="T25" fmla="*/ 12 h 222"/>
                <a:gd name="T26" fmla="*/ 191 w 249"/>
                <a:gd name="T27" fmla="*/ 6 h 222"/>
                <a:gd name="T28" fmla="*/ 209 w 249"/>
                <a:gd name="T29" fmla="*/ 8 h 222"/>
                <a:gd name="T30" fmla="*/ 223 w 249"/>
                <a:gd name="T31" fmla="*/ 16 h 222"/>
                <a:gd name="T32" fmla="*/ 237 w 249"/>
                <a:gd name="T33" fmla="*/ 22 h 222"/>
                <a:gd name="T34" fmla="*/ 249 w 249"/>
                <a:gd name="T35" fmla="*/ 24 h 222"/>
                <a:gd name="T36" fmla="*/ 249 w 249"/>
                <a:gd name="T37" fmla="*/ 44 h 222"/>
                <a:gd name="T38" fmla="*/ 243 w 249"/>
                <a:gd name="T39" fmla="*/ 48 h 222"/>
                <a:gd name="T40" fmla="*/ 245 w 249"/>
                <a:gd name="T41" fmla="*/ 60 h 222"/>
                <a:gd name="T42" fmla="*/ 249 w 249"/>
                <a:gd name="T43" fmla="*/ 62 h 222"/>
                <a:gd name="T44" fmla="*/ 249 w 249"/>
                <a:gd name="T45" fmla="*/ 188 h 222"/>
                <a:gd name="T46" fmla="*/ 249 w 249"/>
                <a:gd name="T47" fmla="*/ 222 h 222"/>
                <a:gd name="T48" fmla="*/ 231 w 249"/>
                <a:gd name="T49" fmla="*/ 222 h 222"/>
                <a:gd name="T50" fmla="*/ 97 w 249"/>
                <a:gd name="T51" fmla="*/ 168 h 222"/>
                <a:gd name="T52" fmla="*/ 91 w 249"/>
                <a:gd name="T53" fmla="*/ 174 h 222"/>
                <a:gd name="T54" fmla="*/ 79 w 249"/>
                <a:gd name="T55" fmla="*/ 180 h 222"/>
                <a:gd name="T56" fmla="*/ 69 w 249"/>
                <a:gd name="T57" fmla="*/ 172 h 222"/>
                <a:gd name="T58" fmla="*/ 59 w 249"/>
                <a:gd name="T59" fmla="*/ 168 h 222"/>
                <a:gd name="T60" fmla="*/ 43 w 249"/>
                <a:gd name="T61" fmla="*/ 164 h 222"/>
                <a:gd name="T62" fmla="*/ 37 w 249"/>
                <a:gd name="T63" fmla="*/ 158 h 222"/>
                <a:gd name="T64" fmla="*/ 33 w 249"/>
                <a:gd name="T65" fmla="*/ 150 h 222"/>
                <a:gd name="T66" fmla="*/ 14 w 249"/>
                <a:gd name="T67" fmla="*/ 148 h 222"/>
                <a:gd name="T68" fmla="*/ 8 w 249"/>
                <a:gd name="T69" fmla="*/ 136 h 222"/>
                <a:gd name="T70" fmla="*/ 4 w 249"/>
                <a:gd name="T71" fmla="*/ 126 h 222"/>
                <a:gd name="T72" fmla="*/ 0 w 249"/>
                <a:gd name="T73" fmla="*/ 116 h 222"/>
                <a:gd name="T74" fmla="*/ 8 w 249"/>
                <a:gd name="T75" fmla="*/ 112 h 222"/>
                <a:gd name="T76" fmla="*/ 8 w 249"/>
                <a:gd name="T77" fmla="*/ 66 h 222"/>
                <a:gd name="T78" fmla="*/ 4 w 249"/>
                <a:gd name="T79" fmla="*/ 48 h 222"/>
                <a:gd name="T80" fmla="*/ 12 w 249"/>
                <a:gd name="T81" fmla="*/ 42 h 222"/>
                <a:gd name="T82" fmla="*/ 12 w 249"/>
                <a:gd name="T83" fmla="*/ 26 h 222"/>
                <a:gd name="T84" fmla="*/ 33 w 249"/>
                <a:gd name="T85" fmla="*/ 12 h 222"/>
                <a:gd name="T86" fmla="*/ 35 w 249"/>
                <a:gd name="T87" fmla="*/ 10 h 222"/>
                <a:gd name="T88" fmla="*/ 35 w 249"/>
                <a:gd name="T89" fmla="*/ 0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9"/>
                <a:gd name="T136" fmla="*/ 0 h 222"/>
                <a:gd name="T137" fmla="*/ 249 w 249"/>
                <a:gd name="T138" fmla="*/ 222 h 2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384" name="Freeform 98"/>
            <p:cNvSpPr>
              <a:spLocks/>
            </p:cNvSpPr>
            <p:nvPr/>
          </p:nvSpPr>
          <p:spPr bwMode="auto">
            <a:xfrm>
              <a:off x="1993899" y="1276352"/>
              <a:ext cx="192088" cy="373063"/>
            </a:xfrm>
            <a:custGeom>
              <a:avLst/>
              <a:gdLst>
                <a:gd name="T0" fmla="*/ 16 w 65"/>
                <a:gd name="T1" fmla="*/ 6 h 122"/>
                <a:gd name="T2" fmla="*/ 30 w 65"/>
                <a:gd name="T3" fmla="*/ 0 h 122"/>
                <a:gd name="T4" fmla="*/ 38 w 65"/>
                <a:gd name="T5" fmla="*/ 0 h 122"/>
                <a:gd name="T6" fmla="*/ 42 w 65"/>
                <a:gd name="T7" fmla="*/ 8 h 122"/>
                <a:gd name="T8" fmla="*/ 48 w 65"/>
                <a:gd name="T9" fmla="*/ 10 h 122"/>
                <a:gd name="T10" fmla="*/ 54 w 65"/>
                <a:gd name="T11" fmla="*/ 6 h 122"/>
                <a:gd name="T12" fmla="*/ 58 w 65"/>
                <a:gd name="T13" fmla="*/ 8 h 122"/>
                <a:gd name="T14" fmla="*/ 56 w 65"/>
                <a:gd name="T15" fmla="*/ 14 h 122"/>
                <a:gd name="T16" fmla="*/ 50 w 65"/>
                <a:gd name="T17" fmla="*/ 16 h 122"/>
                <a:gd name="T18" fmla="*/ 46 w 65"/>
                <a:gd name="T19" fmla="*/ 24 h 122"/>
                <a:gd name="T20" fmla="*/ 50 w 65"/>
                <a:gd name="T21" fmla="*/ 28 h 122"/>
                <a:gd name="T22" fmla="*/ 58 w 65"/>
                <a:gd name="T23" fmla="*/ 32 h 122"/>
                <a:gd name="T24" fmla="*/ 58 w 65"/>
                <a:gd name="T25" fmla="*/ 38 h 122"/>
                <a:gd name="T26" fmla="*/ 52 w 65"/>
                <a:gd name="T27" fmla="*/ 44 h 122"/>
                <a:gd name="T28" fmla="*/ 46 w 65"/>
                <a:gd name="T29" fmla="*/ 46 h 122"/>
                <a:gd name="T30" fmla="*/ 40 w 65"/>
                <a:gd name="T31" fmla="*/ 54 h 122"/>
                <a:gd name="T32" fmla="*/ 44 w 65"/>
                <a:gd name="T33" fmla="*/ 64 h 122"/>
                <a:gd name="T34" fmla="*/ 54 w 65"/>
                <a:gd name="T35" fmla="*/ 64 h 122"/>
                <a:gd name="T36" fmla="*/ 58 w 65"/>
                <a:gd name="T37" fmla="*/ 70 h 122"/>
                <a:gd name="T38" fmla="*/ 65 w 65"/>
                <a:gd name="T39" fmla="*/ 74 h 122"/>
                <a:gd name="T40" fmla="*/ 65 w 65"/>
                <a:gd name="T41" fmla="*/ 84 h 122"/>
                <a:gd name="T42" fmla="*/ 42 w 65"/>
                <a:gd name="T43" fmla="*/ 100 h 122"/>
                <a:gd name="T44" fmla="*/ 42 w 65"/>
                <a:gd name="T45" fmla="*/ 116 h 122"/>
                <a:gd name="T46" fmla="*/ 34 w 65"/>
                <a:gd name="T47" fmla="*/ 122 h 122"/>
                <a:gd name="T48" fmla="*/ 28 w 65"/>
                <a:gd name="T49" fmla="*/ 120 h 122"/>
                <a:gd name="T50" fmla="*/ 26 w 65"/>
                <a:gd name="T51" fmla="*/ 108 h 122"/>
                <a:gd name="T52" fmla="*/ 24 w 65"/>
                <a:gd name="T53" fmla="*/ 92 h 122"/>
                <a:gd name="T54" fmla="*/ 10 w 65"/>
                <a:gd name="T55" fmla="*/ 76 h 122"/>
                <a:gd name="T56" fmla="*/ 0 w 65"/>
                <a:gd name="T57" fmla="*/ 64 h 122"/>
                <a:gd name="T58" fmla="*/ 0 w 65"/>
                <a:gd name="T59" fmla="*/ 56 h 122"/>
                <a:gd name="T60" fmla="*/ 12 w 65"/>
                <a:gd name="T61" fmla="*/ 46 h 122"/>
                <a:gd name="T62" fmla="*/ 12 w 65"/>
                <a:gd name="T63" fmla="*/ 10 h 122"/>
                <a:gd name="T64" fmla="*/ 16 w 65"/>
                <a:gd name="T65" fmla="*/ 6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2"/>
                <a:gd name="T101" fmla="*/ 65 w 65"/>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solidFill>
              <a:schemeClr val="accent3"/>
            </a:solidFill>
            <a:ln w="3175">
              <a:solidFill>
                <a:schemeClr val="accent3"/>
              </a:solidFill>
              <a:prstDash val="solid"/>
              <a:round/>
              <a:headEnd/>
              <a:tailEnd/>
            </a:ln>
          </p:spPr>
          <p:txBody>
            <a:bodyPr/>
            <a:lstStyle/>
            <a:p>
              <a:endParaRPr lang="en-GB"/>
            </a:p>
          </p:txBody>
        </p:sp>
        <p:sp>
          <p:nvSpPr>
            <p:cNvPr id="385" name="Freeform 99"/>
            <p:cNvSpPr>
              <a:spLocks/>
            </p:cNvSpPr>
            <p:nvPr/>
          </p:nvSpPr>
          <p:spPr bwMode="auto">
            <a:xfrm>
              <a:off x="1233488" y="1295403"/>
              <a:ext cx="974725" cy="947738"/>
            </a:xfrm>
            <a:custGeom>
              <a:avLst/>
              <a:gdLst>
                <a:gd name="T0" fmla="*/ 0 w 331"/>
                <a:gd name="T1" fmla="*/ 164 h 310"/>
                <a:gd name="T2" fmla="*/ 0 w 331"/>
                <a:gd name="T3" fmla="*/ 146 h 310"/>
                <a:gd name="T4" fmla="*/ 32 w 331"/>
                <a:gd name="T5" fmla="*/ 126 h 310"/>
                <a:gd name="T6" fmla="*/ 54 w 331"/>
                <a:gd name="T7" fmla="*/ 124 h 310"/>
                <a:gd name="T8" fmla="*/ 78 w 331"/>
                <a:gd name="T9" fmla="*/ 104 h 310"/>
                <a:gd name="T10" fmla="*/ 80 w 331"/>
                <a:gd name="T11" fmla="*/ 96 h 310"/>
                <a:gd name="T12" fmla="*/ 96 w 331"/>
                <a:gd name="T13" fmla="*/ 86 h 310"/>
                <a:gd name="T14" fmla="*/ 120 w 331"/>
                <a:gd name="T15" fmla="*/ 84 h 310"/>
                <a:gd name="T16" fmla="*/ 120 w 331"/>
                <a:gd name="T17" fmla="*/ 76 h 310"/>
                <a:gd name="T18" fmla="*/ 112 w 331"/>
                <a:gd name="T19" fmla="*/ 66 h 310"/>
                <a:gd name="T20" fmla="*/ 112 w 331"/>
                <a:gd name="T21" fmla="*/ 40 h 310"/>
                <a:gd name="T22" fmla="*/ 110 w 331"/>
                <a:gd name="T23" fmla="*/ 34 h 310"/>
                <a:gd name="T24" fmla="*/ 126 w 331"/>
                <a:gd name="T25" fmla="*/ 22 h 310"/>
                <a:gd name="T26" fmla="*/ 138 w 331"/>
                <a:gd name="T27" fmla="*/ 20 h 310"/>
                <a:gd name="T28" fmla="*/ 154 w 331"/>
                <a:gd name="T29" fmla="*/ 10 h 310"/>
                <a:gd name="T30" fmla="*/ 180 w 331"/>
                <a:gd name="T31" fmla="*/ 6 h 310"/>
                <a:gd name="T32" fmla="*/ 204 w 331"/>
                <a:gd name="T33" fmla="*/ 2 h 310"/>
                <a:gd name="T34" fmla="*/ 218 w 331"/>
                <a:gd name="T35" fmla="*/ 4 h 310"/>
                <a:gd name="T36" fmla="*/ 226 w 331"/>
                <a:gd name="T37" fmla="*/ 6 h 310"/>
                <a:gd name="T38" fmla="*/ 238 w 331"/>
                <a:gd name="T39" fmla="*/ 0 h 310"/>
                <a:gd name="T40" fmla="*/ 254 w 331"/>
                <a:gd name="T41" fmla="*/ 0 h 310"/>
                <a:gd name="T42" fmla="*/ 262 w 331"/>
                <a:gd name="T43" fmla="*/ 0 h 310"/>
                <a:gd name="T44" fmla="*/ 270 w 331"/>
                <a:gd name="T45" fmla="*/ 4 h 310"/>
                <a:gd name="T46" fmla="*/ 270 w 331"/>
                <a:gd name="T47" fmla="*/ 40 h 310"/>
                <a:gd name="T48" fmla="*/ 258 w 331"/>
                <a:gd name="T49" fmla="*/ 50 h 310"/>
                <a:gd name="T50" fmla="*/ 258 w 331"/>
                <a:gd name="T51" fmla="*/ 58 h 310"/>
                <a:gd name="T52" fmla="*/ 282 w 331"/>
                <a:gd name="T53" fmla="*/ 86 h 310"/>
                <a:gd name="T54" fmla="*/ 286 w 331"/>
                <a:gd name="T55" fmla="*/ 114 h 310"/>
                <a:gd name="T56" fmla="*/ 292 w 331"/>
                <a:gd name="T57" fmla="*/ 116 h 310"/>
                <a:gd name="T58" fmla="*/ 294 w 331"/>
                <a:gd name="T59" fmla="*/ 132 h 310"/>
                <a:gd name="T60" fmla="*/ 296 w 331"/>
                <a:gd name="T61" fmla="*/ 180 h 310"/>
                <a:gd name="T62" fmla="*/ 288 w 331"/>
                <a:gd name="T63" fmla="*/ 184 h 310"/>
                <a:gd name="T64" fmla="*/ 292 w 331"/>
                <a:gd name="T65" fmla="*/ 194 h 310"/>
                <a:gd name="T66" fmla="*/ 302 w 331"/>
                <a:gd name="T67" fmla="*/ 216 h 310"/>
                <a:gd name="T68" fmla="*/ 321 w 331"/>
                <a:gd name="T69" fmla="*/ 218 h 310"/>
                <a:gd name="T70" fmla="*/ 325 w 331"/>
                <a:gd name="T71" fmla="*/ 226 h 310"/>
                <a:gd name="T72" fmla="*/ 331 w 331"/>
                <a:gd name="T73" fmla="*/ 232 h 310"/>
                <a:gd name="T74" fmla="*/ 264 w 331"/>
                <a:gd name="T75" fmla="*/ 272 h 310"/>
                <a:gd name="T76" fmla="*/ 226 w 331"/>
                <a:gd name="T77" fmla="*/ 304 h 310"/>
                <a:gd name="T78" fmla="*/ 206 w 331"/>
                <a:gd name="T79" fmla="*/ 308 h 310"/>
                <a:gd name="T80" fmla="*/ 188 w 331"/>
                <a:gd name="T81" fmla="*/ 310 h 310"/>
                <a:gd name="T82" fmla="*/ 190 w 331"/>
                <a:gd name="T83" fmla="*/ 294 h 310"/>
                <a:gd name="T84" fmla="*/ 170 w 331"/>
                <a:gd name="T85" fmla="*/ 286 h 310"/>
                <a:gd name="T86" fmla="*/ 160 w 331"/>
                <a:gd name="T87" fmla="*/ 276 h 310"/>
                <a:gd name="T88" fmla="*/ 0 w 331"/>
                <a:gd name="T89" fmla="*/ 164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1"/>
                <a:gd name="T136" fmla="*/ 0 h 310"/>
                <a:gd name="T137" fmla="*/ 331 w 331"/>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solidFill>
              <a:schemeClr val="accent3"/>
            </a:solidFill>
            <a:ln w="3175">
              <a:solidFill>
                <a:schemeClr val="accent3"/>
              </a:solidFill>
              <a:prstDash val="solid"/>
              <a:round/>
              <a:headEnd/>
              <a:tailEnd/>
            </a:ln>
          </p:spPr>
          <p:txBody>
            <a:bodyPr/>
            <a:lstStyle/>
            <a:p>
              <a:endParaRPr lang="en-GB"/>
            </a:p>
          </p:txBody>
        </p:sp>
        <p:sp>
          <p:nvSpPr>
            <p:cNvPr id="386" name="Freeform 100"/>
            <p:cNvSpPr>
              <a:spLocks/>
            </p:cNvSpPr>
            <p:nvPr/>
          </p:nvSpPr>
          <p:spPr bwMode="auto">
            <a:xfrm>
              <a:off x="1031874" y="1355727"/>
              <a:ext cx="555625" cy="441325"/>
            </a:xfrm>
            <a:custGeom>
              <a:avLst/>
              <a:gdLst>
                <a:gd name="T0" fmla="*/ 68 w 188"/>
                <a:gd name="T1" fmla="*/ 144 h 144"/>
                <a:gd name="T2" fmla="*/ 0 w 188"/>
                <a:gd name="T3" fmla="*/ 144 h 144"/>
                <a:gd name="T4" fmla="*/ 10 w 188"/>
                <a:gd name="T5" fmla="*/ 138 h 144"/>
                <a:gd name="T6" fmla="*/ 28 w 188"/>
                <a:gd name="T7" fmla="*/ 128 h 144"/>
                <a:gd name="T8" fmla="*/ 50 w 188"/>
                <a:gd name="T9" fmla="*/ 110 h 144"/>
                <a:gd name="T10" fmla="*/ 52 w 188"/>
                <a:gd name="T11" fmla="*/ 104 h 144"/>
                <a:gd name="T12" fmla="*/ 52 w 188"/>
                <a:gd name="T13" fmla="*/ 68 h 144"/>
                <a:gd name="T14" fmla="*/ 62 w 188"/>
                <a:gd name="T15" fmla="*/ 56 h 144"/>
                <a:gd name="T16" fmla="*/ 74 w 188"/>
                <a:gd name="T17" fmla="*/ 44 h 144"/>
                <a:gd name="T18" fmla="*/ 88 w 188"/>
                <a:gd name="T19" fmla="*/ 40 h 144"/>
                <a:gd name="T20" fmla="*/ 102 w 188"/>
                <a:gd name="T21" fmla="*/ 30 h 144"/>
                <a:gd name="T22" fmla="*/ 108 w 188"/>
                <a:gd name="T23" fmla="*/ 14 h 144"/>
                <a:gd name="T24" fmla="*/ 112 w 188"/>
                <a:gd name="T25" fmla="*/ 4 h 144"/>
                <a:gd name="T26" fmla="*/ 116 w 188"/>
                <a:gd name="T27" fmla="*/ 0 h 144"/>
                <a:gd name="T28" fmla="*/ 122 w 188"/>
                <a:gd name="T29" fmla="*/ 0 h 144"/>
                <a:gd name="T30" fmla="*/ 126 w 188"/>
                <a:gd name="T31" fmla="*/ 8 h 144"/>
                <a:gd name="T32" fmla="*/ 132 w 188"/>
                <a:gd name="T33" fmla="*/ 12 h 144"/>
                <a:gd name="T34" fmla="*/ 154 w 188"/>
                <a:gd name="T35" fmla="*/ 10 h 144"/>
                <a:gd name="T36" fmla="*/ 164 w 188"/>
                <a:gd name="T37" fmla="*/ 10 h 144"/>
                <a:gd name="T38" fmla="*/ 168 w 188"/>
                <a:gd name="T39" fmla="*/ 14 h 144"/>
                <a:gd name="T40" fmla="*/ 178 w 188"/>
                <a:gd name="T41" fmla="*/ 14 h 144"/>
                <a:gd name="T42" fmla="*/ 180 w 188"/>
                <a:gd name="T43" fmla="*/ 20 h 144"/>
                <a:gd name="T44" fmla="*/ 180 w 188"/>
                <a:gd name="T45" fmla="*/ 46 h 144"/>
                <a:gd name="T46" fmla="*/ 188 w 188"/>
                <a:gd name="T47" fmla="*/ 56 h 144"/>
                <a:gd name="T48" fmla="*/ 188 w 188"/>
                <a:gd name="T49" fmla="*/ 64 h 144"/>
                <a:gd name="T50" fmla="*/ 164 w 188"/>
                <a:gd name="T51" fmla="*/ 66 h 144"/>
                <a:gd name="T52" fmla="*/ 148 w 188"/>
                <a:gd name="T53" fmla="*/ 76 h 144"/>
                <a:gd name="T54" fmla="*/ 146 w 188"/>
                <a:gd name="T55" fmla="*/ 84 h 144"/>
                <a:gd name="T56" fmla="*/ 122 w 188"/>
                <a:gd name="T57" fmla="*/ 104 h 144"/>
                <a:gd name="T58" fmla="*/ 100 w 188"/>
                <a:gd name="T59" fmla="*/ 106 h 144"/>
                <a:gd name="T60" fmla="*/ 68 w 188"/>
                <a:gd name="T61" fmla="*/ 126 h 144"/>
                <a:gd name="T62" fmla="*/ 68 w 188"/>
                <a:gd name="T63" fmla="*/ 144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44"/>
                <a:gd name="T98" fmla="*/ 188 w 1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solidFill>
              <a:schemeClr val="accent3"/>
            </a:solidFill>
            <a:ln w="3175">
              <a:solidFill>
                <a:schemeClr val="accent3"/>
              </a:solidFill>
              <a:prstDash val="solid"/>
              <a:round/>
              <a:headEnd/>
              <a:tailEnd/>
            </a:ln>
          </p:spPr>
          <p:txBody>
            <a:bodyPr/>
            <a:lstStyle/>
            <a:p>
              <a:endParaRPr lang="en-GB"/>
            </a:p>
          </p:txBody>
        </p:sp>
        <p:sp>
          <p:nvSpPr>
            <p:cNvPr id="387" name="Freeform 101"/>
            <p:cNvSpPr>
              <a:spLocks/>
            </p:cNvSpPr>
            <p:nvPr/>
          </p:nvSpPr>
          <p:spPr bwMode="auto">
            <a:xfrm>
              <a:off x="844551" y="1797052"/>
              <a:ext cx="388937" cy="323850"/>
            </a:xfrm>
            <a:custGeom>
              <a:avLst/>
              <a:gdLst>
                <a:gd name="T0" fmla="*/ 0 w 132"/>
                <a:gd name="T1" fmla="*/ 106 h 106"/>
                <a:gd name="T2" fmla="*/ 4 w 132"/>
                <a:gd name="T3" fmla="*/ 94 h 106"/>
                <a:gd name="T4" fmla="*/ 14 w 132"/>
                <a:gd name="T5" fmla="*/ 78 h 106"/>
                <a:gd name="T6" fmla="*/ 20 w 132"/>
                <a:gd name="T7" fmla="*/ 62 h 106"/>
                <a:gd name="T8" fmla="*/ 30 w 132"/>
                <a:gd name="T9" fmla="*/ 54 h 106"/>
                <a:gd name="T10" fmla="*/ 36 w 132"/>
                <a:gd name="T11" fmla="*/ 38 h 106"/>
                <a:gd name="T12" fmla="*/ 46 w 132"/>
                <a:gd name="T13" fmla="*/ 24 h 106"/>
                <a:gd name="T14" fmla="*/ 52 w 132"/>
                <a:gd name="T15" fmla="*/ 18 h 106"/>
                <a:gd name="T16" fmla="*/ 60 w 132"/>
                <a:gd name="T17" fmla="*/ 8 h 106"/>
                <a:gd name="T18" fmla="*/ 64 w 132"/>
                <a:gd name="T19" fmla="*/ 0 h 106"/>
                <a:gd name="T20" fmla="*/ 132 w 132"/>
                <a:gd name="T21" fmla="*/ 0 h 106"/>
                <a:gd name="T22" fmla="*/ 132 w 132"/>
                <a:gd name="T23" fmla="*/ 28 h 106"/>
                <a:gd name="T24" fmla="*/ 82 w 132"/>
                <a:gd name="T25" fmla="*/ 28 h 106"/>
                <a:gd name="T26" fmla="*/ 82 w 132"/>
                <a:gd name="T27" fmla="*/ 70 h 106"/>
                <a:gd name="T28" fmla="*/ 72 w 132"/>
                <a:gd name="T29" fmla="*/ 70 h 106"/>
                <a:gd name="T30" fmla="*/ 64 w 132"/>
                <a:gd name="T31" fmla="*/ 74 h 106"/>
                <a:gd name="T32" fmla="*/ 64 w 132"/>
                <a:gd name="T33" fmla="*/ 82 h 106"/>
                <a:gd name="T34" fmla="*/ 64 w 132"/>
                <a:gd name="T35" fmla="*/ 106 h 106"/>
                <a:gd name="T36" fmla="*/ 0 w 132"/>
                <a:gd name="T37" fmla="*/ 106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06"/>
                <a:gd name="T59" fmla="*/ 132 w 132"/>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solidFill>
              <a:schemeClr val="accent3"/>
            </a:solidFill>
            <a:ln w="3175">
              <a:solidFill>
                <a:schemeClr val="accent3"/>
              </a:solidFill>
              <a:prstDash val="solid"/>
              <a:round/>
              <a:headEnd/>
              <a:tailEnd/>
            </a:ln>
          </p:spPr>
          <p:txBody>
            <a:bodyPr/>
            <a:lstStyle/>
            <a:p>
              <a:endParaRPr lang="en-GB"/>
            </a:p>
          </p:txBody>
        </p:sp>
        <p:sp>
          <p:nvSpPr>
            <p:cNvPr id="388" name="Freeform 102"/>
            <p:cNvSpPr>
              <a:spLocks/>
            </p:cNvSpPr>
            <p:nvPr/>
          </p:nvSpPr>
          <p:spPr bwMode="auto">
            <a:xfrm>
              <a:off x="866775" y="2549527"/>
              <a:ext cx="142875" cy="85724"/>
            </a:xfrm>
            <a:custGeom>
              <a:avLst/>
              <a:gdLst>
                <a:gd name="T0" fmla="*/ 0 w 48"/>
                <a:gd name="T1" fmla="*/ 6 h 28"/>
                <a:gd name="T2" fmla="*/ 18 w 48"/>
                <a:gd name="T3" fmla="*/ 4 h 28"/>
                <a:gd name="T4" fmla="*/ 22 w 48"/>
                <a:gd name="T5" fmla="*/ 0 h 28"/>
                <a:gd name="T6" fmla="*/ 48 w 48"/>
                <a:gd name="T7" fmla="*/ 0 h 28"/>
                <a:gd name="T8" fmla="*/ 44 w 48"/>
                <a:gd name="T9" fmla="*/ 10 h 28"/>
                <a:gd name="T10" fmla="*/ 42 w 48"/>
                <a:gd name="T11" fmla="*/ 16 h 28"/>
                <a:gd name="T12" fmla="*/ 30 w 48"/>
                <a:gd name="T13" fmla="*/ 20 h 28"/>
                <a:gd name="T14" fmla="*/ 22 w 48"/>
                <a:gd name="T15" fmla="*/ 28 h 28"/>
                <a:gd name="T16" fmla="*/ 16 w 48"/>
                <a:gd name="T17" fmla="*/ 22 h 28"/>
                <a:gd name="T18" fmla="*/ 8 w 48"/>
                <a:gd name="T19" fmla="*/ 14 h 28"/>
                <a:gd name="T20" fmla="*/ 6 w 48"/>
                <a:gd name="T21" fmla="*/ 12 h 28"/>
                <a:gd name="T22" fmla="*/ 0 w 48"/>
                <a:gd name="T23" fmla="*/ 6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28"/>
                <a:gd name="T38" fmla="*/ 48 w 4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solidFill>
              <a:schemeClr val="accent3"/>
            </a:solidFill>
            <a:ln w="3175">
              <a:solidFill>
                <a:schemeClr val="accent3"/>
              </a:solidFill>
              <a:prstDash val="solid"/>
              <a:round/>
              <a:headEnd/>
              <a:tailEnd/>
            </a:ln>
          </p:spPr>
          <p:txBody>
            <a:bodyPr/>
            <a:lstStyle/>
            <a:p>
              <a:endParaRPr lang="en-GB"/>
            </a:p>
          </p:txBody>
        </p:sp>
        <p:sp>
          <p:nvSpPr>
            <p:cNvPr id="389" name="Freeform 103"/>
            <p:cNvSpPr>
              <a:spLocks/>
            </p:cNvSpPr>
            <p:nvPr/>
          </p:nvSpPr>
          <p:spPr bwMode="auto">
            <a:xfrm>
              <a:off x="1027112" y="2684466"/>
              <a:ext cx="128586" cy="146050"/>
            </a:xfrm>
            <a:custGeom>
              <a:avLst/>
              <a:gdLst>
                <a:gd name="T0" fmla="*/ 0 w 44"/>
                <a:gd name="T1" fmla="*/ 16 h 48"/>
                <a:gd name="T2" fmla="*/ 8 w 44"/>
                <a:gd name="T3" fmla="*/ 8 h 48"/>
                <a:gd name="T4" fmla="*/ 16 w 44"/>
                <a:gd name="T5" fmla="*/ 2 h 48"/>
                <a:gd name="T6" fmla="*/ 30 w 44"/>
                <a:gd name="T7" fmla="*/ 0 h 48"/>
                <a:gd name="T8" fmla="*/ 38 w 44"/>
                <a:gd name="T9" fmla="*/ 8 h 48"/>
                <a:gd name="T10" fmla="*/ 44 w 44"/>
                <a:gd name="T11" fmla="*/ 16 h 48"/>
                <a:gd name="T12" fmla="*/ 42 w 44"/>
                <a:gd name="T13" fmla="*/ 24 h 48"/>
                <a:gd name="T14" fmla="*/ 40 w 44"/>
                <a:gd name="T15" fmla="*/ 32 h 48"/>
                <a:gd name="T16" fmla="*/ 34 w 44"/>
                <a:gd name="T17" fmla="*/ 40 h 48"/>
                <a:gd name="T18" fmla="*/ 24 w 44"/>
                <a:gd name="T19" fmla="*/ 48 h 48"/>
                <a:gd name="T20" fmla="*/ 16 w 44"/>
                <a:gd name="T21" fmla="*/ 44 h 48"/>
                <a:gd name="T22" fmla="*/ 4 w 44"/>
                <a:gd name="T23" fmla="*/ 32 h 48"/>
                <a:gd name="T24" fmla="*/ 0 w 44"/>
                <a:gd name="T25" fmla="*/ 24 h 48"/>
                <a:gd name="T26" fmla="*/ 0 w 44"/>
                <a:gd name="T27" fmla="*/ 16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48"/>
                <a:gd name="T44" fmla="*/ 44 w 44"/>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solidFill>
              <a:schemeClr val="accent3"/>
            </a:solidFill>
            <a:ln w="3175">
              <a:solidFill>
                <a:schemeClr val="accent3"/>
              </a:solidFill>
              <a:prstDash val="solid"/>
              <a:round/>
              <a:headEnd/>
              <a:tailEnd/>
            </a:ln>
          </p:spPr>
          <p:txBody>
            <a:bodyPr/>
            <a:lstStyle/>
            <a:p>
              <a:endParaRPr lang="en-GB"/>
            </a:p>
          </p:txBody>
        </p:sp>
        <p:sp>
          <p:nvSpPr>
            <p:cNvPr id="390" name="Freeform 104"/>
            <p:cNvSpPr>
              <a:spLocks/>
            </p:cNvSpPr>
            <p:nvPr/>
          </p:nvSpPr>
          <p:spPr bwMode="auto">
            <a:xfrm>
              <a:off x="844551" y="1797052"/>
              <a:ext cx="582614" cy="654051"/>
            </a:xfrm>
            <a:custGeom>
              <a:avLst/>
              <a:gdLst>
                <a:gd name="T0" fmla="*/ 0 w 198"/>
                <a:gd name="T1" fmla="*/ 106 h 214"/>
                <a:gd name="T2" fmla="*/ 64 w 198"/>
                <a:gd name="T3" fmla="*/ 106 h 214"/>
                <a:gd name="T4" fmla="*/ 64 w 198"/>
                <a:gd name="T5" fmla="*/ 82 h 214"/>
                <a:gd name="T6" fmla="*/ 64 w 198"/>
                <a:gd name="T7" fmla="*/ 74 h 214"/>
                <a:gd name="T8" fmla="*/ 68 w 198"/>
                <a:gd name="T9" fmla="*/ 72 h 214"/>
                <a:gd name="T10" fmla="*/ 72 w 198"/>
                <a:gd name="T11" fmla="*/ 70 h 214"/>
                <a:gd name="T12" fmla="*/ 82 w 198"/>
                <a:gd name="T13" fmla="*/ 70 h 214"/>
                <a:gd name="T14" fmla="*/ 82 w 198"/>
                <a:gd name="T15" fmla="*/ 28 h 214"/>
                <a:gd name="T16" fmla="*/ 132 w 198"/>
                <a:gd name="T17" fmla="*/ 28 h 214"/>
                <a:gd name="T18" fmla="*/ 132 w 198"/>
                <a:gd name="T19" fmla="*/ 0 h 214"/>
                <a:gd name="T20" fmla="*/ 198 w 198"/>
                <a:gd name="T21" fmla="*/ 48 h 214"/>
                <a:gd name="T22" fmla="*/ 168 w 198"/>
                <a:gd name="T23" fmla="*/ 48 h 214"/>
                <a:gd name="T24" fmla="*/ 180 w 198"/>
                <a:gd name="T25" fmla="*/ 184 h 214"/>
                <a:gd name="T26" fmla="*/ 186 w 198"/>
                <a:gd name="T27" fmla="*/ 192 h 214"/>
                <a:gd name="T28" fmla="*/ 184 w 198"/>
                <a:gd name="T29" fmla="*/ 202 h 214"/>
                <a:gd name="T30" fmla="*/ 84 w 198"/>
                <a:gd name="T31" fmla="*/ 200 h 214"/>
                <a:gd name="T32" fmla="*/ 78 w 198"/>
                <a:gd name="T33" fmla="*/ 214 h 214"/>
                <a:gd name="T34" fmla="*/ 68 w 198"/>
                <a:gd name="T35" fmla="*/ 206 h 214"/>
                <a:gd name="T36" fmla="*/ 60 w 198"/>
                <a:gd name="T37" fmla="*/ 194 h 214"/>
                <a:gd name="T38" fmla="*/ 52 w 198"/>
                <a:gd name="T39" fmla="*/ 188 h 214"/>
                <a:gd name="T40" fmla="*/ 40 w 198"/>
                <a:gd name="T41" fmla="*/ 182 h 214"/>
                <a:gd name="T42" fmla="*/ 26 w 198"/>
                <a:gd name="T43" fmla="*/ 182 h 214"/>
                <a:gd name="T44" fmla="*/ 12 w 198"/>
                <a:gd name="T45" fmla="*/ 184 h 214"/>
                <a:gd name="T46" fmla="*/ 12 w 198"/>
                <a:gd name="T47" fmla="*/ 172 h 214"/>
                <a:gd name="T48" fmla="*/ 18 w 198"/>
                <a:gd name="T49" fmla="*/ 152 h 214"/>
                <a:gd name="T50" fmla="*/ 12 w 198"/>
                <a:gd name="T51" fmla="*/ 144 h 214"/>
                <a:gd name="T52" fmla="*/ 8 w 198"/>
                <a:gd name="T53" fmla="*/ 138 h 214"/>
                <a:gd name="T54" fmla="*/ 12 w 198"/>
                <a:gd name="T55" fmla="*/ 130 h 214"/>
                <a:gd name="T56" fmla="*/ 12 w 198"/>
                <a:gd name="T57" fmla="*/ 122 h 214"/>
                <a:gd name="T58" fmla="*/ 8 w 198"/>
                <a:gd name="T59" fmla="*/ 116 h 214"/>
                <a:gd name="T60" fmla="*/ 0 w 198"/>
                <a:gd name="T61" fmla="*/ 112 h 214"/>
                <a:gd name="T62" fmla="*/ 0 w 198"/>
                <a:gd name="T63" fmla="*/ 106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14"/>
                <a:gd name="T98" fmla="*/ 198 w 198"/>
                <a:gd name="T99" fmla="*/ 214 h 2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solidFill>
              <a:schemeClr val="accent3"/>
            </a:solidFill>
            <a:ln w="3175">
              <a:solidFill>
                <a:schemeClr val="accent3"/>
              </a:solidFill>
              <a:prstDash val="solid"/>
              <a:round/>
              <a:headEnd/>
              <a:tailEnd/>
            </a:ln>
          </p:spPr>
          <p:txBody>
            <a:bodyPr/>
            <a:lstStyle/>
            <a:p>
              <a:endParaRPr lang="en-GB"/>
            </a:p>
          </p:txBody>
        </p:sp>
        <p:sp>
          <p:nvSpPr>
            <p:cNvPr id="391" name="Freeform 105"/>
            <p:cNvSpPr>
              <a:spLocks/>
            </p:cNvSpPr>
            <p:nvPr/>
          </p:nvSpPr>
          <p:spPr bwMode="auto">
            <a:xfrm>
              <a:off x="931864" y="2549526"/>
              <a:ext cx="342900" cy="269875"/>
            </a:xfrm>
            <a:custGeom>
              <a:avLst/>
              <a:gdLst>
                <a:gd name="T0" fmla="*/ 60 w 116"/>
                <a:gd name="T1" fmla="*/ 6 h 88"/>
                <a:gd name="T2" fmla="*/ 60 w 116"/>
                <a:gd name="T3" fmla="*/ 8 h 88"/>
                <a:gd name="T4" fmla="*/ 72 w 116"/>
                <a:gd name="T5" fmla="*/ 12 h 88"/>
                <a:gd name="T6" fmla="*/ 84 w 116"/>
                <a:gd name="T7" fmla="*/ 8 h 88"/>
                <a:gd name="T8" fmla="*/ 98 w 116"/>
                <a:gd name="T9" fmla="*/ 6 h 88"/>
                <a:gd name="T10" fmla="*/ 100 w 116"/>
                <a:gd name="T11" fmla="*/ 14 h 88"/>
                <a:gd name="T12" fmla="*/ 106 w 116"/>
                <a:gd name="T13" fmla="*/ 24 h 88"/>
                <a:gd name="T14" fmla="*/ 112 w 116"/>
                <a:gd name="T15" fmla="*/ 38 h 88"/>
                <a:gd name="T16" fmla="*/ 110 w 116"/>
                <a:gd name="T17" fmla="*/ 46 h 88"/>
                <a:gd name="T18" fmla="*/ 112 w 116"/>
                <a:gd name="T19" fmla="*/ 50 h 88"/>
                <a:gd name="T20" fmla="*/ 114 w 116"/>
                <a:gd name="T21" fmla="*/ 54 h 88"/>
                <a:gd name="T22" fmla="*/ 116 w 116"/>
                <a:gd name="T23" fmla="*/ 68 h 88"/>
                <a:gd name="T24" fmla="*/ 110 w 116"/>
                <a:gd name="T25" fmla="*/ 70 h 88"/>
                <a:gd name="T26" fmla="*/ 112 w 116"/>
                <a:gd name="T27" fmla="*/ 80 h 88"/>
                <a:gd name="T28" fmla="*/ 106 w 116"/>
                <a:gd name="T29" fmla="*/ 84 h 88"/>
                <a:gd name="T30" fmla="*/ 100 w 116"/>
                <a:gd name="T31" fmla="*/ 82 h 88"/>
                <a:gd name="T32" fmla="*/ 96 w 116"/>
                <a:gd name="T33" fmla="*/ 88 h 88"/>
                <a:gd name="T34" fmla="*/ 90 w 116"/>
                <a:gd name="T35" fmla="*/ 86 h 88"/>
                <a:gd name="T36" fmla="*/ 88 w 116"/>
                <a:gd name="T37" fmla="*/ 72 h 88"/>
                <a:gd name="T38" fmla="*/ 82 w 116"/>
                <a:gd name="T39" fmla="*/ 70 h 88"/>
                <a:gd name="T40" fmla="*/ 74 w 116"/>
                <a:gd name="T41" fmla="*/ 68 h 88"/>
                <a:gd name="T42" fmla="*/ 76 w 116"/>
                <a:gd name="T43" fmla="*/ 60 h 88"/>
                <a:gd name="T44" fmla="*/ 70 w 116"/>
                <a:gd name="T45" fmla="*/ 52 h 88"/>
                <a:gd name="T46" fmla="*/ 62 w 116"/>
                <a:gd name="T47" fmla="*/ 44 h 88"/>
                <a:gd name="T48" fmla="*/ 48 w 116"/>
                <a:gd name="T49" fmla="*/ 46 h 88"/>
                <a:gd name="T50" fmla="*/ 40 w 116"/>
                <a:gd name="T51" fmla="*/ 52 h 88"/>
                <a:gd name="T52" fmla="*/ 32 w 116"/>
                <a:gd name="T53" fmla="*/ 60 h 88"/>
                <a:gd name="T54" fmla="*/ 24 w 116"/>
                <a:gd name="T55" fmla="*/ 50 h 88"/>
                <a:gd name="T56" fmla="*/ 14 w 116"/>
                <a:gd name="T57" fmla="*/ 40 h 88"/>
                <a:gd name="T58" fmla="*/ 6 w 116"/>
                <a:gd name="T59" fmla="*/ 38 h 88"/>
                <a:gd name="T60" fmla="*/ 0 w 116"/>
                <a:gd name="T61" fmla="*/ 28 h 88"/>
                <a:gd name="T62" fmla="*/ 8 w 116"/>
                <a:gd name="T63" fmla="*/ 20 h 88"/>
                <a:gd name="T64" fmla="*/ 20 w 116"/>
                <a:gd name="T65" fmla="*/ 16 h 88"/>
                <a:gd name="T66" fmla="*/ 22 w 116"/>
                <a:gd name="T67" fmla="*/ 10 h 88"/>
                <a:gd name="T68" fmla="*/ 26 w 116"/>
                <a:gd name="T69" fmla="*/ 0 h 88"/>
                <a:gd name="T70" fmla="*/ 32 w 116"/>
                <a:gd name="T71" fmla="*/ 0 h 88"/>
                <a:gd name="T72" fmla="*/ 38 w 116"/>
                <a:gd name="T73" fmla="*/ 4 h 88"/>
                <a:gd name="T74" fmla="*/ 50 w 116"/>
                <a:gd name="T75" fmla="*/ 4 h 88"/>
                <a:gd name="T76" fmla="*/ 60 w 116"/>
                <a:gd name="T77" fmla="*/ 6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
                <a:gd name="T118" fmla="*/ 0 h 88"/>
                <a:gd name="T119" fmla="*/ 116 w 116"/>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solidFill>
              <a:schemeClr val="accent3"/>
            </a:solidFill>
            <a:ln w="3175">
              <a:solidFill>
                <a:schemeClr val="accent3"/>
              </a:solidFill>
              <a:prstDash val="solid"/>
              <a:round/>
              <a:headEnd/>
              <a:tailEnd/>
            </a:ln>
          </p:spPr>
          <p:txBody>
            <a:bodyPr/>
            <a:lstStyle/>
            <a:p>
              <a:endParaRPr lang="en-GB"/>
            </a:p>
          </p:txBody>
        </p:sp>
        <p:sp>
          <p:nvSpPr>
            <p:cNvPr id="392" name="Freeform 106"/>
            <p:cNvSpPr>
              <a:spLocks/>
            </p:cNvSpPr>
            <p:nvPr/>
          </p:nvSpPr>
          <p:spPr bwMode="auto">
            <a:xfrm>
              <a:off x="1096963" y="2757490"/>
              <a:ext cx="195261" cy="201613"/>
            </a:xfrm>
            <a:custGeom>
              <a:avLst/>
              <a:gdLst>
                <a:gd name="T0" fmla="*/ 50 w 66"/>
                <a:gd name="T1" fmla="*/ 16 h 66"/>
                <a:gd name="T2" fmla="*/ 50 w 66"/>
                <a:gd name="T3" fmla="*/ 26 h 66"/>
                <a:gd name="T4" fmla="*/ 50 w 66"/>
                <a:gd name="T5" fmla="*/ 34 h 66"/>
                <a:gd name="T6" fmla="*/ 58 w 66"/>
                <a:gd name="T7" fmla="*/ 36 h 66"/>
                <a:gd name="T8" fmla="*/ 64 w 66"/>
                <a:gd name="T9" fmla="*/ 40 h 66"/>
                <a:gd name="T10" fmla="*/ 66 w 66"/>
                <a:gd name="T11" fmla="*/ 46 h 66"/>
                <a:gd name="T12" fmla="*/ 66 w 66"/>
                <a:gd name="T13" fmla="*/ 54 h 66"/>
                <a:gd name="T14" fmla="*/ 62 w 66"/>
                <a:gd name="T15" fmla="*/ 66 h 66"/>
                <a:gd name="T16" fmla="*/ 50 w 66"/>
                <a:gd name="T17" fmla="*/ 62 h 66"/>
                <a:gd name="T18" fmla="*/ 38 w 66"/>
                <a:gd name="T19" fmla="*/ 54 h 66"/>
                <a:gd name="T20" fmla="*/ 30 w 66"/>
                <a:gd name="T21" fmla="*/ 44 h 66"/>
                <a:gd name="T22" fmla="*/ 18 w 66"/>
                <a:gd name="T23" fmla="*/ 36 h 66"/>
                <a:gd name="T24" fmla="*/ 8 w 66"/>
                <a:gd name="T25" fmla="*/ 32 h 66"/>
                <a:gd name="T26" fmla="*/ 0 w 66"/>
                <a:gd name="T27" fmla="*/ 24 h 66"/>
                <a:gd name="T28" fmla="*/ 16 w 66"/>
                <a:gd name="T29" fmla="*/ 8 h 66"/>
                <a:gd name="T30" fmla="*/ 18 w 66"/>
                <a:gd name="T31" fmla="*/ 0 h 66"/>
                <a:gd name="T32" fmla="*/ 24 w 66"/>
                <a:gd name="T33" fmla="*/ 0 h 66"/>
                <a:gd name="T34" fmla="*/ 32 w 66"/>
                <a:gd name="T35" fmla="*/ 4 h 66"/>
                <a:gd name="T36" fmla="*/ 34 w 66"/>
                <a:gd name="T37" fmla="*/ 18 h 66"/>
                <a:gd name="T38" fmla="*/ 40 w 66"/>
                <a:gd name="T39" fmla="*/ 20 h 66"/>
                <a:gd name="T40" fmla="*/ 44 w 66"/>
                <a:gd name="T41" fmla="*/ 14 h 66"/>
                <a:gd name="T42" fmla="*/ 50 w 66"/>
                <a:gd name="T43" fmla="*/ 16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66"/>
                <a:gd name="T68" fmla="*/ 66 w 66"/>
                <a:gd name="T69" fmla="*/ 66 h 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solidFill>
              <a:schemeClr val="accent3"/>
            </a:solidFill>
            <a:ln w="3175">
              <a:solidFill>
                <a:schemeClr val="accent3"/>
              </a:solidFill>
              <a:prstDash val="solid"/>
              <a:round/>
              <a:headEnd/>
              <a:tailEnd/>
            </a:ln>
          </p:spPr>
          <p:txBody>
            <a:bodyPr/>
            <a:lstStyle/>
            <a:p>
              <a:endParaRPr lang="en-GB"/>
            </a:p>
          </p:txBody>
        </p:sp>
        <p:sp>
          <p:nvSpPr>
            <p:cNvPr id="393" name="Freeform 107"/>
            <p:cNvSpPr>
              <a:spLocks/>
            </p:cNvSpPr>
            <p:nvPr/>
          </p:nvSpPr>
          <p:spPr bwMode="auto">
            <a:xfrm>
              <a:off x="2268537" y="2017715"/>
              <a:ext cx="495299" cy="788988"/>
            </a:xfrm>
            <a:custGeom>
              <a:avLst/>
              <a:gdLst>
                <a:gd name="T0" fmla="*/ 166 w 168"/>
                <a:gd name="T1" fmla="*/ 128 h 258"/>
                <a:gd name="T2" fmla="*/ 152 w 168"/>
                <a:gd name="T3" fmla="*/ 130 h 258"/>
                <a:gd name="T4" fmla="*/ 148 w 168"/>
                <a:gd name="T5" fmla="*/ 142 h 258"/>
                <a:gd name="T6" fmla="*/ 136 w 168"/>
                <a:gd name="T7" fmla="*/ 170 h 258"/>
                <a:gd name="T8" fmla="*/ 144 w 168"/>
                <a:gd name="T9" fmla="*/ 178 h 258"/>
                <a:gd name="T10" fmla="*/ 148 w 168"/>
                <a:gd name="T11" fmla="*/ 204 h 258"/>
                <a:gd name="T12" fmla="*/ 136 w 168"/>
                <a:gd name="T13" fmla="*/ 206 h 258"/>
                <a:gd name="T14" fmla="*/ 112 w 168"/>
                <a:gd name="T15" fmla="*/ 230 h 258"/>
                <a:gd name="T16" fmla="*/ 88 w 168"/>
                <a:gd name="T17" fmla="*/ 234 h 258"/>
                <a:gd name="T18" fmla="*/ 86 w 168"/>
                <a:gd name="T19" fmla="*/ 246 h 258"/>
                <a:gd name="T20" fmla="*/ 40 w 168"/>
                <a:gd name="T21" fmla="*/ 258 h 258"/>
                <a:gd name="T22" fmla="*/ 30 w 168"/>
                <a:gd name="T23" fmla="*/ 246 h 258"/>
                <a:gd name="T24" fmla="*/ 10 w 168"/>
                <a:gd name="T25" fmla="*/ 226 h 258"/>
                <a:gd name="T26" fmla="*/ 12 w 168"/>
                <a:gd name="T27" fmla="*/ 216 h 258"/>
                <a:gd name="T28" fmla="*/ 32 w 168"/>
                <a:gd name="T29" fmla="*/ 216 h 258"/>
                <a:gd name="T30" fmla="*/ 26 w 168"/>
                <a:gd name="T31" fmla="*/ 206 h 258"/>
                <a:gd name="T32" fmla="*/ 24 w 168"/>
                <a:gd name="T33" fmla="*/ 182 h 258"/>
                <a:gd name="T34" fmla="*/ 16 w 168"/>
                <a:gd name="T35" fmla="*/ 170 h 258"/>
                <a:gd name="T36" fmla="*/ 2 w 168"/>
                <a:gd name="T37" fmla="*/ 156 h 258"/>
                <a:gd name="T38" fmla="*/ 0 w 168"/>
                <a:gd name="T39" fmla="*/ 144 h 258"/>
                <a:gd name="T40" fmla="*/ 32 w 168"/>
                <a:gd name="T41" fmla="*/ 106 h 258"/>
                <a:gd name="T42" fmla="*/ 36 w 168"/>
                <a:gd name="T43" fmla="*/ 66 h 258"/>
                <a:gd name="T44" fmla="*/ 40 w 168"/>
                <a:gd name="T45" fmla="*/ 50 h 258"/>
                <a:gd name="T46" fmla="*/ 28 w 168"/>
                <a:gd name="T47" fmla="*/ 6 h 258"/>
                <a:gd name="T48" fmla="*/ 34 w 168"/>
                <a:gd name="T49" fmla="*/ 0 h 258"/>
                <a:gd name="T50" fmla="*/ 168 w 168"/>
                <a:gd name="T51" fmla="*/ 54 h 258"/>
                <a:gd name="T52" fmla="*/ 166 w 168"/>
                <a:gd name="T53" fmla="*/ 128 h 2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8"/>
                <a:gd name="T82" fmla="*/ 0 h 258"/>
                <a:gd name="T83" fmla="*/ 168 w 168"/>
                <a:gd name="T84" fmla="*/ 258 h 2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solidFill>
              <a:schemeClr val="accent3"/>
            </a:solidFill>
            <a:ln w="3175">
              <a:solidFill>
                <a:schemeClr val="accent3"/>
              </a:solidFill>
              <a:prstDash val="solid"/>
              <a:round/>
              <a:headEnd/>
              <a:tailEnd/>
            </a:ln>
          </p:spPr>
          <p:txBody>
            <a:bodyPr/>
            <a:lstStyle/>
            <a:p>
              <a:endParaRPr lang="en-GB"/>
            </a:p>
          </p:txBody>
        </p:sp>
        <p:sp>
          <p:nvSpPr>
            <p:cNvPr id="394" name="Freeform 108"/>
            <p:cNvSpPr>
              <a:spLocks/>
            </p:cNvSpPr>
            <p:nvPr/>
          </p:nvSpPr>
          <p:spPr bwMode="auto">
            <a:xfrm>
              <a:off x="1646237" y="2005015"/>
              <a:ext cx="739775" cy="593726"/>
            </a:xfrm>
            <a:custGeom>
              <a:avLst/>
              <a:gdLst>
                <a:gd name="T0" fmla="*/ 4 w 251"/>
                <a:gd name="T1" fmla="*/ 142 h 194"/>
                <a:gd name="T2" fmla="*/ 18 w 251"/>
                <a:gd name="T3" fmla="*/ 142 h 194"/>
                <a:gd name="T4" fmla="*/ 52 w 251"/>
                <a:gd name="T5" fmla="*/ 136 h 194"/>
                <a:gd name="T6" fmla="*/ 64 w 251"/>
                <a:gd name="T7" fmla="*/ 118 h 194"/>
                <a:gd name="T8" fmla="*/ 66 w 251"/>
                <a:gd name="T9" fmla="*/ 76 h 194"/>
                <a:gd name="T10" fmla="*/ 86 w 251"/>
                <a:gd name="T11" fmla="*/ 72 h 194"/>
                <a:gd name="T12" fmla="*/ 124 w 251"/>
                <a:gd name="T13" fmla="*/ 40 h 194"/>
                <a:gd name="T14" fmla="*/ 191 w 251"/>
                <a:gd name="T15" fmla="*/ 0 h 194"/>
                <a:gd name="T16" fmla="*/ 199 w 251"/>
                <a:gd name="T17" fmla="*/ 2 h 194"/>
                <a:gd name="T18" fmla="*/ 207 w 251"/>
                <a:gd name="T19" fmla="*/ 4 h 194"/>
                <a:gd name="T20" fmla="*/ 217 w 251"/>
                <a:gd name="T21" fmla="*/ 8 h 194"/>
                <a:gd name="T22" fmla="*/ 227 w 251"/>
                <a:gd name="T23" fmla="*/ 16 h 194"/>
                <a:gd name="T24" fmla="*/ 239 w 251"/>
                <a:gd name="T25" fmla="*/ 10 h 194"/>
                <a:gd name="T26" fmla="*/ 251 w 251"/>
                <a:gd name="T27" fmla="*/ 54 h 194"/>
                <a:gd name="T28" fmla="*/ 247 w 251"/>
                <a:gd name="T29" fmla="*/ 70 h 194"/>
                <a:gd name="T30" fmla="*/ 243 w 251"/>
                <a:gd name="T31" fmla="*/ 110 h 194"/>
                <a:gd name="T32" fmla="*/ 211 w 251"/>
                <a:gd name="T33" fmla="*/ 148 h 194"/>
                <a:gd name="T34" fmla="*/ 213 w 251"/>
                <a:gd name="T35" fmla="*/ 160 h 194"/>
                <a:gd name="T36" fmla="*/ 191 w 251"/>
                <a:gd name="T37" fmla="*/ 174 h 194"/>
                <a:gd name="T38" fmla="*/ 156 w 251"/>
                <a:gd name="T39" fmla="*/ 170 h 194"/>
                <a:gd name="T40" fmla="*/ 150 w 251"/>
                <a:gd name="T41" fmla="*/ 178 h 194"/>
                <a:gd name="T42" fmla="*/ 122 w 251"/>
                <a:gd name="T43" fmla="*/ 168 h 194"/>
                <a:gd name="T44" fmla="*/ 112 w 251"/>
                <a:gd name="T45" fmla="*/ 174 h 194"/>
                <a:gd name="T46" fmla="*/ 96 w 251"/>
                <a:gd name="T47" fmla="*/ 162 h 194"/>
                <a:gd name="T48" fmla="*/ 66 w 251"/>
                <a:gd name="T49" fmla="*/ 162 h 194"/>
                <a:gd name="T50" fmla="*/ 54 w 251"/>
                <a:gd name="T51" fmla="*/ 194 h 194"/>
                <a:gd name="T52" fmla="*/ 44 w 251"/>
                <a:gd name="T53" fmla="*/ 184 h 194"/>
                <a:gd name="T54" fmla="*/ 30 w 251"/>
                <a:gd name="T55" fmla="*/ 186 h 194"/>
                <a:gd name="T56" fmla="*/ 16 w 251"/>
                <a:gd name="T57" fmla="*/ 178 h 194"/>
                <a:gd name="T58" fmla="*/ 12 w 251"/>
                <a:gd name="T59" fmla="*/ 176 h 194"/>
                <a:gd name="T60" fmla="*/ 14 w 251"/>
                <a:gd name="T61" fmla="*/ 170 h 194"/>
                <a:gd name="T62" fmla="*/ 4 w 251"/>
                <a:gd name="T63" fmla="*/ 158 h 194"/>
                <a:gd name="T64" fmla="*/ 0 w 251"/>
                <a:gd name="T65" fmla="*/ 150 h 194"/>
                <a:gd name="T66" fmla="*/ 4 w 251"/>
                <a:gd name="T67" fmla="*/ 142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1"/>
                <a:gd name="T103" fmla="*/ 0 h 194"/>
                <a:gd name="T104" fmla="*/ 251 w 251"/>
                <a:gd name="T105" fmla="*/ 194 h 1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solidFill>
              <a:schemeClr val="accent3"/>
            </a:solidFill>
            <a:ln w="3175">
              <a:solidFill>
                <a:schemeClr val="accent3"/>
              </a:solidFill>
              <a:prstDash val="solid"/>
              <a:round/>
              <a:headEnd/>
              <a:tailEnd/>
            </a:ln>
          </p:spPr>
          <p:txBody>
            <a:bodyPr/>
            <a:lstStyle/>
            <a:p>
              <a:endParaRPr lang="en-GB"/>
            </a:p>
          </p:txBody>
        </p:sp>
        <p:sp>
          <p:nvSpPr>
            <p:cNvPr id="395" name="Freeform 109"/>
            <p:cNvSpPr>
              <a:spLocks/>
            </p:cNvSpPr>
            <p:nvPr/>
          </p:nvSpPr>
          <p:spPr bwMode="auto">
            <a:xfrm>
              <a:off x="2327274" y="2641602"/>
              <a:ext cx="595314" cy="392114"/>
            </a:xfrm>
            <a:custGeom>
              <a:avLst/>
              <a:gdLst>
                <a:gd name="T0" fmla="*/ 20 w 202"/>
                <a:gd name="T1" fmla="*/ 54 h 128"/>
                <a:gd name="T2" fmla="*/ 66 w 202"/>
                <a:gd name="T3" fmla="*/ 42 h 128"/>
                <a:gd name="T4" fmla="*/ 68 w 202"/>
                <a:gd name="T5" fmla="*/ 30 h 128"/>
                <a:gd name="T6" fmla="*/ 92 w 202"/>
                <a:gd name="T7" fmla="*/ 26 h 128"/>
                <a:gd name="T8" fmla="*/ 116 w 202"/>
                <a:gd name="T9" fmla="*/ 2 h 128"/>
                <a:gd name="T10" fmla="*/ 128 w 202"/>
                <a:gd name="T11" fmla="*/ 0 h 128"/>
                <a:gd name="T12" fmla="*/ 140 w 202"/>
                <a:gd name="T13" fmla="*/ 8 h 128"/>
                <a:gd name="T14" fmla="*/ 142 w 202"/>
                <a:gd name="T15" fmla="*/ 22 h 128"/>
                <a:gd name="T16" fmla="*/ 142 w 202"/>
                <a:gd name="T17" fmla="*/ 34 h 128"/>
                <a:gd name="T18" fmla="*/ 180 w 202"/>
                <a:gd name="T19" fmla="*/ 60 h 128"/>
                <a:gd name="T20" fmla="*/ 202 w 202"/>
                <a:gd name="T21" fmla="*/ 92 h 128"/>
                <a:gd name="T22" fmla="*/ 172 w 202"/>
                <a:gd name="T23" fmla="*/ 90 h 128"/>
                <a:gd name="T24" fmla="*/ 138 w 202"/>
                <a:gd name="T25" fmla="*/ 100 h 128"/>
                <a:gd name="T26" fmla="*/ 126 w 202"/>
                <a:gd name="T27" fmla="*/ 108 h 128"/>
                <a:gd name="T28" fmla="*/ 104 w 202"/>
                <a:gd name="T29" fmla="*/ 106 h 128"/>
                <a:gd name="T30" fmla="*/ 92 w 202"/>
                <a:gd name="T31" fmla="*/ 102 h 128"/>
                <a:gd name="T32" fmla="*/ 78 w 202"/>
                <a:gd name="T33" fmla="*/ 88 h 128"/>
                <a:gd name="T34" fmla="*/ 64 w 202"/>
                <a:gd name="T35" fmla="*/ 104 h 128"/>
                <a:gd name="T36" fmla="*/ 62 w 202"/>
                <a:gd name="T37" fmla="*/ 118 h 128"/>
                <a:gd name="T38" fmla="*/ 32 w 202"/>
                <a:gd name="T39" fmla="*/ 116 h 128"/>
                <a:gd name="T40" fmla="*/ 24 w 202"/>
                <a:gd name="T41" fmla="*/ 128 h 128"/>
                <a:gd name="T42" fmla="*/ 10 w 202"/>
                <a:gd name="T43" fmla="*/ 112 h 128"/>
                <a:gd name="T44" fmla="*/ 0 w 202"/>
                <a:gd name="T45" fmla="*/ 86 h 128"/>
                <a:gd name="T46" fmla="*/ 0 w 202"/>
                <a:gd name="T47" fmla="*/ 70 h 128"/>
                <a:gd name="T48" fmla="*/ 20 w 202"/>
                <a:gd name="T49" fmla="*/ 54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28"/>
                <a:gd name="T77" fmla="*/ 202 w 202"/>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solidFill>
              <a:schemeClr val="accent3"/>
            </a:solidFill>
            <a:ln w="3175">
              <a:solidFill>
                <a:schemeClr val="accent3"/>
              </a:solidFill>
              <a:prstDash val="solid"/>
              <a:round/>
              <a:headEnd/>
              <a:tailEnd/>
            </a:ln>
          </p:spPr>
          <p:txBody>
            <a:bodyPr/>
            <a:lstStyle/>
            <a:p>
              <a:endParaRPr lang="en-GB"/>
            </a:p>
          </p:txBody>
        </p:sp>
        <p:sp>
          <p:nvSpPr>
            <p:cNvPr id="396" name="Freeform 111"/>
            <p:cNvSpPr>
              <a:spLocks/>
            </p:cNvSpPr>
            <p:nvPr/>
          </p:nvSpPr>
          <p:spPr bwMode="auto">
            <a:xfrm>
              <a:off x="3346450" y="2305052"/>
              <a:ext cx="295276" cy="263526"/>
            </a:xfrm>
            <a:custGeom>
              <a:avLst/>
              <a:gdLst>
                <a:gd name="T0" fmla="*/ 34 w 100"/>
                <a:gd name="T1" fmla="*/ 0 h 86"/>
                <a:gd name="T2" fmla="*/ 42 w 100"/>
                <a:gd name="T3" fmla="*/ 12 h 86"/>
                <a:gd name="T4" fmla="*/ 48 w 100"/>
                <a:gd name="T5" fmla="*/ 26 h 86"/>
                <a:gd name="T6" fmla="*/ 50 w 100"/>
                <a:gd name="T7" fmla="*/ 44 h 86"/>
                <a:gd name="T8" fmla="*/ 64 w 100"/>
                <a:gd name="T9" fmla="*/ 44 h 86"/>
                <a:gd name="T10" fmla="*/ 100 w 100"/>
                <a:gd name="T11" fmla="*/ 76 h 86"/>
                <a:gd name="T12" fmla="*/ 94 w 100"/>
                <a:gd name="T13" fmla="*/ 86 h 86"/>
                <a:gd name="T14" fmla="*/ 76 w 100"/>
                <a:gd name="T15" fmla="*/ 68 h 86"/>
                <a:gd name="T16" fmla="*/ 58 w 100"/>
                <a:gd name="T17" fmla="*/ 52 h 86"/>
                <a:gd name="T18" fmla="*/ 24 w 100"/>
                <a:gd name="T19" fmla="*/ 50 h 86"/>
                <a:gd name="T20" fmla="*/ 22 w 100"/>
                <a:gd name="T21" fmla="*/ 56 h 86"/>
                <a:gd name="T22" fmla="*/ 0 w 100"/>
                <a:gd name="T23" fmla="*/ 56 h 86"/>
                <a:gd name="T24" fmla="*/ 0 w 100"/>
                <a:gd name="T25" fmla="*/ 42 h 86"/>
                <a:gd name="T26" fmla="*/ 4 w 100"/>
                <a:gd name="T27" fmla="*/ 28 h 86"/>
                <a:gd name="T28" fmla="*/ 6 w 100"/>
                <a:gd name="T29" fmla="*/ 12 h 86"/>
                <a:gd name="T30" fmla="*/ 34 w 100"/>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
                <a:gd name="T49" fmla="*/ 0 h 86"/>
                <a:gd name="T50" fmla="*/ 100 w 100"/>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397" name="Freeform 112"/>
            <p:cNvSpPr>
              <a:spLocks/>
            </p:cNvSpPr>
            <p:nvPr/>
          </p:nvSpPr>
          <p:spPr bwMode="auto">
            <a:xfrm>
              <a:off x="3600448" y="2536826"/>
              <a:ext cx="65088" cy="104775"/>
            </a:xfrm>
            <a:custGeom>
              <a:avLst/>
              <a:gdLst>
                <a:gd name="T0" fmla="*/ 22 w 22"/>
                <a:gd name="T1" fmla="*/ 16 h 34"/>
                <a:gd name="T2" fmla="*/ 14 w 22"/>
                <a:gd name="T3" fmla="*/ 22 h 34"/>
                <a:gd name="T4" fmla="*/ 16 w 22"/>
                <a:gd name="T5" fmla="*/ 34 h 34"/>
                <a:gd name="T6" fmla="*/ 0 w 22"/>
                <a:gd name="T7" fmla="*/ 32 h 34"/>
                <a:gd name="T8" fmla="*/ 0 w 22"/>
                <a:gd name="T9" fmla="*/ 20 h 34"/>
                <a:gd name="T10" fmla="*/ 8 w 22"/>
                <a:gd name="T11" fmla="*/ 10 h 34"/>
                <a:gd name="T12" fmla="*/ 14 w 22"/>
                <a:gd name="T13" fmla="*/ 0 h 34"/>
                <a:gd name="T14" fmla="*/ 22 w 22"/>
                <a:gd name="T15" fmla="*/ 16 h 34"/>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34"/>
                <a:gd name="T26" fmla="*/ 22 w 22"/>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34">
                  <a:moveTo>
                    <a:pt x="22" y="16"/>
                  </a:moveTo>
                  <a:lnTo>
                    <a:pt x="14" y="22"/>
                  </a:lnTo>
                  <a:lnTo>
                    <a:pt x="16" y="34"/>
                  </a:lnTo>
                  <a:lnTo>
                    <a:pt x="0" y="32"/>
                  </a:lnTo>
                  <a:lnTo>
                    <a:pt x="0" y="20"/>
                  </a:lnTo>
                  <a:lnTo>
                    <a:pt x="8" y="10"/>
                  </a:lnTo>
                  <a:lnTo>
                    <a:pt x="14" y="0"/>
                  </a:lnTo>
                  <a:lnTo>
                    <a:pt x="22" y="16"/>
                  </a:lnTo>
                  <a:close/>
                </a:path>
              </a:pathLst>
            </a:custGeom>
            <a:solidFill>
              <a:schemeClr val="accent3"/>
            </a:solidFill>
            <a:ln w="3175">
              <a:solidFill>
                <a:schemeClr val="accent3"/>
              </a:solidFill>
              <a:prstDash val="solid"/>
              <a:round/>
              <a:headEnd/>
              <a:tailEnd/>
            </a:ln>
          </p:spPr>
          <p:txBody>
            <a:bodyPr/>
            <a:lstStyle/>
            <a:p>
              <a:endParaRPr lang="en-GB"/>
            </a:p>
          </p:txBody>
        </p:sp>
        <p:sp>
          <p:nvSpPr>
            <p:cNvPr id="398" name="Freeform 113"/>
            <p:cNvSpPr>
              <a:spLocks/>
            </p:cNvSpPr>
            <p:nvPr/>
          </p:nvSpPr>
          <p:spPr bwMode="auto">
            <a:xfrm>
              <a:off x="3552824" y="2592390"/>
              <a:ext cx="488950" cy="660400"/>
            </a:xfrm>
            <a:custGeom>
              <a:avLst/>
              <a:gdLst>
                <a:gd name="T0" fmla="*/ 60 w 166"/>
                <a:gd name="T1" fmla="*/ 26 h 216"/>
                <a:gd name="T2" fmla="*/ 78 w 166"/>
                <a:gd name="T3" fmla="*/ 18 h 216"/>
                <a:gd name="T4" fmla="*/ 146 w 166"/>
                <a:gd name="T5" fmla="*/ 8 h 216"/>
                <a:gd name="T6" fmla="*/ 164 w 166"/>
                <a:gd name="T7" fmla="*/ 0 h 216"/>
                <a:gd name="T8" fmla="*/ 166 w 166"/>
                <a:gd name="T9" fmla="*/ 22 h 216"/>
                <a:gd name="T10" fmla="*/ 158 w 166"/>
                <a:gd name="T11" fmla="*/ 30 h 216"/>
                <a:gd name="T12" fmla="*/ 132 w 166"/>
                <a:gd name="T13" fmla="*/ 80 h 216"/>
                <a:gd name="T14" fmla="*/ 80 w 166"/>
                <a:gd name="T15" fmla="*/ 152 h 216"/>
                <a:gd name="T16" fmla="*/ 12 w 166"/>
                <a:gd name="T17" fmla="*/ 216 h 216"/>
                <a:gd name="T18" fmla="*/ 2 w 166"/>
                <a:gd name="T19" fmla="*/ 202 h 216"/>
                <a:gd name="T20" fmla="*/ 0 w 166"/>
                <a:gd name="T21" fmla="*/ 146 h 216"/>
                <a:gd name="T22" fmla="*/ 16 w 166"/>
                <a:gd name="T23" fmla="*/ 136 h 216"/>
                <a:gd name="T24" fmla="*/ 16 w 166"/>
                <a:gd name="T25" fmla="*/ 126 h 216"/>
                <a:gd name="T26" fmla="*/ 40 w 166"/>
                <a:gd name="T27" fmla="*/ 112 h 216"/>
                <a:gd name="T28" fmla="*/ 66 w 166"/>
                <a:gd name="T29" fmla="*/ 108 h 216"/>
                <a:gd name="T30" fmla="*/ 108 w 166"/>
                <a:gd name="T31" fmla="*/ 62 h 216"/>
                <a:gd name="T32" fmla="*/ 52 w 166"/>
                <a:gd name="T33" fmla="*/ 48 h 216"/>
                <a:gd name="T34" fmla="*/ 32 w 166"/>
                <a:gd name="T35" fmla="*/ 26 h 216"/>
                <a:gd name="T36" fmla="*/ 32 w 166"/>
                <a:gd name="T37" fmla="*/ 16 h 216"/>
                <a:gd name="T38" fmla="*/ 40 w 166"/>
                <a:gd name="T39" fmla="*/ 8 h 216"/>
                <a:gd name="T40" fmla="*/ 60 w 166"/>
                <a:gd name="T41" fmla="*/ 26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216"/>
                <a:gd name="T65" fmla="*/ 166 w 166"/>
                <a:gd name="T66" fmla="*/ 216 h 2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solidFill>
              <a:schemeClr val="accent3"/>
            </a:solidFill>
            <a:ln w="3175">
              <a:solidFill>
                <a:schemeClr val="accent3"/>
              </a:solidFill>
              <a:prstDash val="solid"/>
              <a:round/>
              <a:headEnd/>
              <a:tailEnd/>
            </a:ln>
          </p:spPr>
          <p:txBody>
            <a:bodyPr/>
            <a:lstStyle/>
            <a:p>
              <a:endParaRPr lang="en-GB"/>
            </a:p>
          </p:txBody>
        </p:sp>
        <p:sp>
          <p:nvSpPr>
            <p:cNvPr id="399" name="Freeform 114"/>
            <p:cNvSpPr>
              <a:spLocks/>
            </p:cNvSpPr>
            <p:nvPr/>
          </p:nvSpPr>
          <p:spPr bwMode="auto">
            <a:xfrm>
              <a:off x="3181349" y="2457453"/>
              <a:ext cx="690562" cy="544513"/>
            </a:xfrm>
            <a:custGeom>
              <a:avLst/>
              <a:gdLst>
                <a:gd name="T0" fmla="*/ 56 w 234"/>
                <a:gd name="T1" fmla="*/ 6 h 178"/>
                <a:gd name="T2" fmla="*/ 78 w 234"/>
                <a:gd name="T3" fmla="*/ 6 h 178"/>
                <a:gd name="T4" fmla="*/ 80 w 234"/>
                <a:gd name="T5" fmla="*/ 0 h 178"/>
                <a:gd name="T6" fmla="*/ 114 w 234"/>
                <a:gd name="T7" fmla="*/ 2 h 178"/>
                <a:gd name="T8" fmla="*/ 150 w 234"/>
                <a:gd name="T9" fmla="*/ 36 h 178"/>
                <a:gd name="T10" fmla="*/ 142 w 234"/>
                <a:gd name="T11" fmla="*/ 46 h 178"/>
                <a:gd name="T12" fmla="*/ 142 w 234"/>
                <a:gd name="T13" fmla="*/ 58 h 178"/>
                <a:gd name="T14" fmla="*/ 158 w 234"/>
                <a:gd name="T15" fmla="*/ 60 h 178"/>
                <a:gd name="T16" fmla="*/ 158 w 234"/>
                <a:gd name="T17" fmla="*/ 70 h 178"/>
                <a:gd name="T18" fmla="*/ 178 w 234"/>
                <a:gd name="T19" fmla="*/ 92 h 178"/>
                <a:gd name="T20" fmla="*/ 234 w 234"/>
                <a:gd name="T21" fmla="*/ 106 h 178"/>
                <a:gd name="T22" fmla="*/ 192 w 234"/>
                <a:gd name="T23" fmla="*/ 152 h 178"/>
                <a:gd name="T24" fmla="*/ 166 w 234"/>
                <a:gd name="T25" fmla="*/ 156 h 178"/>
                <a:gd name="T26" fmla="*/ 142 w 234"/>
                <a:gd name="T27" fmla="*/ 170 h 178"/>
                <a:gd name="T28" fmla="*/ 130 w 234"/>
                <a:gd name="T29" fmla="*/ 174 h 178"/>
                <a:gd name="T30" fmla="*/ 124 w 234"/>
                <a:gd name="T31" fmla="*/ 166 h 178"/>
                <a:gd name="T32" fmla="*/ 104 w 234"/>
                <a:gd name="T33" fmla="*/ 178 h 178"/>
                <a:gd name="T34" fmla="*/ 80 w 234"/>
                <a:gd name="T35" fmla="*/ 176 h 178"/>
                <a:gd name="T36" fmla="*/ 44 w 234"/>
                <a:gd name="T37" fmla="*/ 160 h 178"/>
                <a:gd name="T38" fmla="*/ 44 w 234"/>
                <a:gd name="T39" fmla="*/ 146 h 178"/>
                <a:gd name="T40" fmla="*/ 38 w 234"/>
                <a:gd name="T41" fmla="*/ 146 h 178"/>
                <a:gd name="T42" fmla="*/ 14 w 234"/>
                <a:gd name="T43" fmla="*/ 114 h 178"/>
                <a:gd name="T44" fmla="*/ 4 w 234"/>
                <a:gd name="T45" fmla="*/ 112 h 178"/>
                <a:gd name="T46" fmla="*/ 0 w 234"/>
                <a:gd name="T47" fmla="*/ 98 h 178"/>
                <a:gd name="T48" fmla="*/ 20 w 234"/>
                <a:gd name="T49" fmla="*/ 98 h 178"/>
                <a:gd name="T50" fmla="*/ 20 w 234"/>
                <a:gd name="T51" fmla="*/ 62 h 178"/>
                <a:gd name="T52" fmla="*/ 32 w 234"/>
                <a:gd name="T53" fmla="*/ 60 h 178"/>
                <a:gd name="T54" fmla="*/ 32 w 234"/>
                <a:gd name="T55" fmla="*/ 44 h 178"/>
                <a:gd name="T56" fmla="*/ 56 w 234"/>
                <a:gd name="T57" fmla="*/ 6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4"/>
                <a:gd name="T88" fmla="*/ 0 h 178"/>
                <a:gd name="T89" fmla="*/ 234 w 234"/>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solidFill>
              <a:schemeClr val="accent3"/>
            </a:solidFill>
            <a:ln w="3175">
              <a:solidFill>
                <a:schemeClr val="accent3"/>
              </a:solidFill>
              <a:prstDash val="solid"/>
              <a:round/>
              <a:headEnd/>
              <a:tailEnd/>
            </a:ln>
          </p:spPr>
          <p:txBody>
            <a:bodyPr/>
            <a:lstStyle/>
            <a:p>
              <a:endParaRPr lang="en-GB"/>
            </a:p>
          </p:txBody>
        </p:sp>
        <p:sp>
          <p:nvSpPr>
            <p:cNvPr id="400" name="Freeform 115"/>
            <p:cNvSpPr>
              <a:spLocks/>
            </p:cNvSpPr>
            <p:nvPr/>
          </p:nvSpPr>
          <p:spPr bwMode="auto">
            <a:xfrm>
              <a:off x="2046288" y="2536826"/>
              <a:ext cx="350838" cy="546100"/>
            </a:xfrm>
            <a:custGeom>
              <a:avLst/>
              <a:gdLst>
                <a:gd name="T0" fmla="*/ 91 w 119"/>
                <a:gd name="T1" fmla="*/ 0 h 178"/>
                <a:gd name="T2" fmla="*/ 99 w 119"/>
                <a:gd name="T3" fmla="*/ 12 h 178"/>
                <a:gd name="T4" fmla="*/ 101 w 119"/>
                <a:gd name="T5" fmla="*/ 36 h 178"/>
                <a:gd name="T6" fmla="*/ 107 w 119"/>
                <a:gd name="T7" fmla="*/ 46 h 178"/>
                <a:gd name="T8" fmla="*/ 87 w 119"/>
                <a:gd name="T9" fmla="*/ 46 h 178"/>
                <a:gd name="T10" fmla="*/ 85 w 119"/>
                <a:gd name="T11" fmla="*/ 56 h 178"/>
                <a:gd name="T12" fmla="*/ 115 w 119"/>
                <a:gd name="T13" fmla="*/ 88 h 178"/>
                <a:gd name="T14" fmla="*/ 95 w 119"/>
                <a:gd name="T15" fmla="*/ 104 h 178"/>
                <a:gd name="T16" fmla="*/ 95 w 119"/>
                <a:gd name="T17" fmla="*/ 120 h 178"/>
                <a:gd name="T18" fmla="*/ 105 w 119"/>
                <a:gd name="T19" fmla="*/ 146 h 178"/>
                <a:gd name="T20" fmla="*/ 119 w 119"/>
                <a:gd name="T21" fmla="*/ 162 h 178"/>
                <a:gd name="T22" fmla="*/ 117 w 119"/>
                <a:gd name="T23" fmla="*/ 176 h 178"/>
                <a:gd name="T24" fmla="*/ 99 w 119"/>
                <a:gd name="T25" fmla="*/ 178 h 178"/>
                <a:gd name="T26" fmla="*/ 99 w 119"/>
                <a:gd name="T27" fmla="*/ 170 h 178"/>
                <a:gd name="T28" fmla="*/ 18 w 119"/>
                <a:gd name="T29" fmla="*/ 170 h 178"/>
                <a:gd name="T30" fmla="*/ 18 w 119"/>
                <a:gd name="T31" fmla="*/ 146 h 178"/>
                <a:gd name="T32" fmla="*/ 10 w 119"/>
                <a:gd name="T33" fmla="*/ 138 h 178"/>
                <a:gd name="T34" fmla="*/ 0 w 119"/>
                <a:gd name="T35" fmla="*/ 132 h 178"/>
                <a:gd name="T36" fmla="*/ 2 w 119"/>
                <a:gd name="T37" fmla="*/ 114 h 178"/>
                <a:gd name="T38" fmla="*/ 22 w 119"/>
                <a:gd name="T39" fmla="*/ 96 h 178"/>
                <a:gd name="T40" fmla="*/ 32 w 119"/>
                <a:gd name="T41" fmla="*/ 96 h 178"/>
                <a:gd name="T42" fmla="*/ 43 w 119"/>
                <a:gd name="T43" fmla="*/ 104 h 178"/>
                <a:gd name="T44" fmla="*/ 83 w 119"/>
                <a:gd name="T45" fmla="*/ 28 h 178"/>
                <a:gd name="T46" fmla="*/ 93 w 119"/>
                <a:gd name="T47" fmla="*/ 26 h 178"/>
                <a:gd name="T48" fmla="*/ 91 w 119"/>
                <a:gd name="T49" fmla="*/ 12 h 178"/>
                <a:gd name="T50" fmla="*/ 91 w 119"/>
                <a:gd name="T51" fmla="*/ 0 h 1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178"/>
                <a:gd name="T80" fmla="*/ 119 w 119"/>
                <a:gd name="T81" fmla="*/ 178 h 1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401" name="Freeform 116"/>
            <p:cNvSpPr>
              <a:spLocks/>
            </p:cNvSpPr>
            <p:nvPr/>
          </p:nvSpPr>
          <p:spPr bwMode="auto">
            <a:xfrm>
              <a:off x="1770063" y="2493964"/>
              <a:ext cx="550861" cy="460376"/>
            </a:xfrm>
            <a:custGeom>
              <a:avLst/>
              <a:gdLst>
                <a:gd name="T0" fmla="*/ 94 w 187"/>
                <a:gd name="T1" fmla="*/ 146 h 150"/>
                <a:gd name="T2" fmla="*/ 64 w 187"/>
                <a:gd name="T3" fmla="*/ 150 h 150"/>
                <a:gd name="T4" fmla="*/ 44 w 187"/>
                <a:gd name="T5" fmla="*/ 148 h 150"/>
                <a:gd name="T6" fmla="*/ 46 w 187"/>
                <a:gd name="T7" fmla="*/ 132 h 150"/>
                <a:gd name="T8" fmla="*/ 22 w 187"/>
                <a:gd name="T9" fmla="*/ 118 h 150"/>
                <a:gd name="T10" fmla="*/ 2 w 187"/>
                <a:gd name="T11" fmla="*/ 116 h 150"/>
                <a:gd name="T12" fmla="*/ 0 w 187"/>
                <a:gd name="T13" fmla="*/ 78 h 150"/>
                <a:gd name="T14" fmla="*/ 22 w 187"/>
                <a:gd name="T15" fmla="*/ 52 h 150"/>
                <a:gd name="T16" fmla="*/ 10 w 187"/>
                <a:gd name="T17" fmla="*/ 42 h 150"/>
                <a:gd name="T18" fmla="*/ 12 w 187"/>
                <a:gd name="T19" fmla="*/ 34 h 150"/>
                <a:gd name="T20" fmla="*/ 24 w 187"/>
                <a:gd name="T21" fmla="*/ 2 h 150"/>
                <a:gd name="T22" fmla="*/ 54 w 187"/>
                <a:gd name="T23" fmla="*/ 2 h 150"/>
                <a:gd name="T24" fmla="*/ 70 w 187"/>
                <a:gd name="T25" fmla="*/ 14 h 150"/>
                <a:gd name="T26" fmla="*/ 80 w 187"/>
                <a:gd name="T27" fmla="*/ 8 h 150"/>
                <a:gd name="T28" fmla="*/ 108 w 187"/>
                <a:gd name="T29" fmla="*/ 18 h 150"/>
                <a:gd name="T30" fmla="*/ 114 w 187"/>
                <a:gd name="T31" fmla="*/ 10 h 150"/>
                <a:gd name="T32" fmla="*/ 149 w 187"/>
                <a:gd name="T33" fmla="*/ 14 h 150"/>
                <a:gd name="T34" fmla="*/ 171 w 187"/>
                <a:gd name="T35" fmla="*/ 0 h 150"/>
                <a:gd name="T36" fmla="*/ 185 w 187"/>
                <a:gd name="T37" fmla="*/ 14 h 150"/>
                <a:gd name="T38" fmla="*/ 187 w 187"/>
                <a:gd name="T39" fmla="*/ 40 h 150"/>
                <a:gd name="T40" fmla="*/ 177 w 187"/>
                <a:gd name="T41" fmla="*/ 42 h 150"/>
                <a:gd name="T42" fmla="*/ 137 w 187"/>
                <a:gd name="T43" fmla="*/ 118 h 150"/>
                <a:gd name="T44" fmla="*/ 126 w 187"/>
                <a:gd name="T45" fmla="*/ 110 h 150"/>
                <a:gd name="T46" fmla="*/ 116 w 187"/>
                <a:gd name="T47" fmla="*/ 110 h 150"/>
                <a:gd name="T48" fmla="*/ 96 w 187"/>
                <a:gd name="T49" fmla="*/ 128 h 150"/>
                <a:gd name="T50" fmla="*/ 94 w 187"/>
                <a:gd name="T51" fmla="*/ 146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7"/>
                <a:gd name="T79" fmla="*/ 0 h 150"/>
                <a:gd name="T80" fmla="*/ 187 w 187"/>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solidFill>
              <a:schemeClr val="accent3"/>
            </a:solidFill>
            <a:ln w="3175">
              <a:solidFill>
                <a:schemeClr val="accent3"/>
              </a:solidFill>
              <a:prstDash val="solid"/>
              <a:round/>
              <a:headEnd/>
              <a:tailEnd/>
            </a:ln>
          </p:spPr>
          <p:txBody>
            <a:bodyPr/>
            <a:lstStyle/>
            <a:p>
              <a:endParaRPr lang="en-GB"/>
            </a:p>
          </p:txBody>
        </p:sp>
        <p:sp>
          <p:nvSpPr>
            <p:cNvPr id="402" name="Freeform 117"/>
            <p:cNvSpPr>
              <a:spLocks/>
            </p:cNvSpPr>
            <p:nvPr/>
          </p:nvSpPr>
          <p:spPr bwMode="auto">
            <a:xfrm>
              <a:off x="1674812" y="2568577"/>
              <a:ext cx="160337" cy="293688"/>
            </a:xfrm>
            <a:custGeom>
              <a:avLst/>
              <a:gdLst>
                <a:gd name="T0" fmla="*/ 20 w 54"/>
                <a:gd name="T1" fmla="*/ 2 h 96"/>
                <a:gd name="T2" fmla="*/ 34 w 54"/>
                <a:gd name="T3" fmla="*/ 0 h 96"/>
                <a:gd name="T4" fmla="*/ 44 w 54"/>
                <a:gd name="T5" fmla="*/ 10 h 96"/>
                <a:gd name="T6" fmla="*/ 42 w 54"/>
                <a:gd name="T7" fmla="*/ 18 h 96"/>
                <a:gd name="T8" fmla="*/ 54 w 54"/>
                <a:gd name="T9" fmla="*/ 28 h 96"/>
                <a:gd name="T10" fmla="*/ 32 w 54"/>
                <a:gd name="T11" fmla="*/ 54 h 96"/>
                <a:gd name="T12" fmla="*/ 34 w 54"/>
                <a:gd name="T13" fmla="*/ 92 h 96"/>
                <a:gd name="T14" fmla="*/ 12 w 54"/>
                <a:gd name="T15" fmla="*/ 96 h 96"/>
                <a:gd name="T16" fmla="*/ 12 w 54"/>
                <a:gd name="T17" fmla="*/ 48 h 96"/>
                <a:gd name="T18" fmla="*/ 0 w 54"/>
                <a:gd name="T19" fmla="*/ 32 h 96"/>
                <a:gd name="T20" fmla="*/ 4 w 54"/>
                <a:gd name="T21" fmla="*/ 20 h 96"/>
                <a:gd name="T22" fmla="*/ 20 w 54"/>
                <a:gd name="T23" fmla="*/ 16 h 96"/>
                <a:gd name="T24" fmla="*/ 20 w 54"/>
                <a:gd name="T25" fmla="*/ 2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96"/>
                <a:gd name="T41" fmla="*/ 54 w 54"/>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solidFill>
              <a:schemeClr val="accent3"/>
            </a:solidFill>
            <a:ln w="3175">
              <a:solidFill>
                <a:schemeClr val="accent3"/>
              </a:solidFill>
              <a:prstDash val="solid"/>
              <a:round/>
              <a:headEnd/>
              <a:tailEnd/>
            </a:ln>
          </p:spPr>
          <p:txBody>
            <a:bodyPr/>
            <a:lstStyle/>
            <a:p>
              <a:endParaRPr lang="en-GB"/>
            </a:p>
          </p:txBody>
        </p:sp>
        <p:sp>
          <p:nvSpPr>
            <p:cNvPr id="403" name="Freeform 118"/>
            <p:cNvSpPr>
              <a:spLocks/>
            </p:cNvSpPr>
            <p:nvPr/>
          </p:nvSpPr>
          <p:spPr bwMode="auto">
            <a:xfrm>
              <a:off x="1622426" y="2628902"/>
              <a:ext cx="88899" cy="244475"/>
            </a:xfrm>
            <a:custGeom>
              <a:avLst/>
              <a:gdLst>
                <a:gd name="T0" fmla="*/ 30 w 30"/>
                <a:gd name="T1" fmla="*/ 76 h 80"/>
                <a:gd name="T2" fmla="*/ 16 w 30"/>
                <a:gd name="T3" fmla="*/ 80 h 80"/>
                <a:gd name="T4" fmla="*/ 12 w 30"/>
                <a:gd name="T5" fmla="*/ 48 h 80"/>
                <a:gd name="T6" fmla="*/ 8 w 30"/>
                <a:gd name="T7" fmla="*/ 34 h 80"/>
                <a:gd name="T8" fmla="*/ 12 w 30"/>
                <a:gd name="T9" fmla="*/ 18 h 80"/>
                <a:gd name="T10" fmla="*/ 0 w 30"/>
                <a:gd name="T11" fmla="*/ 0 h 80"/>
                <a:gd name="T12" fmla="*/ 22 w 30"/>
                <a:gd name="T13" fmla="*/ 0 h 80"/>
                <a:gd name="T14" fmla="*/ 18 w 30"/>
                <a:gd name="T15" fmla="*/ 12 h 80"/>
                <a:gd name="T16" fmla="*/ 30 w 30"/>
                <a:gd name="T17" fmla="*/ 28 h 80"/>
                <a:gd name="T18" fmla="*/ 30 w 30"/>
                <a:gd name="T19" fmla="*/ 76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80"/>
                <a:gd name="T32" fmla="*/ 30 w 3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solidFill>
              <a:schemeClr val="accent3"/>
            </a:solidFill>
            <a:ln w="3175">
              <a:solidFill>
                <a:schemeClr val="accent3"/>
              </a:solidFill>
              <a:prstDash val="solid"/>
              <a:round/>
              <a:headEnd/>
              <a:tailEnd/>
            </a:ln>
          </p:spPr>
          <p:txBody>
            <a:bodyPr/>
            <a:lstStyle/>
            <a:p>
              <a:endParaRPr lang="en-GB"/>
            </a:p>
          </p:txBody>
        </p:sp>
        <p:sp>
          <p:nvSpPr>
            <p:cNvPr id="404" name="Freeform 119"/>
            <p:cNvSpPr>
              <a:spLocks/>
            </p:cNvSpPr>
            <p:nvPr/>
          </p:nvSpPr>
          <p:spPr bwMode="auto">
            <a:xfrm>
              <a:off x="1073150" y="1943102"/>
              <a:ext cx="761999" cy="722313"/>
            </a:xfrm>
            <a:custGeom>
              <a:avLst/>
              <a:gdLst>
                <a:gd name="T0" fmla="*/ 120 w 258"/>
                <a:gd name="T1" fmla="*/ 0 h 236"/>
                <a:gd name="T2" fmla="*/ 210 w 258"/>
                <a:gd name="T3" fmla="*/ 60 h 236"/>
                <a:gd name="T4" fmla="*/ 224 w 258"/>
                <a:gd name="T5" fmla="*/ 74 h 236"/>
                <a:gd name="T6" fmla="*/ 244 w 258"/>
                <a:gd name="T7" fmla="*/ 82 h 236"/>
                <a:gd name="T8" fmla="*/ 242 w 258"/>
                <a:gd name="T9" fmla="*/ 98 h 236"/>
                <a:gd name="T10" fmla="*/ 258 w 258"/>
                <a:gd name="T11" fmla="*/ 96 h 236"/>
                <a:gd name="T12" fmla="*/ 258 w 258"/>
                <a:gd name="T13" fmla="*/ 138 h 236"/>
                <a:gd name="T14" fmla="*/ 246 w 258"/>
                <a:gd name="T15" fmla="*/ 156 h 236"/>
                <a:gd name="T16" fmla="*/ 212 w 258"/>
                <a:gd name="T17" fmla="*/ 162 h 236"/>
                <a:gd name="T18" fmla="*/ 198 w 258"/>
                <a:gd name="T19" fmla="*/ 162 h 236"/>
                <a:gd name="T20" fmla="*/ 178 w 258"/>
                <a:gd name="T21" fmla="*/ 162 h 236"/>
                <a:gd name="T22" fmla="*/ 154 w 258"/>
                <a:gd name="T23" fmla="*/ 172 h 236"/>
                <a:gd name="T24" fmla="*/ 136 w 258"/>
                <a:gd name="T25" fmla="*/ 190 h 236"/>
                <a:gd name="T26" fmla="*/ 128 w 258"/>
                <a:gd name="T27" fmla="*/ 186 h 236"/>
                <a:gd name="T28" fmla="*/ 118 w 258"/>
                <a:gd name="T29" fmla="*/ 210 h 236"/>
                <a:gd name="T30" fmla="*/ 108 w 258"/>
                <a:gd name="T31" fmla="*/ 212 h 236"/>
                <a:gd name="T32" fmla="*/ 104 w 258"/>
                <a:gd name="T33" fmla="*/ 234 h 236"/>
                <a:gd name="T34" fmla="*/ 64 w 258"/>
                <a:gd name="T35" fmla="*/ 236 h 236"/>
                <a:gd name="T36" fmla="*/ 56 w 258"/>
                <a:gd name="T37" fmla="*/ 218 h 236"/>
                <a:gd name="T38" fmla="*/ 50 w 258"/>
                <a:gd name="T39" fmla="*/ 204 h 236"/>
                <a:gd name="T40" fmla="*/ 24 w 258"/>
                <a:gd name="T41" fmla="*/ 210 h 236"/>
                <a:gd name="T42" fmla="*/ 12 w 258"/>
                <a:gd name="T43" fmla="*/ 206 h 236"/>
                <a:gd name="T44" fmla="*/ 12 w 258"/>
                <a:gd name="T45" fmla="*/ 204 h 236"/>
                <a:gd name="T46" fmla="*/ 12 w 258"/>
                <a:gd name="T47" fmla="*/ 200 h 236"/>
                <a:gd name="T48" fmla="*/ 10 w 258"/>
                <a:gd name="T49" fmla="*/ 192 h 236"/>
                <a:gd name="T50" fmla="*/ 4 w 258"/>
                <a:gd name="T51" fmla="*/ 184 h 236"/>
                <a:gd name="T52" fmla="*/ 2 w 258"/>
                <a:gd name="T53" fmla="*/ 172 h 236"/>
                <a:gd name="T54" fmla="*/ 0 w 258"/>
                <a:gd name="T55" fmla="*/ 166 h 236"/>
                <a:gd name="T56" fmla="*/ 6 w 258"/>
                <a:gd name="T57" fmla="*/ 152 h 236"/>
                <a:gd name="T58" fmla="*/ 106 w 258"/>
                <a:gd name="T59" fmla="*/ 154 h 236"/>
                <a:gd name="T60" fmla="*/ 108 w 258"/>
                <a:gd name="T61" fmla="*/ 144 h 236"/>
                <a:gd name="T62" fmla="*/ 102 w 258"/>
                <a:gd name="T63" fmla="*/ 136 h 236"/>
                <a:gd name="T64" fmla="*/ 90 w 258"/>
                <a:gd name="T65" fmla="*/ 0 h 236"/>
                <a:gd name="T66" fmla="*/ 120 w 258"/>
                <a:gd name="T67" fmla="*/ 0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8"/>
                <a:gd name="T103" fmla="*/ 0 h 236"/>
                <a:gd name="T104" fmla="*/ 258 w 258"/>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405" name="Freeform 120"/>
            <p:cNvSpPr>
              <a:spLocks/>
            </p:cNvSpPr>
            <p:nvPr/>
          </p:nvSpPr>
          <p:spPr bwMode="auto">
            <a:xfrm>
              <a:off x="1381125" y="2439991"/>
              <a:ext cx="352424" cy="261937"/>
            </a:xfrm>
            <a:custGeom>
              <a:avLst/>
              <a:gdLst>
                <a:gd name="T0" fmla="*/ 44 w 120"/>
                <a:gd name="T1" fmla="*/ 62 h 86"/>
                <a:gd name="T2" fmla="*/ 44 w 120"/>
                <a:gd name="T3" fmla="*/ 84 h 86"/>
                <a:gd name="T4" fmla="*/ 30 w 120"/>
                <a:gd name="T5" fmla="*/ 78 h 86"/>
                <a:gd name="T6" fmla="*/ 20 w 120"/>
                <a:gd name="T7" fmla="*/ 86 h 86"/>
                <a:gd name="T8" fmla="*/ 0 w 120"/>
                <a:gd name="T9" fmla="*/ 72 h 86"/>
                <a:gd name="T10" fmla="*/ 4 w 120"/>
                <a:gd name="T11" fmla="*/ 50 h 86"/>
                <a:gd name="T12" fmla="*/ 14 w 120"/>
                <a:gd name="T13" fmla="*/ 48 h 86"/>
                <a:gd name="T14" fmla="*/ 24 w 120"/>
                <a:gd name="T15" fmla="*/ 24 h 86"/>
                <a:gd name="T16" fmla="*/ 32 w 120"/>
                <a:gd name="T17" fmla="*/ 28 h 86"/>
                <a:gd name="T18" fmla="*/ 50 w 120"/>
                <a:gd name="T19" fmla="*/ 10 h 86"/>
                <a:gd name="T20" fmla="*/ 74 w 120"/>
                <a:gd name="T21" fmla="*/ 0 h 86"/>
                <a:gd name="T22" fmla="*/ 94 w 120"/>
                <a:gd name="T23" fmla="*/ 0 h 86"/>
                <a:gd name="T24" fmla="*/ 90 w 120"/>
                <a:gd name="T25" fmla="*/ 8 h 86"/>
                <a:gd name="T26" fmla="*/ 92 w 120"/>
                <a:gd name="T27" fmla="*/ 14 h 86"/>
                <a:gd name="T28" fmla="*/ 104 w 120"/>
                <a:gd name="T29" fmla="*/ 28 h 86"/>
                <a:gd name="T30" fmla="*/ 102 w 120"/>
                <a:gd name="T31" fmla="*/ 34 h 86"/>
                <a:gd name="T32" fmla="*/ 120 w 120"/>
                <a:gd name="T33" fmla="*/ 44 h 86"/>
                <a:gd name="T34" fmla="*/ 120 w 120"/>
                <a:gd name="T35" fmla="*/ 58 h 86"/>
                <a:gd name="T36" fmla="*/ 104 w 120"/>
                <a:gd name="T37" fmla="*/ 62 h 86"/>
                <a:gd name="T38" fmla="*/ 82 w 120"/>
                <a:gd name="T39" fmla="*/ 62 h 86"/>
                <a:gd name="T40" fmla="*/ 44 w 120"/>
                <a:gd name="T41" fmla="*/ 62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86"/>
                <a:gd name="T65" fmla="*/ 120 w 120"/>
                <a:gd name="T66" fmla="*/ 86 h 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solidFill>
              <a:schemeClr val="accent3"/>
            </a:solidFill>
            <a:ln w="3175">
              <a:solidFill>
                <a:schemeClr val="accent3"/>
              </a:solidFill>
              <a:prstDash val="solid"/>
              <a:round/>
              <a:headEnd/>
              <a:tailEnd/>
            </a:ln>
          </p:spPr>
          <p:txBody>
            <a:bodyPr/>
            <a:lstStyle/>
            <a:p>
              <a:endParaRPr lang="en-GB"/>
            </a:p>
          </p:txBody>
        </p:sp>
        <p:sp>
          <p:nvSpPr>
            <p:cNvPr id="406" name="Freeform 121"/>
            <p:cNvSpPr>
              <a:spLocks/>
            </p:cNvSpPr>
            <p:nvPr/>
          </p:nvSpPr>
          <p:spPr bwMode="auto">
            <a:xfrm>
              <a:off x="1492249" y="2628901"/>
              <a:ext cx="177801" cy="306388"/>
            </a:xfrm>
            <a:custGeom>
              <a:avLst/>
              <a:gdLst>
                <a:gd name="T0" fmla="*/ 60 w 60"/>
                <a:gd name="T1" fmla="*/ 80 h 100"/>
                <a:gd name="T2" fmla="*/ 48 w 60"/>
                <a:gd name="T3" fmla="*/ 86 h 100"/>
                <a:gd name="T4" fmla="*/ 36 w 60"/>
                <a:gd name="T5" fmla="*/ 96 h 100"/>
                <a:gd name="T6" fmla="*/ 20 w 60"/>
                <a:gd name="T7" fmla="*/ 100 h 100"/>
                <a:gd name="T8" fmla="*/ 8 w 60"/>
                <a:gd name="T9" fmla="*/ 94 h 100"/>
                <a:gd name="T10" fmla="*/ 0 w 60"/>
                <a:gd name="T11" fmla="*/ 72 h 100"/>
                <a:gd name="T12" fmla="*/ 10 w 60"/>
                <a:gd name="T13" fmla="*/ 50 h 100"/>
                <a:gd name="T14" fmla="*/ 6 w 60"/>
                <a:gd name="T15" fmla="*/ 22 h 100"/>
                <a:gd name="T16" fmla="*/ 6 w 60"/>
                <a:gd name="T17" fmla="*/ 0 h 100"/>
                <a:gd name="T18" fmla="*/ 44 w 60"/>
                <a:gd name="T19" fmla="*/ 0 h 100"/>
                <a:gd name="T20" fmla="*/ 56 w 60"/>
                <a:gd name="T21" fmla="*/ 18 h 100"/>
                <a:gd name="T22" fmla="*/ 52 w 60"/>
                <a:gd name="T23" fmla="*/ 30 h 100"/>
                <a:gd name="T24" fmla="*/ 54 w 60"/>
                <a:gd name="T25" fmla="*/ 40 h 100"/>
                <a:gd name="T26" fmla="*/ 56 w 60"/>
                <a:gd name="T27" fmla="*/ 48 h 100"/>
                <a:gd name="T28" fmla="*/ 60 w 60"/>
                <a:gd name="T29" fmla="*/ 80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00"/>
                <a:gd name="T47" fmla="*/ 60 w 60"/>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solidFill>
              <a:schemeClr val="accent3"/>
            </a:solidFill>
            <a:ln w="3175">
              <a:solidFill>
                <a:schemeClr val="accent3"/>
              </a:solidFill>
              <a:prstDash val="solid"/>
              <a:round/>
              <a:headEnd/>
              <a:tailEnd/>
            </a:ln>
          </p:spPr>
          <p:txBody>
            <a:bodyPr/>
            <a:lstStyle/>
            <a:p>
              <a:endParaRPr lang="en-GB"/>
            </a:p>
          </p:txBody>
        </p:sp>
        <p:sp>
          <p:nvSpPr>
            <p:cNvPr id="407" name="Freeform 122"/>
            <p:cNvSpPr>
              <a:spLocks/>
            </p:cNvSpPr>
            <p:nvPr/>
          </p:nvSpPr>
          <p:spPr bwMode="auto">
            <a:xfrm>
              <a:off x="1244600" y="2659066"/>
              <a:ext cx="277814" cy="300037"/>
            </a:xfrm>
            <a:custGeom>
              <a:avLst/>
              <a:gdLst>
                <a:gd name="T0" fmla="*/ 92 w 94"/>
                <a:gd name="T1" fmla="*/ 84 h 98"/>
                <a:gd name="T2" fmla="*/ 50 w 94"/>
                <a:gd name="T3" fmla="*/ 84 h 98"/>
                <a:gd name="T4" fmla="*/ 24 w 94"/>
                <a:gd name="T5" fmla="*/ 94 h 98"/>
                <a:gd name="T6" fmla="*/ 12 w 94"/>
                <a:gd name="T7" fmla="*/ 98 h 98"/>
                <a:gd name="T8" fmla="*/ 16 w 94"/>
                <a:gd name="T9" fmla="*/ 78 h 98"/>
                <a:gd name="T10" fmla="*/ 14 w 94"/>
                <a:gd name="T11" fmla="*/ 72 h 98"/>
                <a:gd name="T12" fmla="*/ 8 w 94"/>
                <a:gd name="T13" fmla="*/ 68 h 98"/>
                <a:gd name="T14" fmla="*/ 0 w 94"/>
                <a:gd name="T15" fmla="*/ 66 h 98"/>
                <a:gd name="T16" fmla="*/ 0 w 94"/>
                <a:gd name="T17" fmla="*/ 56 h 98"/>
                <a:gd name="T18" fmla="*/ 0 w 94"/>
                <a:gd name="T19" fmla="*/ 48 h 98"/>
                <a:gd name="T20" fmla="*/ 6 w 94"/>
                <a:gd name="T21" fmla="*/ 44 h 98"/>
                <a:gd name="T22" fmla="*/ 4 w 94"/>
                <a:gd name="T23" fmla="*/ 34 h 98"/>
                <a:gd name="T24" fmla="*/ 10 w 94"/>
                <a:gd name="T25" fmla="*/ 32 h 98"/>
                <a:gd name="T26" fmla="*/ 8 w 94"/>
                <a:gd name="T27" fmla="*/ 18 h 98"/>
                <a:gd name="T28" fmla="*/ 4 w 94"/>
                <a:gd name="T29" fmla="*/ 10 h 98"/>
                <a:gd name="T30" fmla="*/ 6 w 94"/>
                <a:gd name="T31" fmla="*/ 2 h 98"/>
                <a:gd name="T32" fmla="*/ 46 w 94"/>
                <a:gd name="T33" fmla="*/ 0 h 98"/>
                <a:gd name="T34" fmla="*/ 66 w 94"/>
                <a:gd name="T35" fmla="*/ 14 h 98"/>
                <a:gd name="T36" fmla="*/ 76 w 94"/>
                <a:gd name="T37" fmla="*/ 6 h 98"/>
                <a:gd name="T38" fmla="*/ 90 w 94"/>
                <a:gd name="T39" fmla="*/ 12 h 98"/>
                <a:gd name="T40" fmla="*/ 94 w 94"/>
                <a:gd name="T41" fmla="*/ 40 h 98"/>
                <a:gd name="T42" fmla="*/ 84 w 94"/>
                <a:gd name="T43" fmla="*/ 62 h 98"/>
                <a:gd name="T44" fmla="*/ 92 w 94"/>
                <a:gd name="T45" fmla="*/ 84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98"/>
                <a:gd name="T71" fmla="*/ 94 w 94"/>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solidFill>
              <a:schemeClr val="accent3"/>
            </a:solidFill>
            <a:ln w="3175">
              <a:solidFill>
                <a:schemeClr val="accent3"/>
              </a:solidFill>
              <a:prstDash val="solid"/>
              <a:round/>
              <a:headEnd/>
              <a:tailEnd/>
            </a:ln>
          </p:spPr>
          <p:txBody>
            <a:bodyPr/>
            <a:lstStyle/>
            <a:p>
              <a:endParaRPr lang="en-GB"/>
            </a:p>
          </p:txBody>
        </p:sp>
        <p:sp>
          <p:nvSpPr>
            <p:cNvPr id="408" name="Freeform 123"/>
            <p:cNvSpPr>
              <a:spLocks/>
            </p:cNvSpPr>
            <p:nvPr/>
          </p:nvSpPr>
          <p:spPr bwMode="auto">
            <a:xfrm>
              <a:off x="2087563" y="3057528"/>
              <a:ext cx="85724" cy="73024"/>
            </a:xfrm>
            <a:custGeom>
              <a:avLst/>
              <a:gdLst>
                <a:gd name="T0" fmla="*/ 4 w 29"/>
                <a:gd name="T1" fmla="*/ 0 h 24"/>
                <a:gd name="T2" fmla="*/ 29 w 29"/>
                <a:gd name="T3" fmla="*/ 0 h 24"/>
                <a:gd name="T4" fmla="*/ 26 w 29"/>
                <a:gd name="T5" fmla="*/ 22 h 24"/>
                <a:gd name="T6" fmla="*/ 2 w 29"/>
                <a:gd name="T7" fmla="*/ 24 h 24"/>
                <a:gd name="T8" fmla="*/ 0 w 29"/>
                <a:gd name="T9" fmla="*/ 10 h 24"/>
                <a:gd name="T10" fmla="*/ 4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4" y="0"/>
                  </a:moveTo>
                  <a:lnTo>
                    <a:pt x="29" y="0"/>
                  </a:lnTo>
                  <a:lnTo>
                    <a:pt x="26" y="22"/>
                  </a:lnTo>
                  <a:lnTo>
                    <a:pt x="2" y="24"/>
                  </a:lnTo>
                  <a:lnTo>
                    <a:pt x="0" y="10"/>
                  </a:lnTo>
                  <a:lnTo>
                    <a:pt x="4"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409" name="Freeform 124"/>
            <p:cNvSpPr>
              <a:spLocks/>
            </p:cNvSpPr>
            <p:nvPr/>
          </p:nvSpPr>
          <p:spPr bwMode="auto">
            <a:xfrm>
              <a:off x="3665537" y="3756028"/>
              <a:ext cx="336549" cy="685800"/>
            </a:xfrm>
            <a:custGeom>
              <a:avLst/>
              <a:gdLst>
                <a:gd name="T0" fmla="*/ 22 w 114"/>
                <a:gd name="T1" fmla="*/ 70 h 224"/>
                <a:gd name="T2" fmla="*/ 46 w 114"/>
                <a:gd name="T3" fmla="*/ 60 h 224"/>
                <a:gd name="T4" fmla="*/ 70 w 114"/>
                <a:gd name="T5" fmla="*/ 44 h 224"/>
                <a:gd name="T6" fmla="*/ 78 w 114"/>
                <a:gd name="T7" fmla="*/ 30 h 224"/>
                <a:gd name="T8" fmla="*/ 86 w 114"/>
                <a:gd name="T9" fmla="*/ 26 h 224"/>
                <a:gd name="T10" fmla="*/ 94 w 114"/>
                <a:gd name="T11" fmla="*/ 10 h 224"/>
                <a:gd name="T12" fmla="*/ 96 w 114"/>
                <a:gd name="T13" fmla="*/ 0 h 224"/>
                <a:gd name="T14" fmla="*/ 108 w 114"/>
                <a:gd name="T15" fmla="*/ 20 h 224"/>
                <a:gd name="T16" fmla="*/ 112 w 114"/>
                <a:gd name="T17" fmla="*/ 40 h 224"/>
                <a:gd name="T18" fmla="*/ 114 w 114"/>
                <a:gd name="T19" fmla="*/ 52 h 224"/>
                <a:gd name="T20" fmla="*/ 114 w 114"/>
                <a:gd name="T21" fmla="*/ 64 h 224"/>
                <a:gd name="T22" fmla="*/ 102 w 114"/>
                <a:gd name="T23" fmla="*/ 66 h 224"/>
                <a:gd name="T24" fmla="*/ 102 w 114"/>
                <a:gd name="T25" fmla="*/ 82 h 224"/>
                <a:gd name="T26" fmla="*/ 82 w 114"/>
                <a:gd name="T27" fmla="*/ 150 h 224"/>
                <a:gd name="T28" fmla="*/ 74 w 114"/>
                <a:gd name="T29" fmla="*/ 182 h 224"/>
                <a:gd name="T30" fmla="*/ 62 w 114"/>
                <a:gd name="T31" fmla="*/ 214 h 224"/>
                <a:gd name="T32" fmla="*/ 40 w 114"/>
                <a:gd name="T33" fmla="*/ 224 h 224"/>
                <a:gd name="T34" fmla="*/ 18 w 114"/>
                <a:gd name="T35" fmla="*/ 222 h 224"/>
                <a:gd name="T36" fmla="*/ 8 w 114"/>
                <a:gd name="T37" fmla="*/ 202 h 224"/>
                <a:gd name="T38" fmla="*/ 6 w 114"/>
                <a:gd name="T39" fmla="*/ 182 h 224"/>
                <a:gd name="T40" fmla="*/ 0 w 114"/>
                <a:gd name="T41" fmla="*/ 164 h 224"/>
                <a:gd name="T42" fmla="*/ 16 w 114"/>
                <a:gd name="T43" fmla="*/ 142 h 224"/>
                <a:gd name="T44" fmla="*/ 20 w 114"/>
                <a:gd name="T45" fmla="*/ 122 h 224"/>
                <a:gd name="T46" fmla="*/ 16 w 114"/>
                <a:gd name="T47" fmla="*/ 106 h 224"/>
                <a:gd name="T48" fmla="*/ 10 w 114"/>
                <a:gd name="T49" fmla="*/ 90 h 224"/>
                <a:gd name="T50" fmla="*/ 18 w 114"/>
                <a:gd name="T51" fmla="*/ 80 h 224"/>
                <a:gd name="T52" fmla="*/ 22 w 114"/>
                <a:gd name="T53" fmla="*/ 70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4"/>
                <a:gd name="T82" fmla="*/ 0 h 224"/>
                <a:gd name="T83" fmla="*/ 114 w 114"/>
                <a:gd name="T84" fmla="*/ 224 h 2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4" h="224">
                  <a:moveTo>
                    <a:pt x="22" y="70"/>
                  </a:moveTo>
                  <a:lnTo>
                    <a:pt x="46" y="60"/>
                  </a:lnTo>
                  <a:lnTo>
                    <a:pt x="70" y="44"/>
                  </a:lnTo>
                  <a:lnTo>
                    <a:pt x="78" y="30"/>
                  </a:lnTo>
                  <a:lnTo>
                    <a:pt x="86" y="26"/>
                  </a:lnTo>
                  <a:lnTo>
                    <a:pt x="94" y="10"/>
                  </a:lnTo>
                  <a:lnTo>
                    <a:pt x="96" y="0"/>
                  </a:lnTo>
                  <a:lnTo>
                    <a:pt x="108" y="20"/>
                  </a:lnTo>
                  <a:lnTo>
                    <a:pt x="112" y="40"/>
                  </a:lnTo>
                  <a:lnTo>
                    <a:pt x="114" y="52"/>
                  </a:lnTo>
                  <a:lnTo>
                    <a:pt x="114" y="64"/>
                  </a:lnTo>
                  <a:lnTo>
                    <a:pt x="102" y="66"/>
                  </a:lnTo>
                  <a:lnTo>
                    <a:pt x="102" y="82"/>
                  </a:lnTo>
                  <a:lnTo>
                    <a:pt x="82" y="150"/>
                  </a:lnTo>
                  <a:lnTo>
                    <a:pt x="74" y="182"/>
                  </a:lnTo>
                  <a:lnTo>
                    <a:pt x="62" y="214"/>
                  </a:lnTo>
                  <a:lnTo>
                    <a:pt x="40" y="224"/>
                  </a:lnTo>
                  <a:lnTo>
                    <a:pt x="18" y="222"/>
                  </a:lnTo>
                  <a:lnTo>
                    <a:pt x="8" y="202"/>
                  </a:lnTo>
                  <a:lnTo>
                    <a:pt x="6" y="182"/>
                  </a:lnTo>
                  <a:lnTo>
                    <a:pt x="0" y="164"/>
                  </a:lnTo>
                  <a:lnTo>
                    <a:pt x="16" y="142"/>
                  </a:lnTo>
                  <a:lnTo>
                    <a:pt x="20" y="122"/>
                  </a:lnTo>
                  <a:lnTo>
                    <a:pt x="16" y="106"/>
                  </a:lnTo>
                  <a:lnTo>
                    <a:pt x="10" y="90"/>
                  </a:lnTo>
                  <a:lnTo>
                    <a:pt x="18" y="80"/>
                  </a:lnTo>
                  <a:lnTo>
                    <a:pt x="22" y="70"/>
                  </a:lnTo>
                  <a:close/>
                </a:path>
              </a:pathLst>
            </a:custGeom>
            <a:solidFill>
              <a:schemeClr val="accent3"/>
            </a:solidFill>
            <a:ln w="3175">
              <a:solidFill>
                <a:schemeClr val="accent3"/>
              </a:solidFill>
              <a:prstDash val="solid"/>
              <a:round/>
              <a:headEnd/>
              <a:tailEnd/>
            </a:ln>
          </p:spPr>
          <p:txBody>
            <a:bodyPr/>
            <a:lstStyle/>
            <a:p>
              <a:endParaRPr lang="en-GB"/>
            </a:p>
          </p:txBody>
        </p:sp>
        <p:sp>
          <p:nvSpPr>
            <p:cNvPr id="410" name="Freeform 125"/>
            <p:cNvSpPr>
              <a:spLocks/>
            </p:cNvSpPr>
            <p:nvPr/>
          </p:nvSpPr>
          <p:spPr bwMode="auto">
            <a:xfrm>
              <a:off x="2420939" y="4264028"/>
              <a:ext cx="766762" cy="666751"/>
            </a:xfrm>
            <a:custGeom>
              <a:avLst/>
              <a:gdLst>
                <a:gd name="T0" fmla="*/ 0 w 260"/>
                <a:gd name="T1" fmla="*/ 108 h 218"/>
                <a:gd name="T2" fmla="*/ 2 w 260"/>
                <a:gd name="T3" fmla="*/ 104 h 218"/>
                <a:gd name="T4" fmla="*/ 6 w 260"/>
                <a:gd name="T5" fmla="*/ 102 h 218"/>
                <a:gd name="T6" fmla="*/ 8 w 260"/>
                <a:gd name="T7" fmla="*/ 102 h 218"/>
                <a:gd name="T8" fmla="*/ 14 w 260"/>
                <a:gd name="T9" fmla="*/ 110 h 218"/>
                <a:gd name="T10" fmla="*/ 22 w 260"/>
                <a:gd name="T11" fmla="*/ 114 h 218"/>
                <a:gd name="T12" fmla="*/ 38 w 260"/>
                <a:gd name="T13" fmla="*/ 114 h 218"/>
                <a:gd name="T14" fmla="*/ 54 w 260"/>
                <a:gd name="T15" fmla="*/ 104 h 218"/>
                <a:gd name="T16" fmla="*/ 54 w 260"/>
                <a:gd name="T17" fmla="*/ 46 h 218"/>
                <a:gd name="T18" fmla="*/ 66 w 260"/>
                <a:gd name="T19" fmla="*/ 58 h 218"/>
                <a:gd name="T20" fmla="*/ 66 w 260"/>
                <a:gd name="T21" fmla="*/ 78 h 218"/>
                <a:gd name="T22" fmla="*/ 82 w 260"/>
                <a:gd name="T23" fmla="*/ 78 h 218"/>
                <a:gd name="T24" fmla="*/ 96 w 260"/>
                <a:gd name="T25" fmla="*/ 66 h 218"/>
                <a:gd name="T26" fmla="*/ 100 w 260"/>
                <a:gd name="T27" fmla="*/ 54 h 218"/>
                <a:gd name="T28" fmla="*/ 110 w 260"/>
                <a:gd name="T29" fmla="*/ 54 h 218"/>
                <a:gd name="T30" fmla="*/ 120 w 260"/>
                <a:gd name="T31" fmla="*/ 62 h 218"/>
                <a:gd name="T32" fmla="*/ 140 w 260"/>
                <a:gd name="T33" fmla="*/ 60 h 218"/>
                <a:gd name="T34" fmla="*/ 148 w 260"/>
                <a:gd name="T35" fmla="*/ 46 h 218"/>
                <a:gd name="T36" fmla="*/ 186 w 260"/>
                <a:gd name="T37" fmla="*/ 6 h 218"/>
                <a:gd name="T38" fmla="*/ 196 w 260"/>
                <a:gd name="T39" fmla="*/ 6 h 218"/>
                <a:gd name="T40" fmla="*/ 198 w 260"/>
                <a:gd name="T41" fmla="*/ 0 h 218"/>
                <a:gd name="T42" fmla="*/ 228 w 260"/>
                <a:gd name="T43" fmla="*/ 2 h 218"/>
                <a:gd name="T44" fmla="*/ 236 w 260"/>
                <a:gd name="T45" fmla="*/ 8 h 218"/>
                <a:gd name="T46" fmla="*/ 244 w 260"/>
                <a:gd name="T47" fmla="*/ 32 h 218"/>
                <a:gd name="T48" fmla="*/ 244 w 260"/>
                <a:gd name="T49" fmla="*/ 68 h 218"/>
                <a:gd name="T50" fmla="*/ 244 w 260"/>
                <a:gd name="T51" fmla="*/ 78 h 218"/>
                <a:gd name="T52" fmla="*/ 260 w 260"/>
                <a:gd name="T53" fmla="*/ 80 h 218"/>
                <a:gd name="T54" fmla="*/ 254 w 260"/>
                <a:gd name="T55" fmla="*/ 90 h 218"/>
                <a:gd name="T56" fmla="*/ 254 w 260"/>
                <a:gd name="T57" fmla="*/ 104 h 218"/>
                <a:gd name="T58" fmla="*/ 246 w 260"/>
                <a:gd name="T59" fmla="*/ 110 h 218"/>
                <a:gd name="T60" fmla="*/ 230 w 260"/>
                <a:gd name="T61" fmla="*/ 130 h 218"/>
                <a:gd name="T62" fmla="*/ 224 w 260"/>
                <a:gd name="T63" fmla="*/ 142 h 218"/>
                <a:gd name="T64" fmla="*/ 210 w 260"/>
                <a:gd name="T65" fmla="*/ 160 h 218"/>
                <a:gd name="T66" fmla="*/ 188 w 260"/>
                <a:gd name="T67" fmla="*/ 176 h 218"/>
                <a:gd name="T68" fmla="*/ 164 w 260"/>
                <a:gd name="T69" fmla="*/ 198 h 218"/>
                <a:gd name="T70" fmla="*/ 142 w 260"/>
                <a:gd name="T71" fmla="*/ 202 h 218"/>
                <a:gd name="T72" fmla="*/ 128 w 260"/>
                <a:gd name="T73" fmla="*/ 208 h 218"/>
                <a:gd name="T74" fmla="*/ 110 w 260"/>
                <a:gd name="T75" fmla="*/ 206 h 218"/>
                <a:gd name="T76" fmla="*/ 88 w 260"/>
                <a:gd name="T77" fmla="*/ 206 h 218"/>
                <a:gd name="T78" fmla="*/ 70 w 260"/>
                <a:gd name="T79" fmla="*/ 212 h 218"/>
                <a:gd name="T80" fmla="*/ 50 w 260"/>
                <a:gd name="T81" fmla="*/ 218 h 218"/>
                <a:gd name="T82" fmla="*/ 34 w 260"/>
                <a:gd name="T83" fmla="*/ 210 h 218"/>
                <a:gd name="T84" fmla="*/ 28 w 260"/>
                <a:gd name="T85" fmla="*/ 198 h 218"/>
                <a:gd name="T86" fmla="*/ 20 w 260"/>
                <a:gd name="T87" fmla="*/ 184 h 218"/>
                <a:gd name="T88" fmla="*/ 30 w 260"/>
                <a:gd name="T89" fmla="*/ 172 h 218"/>
                <a:gd name="T90" fmla="*/ 22 w 260"/>
                <a:gd name="T91" fmla="*/ 158 h 218"/>
                <a:gd name="T92" fmla="*/ 12 w 260"/>
                <a:gd name="T93" fmla="*/ 144 h 218"/>
                <a:gd name="T94" fmla="*/ 6 w 260"/>
                <a:gd name="T95" fmla="*/ 122 h 218"/>
                <a:gd name="T96" fmla="*/ 0 w 260"/>
                <a:gd name="T97" fmla="*/ 108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218"/>
                <a:gd name="T149" fmla="*/ 260 w 260"/>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4" y="32"/>
                  </a:lnTo>
                  <a:lnTo>
                    <a:pt x="244" y="68"/>
                  </a:lnTo>
                  <a:lnTo>
                    <a:pt x="244" y="78"/>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solidFill>
              <a:schemeClr val="accent3"/>
            </a:solidFill>
            <a:ln w="3175">
              <a:solidFill>
                <a:schemeClr val="accent3"/>
              </a:solidFill>
              <a:prstDash val="solid"/>
              <a:round/>
              <a:headEnd/>
              <a:tailEnd/>
            </a:ln>
          </p:spPr>
          <p:txBody>
            <a:bodyPr/>
            <a:lstStyle/>
            <a:p>
              <a:endParaRPr lang="en-GB"/>
            </a:p>
          </p:txBody>
        </p:sp>
        <p:sp>
          <p:nvSpPr>
            <p:cNvPr id="411" name="Freeform 126"/>
            <p:cNvSpPr>
              <a:spLocks/>
            </p:cNvSpPr>
            <p:nvPr/>
          </p:nvSpPr>
          <p:spPr bwMode="auto">
            <a:xfrm>
              <a:off x="2827338" y="3944940"/>
              <a:ext cx="354011" cy="325437"/>
            </a:xfrm>
            <a:custGeom>
              <a:avLst/>
              <a:gdLst>
                <a:gd name="T0" fmla="*/ 60 w 120"/>
                <a:gd name="T1" fmla="*/ 104 h 106"/>
                <a:gd name="T2" fmla="*/ 58 w 120"/>
                <a:gd name="T3" fmla="*/ 98 h 106"/>
                <a:gd name="T4" fmla="*/ 44 w 120"/>
                <a:gd name="T5" fmla="*/ 96 h 106"/>
                <a:gd name="T6" fmla="*/ 36 w 120"/>
                <a:gd name="T7" fmla="*/ 76 h 106"/>
                <a:gd name="T8" fmla="*/ 12 w 120"/>
                <a:gd name="T9" fmla="*/ 64 h 106"/>
                <a:gd name="T10" fmla="*/ 8 w 120"/>
                <a:gd name="T11" fmla="*/ 48 h 106"/>
                <a:gd name="T12" fmla="*/ 0 w 120"/>
                <a:gd name="T13" fmla="*/ 36 h 106"/>
                <a:gd name="T14" fmla="*/ 28 w 120"/>
                <a:gd name="T15" fmla="*/ 34 h 106"/>
                <a:gd name="T16" fmla="*/ 42 w 120"/>
                <a:gd name="T17" fmla="*/ 16 h 106"/>
                <a:gd name="T18" fmla="*/ 54 w 120"/>
                <a:gd name="T19" fmla="*/ 14 h 106"/>
                <a:gd name="T20" fmla="*/ 62 w 120"/>
                <a:gd name="T21" fmla="*/ 0 h 106"/>
                <a:gd name="T22" fmla="*/ 78 w 120"/>
                <a:gd name="T23" fmla="*/ 0 h 106"/>
                <a:gd name="T24" fmla="*/ 118 w 120"/>
                <a:gd name="T25" fmla="*/ 14 h 106"/>
                <a:gd name="T26" fmla="*/ 120 w 120"/>
                <a:gd name="T27" fmla="*/ 42 h 106"/>
                <a:gd name="T28" fmla="*/ 120 w 120"/>
                <a:gd name="T29" fmla="*/ 72 h 106"/>
                <a:gd name="T30" fmla="*/ 112 w 120"/>
                <a:gd name="T31" fmla="*/ 90 h 106"/>
                <a:gd name="T32" fmla="*/ 90 w 120"/>
                <a:gd name="T33" fmla="*/ 106 h 106"/>
                <a:gd name="T34" fmla="*/ 60 w 120"/>
                <a:gd name="T35" fmla="*/ 104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06"/>
                <a:gd name="T56" fmla="*/ 120 w 120"/>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solidFill>
              <a:schemeClr val="accent3"/>
            </a:solidFill>
            <a:ln w="3175">
              <a:solidFill>
                <a:schemeClr val="accent3"/>
              </a:solidFill>
              <a:prstDash val="solid"/>
              <a:round/>
              <a:headEnd/>
              <a:tailEnd/>
            </a:ln>
          </p:spPr>
          <p:txBody>
            <a:bodyPr/>
            <a:lstStyle/>
            <a:p>
              <a:endParaRPr lang="en-GB"/>
            </a:p>
          </p:txBody>
        </p:sp>
        <p:sp>
          <p:nvSpPr>
            <p:cNvPr id="412" name="Freeform 127"/>
            <p:cNvSpPr>
              <a:spLocks/>
            </p:cNvSpPr>
            <p:nvPr/>
          </p:nvSpPr>
          <p:spPr bwMode="auto">
            <a:xfrm>
              <a:off x="2579689" y="4056066"/>
              <a:ext cx="425451" cy="446087"/>
            </a:xfrm>
            <a:custGeom>
              <a:avLst/>
              <a:gdLst>
                <a:gd name="T0" fmla="*/ 0 w 144"/>
                <a:gd name="T1" fmla="*/ 114 h 146"/>
                <a:gd name="T2" fmla="*/ 0 w 144"/>
                <a:gd name="T3" fmla="*/ 66 h 146"/>
                <a:gd name="T4" fmla="*/ 14 w 144"/>
                <a:gd name="T5" fmla="*/ 66 h 146"/>
                <a:gd name="T6" fmla="*/ 16 w 144"/>
                <a:gd name="T7" fmla="*/ 4 h 146"/>
                <a:gd name="T8" fmla="*/ 50 w 144"/>
                <a:gd name="T9" fmla="*/ 0 h 146"/>
                <a:gd name="T10" fmla="*/ 56 w 144"/>
                <a:gd name="T11" fmla="*/ 8 h 146"/>
                <a:gd name="T12" fmla="*/ 84 w 144"/>
                <a:gd name="T13" fmla="*/ 0 h 146"/>
                <a:gd name="T14" fmla="*/ 92 w 144"/>
                <a:gd name="T15" fmla="*/ 12 h 146"/>
                <a:gd name="T16" fmla="*/ 96 w 144"/>
                <a:gd name="T17" fmla="*/ 28 h 146"/>
                <a:gd name="T18" fmla="*/ 120 w 144"/>
                <a:gd name="T19" fmla="*/ 40 h 146"/>
                <a:gd name="T20" fmla="*/ 128 w 144"/>
                <a:gd name="T21" fmla="*/ 60 h 146"/>
                <a:gd name="T22" fmla="*/ 142 w 144"/>
                <a:gd name="T23" fmla="*/ 62 h 146"/>
                <a:gd name="T24" fmla="*/ 144 w 144"/>
                <a:gd name="T25" fmla="*/ 70 h 146"/>
                <a:gd name="T26" fmla="*/ 142 w 144"/>
                <a:gd name="T27" fmla="*/ 74 h 146"/>
                <a:gd name="T28" fmla="*/ 132 w 144"/>
                <a:gd name="T29" fmla="*/ 74 h 146"/>
                <a:gd name="T30" fmla="*/ 94 w 144"/>
                <a:gd name="T31" fmla="*/ 114 h 146"/>
                <a:gd name="T32" fmla="*/ 86 w 144"/>
                <a:gd name="T33" fmla="*/ 128 h 146"/>
                <a:gd name="T34" fmla="*/ 66 w 144"/>
                <a:gd name="T35" fmla="*/ 130 h 146"/>
                <a:gd name="T36" fmla="*/ 56 w 144"/>
                <a:gd name="T37" fmla="*/ 122 h 146"/>
                <a:gd name="T38" fmla="*/ 46 w 144"/>
                <a:gd name="T39" fmla="*/ 122 h 146"/>
                <a:gd name="T40" fmla="*/ 42 w 144"/>
                <a:gd name="T41" fmla="*/ 134 h 146"/>
                <a:gd name="T42" fmla="*/ 28 w 144"/>
                <a:gd name="T43" fmla="*/ 146 h 146"/>
                <a:gd name="T44" fmla="*/ 12 w 144"/>
                <a:gd name="T45" fmla="*/ 146 h 146"/>
                <a:gd name="T46" fmla="*/ 12 w 144"/>
                <a:gd name="T47" fmla="*/ 126 h 146"/>
                <a:gd name="T48" fmla="*/ 0 w 144"/>
                <a:gd name="T49" fmla="*/ 114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46"/>
                <a:gd name="T77" fmla="*/ 144 w 144"/>
                <a:gd name="T78" fmla="*/ 146 h 1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solidFill>
              <a:schemeClr val="accent3"/>
            </a:solidFill>
            <a:ln w="3175">
              <a:solidFill>
                <a:schemeClr val="accent3"/>
              </a:solidFill>
              <a:prstDash val="solid"/>
              <a:round/>
              <a:headEnd/>
              <a:tailEnd/>
            </a:ln>
          </p:spPr>
          <p:txBody>
            <a:bodyPr/>
            <a:lstStyle/>
            <a:p>
              <a:endParaRPr lang="en-GB"/>
            </a:p>
          </p:txBody>
        </p:sp>
        <p:sp>
          <p:nvSpPr>
            <p:cNvPr id="413" name="Freeform 128"/>
            <p:cNvSpPr>
              <a:spLocks/>
            </p:cNvSpPr>
            <p:nvPr/>
          </p:nvSpPr>
          <p:spPr bwMode="auto">
            <a:xfrm>
              <a:off x="2208213" y="4024316"/>
              <a:ext cx="419100" cy="587375"/>
            </a:xfrm>
            <a:custGeom>
              <a:avLst/>
              <a:gdLst>
                <a:gd name="T0" fmla="*/ 0 w 142"/>
                <a:gd name="T1" fmla="*/ 0 h 192"/>
                <a:gd name="T2" fmla="*/ 98 w 142"/>
                <a:gd name="T3" fmla="*/ 0 h 192"/>
                <a:gd name="T4" fmla="*/ 106 w 142"/>
                <a:gd name="T5" fmla="*/ 6 h 192"/>
                <a:gd name="T6" fmla="*/ 134 w 142"/>
                <a:gd name="T7" fmla="*/ 8 h 192"/>
                <a:gd name="T8" fmla="*/ 142 w 142"/>
                <a:gd name="T9" fmla="*/ 14 h 192"/>
                <a:gd name="T10" fmla="*/ 140 w 142"/>
                <a:gd name="T11" fmla="*/ 76 h 192"/>
                <a:gd name="T12" fmla="*/ 126 w 142"/>
                <a:gd name="T13" fmla="*/ 76 h 192"/>
                <a:gd name="T14" fmla="*/ 126 w 142"/>
                <a:gd name="T15" fmla="*/ 182 h 192"/>
                <a:gd name="T16" fmla="*/ 110 w 142"/>
                <a:gd name="T17" fmla="*/ 192 h 192"/>
                <a:gd name="T18" fmla="*/ 94 w 142"/>
                <a:gd name="T19" fmla="*/ 192 h 192"/>
                <a:gd name="T20" fmla="*/ 86 w 142"/>
                <a:gd name="T21" fmla="*/ 188 h 192"/>
                <a:gd name="T22" fmla="*/ 80 w 142"/>
                <a:gd name="T23" fmla="*/ 180 h 192"/>
                <a:gd name="T24" fmla="*/ 72 w 142"/>
                <a:gd name="T25" fmla="*/ 186 h 192"/>
                <a:gd name="T26" fmla="*/ 52 w 142"/>
                <a:gd name="T27" fmla="*/ 164 h 192"/>
                <a:gd name="T28" fmla="*/ 44 w 142"/>
                <a:gd name="T29" fmla="*/ 126 h 192"/>
                <a:gd name="T30" fmla="*/ 38 w 142"/>
                <a:gd name="T31" fmla="*/ 114 h 192"/>
                <a:gd name="T32" fmla="*/ 38 w 142"/>
                <a:gd name="T33" fmla="*/ 82 h 192"/>
                <a:gd name="T34" fmla="*/ 12 w 142"/>
                <a:gd name="T35" fmla="*/ 36 h 192"/>
                <a:gd name="T36" fmla="*/ 0 w 142"/>
                <a:gd name="T37" fmla="*/ 16 h 192"/>
                <a:gd name="T38" fmla="*/ 0 w 142"/>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
                <a:gd name="T61" fmla="*/ 0 h 192"/>
                <a:gd name="T62" fmla="*/ 142 w 142"/>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414" name="Freeform 129"/>
            <p:cNvSpPr>
              <a:spLocks/>
            </p:cNvSpPr>
            <p:nvPr/>
          </p:nvSpPr>
          <p:spPr bwMode="auto">
            <a:xfrm>
              <a:off x="3070226" y="3681415"/>
              <a:ext cx="477839" cy="827088"/>
            </a:xfrm>
            <a:custGeom>
              <a:avLst/>
              <a:gdLst>
                <a:gd name="T0" fmla="*/ 0 w 162"/>
                <a:gd name="T1" fmla="*/ 88 h 270"/>
                <a:gd name="T2" fmla="*/ 0 w 162"/>
                <a:gd name="T3" fmla="*/ 72 h 270"/>
                <a:gd name="T4" fmla="*/ 50 w 162"/>
                <a:gd name="T5" fmla="*/ 64 h 270"/>
                <a:gd name="T6" fmla="*/ 66 w 162"/>
                <a:gd name="T7" fmla="*/ 64 h 270"/>
                <a:gd name="T8" fmla="*/ 64 w 162"/>
                <a:gd name="T9" fmla="*/ 94 h 270"/>
                <a:gd name="T10" fmla="*/ 76 w 162"/>
                <a:gd name="T11" fmla="*/ 106 h 270"/>
                <a:gd name="T12" fmla="*/ 86 w 162"/>
                <a:gd name="T13" fmla="*/ 92 h 270"/>
                <a:gd name="T14" fmla="*/ 84 w 162"/>
                <a:gd name="T15" fmla="*/ 64 h 270"/>
                <a:gd name="T16" fmla="*/ 70 w 162"/>
                <a:gd name="T17" fmla="*/ 48 h 270"/>
                <a:gd name="T18" fmla="*/ 64 w 162"/>
                <a:gd name="T19" fmla="*/ 32 h 270"/>
                <a:gd name="T20" fmla="*/ 68 w 162"/>
                <a:gd name="T21" fmla="*/ 16 h 270"/>
                <a:gd name="T22" fmla="*/ 90 w 162"/>
                <a:gd name="T23" fmla="*/ 18 h 270"/>
                <a:gd name="T24" fmla="*/ 116 w 162"/>
                <a:gd name="T25" fmla="*/ 20 h 270"/>
                <a:gd name="T26" fmla="*/ 142 w 162"/>
                <a:gd name="T27" fmla="*/ 10 h 270"/>
                <a:gd name="T28" fmla="*/ 158 w 162"/>
                <a:gd name="T29" fmla="*/ 0 h 270"/>
                <a:gd name="T30" fmla="*/ 158 w 162"/>
                <a:gd name="T31" fmla="*/ 40 h 270"/>
                <a:gd name="T32" fmla="*/ 162 w 162"/>
                <a:gd name="T33" fmla="*/ 80 h 270"/>
                <a:gd name="T34" fmla="*/ 144 w 162"/>
                <a:gd name="T35" fmla="*/ 98 h 270"/>
                <a:gd name="T36" fmla="*/ 112 w 162"/>
                <a:gd name="T37" fmla="*/ 118 h 270"/>
                <a:gd name="T38" fmla="*/ 76 w 162"/>
                <a:gd name="T39" fmla="*/ 150 h 270"/>
                <a:gd name="T40" fmla="*/ 68 w 162"/>
                <a:gd name="T41" fmla="*/ 154 h 270"/>
                <a:gd name="T42" fmla="*/ 70 w 162"/>
                <a:gd name="T43" fmla="*/ 168 h 270"/>
                <a:gd name="T44" fmla="*/ 80 w 162"/>
                <a:gd name="T45" fmla="*/ 196 h 270"/>
                <a:gd name="T46" fmla="*/ 76 w 162"/>
                <a:gd name="T47" fmla="*/ 228 h 270"/>
                <a:gd name="T48" fmla="*/ 38 w 162"/>
                <a:gd name="T49" fmla="*/ 248 h 270"/>
                <a:gd name="T50" fmla="*/ 34 w 162"/>
                <a:gd name="T51" fmla="*/ 256 h 270"/>
                <a:gd name="T52" fmla="*/ 38 w 162"/>
                <a:gd name="T53" fmla="*/ 264 h 270"/>
                <a:gd name="T54" fmla="*/ 40 w 162"/>
                <a:gd name="T55" fmla="*/ 270 h 270"/>
                <a:gd name="T56" fmla="*/ 24 w 162"/>
                <a:gd name="T57" fmla="*/ 268 h 270"/>
                <a:gd name="T58" fmla="*/ 24 w 162"/>
                <a:gd name="T59" fmla="*/ 258 h 270"/>
                <a:gd name="T60" fmla="*/ 24 w 162"/>
                <a:gd name="T61" fmla="*/ 222 h 270"/>
                <a:gd name="T62" fmla="*/ 16 w 162"/>
                <a:gd name="T63" fmla="*/ 198 h 270"/>
                <a:gd name="T64" fmla="*/ 8 w 162"/>
                <a:gd name="T65" fmla="*/ 192 h 270"/>
                <a:gd name="T66" fmla="*/ 30 w 162"/>
                <a:gd name="T67" fmla="*/ 176 h 270"/>
                <a:gd name="T68" fmla="*/ 38 w 162"/>
                <a:gd name="T69" fmla="*/ 158 h 270"/>
                <a:gd name="T70" fmla="*/ 38 w 162"/>
                <a:gd name="T71" fmla="*/ 128 h 270"/>
                <a:gd name="T72" fmla="*/ 36 w 162"/>
                <a:gd name="T73" fmla="*/ 100 h 270"/>
                <a:gd name="T74" fmla="*/ 0 w 162"/>
                <a:gd name="T75" fmla="*/ 88 h 2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270"/>
                <a:gd name="T116" fmla="*/ 162 w 162"/>
                <a:gd name="T117" fmla="*/ 270 h 2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solidFill>
              <a:schemeClr val="accent3"/>
            </a:solidFill>
            <a:ln w="3175">
              <a:solidFill>
                <a:schemeClr val="accent3"/>
              </a:solidFill>
              <a:prstDash val="solid"/>
              <a:round/>
              <a:headEnd/>
              <a:tailEnd/>
            </a:ln>
          </p:spPr>
          <p:txBody>
            <a:bodyPr/>
            <a:lstStyle/>
            <a:p>
              <a:endParaRPr lang="en-GB"/>
            </a:p>
          </p:txBody>
        </p:sp>
        <p:sp>
          <p:nvSpPr>
            <p:cNvPr id="415" name="Freeform 130"/>
            <p:cNvSpPr>
              <a:spLocks/>
            </p:cNvSpPr>
            <p:nvPr/>
          </p:nvSpPr>
          <p:spPr bwMode="auto">
            <a:xfrm>
              <a:off x="3176587" y="3638553"/>
              <a:ext cx="146050" cy="368301"/>
            </a:xfrm>
            <a:custGeom>
              <a:avLst/>
              <a:gdLst>
                <a:gd name="T0" fmla="*/ 4 w 50"/>
                <a:gd name="T1" fmla="*/ 50 h 120"/>
                <a:gd name="T2" fmla="*/ 10 w 50"/>
                <a:gd name="T3" fmla="*/ 44 h 120"/>
                <a:gd name="T4" fmla="*/ 12 w 50"/>
                <a:gd name="T5" fmla="*/ 18 h 120"/>
                <a:gd name="T6" fmla="*/ 14 w 50"/>
                <a:gd name="T7" fmla="*/ 14 h 120"/>
                <a:gd name="T8" fmla="*/ 8 w 50"/>
                <a:gd name="T9" fmla="*/ 0 h 120"/>
                <a:gd name="T10" fmla="*/ 22 w 50"/>
                <a:gd name="T11" fmla="*/ 0 h 120"/>
                <a:gd name="T12" fmla="*/ 30 w 50"/>
                <a:gd name="T13" fmla="*/ 12 h 120"/>
                <a:gd name="T14" fmla="*/ 32 w 50"/>
                <a:gd name="T15" fmla="*/ 30 h 120"/>
                <a:gd name="T16" fmla="*/ 28 w 50"/>
                <a:gd name="T17" fmla="*/ 46 h 120"/>
                <a:gd name="T18" fmla="*/ 34 w 50"/>
                <a:gd name="T19" fmla="*/ 62 h 120"/>
                <a:gd name="T20" fmla="*/ 48 w 50"/>
                <a:gd name="T21" fmla="*/ 78 h 120"/>
                <a:gd name="T22" fmla="*/ 50 w 50"/>
                <a:gd name="T23" fmla="*/ 106 h 120"/>
                <a:gd name="T24" fmla="*/ 40 w 50"/>
                <a:gd name="T25" fmla="*/ 120 h 120"/>
                <a:gd name="T26" fmla="*/ 28 w 50"/>
                <a:gd name="T27" fmla="*/ 108 h 120"/>
                <a:gd name="T28" fmla="*/ 30 w 50"/>
                <a:gd name="T29" fmla="*/ 78 h 120"/>
                <a:gd name="T30" fmla="*/ 10 w 50"/>
                <a:gd name="T31" fmla="*/ 78 h 120"/>
                <a:gd name="T32" fmla="*/ 0 w 50"/>
                <a:gd name="T33" fmla="*/ 64 h 120"/>
                <a:gd name="T34" fmla="*/ 4 w 50"/>
                <a:gd name="T35" fmla="*/ 50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120"/>
                <a:gd name="T56" fmla="*/ 50 w 50"/>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solidFill>
              <a:schemeClr val="accent3"/>
            </a:solidFill>
            <a:ln w="3175">
              <a:solidFill>
                <a:schemeClr val="accent3"/>
              </a:solidFill>
              <a:prstDash val="solid"/>
              <a:round/>
              <a:headEnd/>
              <a:tailEnd/>
            </a:ln>
          </p:spPr>
          <p:txBody>
            <a:bodyPr/>
            <a:lstStyle/>
            <a:p>
              <a:endParaRPr lang="en-GB"/>
            </a:p>
          </p:txBody>
        </p:sp>
        <p:sp>
          <p:nvSpPr>
            <p:cNvPr id="416" name="Freeform 131"/>
            <p:cNvSpPr>
              <a:spLocks/>
            </p:cNvSpPr>
            <p:nvPr/>
          </p:nvSpPr>
          <p:spPr bwMode="auto">
            <a:xfrm>
              <a:off x="2674937" y="3578229"/>
              <a:ext cx="542925" cy="477838"/>
            </a:xfrm>
            <a:custGeom>
              <a:avLst/>
              <a:gdLst>
                <a:gd name="T0" fmla="*/ 52 w 184"/>
                <a:gd name="T1" fmla="*/ 156 h 156"/>
                <a:gd name="T2" fmla="*/ 46 w 184"/>
                <a:gd name="T3" fmla="*/ 150 h 156"/>
                <a:gd name="T4" fmla="*/ 20 w 184"/>
                <a:gd name="T5" fmla="*/ 148 h 156"/>
                <a:gd name="T6" fmla="*/ 2 w 184"/>
                <a:gd name="T7" fmla="*/ 128 h 156"/>
                <a:gd name="T8" fmla="*/ 0 w 184"/>
                <a:gd name="T9" fmla="*/ 76 h 156"/>
                <a:gd name="T10" fmla="*/ 30 w 184"/>
                <a:gd name="T11" fmla="*/ 76 h 156"/>
                <a:gd name="T12" fmla="*/ 30 w 184"/>
                <a:gd name="T13" fmla="*/ 42 h 156"/>
                <a:gd name="T14" fmla="*/ 48 w 184"/>
                <a:gd name="T15" fmla="*/ 50 h 156"/>
                <a:gd name="T16" fmla="*/ 68 w 184"/>
                <a:gd name="T17" fmla="*/ 58 h 156"/>
                <a:gd name="T18" fmla="*/ 82 w 184"/>
                <a:gd name="T19" fmla="*/ 52 h 156"/>
                <a:gd name="T20" fmla="*/ 90 w 184"/>
                <a:gd name="T21" fmla="*/ 64 h 156"/>
                <a:gd name="T22" fmla="*/ 102 w 184"/>
                <a:gd name="T23" fmla="*/ 70 h 156"/>
                <a:gd name="T24" fmla="*/ 110 w 184"/>
                <a:gd name="T25" fmla="*/ 82 h 156"/>
                <a:gd name="T26" fmla="*/ 124 w 184"/>
                <a:gd name="T27" fmla="*/ 82 h 156"/>
                <a:gd name="T28" fmla="*/ 124 w 184"/>
                <a:gd name="T29" fmla="*/ 64 h 156"/>
                <a:gd name="T30" fmla="*/ 110 w 184"/>
                <a:gd name="T31" fmla="*/ 58 h 156"/>
                <a:gd name="T32" fmla="*/ 100 w 184"/>
                <a:gd name="T33" fmla="*/ 48 h 156"/>
                <a:gd name="T34" fmla="*/ 104 w 184"/>
                <a:gd name="T35" fmla="*/ 26 h 156"/>
                <a:gd name="T36" fmla="*/ 102 w 184"/>
                <a:gd name="T37" fmla="*/ 8 h 156"/>
                <a:gd name="T38" fmla="*/ 118 w 184"/>
                <a:gd name="T39" fmla="*/ 0 h 156"/>
                <a:gd name="T40" fmla="*/ 136 w 184"/>
                <a:gd name="T41" fmla="*/ 0 h 156"/>
                <a:gd name="T42" fmla="*/ 178 w 184"/>
                <a:gd name="T43" fmla="*/ 20 h 156"/>
                <a:gd name="T44" fmla="*/ 184 w 184"/>
                <a:gd name="T45" fmla="*/ 34 h 156"/>
                <a:gd name="T46" fmla="*/ 180 w 184"/>
                <a:gd name="T47" fmla="*/ 40 h 156"/>
                <a:gd name="T48" fmla="*/ 180 w 184"/>
                <a:gd name="T49" fmla="*/ 64 h 156"/>
                <a:gd name="T50" fmla="*/ 174 w 184"/>
                <a:gd name="T51" fmla="*/ 70 h 156"/>
                <a:gd name="T52" fmla="*/ 170 w 184"/>
                <a:gd name="T53" fmla="*/ 84 h 156"/>
                <a:gd name="T54" fmla="*/ 180 w 184"/>
                <a:gd name="T55" fmla="*/ 98 h 156"/>
                <a:gd name="T56" fmla="*/ 134 w 184"/>
                <a:gd name="T57" fmla="*/ 106 h 156"/>
                <a:gd name="T58" fmla="*/ 134 w 184"/>
                <a:gd name="T59" fmla="*/ 122 h 156"/>
                <a:gd name="T60" fmla="*/ 114 w 184"/>
                <a:gd name="T61" fmla="*/ 120 h 156"/>
                <a:gd name="T62" fmla="*/ 106 w 184"/>
                <a:gd name="T63" fmla="*/ 134 h 156"/>
                <a:gd name="T64" fmla="*/ 94 w 184"/>
                <a:gd name="T65" fmla="*/ 136 h 156"/>
                <a:gd name="T66" fmla="*/ 80 w 184"/>
                <a:gd name="T67" fmla="*/ 154 h 156"/>
                <a:gd name="T68" fmla="*/ 52 w 184"/>
                <a:gd name="T69" fmla="*/ 156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56"/>
                <a:gd name="T107" fmla="*/ 184 w 184"/>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solidFill>
              <a:schemeClr val="accent3"/>
            </a:solidFill>
            <a:ln w="3175">
              <a:solidFill>
                <a:schemeClr val="accent3"/>
              </a:solidFill>
              <a:prstDash val="solid"/>
              <a:round/>
              <a:headEnd/>
              <a:tailEnd/>
            </a:ln>
          </p:spPr>
          <p:txBody>
            <a:bodyPr/>
            <a:lstStyle/>
            <a:p>
              <a:endParaRPr lang="en-GB"/>
            </a:p>
          </p:txBody>
        </p:sp>
        <p:sp>
          <p:nvSpPr>
            <p:cNvPr id="417" name="Freeform 132"/>
            <p:cNvSpPr>
              <a:spLocks/>
            </p:cNvSpPr>
            <p:nvPr/>
          </p:nvSpPr>
          <p:spPr bwMode="auto">
            <a:xfrm>
              <a:off x="3022599" y="3222628"/>
              <a:ext cx="512763" cy="520700"/>
            </a:xfrm>
            <a:custGeom>
              <a:avLst/>
              <a:gdLst>
                <a:gd name="T0" fmla="*/ 18 w 174"/>
                <a:gd name="T1" fmla="*/ 116 h 170"/>
                <a:gd name="T2" fmla="*/ 16 w 174"/>
                <a:gd name="T3" fmla="*/ 100 h 170"/>
                <a:gd name="T4" fmla="*/ 2 w 174"/>
                <a:gd name="T5" fmla="*/ 82 h 170"/>
                <a:gd name="T6" fmla="*/ 0 w 174"/>
                <a:gd name="T7" fmla="*/ 56 h 170"/>
                <a:gd name="T8" fmla="*/ 20 w 174"/>
                <a:gd name="T9" fmla="*/ 34 h 170"/>
                <a:gd name="T10" fmla="*/ 16 w 174"/>
                <a:gd name="T11" fmla="*/ 20 h 170"/>
                <a:gd name="T12" fmla="*/ 22 w 174"/>
                <a:gd name="T13" fmla="*/ 12 h 170"/>
                <a:gd name="T14" fmla="*/ 16 w 174"/>
                <a:gd name="T15" fmla="*/ 0 h 170"/>
                <a:gd name="T16" fmla="*/ 38 w 174"/>
                <a:gd name="T17" fmla="*/ 0 h 170"/>
                <a:gd name="T18" fmla="*/ 76 w 174"/>
                <a:gd name="T19" fmla="*/ 2 h 170"/>
                <a:gd name="T20" fmla="*/ 128 w 174"/>
                <a:gd name="T21" fmla="*/ 30 h 170"/>
                <a:gd name="T22" fmla="*/ 132 w 174"/>
                <a:gd name="T23" fmla="*/ 40 h 170"/>
                <a:gd name="T24" fmla="*/ 156 w 174"/>
                <a:gd name="T25" fmla="*/ 58 h 170"/>
                <a:gd name="T26" fmla="*/ 150 w 174"/>
                <a:gd name="T27" fmla="*/ 72 h 170"/>
                <a:gd name="T28" fmla="*/ 148 w 174"/>
                <a:gd name="T29" fmla="*/ 86 h 170"/>
                <a:gd name="T30" fmla="*/ 156 w 174"/>
                <a:gd name="T31" fmla="*/ 98 h 170"/>
                <a:gd name="T32" fmla="*/ 156 w 174"/>
                <a:gd name="T33" fmla="*/ 126 h 170"/>
                <a:gd name="T34" fmla="*/ 174 w 174"/>
                <a:gd name="T35" fmla="*/ 150 h 170"/>
                <a:gd name="T36" fmla="*/ 158 w 174"/>
                <a:gd name="T37" fmla="*/ 160 h 170"/>
                <a:gd name="T38" fmla="*/ 132 w 174"/>
                <a:gd name="T39" fmla="*/ 170 h 170"/>
                <a:gd name="T40" fmla="*/ 84 w 174"/>
                <a:gd name="T41" fmla="*/ 166 h 170"/>
                <a:gd name="T42" fmla="*/ 82 w 174"/>
                <a:gd name="T43" fmla="*/ 148 h 170"/>
                <a:gd name="T44" fmla="*/ 74 w 174"/>
                <a:gd name="T45" fmla="*/ 136 h 170"/>
                <a:gd name="T46" fmla="*/ 60 w 174"/>
                <a:gd name="T47" fmla="*/ 136 h 170"/>
                <a:gd name="T48" fmla="*/ 18 w 174"/>
                <a:gd name="T49" fmla="*/ 116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
                <a:gd name="T76" fmla="*/ 0 h 170"/>
                <a:gd name="T77" fmla="*/ 174 w 17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solidFill>
              <a:schemeClr val="accent3"/>
            </a:solidFill>
            <a:ln w="3175">
              <a:solidFill>
                <a:schemeClr val="accent3"/>
              </a:solidFill>
              <a:prstDash val="solid"/>
              <a:round/>
              <a:headEnd/>
              <a:tailEnd/>
            </a:ln>
          </p:spPr>
          <p:txBody>
            <a:bodyPr/>
            <a:lstStyle/>
            <a:p>
              <a:endParaRPr lang="en-GB"/>
            </a:p>
          </p:txBody>
        </p:sp>
        <p:sp>
          <p:nvSpPr>
            <p:cNvPr id="418" name="Freeform 133"/>
            <p:cNvSpPr>
              <a:spLocks/>
            </p:cNvSpPr>
            <p:nvPr/>
          </p:nvSpPr>
          <p:spPr bwMode="auto">
            <a:xfrm>
              <a:off x="3016250" y="3284541"/>
              <a:ext cx="65088" cy="109537"/>
            </a:xfrm>
            <a:custGeom>
              <a:avLst/>
              <a:gdLst>
                <a:gd name="T0" fmla="*/ 18 w 22"/>
                <a:gd name="T1" fmla="*/ 0 h 36"/>
                <a:gd name="T2" fmla="*/ 10 w 22"/>
                <a:gd name="T3" fmla="*/ 2 h 36"/>
                <a:gd name="T4" fmla="*/ 0 w 22"/>
                <a:gd name="T5" fmla="*/ 12 h 36"/>
                <a:gd name="T6" fmla="*/ 2 w 22"/>
                <a:gd name="T7" fmla="*/ 36 h 36"/>
                <a:gd name="T8" fmla="*/ 22 w 22"/>
                <a:gd name="T9" fmla="*/ 14 h 36"/>
                <a:gd name="T10" fmla="*/ 18 w 22"/>
                <a:gd name="T11" fmla="*/ 0 h 36"/>
                <a:gd name="T12" fmla="*/ 0 60000 65536"/>
                <a:gd name="T13" fmla="*/ 0 60000 65536"/>
                <a:gd name="T14" fmla="*/ 0 60000 65536"/>
                <a:gd name="T15" fmla="*/ 0 60000 65536"/>
                <a:gd name="T16" fmla="*/ 0 60000 65536"/>
                <a:gd name="T17" fmla="*/ 0 60000 65536"/>
                <a:gd name="T18" fmla="*/ 0 w 22"/>
                <a:gd name="T19" fmla="*/ 0 h 36"/>
                <a:gd name="T20" fmla="*/ 22 w 2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2" h="36">
                  <a:moveTo>
                    <a:pt x="18" y="0"/>
                  </a:moveTo>
                  <a:lnTo>
                    <a:pt x="10" y="2"/>
                  </a:lnTo>
                  <a:lnTo>
                    <a:pt x="0" y="12"/>
                  </a:lnTo>
                  <a:lnTo>
                    <a:pt x="2" y="36"/>
                  </a:lnTo>
                  <a:lnTo>
                    <a:pt x="22" y="14"/>
                  </a:lnTo>
                  <a:lnTo>
                    <a:pt x="18"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419" name="Freeform 134"/>
            <p:cNvSpPr>
              <a:spLocks/>
            </p:cNvSpPr>
            <p:nvPr/>
          </p:nvSpPr>
          <p:spPr bwMode="auto">
            <a:xfrm>
              <a:off x="2998788" y="3222628"/>
              <a:ext cx="88899" cy="98424"/>
            </a:xfrm>
            <a:custGeom>
              <a:avLst/>
              <a:gdLst>
                <a:gd name="T0" fmla="*/ 10 w 30"/>
                <a:gd name="T1" fmla="*/ 2 h 32"/>
                <a:gd name="T2" fmla="*/ 24 w 30"/>
                <a:gd name="T3" fmla="*/ 0 h 32"/>
                <a:gd name="T4" fmla="*/ 30 w 30"/>
                <a:gd name="T5" fmla="*/ 12 h 32"/>
                <a:gd name="T6" fmla="*/ 24 w 30"/>
                <a:gd name="T7" fmla="*/ 20 h 32"/>
                <a:gd name="T8" fmla="*/ 16 w 30"/>
                <a:gd name="T9" fmla="*/ 22 h 32"/>
                <a:gd name="T10" fmla="*/ 6 w 30"/>
                <a:gd name="T11" fmla="*/ 32 h 32"/>
                <a:gd name="T12" fmla="*/ 0 w 30"/>
                <a:gd name="T13" fmla="*/ 16 h 32"/>
                <a:gd name="T14" fmla="*/ 10 w 30"/>
                <a:gd name="T15" fmla="*/ 2 h 3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2"/>
                <a:gd name="T26" fmla="*/ 30 w 30"/>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2">
                  <a:moveTo>
                    <a:pt x="10" y="2"/>
                  </a:moveTo>
                  <a:lnTo>
                    <a:pt x="24" y="0"/>
                  </a:lnTo>
                  <a:lnTo>
                    <a:pt x="30" y="12"/>
                  </a:lnTo>
                  <a:lnTo>
                    <a:pt x="24" y="20"/>
                  </a:lnTo>
                  <a:lnTo>
                    <a:pt x="16" y="22"/>
                  </a:lnTo>
                  <a:lnTo>
                    <a:pt x="6" y="32"/>
                  </a:lnTo>
                  <a:lnTo>
                    <a:pt x="0" y="16"/>
                  </a:lnTo>
                  <a:lnTo>
                    <a:pt x="10" y="2"/>
                  </a:lnTo>
                  <a:close/>
                </a:path>
              </a:pathLst>
            </a:custGeom>
            <a:solidFill>
              <a:schemeClr val="accent3"/>
            </a:solidFill>
            <a:ln w="3175">
              <a:solidFill>
                <a:schemeClr val="accent3"/>
              </a:solidFill>
              <a:prstDash val="solid"/>
              <a:round/>
              <a:headEnd/>
              <a:tailEnd/>
            </a:ln>
          </p:spPr>
          <p:txBody>
            <a:bodyPr/>
            <a:lstStyle/>
            <a:p>
              <a:endParaRPr lang="en-GB"/>
            </a:p>
          </p:txBody>
        </p:sp>
        <p:sp>
          <p:nvSpPr>
            <p:cNvPr id="420" name="Freeform 135"/>
            <p:cNvSpPr>
              <a:spLocks/>
            </p:cNvSpPr>
            <p:nvPr/>
          </p:nvSpPr>
          <p:spPr bwMode="auto">
            <a:xfrm>
              <a:off x="3028950" y="2971802"/>
              <a:ext cx="252414" cy="257175"/>
            </a:xfrm>
            <a:custGeom>
              <a:avLst/>
              <a:gdLst>
                <a:gd name="T0" fmla="*/ 0 w 86"/>
                <a:gd name="T1" fmla="*/ 84 h 84"/>
                <a:gd name="T2" fmla="*/ 2 w 86"/>
                <a:gd name="T3" fmla="*/ 64 h 84"/>
                <a:gd name="T4" fmla="*/ 6 w 86"/>
                <a:gd name="T5" fmla="*/ 52 h 84"/>
                <a:gd name="T6" fmla="*/ 26 w 86"/>
                <a:gd name="T7" fmla="*/ 34 h 84"/>
                <a:gd name="T8" fmla="*/ 26 w 86"/>
                <a:gd name="T9" fmla="*/ 30 h 84"/>
                <a:gd name="T10" fmla="*/ 20 w 86"/>
                <a:gd name="T11" fmla="*/ 28 h 84"/>
                <a:gd name="T12" fmla="*/ 16 w 86"/>
                <a:gd name="T13" fmla="*/ 4 h 84"/>
                <a:gd name="T14" fmla="*/ 68 w 86"/>
                <a:gd name="T15" fmla="*/ 0 h 84"/>
                <a:gd name="T16" fmla="*/ 80 w 86"/>
                <a:gd name="T17" fmla="*/ 20 h 84"/>
                <a:gd name="T18" fmla="*/ 86 w 86"/>
                <a:gd name="T19" fmla="*/ 42 h 84"/>
                <a:gd name="T20" fmla="*/ 72 w 86"/>
                <a:gd name="T21" fmla="*/ 58 h 84"/>
                <a:gd name="T22" fmla="*/ 76 w 86"/>
                <a:gd name="T23" fmla="*/ 72 h 84"/>
                <a:gd name="T24" fmla="*/ 70 w 86"/>
                <a:gd name="T25" fmla="*/ 84 h 84"/>
                <a:gd name="T26" fmla="*/ 36 w 86"/>
                <a:gd name="T27" fmla="*/ 82 h 84"/>
                <a:gd name="T28" fmla="*/ 14 w 86"/>
                <a:gd name="T29" fmla="*/ 82 h 84"/>
                <a:gd name="T30" fmla="*/ 0 w 86"/>
                <a:gd name="T31" fmla="*/ 84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
                <a:gd name="T49" fmla="*/ 0 h 84"/>
                <a:gd name="T50" fmla="*/ 86 w 86"/>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solidFill>
              <a:schemeClr val="accent3"/>
            </a:solidFill>
            <a:ln w="3175">
              <a:solidFill>
                <a:schemeClr val="accent3"/>
              </a:solidFill>
              <a:prstDash val="solid"/>
              <a:round/>
              <a:headEnd/>
              <a:tailEnd/>
            </a:ln>
          </p:spPr>
          <p:txBody>
            <a:bodyPr/>
            <a:lstStyle/>
            <a:p>
              <a:endParaRPr lang="en-GB"/>
            </a:p>
          </p:txBody>
        </p:sp>
        <p:sp>
          <p:nvSpPr>
            <p:cNvPr id="421" name="Freeform 136"/>
            <p:cNvSpPr>
              <a:spLocks/>
            </p:cNvSpPr>
            <p:nvPr/>
          </p:nvSpPr>
          <p:spPr bwMode="auto">
            <a:xfrm>
              <a:off x="2208213" y="3455991"/>
              <a:ext cx="619125" cy="623887"/>
            </a:xfrm>
            <a:custGeom>
              <a:avLst/>
              <a:gdLst>
                <a:gd name="T0" fmla="*/ 0 w 210"/>
                <a:gd name="T1" fmla="*/ 186 h 204"/>
                <a:gd name="T2" fmla="*/ 0 w 210"/>
                <a:gd name="T3" fmla="*/ 162 h 204"/>
                <a:gd name="T4" fmla="*/ 8 w 210"/>
                <a:gd name="T5" fmla="*/ 126 h 204"/>
                <a:gd name="T6" fmla="*/ 28 w 210"/>
                <a:gd name="T7" fmla="*/ 94 h 204"/>
                <a:gd name="T8" fmla="*/ 28 w 210"/>
                <a:gd name="T9" fmla="*/ 78 h 204"/>
                <a:gd name="T10" fmla="*/ 16 w 210"/>
                <a:gd name="T11" fmla="*/ 52 h 204"/>
                <a:gd name="T12" fmla="*/ 20 w 210"/>
                <a:gd name="T13" fmla="*/ 38 h 204"/>
                <a:gd name="T14" fmla="*/ 0 w 210"/>
                <a:gd name="T15" fmla="*/ 2 h 204"/>
                <a:gd name="T16" fmla="*/ 10 w 210"/>
                <a:gd name="T17" fmla="*/ 0 h 204"/>
                <a:gd name="T18" fmla="*/ 72 w 210"/>
                <a:gd name="T19" fmla="*/ 0 h 204"/>
                <a:gd name="T20" fmla="*/ 76 w 210"/>
                <a:gd name="T21" fmla="*/ 14 h 204"/>
                <a:gd name="T22" fmla="*/ 86 w 210"/>
                <a:gd name="T23" fmla="*/ 32 h 204"/>
                <a:gd name="T24" fmla="*/ 116 w 210"/>
                <a:gd name="T25" fmla="*/ 34 h 204"/>
                <a:gd name="T26" fmla="*/ 126 w 210"/>
                <a:gd name="T27" fmla="*/ 18 h 204"/>
                <a:gd name="T28" fmla="*/ 152 w 210"/>
                <a:gd name="T29" fmla="*/ 24 h 204"/>
                <a:gd name="T30" fmla="*/ 154 w 210"/>
                <a:gd name="T31" fmla="*/ 64 h 204"/>
                <a:gd name="T32" fmla="*/ 164 w 210"/>
                <a:gd name="T33" fmla="*/ 70 h 204"/>
                <a:gd name="T34" fmla="*/ 162 w 210"/>
                <a:gd name="T35" fmla="*/ 82 h 204"/>
                <a:gd name="T36" fmla="*/ 188 w 210"/>
                <a:gd name="T37" fmla="*/ 82 h 204"/>
                <a:gd name="T38" fmla="*/ 188 w 210"/>
                <a:gd name="T39" fmla="*/ 116 h 204"/>
                <a:gd name="T40" fmla="*/ 158 w 210"/>
                <a:gd name="T41" fmla="*/ 116 h 204"/>
                <a:gd name="T42" fmla="*/ 160 w 210"/>
                <a:gd name="T43" fmla="*/ 168 h 204"/>
                <a:gd name="T44" fmla="*/ 178 w 210"/>
                <a:gd name="T45" fmla="*/ 188 h 204"/>
                <a:gd name="T46" fmla="*/ 204 w 210"/>
                <a:gd name="T47" fmla="*/ 190 h 204"/>
                <a:gd name="T48" fmla="*/ 210 w 210"/>
                <a:gd name="T49" fmla="*/ 196 h 204"/>
                <a:gd name="T50" fmla="*/ 204 w 210"/>
                <a:gd name="T51" fmla="*/ 196 h 204"/>
                <a:gd name="T52" fmla="*/ 182 w 210"/>
                <a:gd name="T53" fmla="*/ 204 h 204"/>
                <a:gd name="T54" fmla="*/ 176 w 210"/>
                <a:gd name="T55" fmla="*/ 196 h 204"/>
                <a:gd name="T56" fmla="*/ 142 w 210"/>
                <a:gd name="T57" fmla="*/ 200 h 204"/>
                <a:gd name="T58" fmla="*/ 134 w 210"/>
                <a:gd name="T59" fmla="*/ 194 h 204"/>
                <a:gd name="T60" fmla="*/ 106 w 210"/>
                <a:gd name="T61" fmla="*/ 192 h 204"/>
                <a:gd name="T62" fmla="*/ 98 w 210"/>
                <a:gd name="T63" fmla="*/ 186 h 204"/>
                <a:gd name="T64" fmla="*/ 0 w 210"/>
                <a:gd name="T65" fmla="*/ 186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0"/>
                <a:gd name="T100" fmla="*/ 0 h 204"/>
                <a:gd name="T101" fmla="*/ 210 w 210"/>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solidFill>
              <a:schemeClr val="accent3"/>
            </a:solidFill>
            <a:ln w="3175">
              <a:solidFill>
                <a:schemeClr val="accent3"/>
              </a:solidFill>
              <a:prstDash val="solid"/>
              <a:round/>
              <a:headEnd/>
              <a:tailEnd/>
            </a:ln>
          </p:spPr>
          <p:txBody>
            <a:bodyPr/>
            <a:lstStyle/>
            <a:p>
              <a:endParaRPr lang="en-GB"/>
            </a:p>
          </p:txBody>
        </p:sp>
        <p:sp>
          <p:nvSpPr>
            <p:cNvPr id="422" name="Freeform 137"/>
            <p:cNvSpPr>
              <a:spLocks/>
            </p:cNvSpPr>
            <p:nvPr/>
          </p:nvSpPr>
          <p:spPr bwMode="auto">
            <a:xfrm>
              <a:off x="2227262" y="2911478"/>
              <a:ext cx="877888" cy="917576"/>
            </a:xfrm>
            <a:custGeom>
              <a:avLst/>
              <a:gdLst>
                <a:gd name="T0" fmla="*/ 0 w 298"/>
                <a:gd name="T1" fmla="*/ 176 h 300"/>
                <a:gd name="T2" fmla="*/ 6 w 298"/>
                <a:gd name="T3" fmla="*/ 162 h 300"/>
                <a:gd name="T4" fmla="*/ 14 w 298"/>
                <a:gd name="T5" fmla="*/ 160 h 300"/>
                <a:gd name="T6" fmla="*/ 34 w 298"/>
                <a:gd name="T7" fmla="*/ 156 h 300"/>
                <a:gd name="T8" fmla="*/ 60 w 298"/>
                <a:gd name="T9" fmla="*/ 144 h 300"/>
                <a:gd name="T10" fmla="*/ 64 w 298"/>
                <a:gd name="T11" fmla="*/ 112 h 300"/>
                <a:gd name="T12" fmla="*/ 88 w 298"/>
                <a:gd name="T13" fmla="*/ 74 h 300"/>
                <a:gd name="T14" fmla="*/ 94 w 298"/>
                <a:gd name="T15" fmla="*/ 42 h 300"/>
                <a:gd name="T16" fmla="*/ 96 w 298"/>
                <a:gd name="T17" fmla="*/ 30 h 300"/>
                <a:gd name="T18" fmla="*/ 98 w 298"/>
                <a:gd name="T19" fmla="*/ 16 h 300"/>
                <a:gd name="T20" fmla="*/ 112 w 298"/>
                <a:gd name="T21" fmla="*/ 0 h 300"/>
                <a:gd name="T22" fmla="*/ 126 w 298"/>
                <a:gd name="T23" fmla="*/ 14 h 300"/>
                <a:gd name="T24" fmla="*/ 138 w 298"/>
                <a:gd name="T25" fmla="*/ 18 h 300"/>
                <a:gd name="T26" fmla="*/ 160 w 298"/>
                <a:gd name="T27" fmla="*/ 20 h 300"/>
                <a:gd name="T28" fmla="*/ 172 w 298"/>
                <a:gd name="T29" fmla="*/ 12 h 300"/>
                <a:gd name="T30" fmla="*/ 206 w 298"/>
                <a:gd name="T31" fmla="*/ 2 h 300"/>
                <a:gd name="T32" fmla="*/ 236 w 298"/>
                <a:gd name="T33" fmla="*/ 4 h 300"/>
                <a:gd name="T34" fmla="*/ 244 w 298"/>
                <a:gd name="T35" fmla="*/ 14 h 300"/>
                <a:gd name="T36" fmla="*/ 272 w 298"/>
                <a:gd name="T37" fmla="*/ 12 h 300"/>
                <a:gd name="T38" fmla="*/ 288 w 298"/>
                <a:gd name="T39" fmla="*/ 24 h 300"/>
                <a:gd name="T40" fmla="*/ 292 w 298"/>
                <a:gd name="T41" fmla="*/ 48 h 300"/>
                <a:gd name="T42" fmla="*/ 298 w 298"/>
                <a:gd name="T43" fmla="*/ 50 h 300"/>
                <a:gd name="T44" fmla="*/ 298 w 298"/>
                <a:gd name="T45" fmla="*/ 54 h 300"/>
                <a:gd name="T46" fmla="*/ 278 w 298"/>
                <a:gd name="T47" fmla="*/ 72 h 300"/>
                <a:gd name="T48" fmla="*/ 274 w 298"/>
                <a:gd name="T49" fmla="*/ 84 h 300"/>
                <a:gd name="T50" fmla="*/ 272 w 298"/>
                <a:gd name="T51" fmla="*/ 104 h 300"/>
                <a:gd name="T52" fmla="*/ 262 w 298"/>
                <a:gd name="T53" fmla="*/ 118 h 300"/>
                <a:gd name="T54" fmla="*/ 268 w 298"/>
                <a:gd name="T55" fmla="*/ 134 h 300"/>
                <a:gd name="T56" fmla="*/ 270 w 298"/>
                <a:gd name="T57" fmla="*/ 158 h 300"/>
                <a:gd name="T58" fmla="*/ 270 w 298"/>
                <a:gd name="T59" fmla="*/ 172 h 300"/>
                <a:gd name="T60" fmla="*/ 272 w 298"/>
                <a:gd name="T61" fmla="*/ 184 h 300"/>
                <a:gd name="T62" fmla="*/ 286 w 298"/>
                <a:gd name="T63" fmla="*/ 202 h 300"/>
                <a:gd name="T64" fmla="*/ 288 w 298"/>
                <a:gd name="T65" fmla="*/ 218 h 300"/>
                <a:gd name="T66" fmla="*/ 270 w 298"/>
                <a:gd name="T67" fmla="*/ 218 h 300"/>
                <a:gd name="T68" fmla="*/ 254 w 298"/>
                <a:gd name="T69" fmla="*/ 226 h 300"/>
                <a:gd name="T70" fmla="*/ 256 w 298"/>
                <a:gd name="T71" fmla="*/ 244 h 300"/>
                <a:gd name="T72" fmla="*/ 252 w 298"/>
                <a:gd name="T73" fmla="*/ 266 h 300"/>
                <a:gd name="T74" fmla="*/ 262 w 298"/>
                <a:gd name="T75" fmla="*/ 276 h 300"/>
                <a:gd name="T76" fmla="*/ 276 w 298"/>
                <a:gd name="T77" fmla="*/ 282 h 300"/>
                <a:gd name="T78" fmla="*/ 276 w 298"/>
                <a:gd name="T79" fmla="*/ 300 h 300"/>
                <a:gd name="T80" fmla="*/ 262 w 298"/>
                <a:gd name="T81" fmla="*/ 300 h 300"/>
                <a:gd name="T82" fmla="*/ 254 w 298"/>
                <a:gd name="T83" fmla="*/ 288 h 300"/>
                <a:gd name="T84" fmla="*/ 242 w 298"/>
                <a:gd name="T85" fmla="*/ 282 h 300"/>
                <a:gd name="T86" fmla="*/ 234 w 298"/>
                <a:gd name="T87" fmla="*/ 270 h 300"/>
                <a:gd name="T88" fmla="*/ 220 w 298"/>
                <a:gd name="T89" fmla="*/ 276 h 300"/>
                <a:gd name="T90" fmla="*/ 182 w 298"/>
                <a:gd name="T91" fmla="*/ 260 h 300"/>
                <a:gd name="T92" fmla="*/ 156 w 298"/>
                <a:gd name="T93" fmla="*/ 260 h 300"/>
                <a:gd name="T94" fmla="*/ 158 w 298"/>
                <a:gd name="T95" fmla="*/ 248 h 300"/>
                <a:gd name="T96" fmla="*/ 148 w 298"/>
                <a:gd name="T97" fmla="*/ 242 h 300"/>
                <a:gd name="T98" fmla="*/ 146 w 298"/>
                <a:gd name="T99" fmla="*/ 202 h 300"/>
                <a:gd name="T100" fmla="*/ 120 w 298"/>
                <a:gd name="T101" fmla="*/ 196 h 300"/>
                <a:gd name="T102" fmla="*/ 110 w 298"/>
                <a:gd name="T103" fmla="*/ 212 h 300"/>
                <a:gd name="T104" fmla="*/ 80 w 298"/>
                <a:gd name="T105" fmla="*/ 210 h 300"/>
                <a:gd name="T106" fmla="*/ 70 w 298"/>
                <a:gd name="T107" fmla="*/ 192 h 300"/>
                <a:gd name="T108" fmla="*/ 66 w 298"/>
                <a:gd name="T109" fmla="*/ 178 h 300"/>
                <a:gd name="T110" fmla="*/ 6 w 298"/>
                <a:gd name="T111" fmla="*/ 178 h 300"/>
                <a:gd name="T112" fmla="*/ 0 w 298"/>
                <a:gd name="T113" fmla="*/ 176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8"/>
                <a:gd name="T172" fmla="*/ 0 h 300"/>
                <a:gd name="T173" fmla="*/ 298 w 298"/>
                <a:gd name="T174" fmla="*/ 300 h 3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solidFill>
              <a:schemeClr val="accent3"/>
            </a:solidFill>
            <a:ln w="3175">
              <a:solidFill>
                <a:schemeClr val="accent3"/>
              </a:solidFill>
              <a:prstDash val="solid"/>
              <a:round/>
              <a:headEnd/>
              <a:tailEnd/>
            </a:ln>
          </p:spPr>
          <p:txBody>
            <a:bodyPr/>
            <a:lstStyle/>
            <a:p>
              <a:endParaRPr lang="en-GB"/>
            </a:p>
          </p:txBody>
        </p:sp>
        <p:sp>
          <p:nvSpPr>
            <p:cNvPr id="423" name="Freeform 138"/>
            <p:cNvSpPr>
              <a:spLocks/>
            </p:cNvSpPr>
            <p:nvPr/>
          </p:nvSpPr>
          <p:spPr bwMode="auto">
            <a:xfrm>
              <a:off x="2208213" y="3387727"/>
              <a:ext cx="36511" cy="61913"/>
            </a:xfrm>
            <a:custGeom>
              <a:avLst/>
              <a:gdLst>
                <a:gd name="T0" fmla="*/ 0 w 12"/>
                <a:gd name="T1" fmla="*/ 4 h 20"/>
                <a:gd name="T2" fmla="*/ 10 w 12"/>
                <a:gd name="T3" fmla="*/ 0 h 20"/>
                <a:gd name="T4" fmla="*/ 12 w 12"/>
                <a:gd name="T5" fmla="*/ 4 h 20"/>
                <a:gd name="T6" fmla="*/ 10 w 12"/>
                <a:gd name="T7" fmla="*/ 12 h 20"/>
                <a:gd name="T8" fmla="*/ 0 w 12"/>
                <a:gd name="T9" fmla="*/ 20 h 20"/>
                <a:gd name="T10" fmla="*/ 0 w 12"/>
                <a:gd name="T11" fmla="*/ 4 h 20"/>
                <a:gd name="T12" fmla="*/ 0 60000 65536"/>
                <a:gd name="T13" fmla="*/ 0 60000 65536"/>
                <a:gd name="T14" fmla="*/ 0 60000 65536"/>
                <a:gd name="T15" fmla="*/ 0 60000 65536"/>
                <a:gd name="T16" fmla="*/ 0 60000 65536"/>
                <a:gd name="T17" fmla="*/ 0 60000 65536"/>
                <a:gd name="T18" fmla="*/ 0 w 12"/>
                <a:gd name="T19" fmla="*/ 0 h 20"/>
                <a:gd name="T20" fmla="*/ 12 w 1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2" h="20">
                  <a:moveTo>
                    <a:pt x="0" y="4"/>
                  </a:moveTo>
                  <a:lnTo>
                    <a:pt x="10" y="0"/>
                  </a:lnTo>
                  <a:lnTo>
                    <a:pt x="12" y="4"/>
                  </a:lnTo>
                  <a:lnTo>
                    <a:pt x="10" y="12"/>
                  </a:lnTo>
                  <a:lnTo>
                    <a:pt x="0" y="20"/>
                  </a:lnTo>
                  <a:lnTo>
                    <a:pt x="0" y="4"/>
                  </a:lnTo>
                  <a:close/>
                </a:path>
              </a:pathLst>
            </a:custGeom>
            <a:solidFill>
              <a:schemeClr val="accent3"/>
            </a:solidFill>
            <a:ln w="3175">
              <a:solidFill>
                <a:schemeClr val="accent3"/>
              </a:solidFill>
              <a:prstDash val="solid"/>
              <a:round/>
              <a:headEnd/>
              <a:tailEnd/>
            </a:ln>
          </p:spPr>
          <p:txBody>
            <a:bodyPr/>
            <a:lstStyle/>
            <a:p>
              <a:endParaRPr lang="en-GB"/>
            </a:p>
          </p:txBody>
        </p:sp>
        <p:sp>
          <p:nvSpPr>
            <p:cNvPr id="424" name="Freeform 139"/>
            <p:cNvSpPr>
              <a:spLocks/>
            </p:cNvSpPr>
            <p:nvPr/>
          </p:nvSpPr>
          <p:spPr bwMode="auto">
            <a:xfrm>
              <a:off x="2165349" y="2997202"/>
              <a:ext cx="344489" cy="403225"/>
            </a:xfrm>
            <a:custGeom>
              <a:avLst/>
              <a:gdLst>
                <a:gd name="T0" fmla="*/ 0 w 117"/>
                <a:gd name="T1" fmla="*/ 116 h 132"/>
                <a:gd name="T2" fmla="*/ 15 w 117"/>
                <a:gd name="T3" fmla="*/ 116 h 132"/>
                <a:gd name="T4" fmla="*/ 15 w 117"/>
                <a:gd name="T5" fmla="*/ 106 h 132"/>
                <a:gd name="T6" fmla="*/ 7 w 117"/>
                <a:gd name="T7" fmla="*/ 106 h 132"/>
                <a:gd name="T8" fmla="*/ 7 w 117"/>
                <a:gd name="T9" fmla="*/ 94 h 132"/>
                <a:gd name="T10" fmla="*/ 15 w 117"/>
                <a:gd name="T11" fmla="*/ 94 h 132"/>
                <a:gd name="T12" fmla="*/ 25 w 117"/>
                <a:gd name="T13" fmla="*/ 86 h 132"/>
                <a:gd name="T14" fmla="*/ 31 w 117"/>
                <a:gd name="T15" fmla="*/ 94 h 132"/>
                <a:gd name="T16" fmla="*/ 49 w 117"/>
                <a:gd name="T17" fmla="*/ 96 h 132"/>
                <a:gd name="T18" fmla="*/ 53 w 117"/>
                <a:gd name="T19" fmla="*/ 88 h 132"/>
                <a:gd name="T20" fmla="*/ 53 w 117"/>
                <a:gd name="T21" fmla="*/ 68 h 132"/>
                <a:gd name="T22" fmla="*/ 45 w 117"/>
                <a:gd name="T23" fmla="*/ 62 h 132"/>
                <a:gd name="T24" fmla="*/ 45 w 117"/>
                <a:gd name="T25" fmla="*/ 50 h 132"/>
                <a:gd name="T26" fmla="*/ 53 w 117"/>
                <a:gd name="T27" fmla="*/ 44 h 132"/>
                <a:gd name="T28" fmla="*/ 49 w 117"/>
                <a:gd name="T29" fmla="*/ 34 h 132"/>
                <a:gd name="T30" fmla="*/ 35 w 117"/>
                <a:gd name="T31" fmla="*/ 36 h 132"/>
                <a:gd name="T32" fmla="*/ 31 w 117"/>
                <a:gd name="T33" fmla="*/ 20 h 132"/>
                <a:gd name="T34" fmla="*/ 59 w 117"/>
                <a:gd name="T35" fmla="*/ 20 h 132"/>
                <a:gd name="T36" fmla="*/ 59 w 117"/>
                <a:gd name="T37" fmla="*/ 28 h 132"/>
                <a:gd name="T38" fmla="*/ 77 w 117"/>
                <a:gd name="T39" fmla="*/ 26 h 132"/>
                <a:gd name="T40" fmla="*/ 79 w 117"/>
                <a:gd name="T41" fmla="*/ 12 h 132"/>
                <a:gd name="T42" fmla="*/ 87 w 117"/>
                <a:gd name="T43" fmla="*/ 0 h 132"/>
                <a:gd name="T44" fmla="*/ 117 w 117"/>
                <a:gd name="T45" fmla="*/ 2 h 132"/>
                <a:gd name="T46" fmla="*/ 109 w 117"/>
                <a:gd name="T47" fmla="*/ 46 h 132"/>
                <a:gd name="T48" fmla="*/ 85 w 117"/>
                <a:gd name="T49" fmla="*/ 84 h 132"/>
                <a:gd name="T50" fmla="*/ 81 w 117"/>
                <a:gd name="T51" fmla="*/ 116 h 132"/>
                <a:gd name="T52" fmla="*/ 55 w 117"/>
                <a:gd name="T53" fmla="*/ 128 h 132"/>
                <a:gd name="T54" fmla="*/ 27 w 117"/>
                <a:gd name="T55" fmla="*/ 132 h 132"/>
                <a:gd name="T56" fmla="*/ 25 w 117"/>
                <a:gd name="T57" fmla="*/ 128 h 132"/>
                <a:gd name="T58" fmla="*/ 15 w 117"/>
                <a:gd name="T59" fmla="*/ 132 h 132"/>
                <a:gd name="T60" fmla="*/ 0 w 117"/>
                <a:gd name="T61" fmla="*/ 116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
                <a:gd name="T94" fmla="*/ 0 h 132"/>
                <a:gd name="T95" fmla="*/ 117 w 117"/>
                <a:gd name="T96" fmla="*/ 132 h 1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solidFill>
              <a:schemeClr val="accent3"/>
            </a:solidFill>
            <a:ln w="3175">
              <a:solidFill>
                <a:schemeClr val="accent3"/>
              </a:solidFill>
              <a:prstDash val="solid"/>
              <a:round/>
              <a:headEnd/>
              <a:tailEnd/>
            </a:ln>
          </p:spPr>
          <p:txBody>
            <a:bodyPr/>
            <a:lstStyle/>
            <a:p>
              <a:endParaRPr lang="en-GB"/>
            </a:p>
          </p:txBody>
        </p:sp>
        <p:sp>
          <p:nvSpPr>
            <p:cNvPr id="425" name="Freeform 140"/>
            <p:cNvSpPr>
              <a:spLocks/>
            </p:cNvSpPr>
            <p:nvPr/>
          </p:nvSpPr>
          <p:spPr bwMode="auto">
            <a:xfrm>
              <a:off x="3228976" y="2947991"/>
              <a:ext cx="371475" cy="452438"/>
            </a:xfrm>
            <a:custGeom>
              <a:avLst/>
              <a:gdLst>
                <a:gd name="T0" fmla="*/ 8 w 126"/>
                <a:gd name="T1" fmla="*/ 0 h 148"/>
                <a:gd name="T2" fmla="*/ 28 w 126"/>
                <a:gd name="T3" fmla="*/ 0 h 148"/>
                <a:gd name="T4" fmla="*/ 64 w 126"/>
                <a:gd name="T5" fmla="*/ 16 h 148"/>
                <a:gd name="T6" fmla="*/ 88 w 126"/>
                <a:gd name="T7" fmla="*/ 18 h 148"/>
                <a:gd name="T8" fmla="*/ 108 w 126"/>
                <a:gd name="T9" fmla="*/ 6 h 148"/>
                <a:gd name="T10" fmla="*/ 114 w 126"/>
                <a:gd name="T11" fmla="*/ 14 h 148"/>
                <a:gd name="T12" fmla="*/ 126 w 126"/>
                <a:gd name="T13" fmla="*/ 10 h 148"/>
                <a:gd name="T14" fmla="*/ 126 w 126"/>
                <a:gd name="T15" fmla="*/ 20 h 148"/>
                <a:gd name="T16" fmla="*/ 110 w 126"/>
                <a:gd name="T17" fmla="*/ 30 h 148"/>
                <a:gd name="T18" fmla="*/ 112 w 126"/>
                <a:gd name="T19" fmla="*/ 86 h 148"/>
                <a:gd name="T20" fmla="*/ 122 w 126"/>
                <a:gd name="T21" fmla="*/ 98 h 148"/>
                <a:gd name="T22" fmla="*/ 112 w 126"/>
                <a:gd name="T23" fmla="*/ 106 h 148"/>
                <a:gd name="T24" fmla="*/ 100 w 126"/>
                <a:gd name="T25" fmla="*/ 118 h 148"/>
                <a:gd name="T26" fmla="*/ 92 w 126"/>
                <a:gd name="T27" fmla="*/ 136 h 148"/>
                <a:gd name="T28" fmla="*/ 86 w 126"/>
                <a:gd name="T29" fmla="*/ 148 h 148"/>
                <a:gd name="T30" fmla="*/ 62 w 126"/>
                <a:gd name="T31" fmla="*/ 130 h 148"/>
                <a:gd name="T32" fmla="*/ 58 w 126"/>
                <a:gd name="T33" fmla="*/ 120 h 148"/>
                <a:gd name="T34" fmla="*/ 6 w 126"/>
                <a:gd name="T35" fmla="*/ 92 h 148"/>
                <a:gd name="T36" fmla="*/ 2 w 126"/>
                <a:gd name="T37" fmla="*/ 92 h 148"/>
                <a:gd name="T38" fmla="*/ 6 w 126"/>
                <a:gd name="T39" fmla="*/ 78 h 148"/>
                <a:gd name="T40" fmla="*/ 4 w 126"/>
                <a:gd name="T41" fmla="*/ 66 h 148"/>
                <a:gd name="T42" fmla="*/ 18 w 126"/>
                <a:gd name="T43" fmla="*/ 50 h 148"/>
                <a:gd name="T44" fmla="*/ 12 w 126"/>
                <a:gd name="T45" fmla="*/ 28 h 148"/>
                <a:gd name="T46" fmla="*/ 0 w 126"/>
                <a:gd name="T47" fmla="*/ 8 h 148"/>
                <a:gd name="T48" fmla="*/ 8 w 12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148"/>
                <a:gd name="T77" fmla="*/ 126 w 126"/>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426" name="Freeform 141"/>
            <p:cNvSpPr>
              <a:spLocks/>
            </p:cNvSpPr>
            <p:nvPr/>
          </p:nvSpPr>
          <p:spPr bwMode="auto">
            <a:xfrm>
              <a:off x="2058988" y="3057528"/>
              <a:ext cx="261936" cy="293688"/>
            </a:xfrm>
            <a:custGeom>
              <a:avLst/>
              <a:gdLst>
                <a:gd name="T0" fmla="*/ 39 w 89"/>
                <a:gd name="T1" fmla="*/ 0 h 96"/>
                <a:gd name="T2" fmla="*/ 67 w 89"/>
                <a:gd name="T3" fmla="*/ 0 h 96"/>
                <a:gd name="T4" fmla="*/ 71 w 89"/>
                <a:gd name="T5" fmla="*/ 16 h 96"/>
                <a:gd name="T6" fmla="*/ 85 w 89"/>
                <a:gd name="T7" fmla="*/ 14 h 96"/>
                <a:gd name="T8" fmla="*/ 89 w 89"/>
                <a:gd name="T9" fmla="*/ 24 h 96"/>
                <a:gd name="T10" fmla="*/ 81 w 89"/>
                <a:gd name="T11" fmla="*/ 30 h 96"/>
                <a:gd name="T12" fmla="*/ 81 w 89"/>
                <a:gd name="T13" fmla="*/ 42 h 96"/>
                <a:gd name="T14" fmla="*/ 89 w 89"/>
                <a:gd name="T15" fmla="*/ 48 h 96"/>
                <a:gd name="T16" fmla="*/ 89 w 89"/>
                <a:gd name="T17" fmla="*/ 68 h 96"/>
                <a:gd name="T18" fmla="*/ 85 w 89"/>
                <a:gd name="T19" fmla="*/ 76 h 96"/>
                <a:gd name="T20" fmla="*/ 67 w 89"/>
                <a:gd name="T21" fmla="*/ 74 h 96"/>
                <a:gd name="T22" fmla="*/ 61 w 89"/>
                <a:gd name="T23" fmla="*/ 66 h 96"/>
                <a:gd name="T24" fmla="*/ 51 w 89"/>
                <a:gd name="T25" fmla="*/ 74 h 96"/>
                <a:gd name="T26" fmla="*/ 43 w 89"/>
                <a:gd name="T27" fmla="*/ 74 h 96"/>
                <a:gd name="T28" fmla="*/ 43 w 89"/>
                <a:gd name="T29" fmla="*/ 86 h 96"/>
                <a:gd name="T30" fmla="*/ 51 w 89"/>
                <a:gd name="T31" fmla="*/ 86 h 96"/>
                <a:gd name="T32" fmla="*/ 51 w 89"/>
                <a:gd name="T33" fmla="*/ 96 h 96"/>
                <a:gd name="T34" fmla="*/ 36 w 89"/>
                <a:gd name="T35" fmla="*/ 96 h 96"/>
                <a:gd name="T36" fmla="*/ 18 w 89"/>
                <a:gd name="T37" fmla="*/ 82 h 96"/>
                <a:gd name="T38" fmla="*/ 10 w 89"/>
                <a:gd name="T39" fmla="*/ 68 h 96"/>
                <a:gd name="T40" fmla="*/ 0 w 89"/>
                <a:gd name="T41" fmla="*/ 48 h 96"/>
                <a:gd name="T42" fmla="*/ 10 w 89"/>
                <a:gd name="T43" fmla="*/ 32 h 96"/>
                <a:gd name="T44" fmla="*/ 12 w 89"/>
                <a:gd name="T45" fmla="*/ 24 h 96"/>
                <a:gd name="T46" fmla="*/ 36 w 89"/>
                <a:gd name="T47" fmla="*/ 22 h 96"/>
                <a:gd name="T48" fmla="*/ 39 w 89"/>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96"/>
                <a:gd name="T77" fmla="*/ 89 w 89"/>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427" name="Freeform 142"/>
            <p:cNvSpPr>
              <a:spLocks/>
            </p:cNvSpPr>
            <p:nvPr/>
          </p:nvSpPr>
          <p:spPr bwMode="auto">
            <a:xfrm>
              <a:off x="849313" y="2500315"/>
              <a:ext cx="147637" cy="36511"/>
            </a:xfrm>
            <a:custGeom>
              <a:avLst/>
              <a:gdLst>
                <a:gd name="T0" fmla="*/ 8 w 50"/>
                <a:gd name="T1" fmla="*/ 0 h 12"/>
                <a:gd name="T2" fmla="*/ 20 w 50"/>
                <a:gd name="T3" fmla="*/ 0 h 12"/>
                <a:gd name="T4" fmla="*/ 32 w 50"/>
                <a:gd name="T5" fmla="*/ 2 h 12"/>
                <a:gd name="T6" fmla="*/ 42 w 50"/>
                <a:gd name="T7" fmla="*/ 4 h 12"/>
                <a:gd name="T8" fmla="*/ 50 w 50"/>
                <a:gd name="T9" fmla="*/ 6 h 12"/>
                <a:gd name="T10" fmla="*/ 46 w 50"/>
                <a:gd name="T11" fmla="*/ 8 h 12"/>
                <a:gd name="T12" fmla="*/ 34 w 50"/>
                <a:gd name="T13" fmla="*/ 8 h 12"/>
                <a:gd name="T14" fmla="*/ 26 w 50"/>
                <a:gd name="T15" fmla="*/ 8 h 12"/>
                <a:gd name="T16" fmla="*/ 16 w 50"/>
                <a:gd name="T17" fmla="*/ 8 h 12"/>
                <a:gd name="T18" fmla="*/ 6 w 50"/>
                <a:gd name="T19" fmla="*/ 12 h 12"/>
                <a:gd name="T20" fmla="*/ 0 w 50"/>
                <a:gd name="T21" fmla="*/ 10 h 12"/>
                <a:gd name="T22" fmla="*/ 4 w 50"/>
                <a:gd name="T23" fmla="*/ 0 h 12"/>
                <a:gd name="T24" fmla="*/ 8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chemeClr val="accent3"/>
            </a:solidFill>
            <a:ln w="3175">
              <a:solidFill>
                <a:schemeClr val="accent3"/>
              </a:solidFill>
              <a:round/>
              <a:headEnd/>
              <a:tailEnd/>
            </a:ln>
          </p:spPr>
          <p:txBody>
            <a:bodyPr/>
            <a:lstStyle/>
            <a:p>
              <a:endParaRPr lang="en-GB"/>
            </a:p>
          </p:txBody>
        </p:sp>
        <p:sp>
          <p:nvSpPr>
            <p:cNvPr id="428" name="Freeform 143"/>
            <p:cNvSpPr>
              <a:spLocks/>
            </p:cNvSpPr>
            <p:nvPr/>
          </p:nvSpPr>
          <p:spPr bwMode="auto">
            <a:xfrm>
              <a:off x="849313" y="2500315"/>
              <a:ext cx="147637" cy="36511"/>
            </a:xfrm>
            <a:custGeom>
              <a:avLst/>
              <a:gdLst>
                <a:gd name="T0" fmla="*/ 8 w 50"/>
                <a:gd name="T1" fmla="*/ 0 h 12"/>
                <a:gd name="T2" fmla="*/ 20 w 50"/>
                <a:gd name="T3" fmla="*/ 0 h 12"/>
                <a:gd name="T4" fmla="*/ 32 w 50"/>
                <a:gd name="T5" fmla="*/ 2 h 12"/>
                <a:gd name="T6" fmla="*/ 42 w 50"/>
                <a:gd name="T7" fmla="*/ 4 h 12"/>
                <a:gd name="T8" fmla="*/ 50 w 50"/>
                <a:gd name="T9" fmla="*/ 6 h 12"/>
                <a:gd name="T10" fmla="*/ 46 w 50"/>
                <a:gd name="T11" fmla="*/ 8 h 12"/>
                <a:gd name="T12" fmla="*/ 34 w 50"/>
                <a:gd name="T13" fmla="*/ 8 h 12"/>
                <a:gd name="T14" fmla="*/ 26 w 50"/>
                <a:gd name="T15" fmla="*/ 8 h 12"/>
                <a:gd name="T16" fmla="*/ 16 w 50"/>
                <a:gd name="T17" fmla="*/ 8 h 12"/>
                <a:gd name="T18" fmla="*/ 6 w 50"/>
                <a:gd name="T19" fmla="*/ 12 h 12"/>
                <a:gd name="T20" fmla="*/ 0 w 50"/>
                <a:gd name="T21" fmla="*/ 10 h 12"/>
                <a:gd name="T22" fmla="*/ 4 w 50"/>
                <a:gd name="T23" fmla="*/ 0 h 12"/>
                <a:gd name="T24" fmla="*/ 8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429" name="Freeform 144"/>
            <p:cNvSpPr>
              <a:spLocks/>
            </p:cNvSpPr>
            <p:nvPr/>
          </p:nvSpPr>
          <p:spPr bwMode="auto">
            <a:xfrm>
              <a:off x="838200" y="2354264"/>
              <a:ext cx="271463" cy="214312"/>
            </a:xfrm>
            <a:custGeom>
              <a:avLst/>
              <a:gdLst>
                <a:gd name="T0" fmla="*/ 2 w 92"/>
                <a:gd name="T1" fmla="*/ 34 h 70"/>
                <a:gd name="T2" fmla="*/ 0 w 92"/>
                <a:gd name="T3" fmla="*/ 28 h 70"/>
                <a:gd name="T4" fmla="*/ 6 w 92"/>
                <a:gd name="T5" fmla="*/ 20 h 70"/>
                <a:gd name="T6" fmla="*/ 12 w 92"/>
                <a:gd name="T7" fmla="*/ 12 h 70"/>
                <a:gd name="T8" fmla="*/ 14 w 92"/>
                <a:gd name="T9" fmla="*/ 2 h 70"/>
                <a:gd name="T10" fmla="*/ 28 w 92"/>
                <a:gd name="T11" fmla="*/ 0 h 70"/>
                <a:gd name="T12" fmla="*/ 42 w 92"/>
                <a:gd name="T13" fmla="*/ 0 h 70"/>
                <a:gd name="T14" fmla="*/ 54 w 92"/>
                <a:gd name="T15" fmla="*/ 6 h 70"/>
                <a:gd name="T16" fmla="*/ 62 w 92"/>
                <a:gd name="T17" fmla="*/ 12 h 70"/>
                <a:gd name="T18" fmla="*/ 70 w 92"/>
                <a:gd name="T19" fmla="*/ 24 h 70"/>
                <a:gd name="T20" fmla="*/ 80 w 92"/>
                <a:gd name="T21" fmla="*/ 32 h 70"/>
                <a:gd name="T22" fmla="*/ 82 w 92"/>
                <a:gd name="T23" fmla="*/ 38 h 70"/>
                <a:gd name="T24" fmla="*/ 84 w 92"/>
                <a:gd name="T25" fmla="*/ 50 h 70"/>
                <a:gd name="T26" fmla="*/ 90 w 92"/>
                <a:gd name="T27" fmla="*/ 58 h 70"/>
                <a:gd name="T28" fmla="*/ 92 w 92"/>
                <a:gd name="T29" fmla="*/ 66 h 70"/>
                <a:gd name="T30" fmla="*/ 92 w 92"/>
                <a:gd name="T31" fmla="*/ 70 h 70"/>
                <a:gd name="T32" fmla="*/ 70 w 92"/>
                <a:gd name="T33" fmla="*/ 68 h 70"/>
                <a:gd name="T34" fmla="*/ 64 w 92"/>
                <a:gd name="T35" fmla="*/ 64 h 70"/>
                <a:gd name="T36" fmla="*/ 58 w 92"/>
                <a:gd name="T37" fmla="*/ 64 h 70"/>
                <a:gd name="T38" fmla="*/ 50 w 92"/>
                <a:gd name="T39" fmla="*/ 64 h 70"/>
                <a:gd name="T40" fmla="*/ 38 w 92"/>
                <a:gd name="T41" fmla="*/ 64 h 70"/>
                <a:gd name="T42" fmla="*/ 32 w 92"/>
                <a:gd name="T43" fmla="*/ 64 h 70"/>
                <a:gd name="T44" fmla="*/ 28 w 92"/>
                <a:gd name="T45" fmla="*/ 68 h 70"/>
                <a:gd name="T46" fmla="*/ 10 w 92"/>
                <a:gd name="T47" fmla="*/ 70 h 70"/>
                <a:gd name="T48" fmla="*/ 10 w 92"/>
                <a:gd name="T49" fmla="*/ 60 h 70"/>
                <a:gd name="T50" fmla="*/ 20 w 92"/>
                <a:gd name="T51" fmla="*/ 56 h 70"/>
                <a:gd name="T52" fmla="*/ 30 w 92"/>
                <a:gd name="T53" fmla="*/ 56 h 70"/>
                <a:gd name="T54" fmla="*/ 38 w 92"/>
                <a:gd name="T55" fmla="*/ 56 h 70"/>
                <a:gd name="T56" fmla="*/ 50 w 92"/>
                <a:gd name="T57" fmla="*/ 56 h 70"/>
                <a:gd name="T58" fmla="*/ 54 w 92"/>
                <a:gd name="T59" fmla="*/ 54 h 70"/>
                <a:gd name="T60" fmla="*/ 40 w 92"/>
                <a:gd name="T61" fmla="*/ 50 h 70"/>
                <a:gd name="T62" fmla="*/ 36 w 92"/>
                <a:gd name="T63" fmla="*/ 50 h 70"/>
                <a:gd name="T64" fmla="*/ 22 w 92"/>
                <a:gd name="T65" fmla="*/ 48 h 70"/>
                <a:gd name="T66" fmla="*/ 12 w 92"/>
                <a:gd name="T67" fmla="*/ 48 h 70"/>
                <a:gd name="T68" fmla="*/ 8 w 92"/>
                <a:gd name="T69" fmla="*/ 48 h 70"/>
                <a:gd name="T70" fmla="*/ 4 w 92"/>
                <a:gd name="T71" fmla="*/ 40 h 70"/>
                <a:gd name="T72" fmla="*/ 2 w 92"/>
                <a:gd name="T73" fmla="*/ 34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70"/>
                <a:gd name="T113" fmla="*/ 92 w 92"/>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solidFill>
              <a:schemeClr val="accent3"/>
            </a:solidFill>
            <a:ln w="3175">
              <a:solidFill>
                <a:schemeClr val="accent3"/>
              </a:solidFill>
              <a:prstDash val="solid"/>
              <a:round/>
              <a:headEnd/>
              <a:tailEnd/>
            </a:ln>
          </p:spPr>
          <p:txBody>
            <a:bodyPr/>
            <a:lstStyle/>
            <a:p>
              <a:endParaRPr lang="en-GB"/>
            </a:p>
          </p:txBody>
        </p:sp>
        <p:sp>
          <p:nvSpPr>
            <p:cNvPr id="430" name="Rectangle 429"/>
            <p:cNvSpPr/>
            <p:nvPr/>
          </p:nvSpPr>
          <p:spPr bwMode="auto">
            <a:xfrm>
              <a:off x="2979737" y="2457453"/>
              <a:ext cx="50800" cy="50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1" name="Rectangle 430"/>
            <p:cNvSpPr/>
            <p:nvPr/>
          </p:nvSpPr>
          <p:spPr bwMode="auto">
            <a:xfrm>
              <a:off x="3079750" y="2881315"/>
              <a:ext cx="50800" cy="50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2" name="Freeform 179"/>
            <p:cNvSpPr>
              <a:spLocks/>
            </p:cNvSpPr>
            <p:nvPr/>
          </p:nvSpPr>
          <p:spPr bwMode="auto">
            <a:xfrm>
              <a:off x="2743201" y="2503490"/>
              <a:ext cx="574674" cy="479425"/>
            </a:xfrm>
            <a:custGeom>
              <a:avLst/>
              <a:gdLst>
                <a:gd name="T0" fmla="*/ 206382 w 716"/>
                <a:gd name="T1" fmla="*/ 450387 h 591"/>
                <a:gd name="T2" fmla="*/ 574978 w 716"/>
                <a:gd name="T3" fmla="*/ 443083 h 591"/>
                <a:gd name="T4" fmla="*/ 444082 w 716"/>
                <a:gd name="T5" fmla="*/ 253190 h 591"/>
                <a:gd name="T6" fmla="*/ 497083 w 716"/>
                <a:gd name="T7" fmla="*/ 137956 h 591"/>
                <a:gd name="T8" fmla="*/ 499492 w 716"/>
                <a:gd name="T9" fmla="*/ 105496 h 591"/>
                <a:gd name="T10" fmla="*/ 490659 w 716"/>
                <a:gd name="T11" fmla="*/ 96569 h 591"/>
                <a:gd name="T12" fmla="*/ 472189 w 716"/>
                <a:gd name="T13" fmla="*/ 77905 h 591"/>
                <a:gd name="T14" fmla="*/ 464158 w 716"/>
                <a:gd name="T15" fmla="*/ 56806 h 591"/>
                <a:gd name="T16" fmla="*/ 460946 w 716"/>
                <a:gd name="T17" fmla="*/ 37329 h 591"/>
                <a:gd name="T18" fmla="*/ 444885 w 716"/>
                <a:gd name="T19" fmla="*/ 1623 h 591"/>
                <a:gd name="T20" fmla="*/ 415976 w 716"/>
                <a:gd name="T21" fmla="*/ 15419 h 591"/>
                <a:gd name="T22" fmla="*/ 415976 w 716"/>
                <a:gd name="T23" fmla="*/ 21911 h 591"/>
                <a:gd name="T24" fmla="*/ 419991 w 716"/>
                <a:gd name="T25" fmla="*/ 51125 h 591"/>
                <a:gd name="T26" fmla="*/ 424006 w 716"/>
                <a:gd name="T27" fmla="*/ 62486 h 591"/>
                <a:gd name="T28" fmla="*/ 393490 w 716"/>
                <a:gd name="T29" fmla="*/ 87643 h 591"/>
                <a:gd name="T30" fmla="*/ 390278 w 716"/>
                <a:gd name="T31" fmla="*/ 99815 h 591"/>
                <a:gd name="T32" fmla="*/ 378233 w 716"/>
                <a:gd name="T33" fmla="*/ 108742 h 591"/>
                <a:gd name="T34" fmla="*/ 371808 w 716"/>
                <a:gd name="T35" fmla="*/ 120915 h 591"/>
                <a:gd name="T36" fmla="*/ 332459 w 716"/>
                <a:gd name="T37" fmla="*/ 123349 h 591"/>
                <a:gd name="T38" fmla="*/ 327641 w 716"/>
                <a:gd name="T39" fmla="*/ 116857 h 591"/>
                <a:gd name="T40" fmla="*/ 318005 w 716"/>
                <a:gd name="T41" fmla="*/ 111988 h 591"/>
                <a:gd name="T42" fmla="*/ 301944 w 716"/>
                <a:gd name="T43" fmla="*/ 103873 h 591"/>
                <a:gd name="T44" fmla="*/ 292307 w 716"/>
                <a:gd name="T45" fmla="*/ 100627 h 591"/>
                <a:gd name="T46" fmla="*/ 284277 w 716"/>
                <a:gd name="T47" fmla="*/ 104684 h 591"/>
                <a:gd name="T48" fmla="*/ 273034 w 716"/>
                <a:gd name="T49" fmla="*/ 120103 h 591"/>
                <a:gd name="T50" fmla="*/ 265807 w 716"/>
                <a:gd name="T51" fmla="*/ 129841 h 591"/>
                <a:gd name="T52" fmla="*/ 254564 w 716"/>
                <a:gd name="T53" fmla="*/ 126595 h 591"/>
                <a:gd name="T54" fmla="*/ 247337 w 716"/>
                <a:gd name="T55" fmla="*/ 126595 h 591"/>
                <a:gd name="T56" fmla="*/ 235291 w 716"/>
                <a:gd name="T57" fmla="*/ 141202 h 591"/>
                <a:gd name="T58" fmla="*/ 217624 w 716"/>
                <a:gd name="T59" fmla="*/ 146883 h 591"/>
                <a:gd name="T60" fmla="*/ 192730 w 716"/>
                <a:gd name="T61" fmla="*/ 141202 h 591"/>
                <a:gd name="T62" fmla="*/ 187912 w 716"/>
                <a:gd name="T63" fmla="*/ 135522 h 591"/>
                <a:gd name="T64" fmla="*/ 146154 w 716"/>
                <a:gd name="T65" fmla="*/ 135522 h 591"/>
                <a:gd name="T66" fmla="*/ 126078 w 716"/>
                <a:gd name="T67" fmla="*/ 138768 h 591"/>
                <a:gd name="T68" fmla="*/ 106002 w 716"/>
                <a:gd name="T69" fmla="*/ 126595 h 591"/>
                <a:gd name="T70" fmla="*/ 104395 w 716"/>
                <a:gd name="T71" fmla="*/ 125784 h 591"/>
                <a:gd name="T72" fmla="*/ 99577 w 716"/>
                <a:gd name="T73" fmla="*/ 111988 h 591"/>
                <a:gd name="T74" fmla="*/ 88335 w 716"/>
                <a:gd name="T75" fmla="*/ 103873 h 591"/>
                <a:gd name="T76" fmla="*/ 91547 w 716"/>
                <a:gd name="T77" fmla="*/ 103061 h 591"/>
                <a:gd name="T78" fmla="*/ 85925 w 716"/>
                <a:gd name="T79" fmla="*/ 90889 h 591"/>
                <a:gd name="T80" fmla="*/ 62637 w 716"/>
                <a:gd name="T81" fmla="*/ 94946 h 591"/>
                <a:gd name="T82" fmla="*/ 53001 w 716"/>
                <a:gd name="T83" fmla="*/ 98192 h 591"/>
                <a:gd name="T84" fmla="*/ 45773 w 716"/>
                <a:gd name="T85" fmla="*/ 99004 h 591"/>
                <a:gd name="T86" fmla="*/ 37743 w 716"/>
                <a:gd name="T87" fmla="*/ 114423 h 591"/>
                <a:gd name="T88" fmla="*/ 32925 w 716"/>
                <a:gd name="T89" fmla="*/ 122538 h 591"/>
                <a:gd name="T90" fmla="*/ 28910 w 716"/>
                <a:gd name="T91" fmla="*/ 132276 h 591"/>
                <a:gd name="T92" fmla="*/ 24894 w 716"/>
                <a:gd name="T93" fmla="*/ 142825 h 591"/>
                <a:gd name="T94" fmla="*/ 19273 w 716"/>
                <a:gd name="T95" fmla="*/ 152563 h 591"/>
                <a:gd name="T96" fmla="*/ 19273 w 716"/>
                <a:gd name="T97" fmla="*/ 162302 h 591"/>
                <a:gd name="T98" fmla="*/ 17667 w 716"/>
                <a:gd name="T99" fmla="*/ 173663 h 591"/>
                <a:gd name="T100" fmla="*/ 11243 w 716"/>
                <a:gd name="T101" fmla="*/ 177720 h 591"/>
                <a:gd name="T102" fmla="*/ 0 w 716"/>
                <a:gd name="T103" fmla="*/ 190704 h 5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16"/>
                <a:gd name="T157" fmla="*/ 0 h 591"/>
                <a:gd name="T158" fmla="*/ 716 w 716"/>
                <a:gd name="T159" fmla="*/ 591 h 5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16" h="591">
                  <a:moveTo>
                    <a:pt x="1" y="236"/>
                  </a:moveTo>
                  <a:lnTo>
                    <a:pt x="5" y="296"/>
                  </a:lnTo>
                  <a:lnTo>
                    <a:pt x="146" y="395"/>
                  </a:lnTo>
                  <a:lnTo>
                    <a:pt x="228" y="517"/>
                  </a:lnTo>
                  <a:lnTo>
                    <a:pt x="257" y="555"/>
                  </a:lnTo>
                  <a:lnTo>
                    <a:pt x="360" y="546"/>
                  </a:lnTo>
                  <a:lnTo>
                    <a:pt x="419" y="591"/>
                  </a:lnTo>
                  <a:lnTo>
                    <a:pt x="612" y="577"/>
                  </a:lnTo>
                  <a:lnTo>
                    <a:pt x="641" y="546"/>
                  </a:lnTo>
                  <a:lnTo>
                    <a:pt x="716" y="546"/>
                  </a:lnTo>
                  <a:lnTo>
                    <a:pt x="716" y="493"/>
                  </a:lnTo>
                  <a:lnTo>
                    <a:pt x="693" y="493"/>
                  </a:lnTo>
                  <a:lnTo>
                    <a:pt x="604" y="372"/>
                  </a:lnTo>
                  <a:lnTo>
                    <a:pt x="568" y="365"/>
                  </a:lnTo>
                  <a:lnTo>
                    <a:pt x="553" y="312"/>
                  </a:lnTo>
                  <a:lnTo>
                    <a:pt x="627" y="312"/>
                  </a:lnTo>
                  <a:lnTo>
                    <a:pt x="627" y="181"/>
                  </a:lnTo>
                  <a:lnTo>
                    <a:pt x="625" y="176"/>
                  </a:lnTo>
                  <a:lnTo>
                    <a:pt x="623" y="174"/>
                  </a:lnTo>
                  <a:lnTo>
                    <a:pt x="619" y="170"/>
                  </a:lnTo>
                  <a:lnTo>
                    <a:pt x="617" y="167"/>
                  </a:lnTo>
                  <a:lnTo>
                    <a:pt x="624" y="152"/>
                  </a:lnTo>
                  <a:lnTo>
                    <a:pt x="624" y="138"/>
                  </a:lnTo>
                  <a:lnTo>
                    <a:pt x="624" y="134"/>
                  </a:lnTo>
                  <a:lnTo>
                    <a:pt x="622" y="130"/>
                  </a:lnTo>
                  <a:lnTo>
                    <a:pt x="619" y="128"/>
                  </a:lnTo>
                  <a:lnTo>
                    <a:pt x="617" y="124"/>
                  </a:lnTo>
                  <a:lnTo>
                    <a:pt x="615" y="123"/>
                  </a:lnTo>
                  <a:lnTo>
                    <a:pt x="611" y="119"/>
                  </a:lnTo>
                  <a:lnTo>
                    <a:pt x="608" y="116"/>
                  </a:lnTo>
                  <a:lnTo>
                    <a:pt x="607" y="112"/>
                  </a:lnTo>
                  <a:lnTo>
                    <a:pt x="606" y="110"/>
                  </a:lnTo>
                  <a:lnTo>
                    <a:pt x="602" y="110"/>
                  </a:lnTo>
                  <a:lnTo>
                    <a:pt x="588" y="96"/>
                  </a:lnTo>
                  <a:lnTo>
                    <a:pt x="581" y="96"/>
                  </a:lnTo>
                  <a:lnTo>
                    <a:pt x="581" y="75"/>
                  </a:lnTo>
                  <a:lnTo>
                    <a:pt x="580" y="73"/>
                  </a:lnTo>
                  <a:lnTo>
                    <a:pt x="578" y="72"/>
                  </a:lnTo>
                  <a:lnTo>
                    <a:pt x="578" y="70"/>
                  </a:lnTo>
                  <a:lnTo>
                    <a:pt x="577" y="60"/>
                  </a:lnTo>
                  <a:lnTo>
                    <a:pt x="574" y="53"/>
                  </a:lnTo>
                  <a:lnTo>
                    <a:pt x="571" y="49"/>
                  </a:lnTo>
                  <a:lnTo>
                    <a:pt x="572" y="48"/>
                  </a:lnTo>
                  <a:lnTo>
                    <a:pt x="574" y="46"/>
                  </a:lnTo>
                  <a:lnTo>
                    <a:pt x="574" y="18"/>
                  </a:lnTo>
                  <a:lnTo>
                    <a:pt x="581" y="4"/>
                  </a:lnTo>
                  <a:lnTo>
                    <a:pt x="572" y="2"/>
                  </a:lnTo>
                  <a:lnTo>
                    <a:pt x="564" y="0"/>
                  </a:lnTo>
                  <a:lnTo>
                    <a:pt x="554" y="2"/>
                  </a:lnTo>
                  <a:lnTo>
                    <a:pt x="545" y="4"/>
                  </a:lnTo>
                  <a:lnTo>
                    <a:pt x="545" y="18"/>
                  </a:lnTo>
                  <a:lnTo>
                    <a:pt x="536" y="20"/>
                  </a:lnTo>
                  <a:lnTo>
                    <a:pt x="527" y="20"/>
                  </a:lnTo>
                  <a:lnTo>
                    <a:pt x="518" y="19"/>
                  </a:lnTo>
                  <a:lnTo>
                    <a:pt x="508" y="18"/>
                  </a:lnTo>
                  <a:lnTo>
                    <a:pt x="508" y="25"/>
                  </a:lnTo>
                  <a:lnTo>
                    <a:pt x="512" y="25"/>
                  </a:lnTo>
                  <a:lnTo>
                    <a:pt x="516" y="25"/>
                  </a:lnTo>
                  <a:lnTo>
                    <a:pt x="518" y="27"/>
                  </a:lnTo>
                  <a:lnTo>
                    <a:pt x="521" y="30"/>
                  </a:lnTo>
                  <a:lnTo>
                    <a:pt x="523" y="32"/>
                  </a:lnTo>
                  <a:lnTo>
                    <a:pt x="523" y="53"/>
                  </a:lnTo>
                  <a:lnTo>
                    <a:pt x="523" y="58"/>
                  </a:lnTo>
                  <a:lnTo>
                    <a:pt x="523" y="63"/>
                  </a:lnTo>
                  <a:lnTo>
                    <a:pt x="524" y="68"/>
                  </a:lnTo>
                  <a:lnTo>
                    <a:pt x="527" y="71"/>
                  </a:lnTo>
                  <a:lnTo>
                    <a:pt x="530" y="75"/>
                  </a:lnTo>
                  <a:lnTo>
                    <a:pt x="530" y="76"/>
                  </a:lnTo>
                  <a:lnTo>
                    <a:pt x="528" y="77"/>
                  </a:lnTo>
                  <a:lnTo>
                    <a:pt x="522" y="82"/>
                  </a:lnTo>
                  <a:lnTo>
                    <a:pt x="513" y="89"/>
                  </a:lnTo>
                  <a:lnTo>
                    <a:pt x="505" y="96"/>
                  </a:lnTo>
                  <a:lnTo>
                    <a:pt x="496" y="102"/>
                  </a:lnTo>
                  <a:lnTo>
                    <a:pt x="490" y="108"/>
                  </a:lnTo>
                  <a:lnTo>
                    <a:pt x="488" y="111"/>
                  </a:lnTo>
                  <a:lnTo>
                    <a:pt x="487" y="115"/>
                  </a:lnTo>
                  <a:lnTo>
                    <a:pt x="487" y="117"/>
                  </a:lnTo>
                  <a:lnTo>
                    <a:pt x="487" y="119"/>
                  </a:lnTo>
                  <a:lnTo>
                    <a:pt x="486" y="123"/>
                  </a:lnTo>
                  <a:lnTo>
                    <a:pt x="481" y="127"/>
                  </a:lnTo>
                  <a:lnTo>
                    <a:pt x="477" y="129"/>
                  </a:lnTo>
                  <a:lnTo>
                    <a:pt x="472" y="131"/>
                  </a:lnTo>
                  <a:lnTo>
                    <a:pt x="472" y="132"/>
                  </a:lnTo>
                  <a:lnTo>
                    <a:pt x="471" y="134"/>
                  </a:lnTo>
                  <a:lnTo>
                    <a:pt x="469" y="139"/>
                  </a:lnTo>
                  <a:lnTo>
                    <a:pt x="466" y="145"/>
                  </a:lnTo>
                  <a:lnTo>
                    <a:pt x="465" y="148"/>
                  </a:lnTo>
                  <a:lnTo>
                    <a:pt x="464" y="149"/>
                  </a:lnTo>
                  <a:lnTo>
                    <a:pt x="463" y="149"/>
                  </a:lnTo>
                  <a:lnTo>
                    <a:pt x="461" y="150"/>
                  </a:lnTo>
                  <a:lnTo>
                    <a:pt x="458" y="152"/>
                  </a:lnTo>
                  <a:lnTo>
                    <a:pt x="443" y="152"/>
                  </a:lnTo>
                  <a:lnTo>
                    <a:pt x="422" y="160"/>
                  </a:lnTo>
                  <a:lnTo>
                    <a:pt x="414" y="152"/>
                  </a:lnTo>
                  <a:lnTo>
                    <a:pt x="412" y="152"/>
                  </a:lnTo>
                  <a:lnTo>
                    <a:pt x="412" y="151"/>
                  </a:lnTo>
                  <a:lnTo>
                    <a:pt x="411" y="149"/>
                  </a:lnTo>
                  <a:lnTo>
                    <a:pt x="411" y="145"/>
                  </a:lnTo>
                  <a:lnTo>
                    <a:pt x="408" y="144"/>
                  </a:lnTo>
                  <a:lnTo>
                    <a:pt x="405" y="142"/>
                  </a:lnTo>
                  <a:lnTo>
                    <a:pt x="401" y="141"/>
                  </a:lnTo>
                  <a:lnTo>
                    <a:pt x="400" y="139"/>
                  </a:lnTo>
                  <a:lnTo>
                    <a:pt x="400" y="138"/>
                  </a:lnTo>
                  <a:lnTo>
                    <a:pt x="396" y="138"/>
                  </a:lnTo>
                  <a:lnTo>
                    <a:pt x="393" y="138"/>
                  </a:lnTo>
                  <a:lnTo>
                    <a:pt x="390" y="136"/>
                  </a:lnTo>
                  <a:lnTo>
                    <a:pt x="386" y="132"/>
                  </a:lnTo>
                  <a:lnTo>
                    <a:pt x="381" y="130"/>
                  </a:lnTo>
                  <a:lnTo>
                    <a:pt x="376" y="128"/>
                  </a:lnTo>
                  <a:lnTo>
                    <a:pt x="371" y="124"/>
                  </a:lnTo>
                  <a:lnTo>
                    <a:pt x="367" y="124"/>
                  </a:lnTo>
                  <a:lnTo>
                    <a:pt x="364" y="124"/>
                  </a:lnTo>
                  <a:lnTo>
                    <a:pt x="361" y="123"/>
                  </a:lnTo>
                  <a:lnTo>
                    <a:pt x="359" y="123"/>
                  </a:lnTo>
                  <a:lnTo>
                    <a:pt x="357" y="125"/>
                  </a:lnTo>
                  <a:lnTo>
                    <a:pt x="354" y="129"/>
                  </a:lnTo>
                  <a:lnTo>
                    <a:pt x="352" y="131"/>
                  </a:lnTo>
                  <a:lnTo>
                    <a:pt x="348" y="134"/>
                  </a:lnTo>
                  <a:lnTo>
                    <a:pt x="342" y="131"/>
                  </a:lnTo>
                  <a:lnTo>
                    <a:pt x="342" y="145"/>
                  </a:lnTo>
                  <a:lnTo>
                    <a:pt x="340" y="148"/>
                  </a:lnTo>
                  <a:lnTo>
                    <a:pt x="340" y="150"/>
                  </a:lnTo>
                  <a:lnTo>
                    <a:pt x="341" y="151"/>
                  </a:lnTo>
                  <a:lnTo>
                    <a:pt x="342" y="152"/>
                  </a:lnTo>
                  <a:lnTo>
                    <a:pt x="337" y="157"/>
                  </a:lnTo>
                  <a:lnTo>
                    <a:pt x="331" y="160"/>
                  </a:lnTo>
                  <a:lnTo>
                    <a:pt x="325" y="160"/>
                  </a:lnTo>
                  <a:lnTo>
                    <a:pt x="320" y="160"/>
                  </a:lnTo>
                  <a:lnTo>
                    <a:pt x="320" y="158"/>
                  </a:lnTo>
                  <a:lnTo>
                    <a:pt x="319" y="157"/>
                  </a:lnTo>
                  <a:lnTo>
                    <a:pt x="317" y="156"/>
                  </a:lnTo>
                  <a:lnTo>
                    <a:pt x="316" y="157"/>
                  </a:lnTo>
                  <a:lnTo>
                    <a:pt x="314" y="157"/>
                  </a:lnTo>
                  <a:lnTo>
                    <a:pt x="314" y="156"/>
                  </a:lnTo>
                  <a:lnTo>
                    <a:pt x="313" y="152"/>
                  </a:lnTo>
                  <a:lnTo>
                    <a:pt x="308" y="156"/>
                  </a:lnTo>
                  <a:lnTo>
                    <a:pt x="306" y="160"/>
                  </a:lnTo>
                  <a:lnTo>
                    <a:pt x="302" y="164"/>
                  </a:lnTo>
                  <a:lnTo>
                    <a:pt x="300" y="167"/>
                  </a:lnTo>
                  <a:lnTo>
                    <a:pt x="295" y="170"/>
                  </a:lnTo>
                  <a:lnTo>
                    <a:pt x="293" y="174"/>
                  </a:lnTo>
                  <a:lnTo>
                    <a:pt x="293" y="177"/>
                  </a:lnTo>
                  <a:lnTo>
                    <a:pt x="292" y="181"/>
                  </a:lnTo>
                  <a:lnTo>
                    <a:pt x="288" y="182"/>
                  </a:lnTo>
                  <a:lnTo>
                    <a:pt x="282" y="182"/>
                  </a:lnTo>
                  <a:lnTo>
                    <a:pt x="271" y="181"/>
                  </a:lnTo>
                  <a:lnTo>
                    <a:pt x="259" y="181"/>
                  </a:lnTo>
                  <a:lnTo>
                    <a:pt x="251" y="181"/>
                  </a:lnTo>
                  <a:lnTo>
                    <a:pt x="241" y="181"/>
                  </a:lnTo>
                  <a:lnTo>
                    <a:pt x="241" y="177"/>
                  </a:lnTo>
                  <a:lnTo>
                    <a:pt x="240" y="174"/>
                  </a:lnTo>
                  <a:lnTo>
                    <a:pt x="240" y="173"/>
                  </a:lnTo>
                  <a:lnTo>
                    <a:pt x="239" y="173"/>
                  </a:lnTo>
                  <a:lnTo>
                    <a:pt x="236" y="171"/>
                  </a:lnTo>
                  <a:lnTo>
                    <a:pt x="235" y="169"/>
                  </a:lnTo>
                  <a:lnTo>
                    <a:pt x="234" y="167"/>
                  </a:lnTo>
                  <a:lnTo>
                    <a:pt x="198" y="167"/>
                  </a:lnTo>
                  <a:lnTo>
                    <a:pt x="192" y="167"/>
                  </a:lnTo>
                  <a:lnTo>
                    <a:pt x="188" y="167"/>
                  </a:lnTo>
                  <a:lnTo>
                    <a:pt x="184" y="167"/>
                  </a:lnTo>
                  <a:lnTo>
                    <a:pt x="182" y="167"/>
                  </a:lnTo>
                  <a:lnTo>
                    <a:pt x="176" y="168"/>
                  </a:lnTo>
                  <a:lnTo>
                    <a:pt x="172" y="171"/>
                  </a:lnTo>
                  <a:lnTo>
                    <a:pt x="167" y="174"/>
                  </a:lnTo>
                  <a:lnTo>
                    <a:pt x="161" y="174"/>
                  </a:lnTo>
                  <a:lnTo>
                    <a:pt x="157" y="171"/>
                  </a:lnTo>
                  <a:lnTo>
                    <a:pt x="152" y="170"/>
                  </a:lnTo>
                  <a:lnTo>
                    <a:pt x="142" y="169"/>
                  </a:lnTo>
                  <a:lnTo>
                    <a:pt x="136" y="165"/>
                  </a:lnTo>
                  <a:lnTo>
                    <a:pt x="132" y="160"/>
                  </a:lnTo>
                  <a:lnTo>
                    <a:pt x="132" y="156"/>
                  </a:lnTo>
                  <a:lnTo>
                    <a:pt x="132" y="155"/>
                  </a:lnTo>
                  <a:lnTo>
                    <a:pt x="131" y="155"/>
                  </a:lnTo>
                  <a:lnTo>
                    <a:pt x="130" y="155"/>
                  </a:lnTo>
                  <a:lnTo>
                    <a:pt x="129" y="150"/>
                  </a:lnTo>
                  <a:lnTo>
                    <a:pt x="126" y="144"/>
                  </a:lnTo>
                  <a:lnTo>
                    <a:pt x="125" y="138"/>
                  </a:lnTo>
                  <a:lnTo>
                    <a:pt x="124" y="138"/>
                  </a:lnTo>
                  <a:lnTo>
                    <a:pt x="120" y="136"/>
                  </a:lnTo>
                  <a:lnTo>
                    <a:pt x="117" y="134"/>
                  </a:lnTo>
                  <a:lnTo>
                    <a:pt x="113" y="131"/>
                  </a:lnTo>
                  <a:lnTo>
                    <a:pt x="111" y="130"/>
                  </a:lnTo>
                  <a:lnTo>
                    <a:pt x="110" y="128"/>
                  </a:lnTo>
                  <a:lnTo>
                    <a:pt x="112" y="128"/>
                  </a:lnTo>
                  <a:lnTo>
                    <a:pt x="114" y="128"/>
                  </a:lnTo>
                  <a:lnTo>
                    <a:pt x="116" y="127"/>
                  </a:lnTo>
                  <a:lnTo>
                    <a:pt x="114" y="127"/>
                  </a:lnTo>
                  <a:lnTo>
                    <a:pt x="111" y="124"/>
                  </a:lnTo>
                  <a:lnTo>
                    <a:pt x="110" y="121"/>
                  </a:lnTo>
                  <a:lnTo>
                    <a:pt x="110" y="117"/>
                  </a:lnTo>
                  <a:lnTo>
                    <a:pt x="108" y="114"/>
                  </a:lnTo>
                  <a:lnTo>
                    <a:pt x="107" y="112"/>
                  </a:lnTo>
                  <a:lnTo>
                    <a:pt x="104" y="110"/>
                  </a:lnTo>
                  <a:lnTo>
                    <a:pt x="99" y="116"/>
                  </a:lnTo>
                  <a:lnTo>
                    <a:pt x="92" y="117"/>
                  </a:lnTo>
                  <a:lnTo>
                    <a:pt x="84" y="117"/>
                  </a:lnTo>
                  <a:lnTo>
                    <a:pt x="78" y="117"/>
                  </a:lnTo>
                  <a:lnTo>
                    <a:pt x="77" y="117"/>
                  </a:lnTo>
                  <a:lnTo>
                    <a:pt x="75" y="118"/>
                  </a:lnTo>
                  <a:lnTo>
                    <a:pt x="72" y="121"/>
                  </a:lnTo>
                  <a:lnTo>
                    <a:pt x="67" y="124"/>
                  </a:lnTo>
                  <a:lnTo>
                    <a:pt x="66" y="121"/>
                  </a:lnTo>
                  <a:lnTo>
                    <a:pt x="64" y="121"/>
                  </a:lnTo>
                  <a:lnTo>
                    <a:pt x="61" y="122"/>
                  </a:lnTo>
                  <a:lnTo>
                    <a:pt x="60" y="124"/>
                  </a:lnTo>
                  <a:lnTo>
                    <a:pt x="58" y="122"/>
                  </a:lnTo>
                  <a:lnTo>
                    <a:pt x="57" y="122"/>
                  </a:lnTo>
                  <a:lnTo>
                    <a:pt x="57" y="123"/>
                  </a:lnTo>
                  <a:lnTo>
                    <a:pt x="55" y="124"/>
                  </a:lnTo>
                  <a:lnTo>
                    <a:pt x="53" y="131"/>
                  </a:lnTo>
                  <a:lnTo>
                    <a:pt x="51" y="136"/>
                  </a:lnTo>
                  <a:lnTo>
                    <a:pt x="47" y="141"/>
                  </a:lnTo>
                  <a:lnTo>
                    <a:pt x="46" y="145"/>
                  </a:lnTo>
                  <a:lnTo>
                    <a:pt x="42" y="145"/>
                  </a:lnTo>
                  <a:lnTo>
                    <a:pt x="41" y="147"/>
                  </a:lnTo>
                  <a:lnTo>
                    <a:pt x="41" y="149"/>
                  </a:lnTo>
                  <a:lnTo>
                    <a:pt x="41" y="151"/>
                  </a:lnTo>
                  <a:lnTo>
                    <a:pt x="40" y="154"/>
                  </a:lnTo>
                  <a:lnTo>
                    <a:pt x="38" y="156"/>
                  </a:lnTo>
                  <a:lnTo>
                    <a:pt x="37" y="157"/>
                  </a:lnTo>
                  <a:lnTo>
                    <a:pt x="38" y="160"/>
                  </a:lnTo>
                  <a:lnTo>
                    <a:pt x="36" y="163"/>
                  </a:lnTo>
                  <a:lnTo>
                    <a:pt x="36" y="167"/>
                  </a:lnTo>
                  <a:lnTo>
                    <a:pt x="37" y="170"/>
                  </a:lnTo>
                  <a:lnTo>
                    <a:pt x="38" y="174"/>
                  </a:lnTo>
                  <a:lnTo>
                    <a:pt x="34" y="175"/>
                  </a:lnTo>
                  <a:lnTo>
                    <a:pt x="31" y="176"/>
                  </a:lnTo>
                  <a:lnTo>
                    <a:pt x="30" y="178"/>
                  </a:lnTo>
                  <a:lnTo>
                    <a:pt x="31" y="181"/>
                  </a:lnTo>
                  <a:lnTo>
                    <a:pt x="28" y="185"/>
                  </a:lnTo>
                  <a:lnTo>
                    <a:pt x="25" y="187"/>
                  </a:lnTo>
                  <a:lnTo>
                    <a:pt x="24" y="188"/>
                  </a:lnTo>
                  <a:lnTo>
                    <a:pt x="23" y="190"/>
                  </a:lnTo>
                  <a:lnTo>
                    <a:pt x="24" y="194"/>
                  </a:lnTo>
                  <a:lnTo>
                    <a:pt x="24" y="197"/>
                  </a:lnTo>
                  <a:lnTo>
                    <a:pt x="24" y="200"/>
                  </a:lnTo>
                  <a:lnTo>
                    <a:pt x="24" y="201"/>
                  </a:lnTo>
                  <a:lnTo>
                    <a:pt x="23" y="204"/>
                  </a:lnTo>
                  <a:lnTo>
                    <a:pt x="22" y="208"/>
                  </a:lnTo>
                  <a:lnTo>
                    <a:pt x="22" y="211"/>
                  </a:lnTo>
                  <a:lnTo>
                    <a:pt x="22" y="214"/>
                  </a:lnTo>
                  <a:lnTo>
                    <a:pt x="20" y="215"/>
                  </a:lnTo>
                  <a:lnTo>
                    <a:pt x="17" y="216"/>
                  </a:lnTo>
                  <a:lnTo>
                    <a:pt x="16" y="219"/>
                  </a:lnTo>
                  <a:lnTo>
                    <a:pt x="14" y="219"/>
                  </a:lnTo>
                  <a:lnTo>
                    <a:pt x="10" y="217"/>
                  </a:lnTo>
                  <a:lnTo>
                    <a:pt x="7" y="219"/>
                  </a:lnTo>
                  <a:lnTo>
                    <a:pt x="6" y="222"/>
                  </a:lnTo>
                  <a:lnTo>
                    <a:pt x="4" y="228"/>
                  </a:lnTo>
                  <a:lnTo>
                    <a:pt x="0" y="235"/>
                  </a:lnTo>
                  <a:lnTo>
                    <a:pt x="1" y="236"/>
                  </a:lnTo>
                  <a:close/>
                </a:path>
              </a:pathLst>
            </a:custGeom>
            <a:solidFill>
              <a:schemeClr val="accent3"/>
            </a:solidFill>
            <a:ln w="3175">
              <a:solidFill>
                <a:schemeClr val="accent3"/>
              </a:solidFill>
              <a:prstDash val="solid"/>
              <a:round/>
              <a:headEnd/>
              <a:tailEnd/>
            </a:ln>
          </p:spPr>
          <p:txBody>
            <a:bodyPr/>
            <a:lstStyle/>
            <a:p>
              <a:endParaRPr lang="en-GB"/>
            </a:p>
          </p:txBody>
        </p:sp>
        <p:sp>
          <p:nvSpPr>
            <p:cNvPr id="433" name="Freeform 199"/>
            <p:cNvSpPr>
              <a:spLocks/>
            </p:cNvSpPr>
            <p:nvPr/>
          </p:nvSpPr>
          <p:spPr bwMode="auto">
            <a:xfrm>
              <a:off x="2670175" y="2041524"/>
              <a:ext cx="784226" cy="650875"/>
            </a:xfrm>
            <a:custGeom>
              <a:avLst/>
              <a:gdLst>
                <a:gd name="T0" fmla="*/ 81910 w 976"/>
                <a:gd name="T1" fmla="*/ 635434 h 812"/>
                <a:gd name="T2" fmla="*/ 89941 w 976"/>
                <a:gd name="T3" fmla="*/ 633832 h 812"/>
                <a:gd name="T4" fmla="*/ 93153 w 976"/>
                <a:gd name="T5" fmla="*/ 622613 h 812"/>
                <a:gd name="T6" fmla="*/ 93153 w 976"/>
                <a:gd name="T7" fmla="*/ 612196 h 812"/>
                <a:gd name="T8" fmla="*/ 97971 w 976"/>
                <a:gd name="T9" fmla="*/ 604183 h 812"/>
                <a:gd name="T10" fmla="*/ 102789 w 976"/>
                <a:gd name="T11" fmla="*/ 595369 h 812"/>
                <a:gd name="T12" fmla="*/ 106002 w 976"/>
                <a:gd name="T13" fmla="*/ 584952 h 812"/>
                <a:gd name="T14" fmla="*/ 110820 w 976"/>
                <a:gd name="T15" fmla="*/ 577740 h 812"/>
                <a:gd name="T16" fmla="*/ 119653 w 976"/>
                <a:gd name="T17" fmla="*/ 560112 h 812"/>
                <a:gd name="T18" fmla="*/ 125275 w 976"/>
                <a:gd name="T19" fmla="*/ 558509 h 812"/>
                <a:gd name="T20" fmla="*/ 135714 w 976"/>
                <a:gd name="T21" fmla="*/ 555304 h 812"/>
                <a:gd name="T22" fmla="*/ 157396 w 976"/>
                <a:gd name="T23" fmla="*/ 549695 h 812"/>
                <a:gd name="T24" fmla="*/ 163018 w 976"/>
                <a:gd name="T25" fmla="*/ 560913 h 812"/>
                <a:gd name="T26" fmla="*/ 162214 w 976"/>
                <a:gd name="T27" fmla="*/ 564118 h 812"/>
                <a:gd name="T28" fmla="*/ 170245 w 976"/>
                <a:gd name="T29" fmla="*/ 570529 h 812"/>
                <a:gd name="T30" fmla="*/ 177472 w 976"/>
                <a:gd name="T31" fmla="*/ 581747 h 812"/>
                <a:gd name="T32" fmla="*/ 179881 w 976"/>
                <a:gd name="T33" fmla="*/ 585753 h 812"/>
                <a:gd name="T34" fmla="*/ 195942 w 976"/>
                <a:gd name="T35" fmla="*/ 597773 h 812"/>
                <a:gd name="T36" fmla="*/ 215215 w 976"/>
                <a:gd name="T37" fmla="*/ 596170 h 812"/>
                <a:gd name="T38" fmla="*/ 232882 w 976"/>
                <a:gd name="T39" fmla="*/ 595369 h 812"/>
                <a:gd name="T40" fmla="*/ 266610 w 976"/>
                <a:gd name="T41" fmla="*/ 600177 h 812"/>
                <a:gd name="T42" fmla="*/ 281868 w 976"/>
                <a:gd name="T43" fmla="*/ 606587 h 812"/>
                <a:gd name="T44" fmla="*/ 309171 w 976"/>
                <a:gd name="T45" fmla="*/ 603382 h 812"/>
                <a:gd name="T46" fmla="*/ 319611 w 976"/>
                <a:gd name="T47" fmla="*/ 589760 h 812"/>
                <a:gd name="T48" fmla="*/ 327641 w 976"/>
                <a:gd name="T49" fmla="*/ 587356 h 812"/>
                <a:gd name="T50" fmla="*/ 334869 w 976"/>
                <a:gd name="T51" fmla="*/ 589760 h 812"/>
                <a:gd name="T52" fmla="*/ 346914 w 976"/>
                <a:gd name="T53" fmla="*/ 581747 h 812"/>
                <a:gd name="T54" fmla="*/ 356551 w 976"/>
                <a:gd name="T55" fmla="*/ 566522 h 812"/>
                <a:gd name="T56" fmla="*/ 366187 w 976"/>
                <a:gd name="T57" fmla="*/ 560913 h 812"/>
                <a:gd name="T58" fmla="*/ 371808 w 976"/>
                <a:gd name="T59" fmla="*/ 560913 h 812"/>
                <a:gd name="T60" fmla="*/ 389475 w 976"/>
                <a:gd name="T61" fmla="*/ 572131 h 812"/>
                <a:gd name="T62" fmla="*/ 399112 w 976"/>
                <a:gd name="T63" fmla="*/ 575336 h 812"/>
                <a:gd name="T64" fmla="*/ 404733 w 976"/>
                <a:gd name="T65" fmla="*/ 583349 h 812"/>
                <a:gd name="T66" fmla="*/ 444082 w 976"/>
                <a:gd name="T67" fmla="*/ 581747 h 812"/>
                <a:gd name="T68" fmla="*/ 450507 w 976"/>
                <a:gd name="T69" fmla="*/ 572933 h 812"/>
                <a:gd name="T70" fmla="*/ 460143 w 976"/>
                <a:gd name="T71" fmla="*/ 563317 h 812"/>
                <a:gd name="T72" fmla="*/ 465764 w 976"/>
                <a:gd name="T73" fmla="*/ 550496 h 812"/>
                <a:gd name="T74" fmla="*/ 493068 w 976"/>
                <a:gd name="T75" fmla="*/ 527258 h 812"/>
                <a:gd name="T76" fmla="*/ 494674 w 976"/>
                <a:gd name="T77" fmla="*/ 516040 h 812"/>
                <a:gd name="T78" fmla="*/ 492265 w 976"/>
                <a:gd name="T79" fmla="*/ 485590 h 812"/>
                <a:gd name="T80" fmla="*/ 481825 w 976"/>
                <a:gd name="T81" fmla="*/ 475975 h 812"/>
                <a:gd name="T82" fmla="*/ 511538 w 976"/>
                <a:gd name="T83" fmla="*/ 464756 h 812"/>
                <a:gd name="T84" fmla="*/ 534826 w 976"/>
                <a:gd name="T85" fmla="*/ 475975 h 812"/>
                <a:gd name="T86" fmla="*/ 537235 w 976"/>
                <a:gd name="T87" fmla="*/ 509630 h 812"/>
                <a:gd name="T88" fmla="*/ 540447 w 976"/>
                <a:gd name="T89" fmla="*/ 538476 h 812"/>
                <a:gd name="T90" fmla="*/ 562129 w 976"/>
                <a:gd name="T91" fmla="*/ 554503 h 812"/>
                <a:gd name="T92" fmla="*/ 570963 w 976"/>
                <a:gd name="T93" fmla="*/ 564118 h 812"/>
                <a:gd name="T94" fmla="*/ 569357 w 976"/>
                <a:gd name="T95" fmla="*/ 595369 h 812"/>
                <a:gd name="T96" fmla="*/ 577387 w 976"/>
                <a:gd name="T97" fmla="*/ 601779 h 812"/>
                <a:gd name="T98" fmla="*/ 701859 w 976"/>
                <a:gd name="T99" fmla="*/ 297284 h 812"/>
                <a:gd name="T100" fmla="*/ 643237 w 976"/>
                <a:gd name="T101" fmla="*/ 0 h 812"/>
                <a:gd name="T102" fmla="*/ 149366 w 976"/>
                <a:gd name="T103" fmla="*/ 140228 h 812"/>
                <a:gd name="T104" fmla="*/ 24091 w 976"/>
                <a:gd name="T105" fmla="*/ 516841 h 812"/>
                <a:gd name="T106" fmla="*/ 73880 w 976"/>
                <a:gd name="T107" fmla="*/ 649858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76"/>
                <a:gd name="T163" fmla="*/ 0 h 812"/>
                <a:gd name="T164" fmla="*/ 976 w 976"/>
                <a:gd name="T165" fmla="*/ 812 h 8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76" h="812">
                  <a:moveTo>
                    <a:pt x="92" y="811"/>
                  </a:moveTo>
                  <a:lnTo>
                    <a:pt x="96" y="804"/>
                  </a:lnTo>
                  <a:lnTo>
                    <a:pt x="98" y="798"/>
                  </a:lnTo>
                  <a:lnTo>
                    <a:pt x="99" y="795"/>
                  </a:lnTo>
                  <a:lnTo>
                    <a:pt x="102" y="793"/>
                  </a:lnTo>
                  <a:lnTo>
                    <a:pt x="106" y="795"/>
                  </a:lnTo>
                  <a:lnTo>
                    <a:pt x="108" y="795"/>
                  </a:lnTo>
                  <a:lnTo>
                    <a:pt x="109" y="792"/>
                  </a:lnTo>
                  <a:lnTo>
                    <a:pt x="112" y="791"/>
                  </a:lnTo>
                  <a:lnTo>
                    <a:pt x="114" y="790"/>
                  </a:lnTo>
                  <a:lnTo>
                    <a:pt x="114" y="787"/>
                  </a:lnTo>
                  <a:lnTo>
                    <a:pt x="114" y="784"/>
                  </a:lnTo>
                  <a:lnTo>
                    <a:pt x="115" y="780"/>
                  </a:lnTo>
                  <a:lnTo>
                    <a:pt x="116" y="777"/>
                  </a:lnTo>
                  <a:lnTo>
                    <a:pt x="116" y="776"/>
                  </a:lnTo>
                  <a:lnTo>
                    <a:pt x="116" y="773"/>
                  </a:lnTo>
                  <a:lnTo>
                    <a:pt x="116" y="770"/>
                  </a:lnTo>
                  <a:lnTo>
                    <a:pt x="115" y="766"/>
                  </a:lnTo>
                  <a:lnTo>
                    <a:pt x="116" y="764"/>
                  </a:lnTo>
                  <a:lnTo>
                    <a:pt x="117" y="763"/>
                  </a:lnTo>
                  <a:lnTo>
                    <a:pt x="120" y="761"/>
                  </a:lnTo>
                  <a:lnTo>
                    <a:pt x="123" y="757"/>
                  </a:lnTo>
                  <a:lnTo>
                    <a:pt x="122" y="754"/>
                  </a:lnTo>
                  <a:lnTo>
                    <a:pt x="123" y="752"/>
                  </a:lnTo>
                  <a:lnTo>
                    <a:pt x="126" y="751"/>
                  </a:lnTo>
                  <a:lnTo>
                    <a:pt x="130" y="750"/>
                  </a:lnTo>
                  <a:lnTo>
                    <a:pt x="129" y="746"/>
                  </a:lnTo>
                  <a:lnTo>
                    <a:pt x="128" y="743"/>
                  </a:lnTo>
                  <a:lnTo>
                    <a:pt x="128" y="739"/>
                  </a:lnTo>
                  <a:lnTo>
                    <a:pt x="130" y="736"/>
                  </a:lnTo>
                  <a:lnTo>
                    <a:pt x="129" y="733"/>
                  </a:lnTo>
                  <a:lnTo>
                    <a:pt x="130" y="732"/>
                  </a:lnTo>
                  <a:lnTo>
                    <a:pt x="132" y="730"/>
                  </a:lnTo>
                  <a:lnTo>
                    <a:pt x="133" y="727"/>
                  </a:lnTo>
                  <a:lnTo>
                    <a:pt x="133" y="725"/>
                  </a:lnTo>
                  <a:lnTo>
                    <a:pt x="133" y="723"/>
                  </a:lnTo>
                  <a:lnTo>
                    <a:pt x="134" y="721"/>
                  </a:lnTo>
                  <a:lnTo>
                    <a:pt x="138" y="721"/>
                  </a:lnTo>
                  <a:lnTo>
                    <a:pt x="139" y="717"/>
                  </a:lnTo>
                  <a:lnTo>
                    <a:pt x="143" y="712"/>
                  </a:lnTo>
                  <a:lnTo>
                    <a:pt x="145" y="707"/>
                  </a:lnTo>
                  <a:lnTo>
                    <a:pt x="147" y="700"/>
                  </a:lnTo>
                  <a:lnTo>
                    <a:pt x="149" y="699"/>
                  </a:lnTo>
                  <a:lnTo>
                    <a:pt x="149" y="698"/>
                  </a:lnTo>
                  <a:lnTo>
                    <a:pt x="150" y="698"/>
                  </a:lnTo>
                  <a:lnTo>
                    <a:pt x="152" y="700"/>
                  </a:lnTo>
                  <a:lnTo>
                    <a:pt x="153" y="698"/>
                  </a:lnTo>
                  <a:lnTo>
                    <a:pt x="156" y="697"/>
                  </a:lnTo>
                  <a:lnTo>
                    <a:pt x="158" y="697"/>
                  </a:lnTo>
                  <a:lnTo>
                    <a:pt x="159" y="700"/>
                  </a:lnTo>
                  <a:lnTo>
                    <a:pt x="164" y="697"/>
                  </a:lnTo>
                  <a:lnTo>
                    <a:pt x="167" y="694"/>
                  </a:lnTo>
                  <a:lnTo>
                    <a:pt x="169" y="693"/>
                  </a:lnTo>
                  <a:lnTo>
                    <a:pt x="170" y="693"/>
                  </a:lnTo>
                  <a:lnTo>
                    <a:pt x="176" y="693"/>
                  </a:lnTo>
                  <a:lnTo>
                    <a:pt x="184" y="693"/>
                  </a:lnTo>
                  <a:lnTo>
                    <a:pt x="191" y="692"/>
                  </a:lnTo>
                  <a:lnTo>
                    <a:pt x="196" y="686"/>
                  </a:lnTo>
                  <a:lnTo>
                    <a:pt x="199" y="688"/>
                  </a:lnTo>
                  <a:lnTo>
                    <a:pt x="200" y="690"/>
                  </a:lnTo>
                  <a:lnTo>
                    <a:pt x="202" y="693"/>
                  </a:lnTo>
                  <a:lnTo>
                    <a:pt x="202" y="697"/>
                  </a:lnTo>
                  <a:lnTo>
                    <a:pt x="203" y="700"/>
                  </a:lnTo>
                  <a:lnTo>
                    <a:pt x="206" y="703"/>
                  </a:lnTo>
                  <a:lnTo>
                    <a:pt x="208" y="703"/>
                  </a:lnTo>
                  <a:lnTo>
                    <a:pt x="206" y="704"/>
                  </a:lnTo>
                  <a:lnTo>
                    <a:pt x="204" y="704"/>
                  </a:lnTo>
                  <a:lnTo>
                    <a:pt x="202" y="704"/>
                  </a:lnTo>
                  <a:lnTo>
                    <a:pt x="203" y="706"/>
                  </a:lnTo>
                  <a:lnTo>
                    <a:pt x="205" y="707"/>
                  </a:lnTo>
                  <a:lnTo>
                    <a:pt x="209" y="710"/>
                  </a:lnTo>
                  <a:lnTo>
                    <a:pt x="212" y="712"/>
                  </a:lnTo>
                  <a:lnTo>
                    <a:pt x="216" y="714"/>
                  </a:lnTo>
                  <a:lnTo>
                    <a:pt x="217" y="714"/>
                  </a:lnTo>
                  <a:lnTo>
                    <a:pt x="218" y="720"/>
                  </a:lnTo>
                  <a:lnTo>
                    <a:pt x="221" y="726"/>
                  </a:lnTo>
                  <a:lnTo>
                    <a:pt x="222" y="731"/>
                  </a:lnTo>
                  <a:lnTo>
                    <a:pt x="223" y="731"/>
                  </a:lnTo>
                  <a:lnTo>
                    <a:pt x="224" y="731"/>
                  </a:lnTo>
                  <a:lnTo>
                    <a:pt x="224" y="732"/>
                  </a:lnTo>
                  <a:lnTo>
                    <a:pt x="224" y="736"/>
                  </a:lnTo>
                  <a:lnTo>
                    <a:pt x="228" y="741"/>
                  </a:lnTo>
                  <a:lnTo>
                    <a:pt x="234" y="745"/>
                  </a:lnTo>
                  <a:lnTo>
                    <a:pt x="244" y="746"/>
                  </a:lnTo>
                  <a:lnTo>
                    <a:pt x="249" y="747"/>
                  </a:lnTo>
                  <a:lnTo>
                    <a:pt x="253" y="750"/>
                  </a:lnTo>
                  <a:lnTo>
                    <a:pt x="259" y="750"/>
                  </a:lnTo>
                  <a:lnTo>
                    <a:pt x="264" y="747"/>
                  </a:lnTo>
                  <a:lnTo>
                    <a:pt x="268" y="744"/>
                  </a:lnTo>
                  <a:lnTo>
                    <a:pt x="274" y="743"/>
                  </a:lnTo>
                  <a:lnTo>
                    <a:pt x="276" y="743"/>
                  </a:lnTo>
                  <a:lnTo>
                    <a:pt x="280" y="743"/>
                  </a:lnTo>
                  <a:lnTo>
                    <a:pt x="284" y="743"/>
                  </a:lnTo>
                  <a:lnTo>
                    <a:pt x="290" y="743"/>
                  </a:lnTo>
                  <a:lnTo>
                    <a:pt x="326" y="743"/>
                  </a:lnTo>
                  <a:lnTo>
                    <a:pt x="327" y="745"/>
                  </a:lnTo>
                  <a:lnTo>
                    <a:pt x="328" y="747"/>
                  </a:lnTo>
                  <a:lnTo>
                    <a:pt x="331" y="749"/>
                  </a:lnTo>
                  <a:lnTo>
                    <a:pt x="332" y="749"/>
                  </a:lnTo>
                  <a:lnTo>
                    <a:pt x="332" y="750"/>
                  </a:lnTo>
                  <a:lnTo>
                    <a:pt x="333" y="753"/>
                  </a:lnTo>
                  <a:lnTo>
                    <a:pt x="333" y="757"/>
                  </a:lnTo>
                  <a:lnTo>
                    <a:pt x="343" y="757"/>
                  </a:lnTo>
                  <a:lnTo>
                    <a:pt x="351" y="757"/>
                  </a:lnTo>
                  <a:lnTo>
                    <a:pt x="363" y="757"/>
                  </a:lnTo>
                  <a:lnTo>
                    <a:pt x="374" y="758"/>
                  </a:lnTo>
                  <a:lnTo>
                    <a:pt x="380" y="758"/>
                  </a:lnTo>
                  <a:lnTo>
                    <a:pt x="384" y="757"/>
                  </a:lnTo>
                  <a:lnTo>
                    <a:pt x="385" y="753"/>
                  </a:lnTo>
                  <a:lnTo>
                    <a:pt x="385" y="750"/>
                  </a:lnTo>
                  <a:lnTo>
                    <a:pt x="387" y="746"/>
                  </a:lnTo>
                  <a:lnTo>
                    <a:pt x="392" y="743"/>
                  </a:lnTo>
                  <a:lnTo>
                    <a:pt x="394" y="740"/>
                  </a:lnTo>
                  <a:lnTo>
                    <a:pt x="398" y="736"/>
                  </a:lnTo>
                  <a:lnTo>
                    <a:pt x="400" y="732"/>
                  </a:lnTo>
                  <a:lnTo>
                    <a:pt x="405" y="728"/>
                  </a:lnTo>
                  <a:lnTo>
                    <a:pt x="406" y="732"/>
                  </a:lnTo>
                  <a:lnTo>
                    <a:pt x="406" y="733"/>
                  </a:lnTo>
                  <a:lnTo>
                    <a:pt x="408" y="733"/>
                  </a:lnTo>
                  <a:lnTo>
                    <a:pt x="409" y="732"/>
                  </a:lnTo>
                  <a:lnTo>
                    <a:pt x="411" y="733"/>
                  </a:lnTo>
                  <a:lnTo>
                    <a:pt x="412" y="734"/>
                  </a:lnTo>
                  <a:lnTo>
                    <a:pt x="412" y="736"/>
                  </a:lnTo>
                  <a:lnTo>
                    <a:pt x="417" y="736"/>
                  </a:lnTo>
                  <a:lnTo>
                    <a:pt x="423" y="736"/>
                  </a:lnTo>
                  <a:lnTo>
                    <a:pt x="429" y="733"/>
                  </a:lnTo>
                  <a:lnTo>
                    <a:pt x="434" y="728"/>
                  </a:lnTo>
                  <a:lnTo>
                    <a:pt x="433" y="727"/>
                  </a:lnTo>
                  <a:lnTo>
                    <a:pt x="432" y="726"/>
                  </a:lnTo>
                  <a:lnTo>
                    <a:pt x="432" y="724"/>
                  </a:lnTo>
                  <a:lnTo>
                    <a:pt x="434" y="721"/>
                  </a:lnTo>
                  <a:lnTo>
                    <a:pt x="434" y="707"/>
                  </a:lnTo>
                  <a:lnTo>
                    <a:pt x="440" y="710"/>
                  </a:lnTo>
                  <a:lnTo>
                    <a:pt x="444" y="707"/>
                  </a:lnTo>
                  <a:lnTo>
                    <a:pt x="446" y="705"/>
                  </a:lnTo>
                  <a:lnTo>
                    <a:pt x="449" y="701"/>
                  </a:lnTo>
                  <a:lnTo>
                    <a:pt x="451" y="699"/>
                  </a:lnTo>
                  <a:lnTo>
                    <a:pt x="453" y="699"/>
                  </a:lnTo>
                  <a:lnTo>
                    <a:pt x="456" y="700"/>
                  </a:lnTo>
                  <a:lnTo>
                    <a:pt x="459" y="700"/>
                  </a:lnTo>
                  <a:lnTo>
                    <a:pt x="463" y="700"/>
                  </a:lnTo>
                  <a:lnTo>
                    <a:pt x="468" y="704"/>
                  </a:lnTo>
                  <a:lnTo>
                    <a:pt x="473" y="706"/>
                  </a:lnTo>
                  <a:lnTo>
                    <a:pt x="478" y="708"/>
                  </a:lnTo>
                  <a:lnTo>
                    <a:pt x="482" y="712"/>
                  </a:lnTo>
                  <a:lnTo>
                    <a:pt x="485" y="714"/>
                  </a:lnTo>
                  <a:lnTo>
                    <a:pt x="488" y="714"/>
                  </a:lnTo>
                  <a:lnTo>
                    <a:pt x="492" y="714"/>
                  </a:lnTo>
                  <a:lnTo>
                    <a:pt x="492" y="715"/>
                  </a:lnTo>
                  <a:lnTo>
                    <a:pt x="493" y="717"/>
                  </a:lnTo>
                  <a:lnTo>
                    <a:pt x="497" y="718"/>
                  </a:lnTo>
                  <a:lnTo>
                    <a:pt x="500" y="720"/>
                  </a:lnTo>
                  <a:lnTo>
                    <a:pt x="503" y="721"/>
                  </a:lnTo>
                  <a:lnTo>
                    <a:pt x="503" y="725"/>
                  </a:lnTo>
                  <a:lnTo>
                    <a:pt x="504" y="727"/>
                  </a:lnTo>
                  <a:lnTo>
                    <a:pt x="504" y="728"/>
                  </a:lnTo>
                  <a:lnTo>
                    <a:pt x="506" y="728"/>
                  </a:lnTo>
                  <a:lnTo>
                    <a:pt x="514" y="736"/>
                  </a:lnTo>
                  <a:lnTo>
                    <a:pt x="535" y="728"/>
                  </a:lnTo>
                  <a:lnTo>
                    <a:pt x="550" y="728"/>
                  </a:lnTo>
                  <a:lnTo>
                    <a:pt x="553" y="726"/>
                  </a:lnTo>
                  <a:lnTo>
                    <a:pt x="555" y="725"/>
                  </a:lnTo>
                  <a:lnTo>
                    <a:pt x="556" y="725"/>
                  </a:lnTo>
                  <a:lnTo>
                    <a:pt x="557" y="724"/>
                  </a:lnTo>
                  <a:lnTo>
                    <a:pt x="558" y="721"/>
                  </a:lnTo>
                  <a:lnTo>
                    <a:pt x="561" y="715"/>
                  </a:lnTo>
                  <a:lnTo>
                    <a:pt x="563" y="710"/>
                  </a:lnTo>
                  <a:lnTo>
                    <a:pt x="564" y="708"/>
                  </a:lnTo>
                  <a:lnTo>
                    <a:pt x="564" y="707"/>
                  </a:lnTo>
                  <a:lnTo>
                    <a:pt x="569" y="705"/>
                  </a:lnTo>
                  <a:lnTo>
                    <a:pt x="573" y="703"/>
                  </a:lnTo>
                  <a:lnTo>
                    <a:pt x="578" y="699"/>
                  </a:lnTo>
                  <a:lnTo>
                    <a:pt x="579" y="695"/>
                  </a:lnTo>
                  <a:lnTo>
                    <a:pt x="579" y="693"/>
                  </a:lnTo>
                  <a:lnTo>
                    <a:pt x="579" y="691"/>
                  </a:lnTo>
                  <a:lnTo>
                    <a:pt x="580" y="687"/>
                  </a:lnTo>
                  <a:lnTo>
                    <a:pt x="582" y="684"/>
                  </a:lnTo>
                  <a:lnTo>
                    <a:pt x="588" y="678"/>
                  </a:lnTo>
                  <a:lnTo>
                    <a:pt x="597" y="672"/>
                  </a:lnTo>
                  <a:lnTo>
                    <a:pt x="605" y="665"/>
                  </a:lnTo>
                  <a:lnTo>
                    <a:pt x="614" y="658"/>
                  </a:lnTo>
                  <a:lnTo>
                    <a:pt x="620" y="653"/>
                  </a:lnTo>
                  <a:lnTo>
                    <a:pt x="622" y="652"/>
                  </a:lnTo>
                  <a:lnTo>
                    <a:pt x="622" y="651"/>
                  </a:lnTo>
                  <a:lnTo>
                    <a:pt x="619" y="647"/>
                  </a:lnTo>
                  <a:lnTo>
                    <a:pt x="616" y="644"/>
                  </a:lnTo>
                  <a:lnTo>
                    <a:pt x="615" y="639"/>
                  </a:lnTo>
                  <a:lnTo>
                    <a:pt x="615" y="634"/>
                  </a:lnTo>
                  <a:lnTo>
                    <a:pt x="615" y="629"/>
                  </a:lnTo>
                  <a:lnTo>
                    <a:pt x="615" y="608"/>
                  </a:lnTo>
                  <a:lnTo>
                    <a:pt x="613" y="606"/>
                  </a:lnTo>
                  <a:lnTo>
                    <a:pt x="610" y="603"/>
                  </a:lnTo>
                  <a:lnTo>
                    <a:pt x="608" y="601"/>
                  </a:lnTo>
                  <a:lnTo>
                    <a:pt x="604" y="601"/>
                  </a:lnTo>
                  <a:lnTo>
                    <a:pt x="600" y="601"/>
                  </a:lnTo>
                  <a:lnTo>
                    <a:pt x="600" y="594"/>
                  </a:lnTo>
                  <a:lnTo>
                    <a:pt x="610" y="595"/>
                  </a:lnTo>
                  <a:lnTo>
                    <a:pt x="619" y="596"/>
                  </a:lnTo>
                  <a:lnTo>
                    <a:pt x="628" y="596"/>
                  </a:lnTo>
                  <a:lnTo>
                    <a:pt x="637" y="594"/>
                  </a:lnTo>
                  <a:lnTo>
                    <a:pt x="637" y="580"/>
                  </a:lnTo>
                  <a:lnTo>
                    <a:pt x="646" y="578"/>
                  </a:lnTo>
                  <a:lnTo>
                    <a:pt x="656" y="576"/>
                  </a:lnTo>
                  <a:lnTo>
                    <a:pt x="664" y="578"/>
                  </a:lnTo>
                  <a:lnTo>
                    <a:pt x="673" y="580"/>
                  </a:lnTo>
                  <a:lnTo>
                    <a:pt x="666" y="594"/>
                  </a:lnTo>
                  <a:lnTo>
                    <a:pt x="666" y="622"/>
                  </a:lnTo>
                  <a:lnTo>
                    <a:pt x="664" y="624"/>
                  </a:lnTo>
                  <a:lnTo>
                    <a:pt x="663" y="625"/>
                  </a:lnTo>
                  <a:lnTo>
                    <a:pt x="666" y="629"/>
                  </a:lnTo>
                  <a:lnTo>
                    <a:pt x="669" y="636"/>
                  </a:lnTo>
                  <a:lnTo>
                    <a:pt x="670" y="646"/>
                  </a:lnTo>
                  <a:lnTo>
                    <a:pt x="670" y="648"/>
                  </a:lnTo>
                  <a:lnTo>
                    <a:pt x="672" y="649"/>
                  </a:lnTo>
                  <a:lnTo>
                    <a:pt x="673" y="651"/>
                  </a:lnTo>
                  <a:lnTo>
                    <a:pt x="673" y="672"/>
                  </a:lnTo>
                  <a:lnTo>
                    <a:pt x="680" y="672"/>
                  </a:lnTo>
                  <a:lnTo>
                    <a:pt x="694" y="686"/>
                  </a:lnTo>
                  <a:lnTo>
                    <a:pt x="698" y="686"/>
                  </a:lnTo>
                  <a:lnTo>
                    <a:pt x="699" y="688"/>
                  </a:lnTo>
                  <a:lnTo>
                    <a:pt x="700" y="692"/>
                  </a:lnTo>
                  <a:lnTo>
                    <a:pt x="703" y="695"/>
                  </a:lnTo>
                  <a:lnTo>
                    <a:pt x="707" y="699"/>
                  </a:lnTo>
                  <a:lnTo>
                    <a:pt x="709" y="700"/>
                  </a:lnTo>
                  <a:lnTo>
                    <a:pt x="711" y="704"/>
                  </a:lnTo>
                  <a:lnTo>
                    <a:pt x="714" y="706"/>
                  </a:lnTo>
                  <a:lnTo>
                    <a:pt x="716" y="710"/>
                  </a:lnTo>
                  <a:lnTo>
                    <a:pt x="716" y="714"/>
                  </a:lnTo>
                  <a:lnTo>
                    <a:pt x="716" y="728"/>
                  </a:lnTo>
                  <a:lnTo>
                    <a:pt x="709" y="743"/>
                  </a:lnTo>
                  <a:lnTo>
                    <a:pt x="711" y="746"/>
                  </a:lnTo>
                  <a:lnTo>
                    <a:pt x="715" y="750"/>
                  </a:lnTo>
                  <a:lnTo>
                    <a:pt x="717" y="752"/>
                  </a:lnTo>
                  <a:lnTo>
                    <a:pt x="719" y="757"/>
                  </a:lnTo>
                  <a:lnTo>
                    <a:pt x="719" y="751"/>
                  </a:lnTo>
                  <a:lnTo>
                    <a:pt x="763" y="743"/>
                  </a:lnTo>
                  <a:lnTo>
                    <a:pt x="763" y="682"/>
                  </a:lnTo>
                  <a:lnTo>
                    <a:pt x="852" y="539"/>
                  </a:lnTo>
                  <a:lnTo>
                    <a:pt x="852" y="486"/>
                  </a:lnTo>
                  <a:lnTo>
                    <a:pt x="874" y="371"/>
                  </a:lnTo>
                  <a:lnTo>
                    <a:pt x="976" y="326"/>
                  </a:lnTo>
                  <a:lnTo>
                    <a:pt x="888" y="228"/>
                  </a:lnTo>
                  <a:lnTo>
                    <a:pt x="896" y="122"/>
                  </a:lnTo>
                  <a:lnTo>
                    <a:pt x="881" y="69"/>
                  </a:lnTo>
                  <a:lnTo>
                    <a:pt x="801" y="0"/>
                  </a:lnTo>
                  <a:lnTo>
                    <a:pt x="770" y="0"/>
                  </a:lnTo>
                  <a:lnTo>
                    <a:pt x="696" y="76"/>
                  </a:lnTo>
                  <a:lnTo>
                    <a:pt x="660" y="53"/>
                  </a:lnTo>
                  <a:lnTo>
                    <a:pt x="186" y="46"/>
                  </a:lnTo>
                  <a:lnTo>
                    <a:pt x="186" y="175"/>
                  </a:lnTo>
                  <a:lnTo>
                    <a:pt x="120" y="175"/>
                  </a:lnTo>
                  <a:lnTo>
                    <a:pt x="112" y="456"/>
                  </a:lnTo>
                  <a:lnTo>
                    <a:pt x="61" y="463"/>
                  </a:lnTo>
                  <a:lnTo>
                    <a:pt x="0" y="615"/>
                  </a:lnTo>
                  <a:lnTo>
                    <a:pt x="30" y="645"/>
                  </a:lnTo>
                  <a:lnTo>
                    <a:pt x="45" y="743"/>
                  </a:lnTo>
                  <a:lnTo>
                    <a:pt x="90" y="774"/>
                  </a:lnTo>
                  <a:lnTo>
                    <a:pt x="93" y="812"/>
                  </a:lnTo>
                  <a:lnTo>
                    <a:pt x="92" y="811"/>
                  </a:lnTo>
                  <a:close/>
                </a:path>
              </a:pathLst>
            </a:custGeom>
            <a:solidFill>
              <a:schemeClr val="accent3"/>
            </a:solidFill>
            <a:ln w="3175">
              <a:solidFill>
                <a:schemeClr val="accent3"/>
              </a:solidFill>
              <a:prstDash val="solid"/>
              <a:round/>
              <a:headEnd/>
              <a:tailEnd/>
            </a:ln>
          </p:spPr>
          <p:txBody>
            <a:bodyPr/>
            <a:lstStyle/>
            <a:p>
              <a:endParaRPr lang="en-GB"/>
            </a:p>
          </p:txBody>
        </p:sp>
      </p:grpSp>
      <p:sp>
        <p:nvSpPr>
          <p:cNvPr id="4" name="WorldText"/>
          <p:cNvSpPr>
            <a:spLocks noChangeArrowheads="1"/>
          </p:cNvSpPr>
          <p:nvPr userDrawn="1"/>
        </p:nvSpPr>
        <p:spPr bwMode="auto">
          <a:xfrm>
            <a:off x="520700" y="1776413"/>
            <a:ext cx="1970088" cy="4506912"/>
          </a:xfrm>
          <a:prstGeom prst="rect">
            <a:avLst/>
          </a:prstGeom>
          <a:noFill/>
          <a:ln w="12700">
            <a:noFill/>
            <a:miter lim="800000"/>
            <a:headEnd/>
            <a:tailEnd/>
          </a:ln>
          <a:effectLst/>
        </p:spPr>
        <p:txBody>
          <a:bodyPr lIns="103213" tIns="50701" rIns="103213" bIns="50701"/>
          <a:lstStyle/>
          <a:p>
            <a:pPr defTabSz="762000">
              <a:defRPr/>
            </a:pPr>
            <a:r>
              <a:rPr lang="en-GB" altLang="en-GB" sz="900" dirty="0">
                <a:latin typeface="Arial" pitchFamily="34" charset="0"/>
                <a:cs typeface="Arial" pitchFamily="34" charset="0"/>
              </a:rPr>
              <a:t>New York </a:t>
            </a:r>
          </a:p>
          <a:p>
            <a:pPr defTabSz="762000">
              <a:defRPr/>
            </a:pPr>
            <a:r>
              <a:rPr lang="en-GB" altLang="en-GB" sz="900" dirty="0">
                <a:latin typeface="Arial" pitchFamily="34" charset="0"/>
                <a:cs typeface="Arial" pitchFamily="34" charset="0"/>
              </a:rPr>
              <a:t>São</a:t>
            </a:r>
            <a:r>
              <a:rPr lang="en-US" altLang="en-GB" sz="900" dirty="0">
                <a:latin typeface="Arial" pitchFamily="34" charset="0"/>
                <a:cs typeface="Arial" pitchFamily="34" charset="0"/>
              </a:rPr>
              <a:t> Paulo </a:t>
            </a:r>
          </a:p>
          <a:p>
            <a:pPr defTabSz="762000">
              <a:defRPr/>
            </a:pPr>
            <a:r>
              <a:rPr lang="en-GB" altLang="en-GB" sz="900" dirty="0" smtClean="0">
                <a:latin typeface="Arial" pitchFamily="34" charset="0"/>
                <a:cs typeface="Arial" pitchFamily="34" charset="0"/>
              </a:rPr>
              <a:t>Washington, D.C. </a:t>
            </a:r>
            <a:endParaRPr lang="en-GB" altLang="en-GB" sz="900" dirty="0">
              <a:latin typeface="Arial" pitchFamily="34" charset="0"/>
              <a:cs typeface="Arial" pitchFamily="34" charset="0"/>
            </a:endParaRPr>
          </a:p>
          <a:p>
            <a:pPr defTabSz="762000">
              <a:spcBef>
                <a:spcPct val="20000"/>
              </a:spcBef>
              <a:defRPr/>
            </a:pPr>
            <a:r>
              <a:rPr lang="en-GB" altLang="en-GB" sz="900" dirty="0">
                <a:solidFill>
                  <a:schemeClr val="bg2"/>
                </a:solidFill>
                <a:latin typeface="Arial" pitchFamily="34" charset="0"/>
                <a:cs typeface="Arial" pitchFamily="34" charset="0"/>
              </a:rPr>
              <a:t>Amsterdam </a:t>
            </a:r>
          </a:p>
          <a:p>
            <a:pPr defTabSz="762000">
              <a:defRPr/>
            </a:pPr>
            <a:r>
              <a:rPr lang="en-GB" altLang="en-GB" sz="900" dirty="0">
                <a:solidFill>
                  <a:schemeClr val="bg2"/>
                </a:solidFill>
                <a:latin typeface="Arial" pitchFamily="34" charset="0"/>
                <a:cs typeface="Arial" pitchFamily="34" charset="0"/>
              </a:rPr>
              <a:t>Barcelona </a:t>
            </a:r>
          </a:p>
          <a:p>
            <a:pPr defTabSz="762000">
              <a:defRPr/>
            </a:pPr>
            <a:r>
              <a:rPr lang="en-GB" altLang="en-GB" sz="900" dirty="0">
                <a:solidFill>
                  <a:schemeClr val="bg2"/>
                </a:solidFill>
                <a:latin typeface="Arial" pitchFamily="34" charset="0"/>
                <a:cs typeface="Arial" pitchFamily="34" charset="0"/>
              </a:rPr>
              <a:t>Brussels </a:t>
            </a:r>
          </a:p>
          <a:p>
            <a:pPr defTabSz="762000">
              <a:defRPr/>
            </a:pPr>
            <a:r>
              <a:rPr lang="en-GB" altLang="en-GB" sz="900" dirty="0">
                <a:solidFill>
                  <a:schemeClr val="bg2"/>
                </a:solidFill>
                <a:latin typeface="Arial" pitchFamily="34" charset="0"/>
                <a:cs typeface="Arial" pitchFamily="34" charset="0"/>
              </a:rPr>
              <a:t>Bucharest </a:t>
            </a:r>
          </a:p>
          <a:p>
            <a:pPr defTabSz="762000">
              <a:defRPr/>
            </a:pPr>
            <a:r>
              <a:rPr lang="en-GB" altLang="en-GB" sz="900" dirty="0">
                <a:solidFill>
                  <a:schemeClr val="bg2"/>
                </a:solidFill>
                <a:latin typeface="Arial" pitchFamily="34" charset="0"/>
                <a:cs typeface="Arial" pitchFamily="34" charset="0"/>
              </a:rPr>
              <a:t>Düsseldorf </a:t>
            </a:r>
          </a:p>
          <a:p>
            <a:pPr defTabSz="762000">
              <a:defRPr/>
            </a:pPr>
            <a:r>
              <a:rPr lang="en-GB" altLang="en-GB" sz="900" dirty="0">
                <a:solidFill>
                  <a:schemeClr val="bg2"/>
                </a:solidFill>
                <a:latin typeface="Arial" pitchFamily="34" charset="0"/>
                <a:cs typeface="Arial" pitchFamily="34" charset="0"/>
              </a:rPr>
              <a:t>Frankfurt</a:t>
            </a:r>
          </a:p>
          <a:p>
            <a:pPr defTabSz="762000">
              <a:defRPr/>
            </a:pPr>
            <a:r>
              <a:rPr lang="en-GB" altLang="en-GB" sz="900" dirty="0">
                <a:solidFill>
                  <a:schemeClr val="bg2"/>
                </a:solidFill>
                <a:latin typeface="Arial" pitchFamily="34" charset="0"/>
                <a:cs typeface="Arial" pitchFamily="34" charset="0"/>
              </a:rPr>
              <a:t>Istanbul</a:t>
            </a:r>
          </a:p>
          <a:p>
            <a:pPr defTabSz="762000">
              <a:defRPr/>
            </a:pPr>
            <a:r>
              <a:rPr lang="en-GB" altLang="en-GB" sz="900" dirty="0">
                <a:solidFill>
                  <a:schemeClr val="bg2"/>
                </a:solidFill>
                <a:latin typeface="Arial" pitchFamily="34" charset="0"/>
                <a:cs typeface="Arial" pitchFamily="34" charset="0"/>
              </a:rPr>
              <a:t>Kyiv</a:t>
            </a:r>
          </a:p>
          <a:p>
            <a:pPr defTabSz="762000">
              <a:defRPr/>
            </a:pPr>
            <a:r>
              <a:rPr lang="en-GB" altLang="en-GB" sz="900" dirty="0">
                <a:solidFill>
                  <a:schemeClr val="bg2"/>
                </a:solidFill>
                <a:latin typeface="Arial" pitchFamily="34" charset="0"/>
                <a:cs typeface="Arial" pitchFamily="34" charset="0"/>
              </a:rPr>
              <a:t>London </a:t>
            </a:r>
          </a:p>
          <a:p>
            <a:pPr defTabSz="762000">
              <a:defRPr/>
            </a:pPr>
            <a:r>
              <a:rPr lang="en-GB" altLang="en-GB" sz="900" dirty="0">
                <a:solidFill>
                  <a:schemeClr val="bg2"/>
                </a:solidFill>
                <a:latin typeface="Arial" pitchFamily="34" charset="0"/>
                <a:cs typeface="Arial" pitchFamily="34" charset="0"/>
              </a:rPr>
              <a:t>Luxembourg </a:t>
            </a:r>
          </a:p>
          <a:p>
            <a:pPr defTabSz="762000">
              <a:defRPr/>
            </a:pPr>
            <a:r>
              <a:rPr lang="en-GB" altLang="en-GB" sz="900" dirty="0">
                <a:solidFill>
                  <a:schemeClr val="bg2"/>
                </a:solidFill>
                <a:latin typeface="Arial" pitchFamily="34" charset="0"/>
                <a:cs typeface="Arial" pitchFamily="34" charset="0"/>
              </a:rPr>
              <a:t>Madrid </a:t>
            </a:r>
          </a:p>
          <a:p>
            <a:pPr defTabSz="762000">
              <a:defRPr/>
            </a:pPr>
            <a:r>
              <a:rPr lang="en-GB" altLang="en-GB" sz="900" dirty="0">
                <a:solidFill>
                  <a:schemeClr val="bg2"/>
                </a:solidFill>
                <a:latin typeface="Arial" pitchFamily="34" charset="0"/>
                <a:cs typeface="Arial" pitchFamily="34" charset="0"/>
              </a:rPr>
              <a:t>Milan</a:t>
            </a:r>
          </a:p>
          <a:p>
            <a:pPr defTabSz="762000">
              <a:defRPr/>
            </a:pPr>
            <a:r>
              <a:rPr lang="en-GB" altLang="en-GB" sz="900" dirty="0">
                <a:solidFill>
                  <a:schemeClr val="bg2"/>
                </a:solidFill>
                <a:latin typeface="Arial" pitchFamily="34" charset="0"/>
                <a:cs typeface="Arial" pitchFamily="34" charset="0"/>
              </a:rPr>
              <a:t>Moscow </a:t>
            </a:r>
          </a:p>
          <a:p>
            <a:pPr defTabSz="762000">
              <a:defRPr/>
            </a:pPr>
            <a:r>
              <a:rPr lang="en-GB" altLang="en-GB" sz="900" dirty="0">
                <a:solidFill>
                  <a:schemeClr val="bg2"/>
                </a:solidFill>
                <a:latin typeface="Arial" pitchFamily="34" charset="0"/>
                <a:cs typeface="Arial" pitchFamily="34" charset="0"/>
              </a:rPr>
              <a:t>Munich </a:t>
            </a:r>
          </a:p>
          <a:p>
            <a:pPr defTabSz="762000">
              <a:defRPr/>
            </a:pPr>
            <a:r>
              <a:rPr lang="en-GB" altLang="en-GB" sz="900" dirty="0">
                <a:solidFill>
                  <a:schemeClr val="bg2"/>
                </a:solidFill>
                <a:latin typeface="Arial" pitchFamily="34" charset="0"/>
                <a:cs typeface="Arial" pitchFamily="34" charset="0"/>
              </a:rPr>
              <a:t>Paris </a:t>
            </a:r>
          </a:p>
          <a:p>
            <a:pPr defTabSz="762000">
              <a:defRPr/>
            </a:pPr>
            <a:r>
              <a:rPr lang="en-GB" altLang="en-GB" sz="900" dirty="0">
                <a:solidFill>
                  <a:schemeClr val="bg2"/>
                </a:solidFill>
                <a:latin typeface="Arial" pitchFamily="34" charset="0"/>
                <a:cs typeface="Arial" pitchFamily="34" charset="0"/>
              </a:rPr>
              <a:t>Prague</a:t>
            </a:r>
          </a:p>
          <a:p>
            <a:pPr defTabSz="762000">
              <a:defRPr/>
            </a:pPr>
            <a:r>
              <a:rPr lang="en-GB" altLang="en-GB" sz="900" dirty="0">
                <a:solidFill>
                  <a:schemeClr val="bg2"/>
                </a:solidFill>
                <a:latin typeface="Arial" pitchFamily="34" charset="0"/>
                <a:cs typeface="Arial" pitchFamily="34" charset="0"/>
              </a:rPr>
              <a:t>Rome </a:t>
            </a:r>
          </a:p>
          <a:p>
            <a:pPr defTabSz="762000">
              <a:defRPr/>
            </a:pPr>
            <a:r>
              <a:rPr lang="en-GB" altLang="en-GB" sz="900" dirty="0">
                <a:solidFill>
                  <a:schemeClr val="bg2"/>
                </a:solidFill>
                <a:latin typeface="Arial" pitchFamily="34" charset="0"/>
                <a:cs typeface="Arial" pitchFamily="34" charset="0"/>
              </a:rPr>
              <a:t>Warsaw</a:t>
            </a:r>
          </a:p>
          <a:p>
            <a:pPr defTabSz="762000">
              <a:spcBef>
                <a:spcPct val="20000"/>
              </a:spcBef>
              <a:defRPr/>
            </a:pPr>
            <a:r>
              <a:rPr lang="en-GB" altLang="en-GB" sz="900" dirty="0" smtClean="0">
                <a:solidFill>
                  <a:schemeClr val="accent5"/>
                </a:solidFill>
                <a:latin typeface="Arial" pitchFamily="34" charset="0"/>
                <a:cs typeface="Arial" pitchFamily="34" charset="0"/>
              </a:rPr>
              <a:t>Casablanca</a:t>
            </a:r>
          </a:p>
          <a:p>
            <a:pPr defTabSz="762000">
              <a:spcBef>
                <a:spcPct val="20000"/>
              </a:spcBef>
              <a:defRPr/>
            </a:pPr>
            <a:r>
              <a:rPr lang="en-GB" altLang="en-GB" sz="900" dirty="0" smtClean="0">
                <a:solidFill>
                  <a:schemeClr val="accent4"/>
                </a:solidFill>
                <a:latin typeface="Arial" pitchFamily="34" charset="0"/>
                <a:cs typeface="Arial" pitchFamily="34" charset="0"/>
              </a:rPr>
              <a:t>Abu Dhabi</a:t>
            </a:r>
          </a:p>
          <a:p>
            <a:pPr defTabSz="762000">
              <a:spcBef>
                <a:spcPts val="0"/>
              </a:spcBef>
              <a:defRPr/>
            </a:pPr>
            <a:r>
              <a:rPr lang="en-GB" altLang="en-GB" sz="900" dirty="0" smtClean="0">
                <a:solidFill>
                  <a:schemeClr val="accent4"/>
                </a:solidFill>
                <a:latin typeface="Arial" pitchFamily="34" charset="0"/>
                <a:cs typeface="Arial" pitchFamily="34" charset="0"/>
              </a:rPr>
              <a:t>Doha</a:t>
            </a:r>
            <a:r>
              <a:rPr lang="en-GB" altLang="en-GB" sz="900" dirty="0">
                <a:solidFill>
                  <a:schemeClr val="accent4"/>
                </a:solidFill>
                <a:latin typeface="Arial" pitchFamily="34" charset="0"/>
                <a:cs typeface="Arial" pitchFamily="34" charset="0"/>
              </a:rPr>
              <a:t/>
            </a:r>
            <a:br>
              <a:rPr lang="en-GB" altLang="en-GB" sz="900" dirty="0">
                <a:solidFill>
                  <a:schemeClr val="accent4"/>
                </a:solidFill>
                <a:latin typeface="Arial" pitchFamily="34" charset="0"/>
                <a:cs typeface="Arial" pitchFamily="34" charset="0"/>
              </a:rPr>
            </a:br>
            <a:r>
              <a:rPr lang="en-GB" altLang="en-GB" sz="900" dirty="0">
                <a:solidFill>
                  <a:schemeClr val="accent4"/>
                </a:solidFill>
                <a:latin typeface="Arial" pitchFamily="34" charset="0"/>
                <a:cs typeface="Arial" pitchFamily="34" charset="0"/>
              </a:rPr>
              <a:t>Dubai</a:t>
            </a:r>
            <a:br>
              <a:rPr lang="en-GB" altLang="en-GB" sz="900" dirty="0">
                <a:solidFill>
                  <a:schemeClr val="accent4"/>
                </a:solidFill>
                <a:latin typeface="Arial" pitchFamily="34" charset="0"/>
                <a:cs typeface="Arial" pitchFamily="34" charset="0"/>
              </a:rPr>
            </a:br>
            <a:r>
              <a:rPr lang="en-GB" altLang="en-GB" sz="900" dirty="0" smtClean="0">
                <a:solidFill>
                  <a:schemeClr val="accent4"/>
                </a:solidFill>
                <a:latin typeface="Arial" pitchFamily="34" charset="0"/>
                <a:cs typeface="Arial" pitchFamily="34" charset="0"/>
              </a:rPr>
              <a:t>Riyadh</a:t>
            </a:r>
            <a:endParaRPr lang="en-GB" altLang="en-GB" sz="900" dirty="0">
              <a:solidFill>
                <a:schemeClr val="accent4"/>
              </a:solidFill>
              <a:latin typeface="Arial" pitchFamily="34" charset="0"/>
              <a:cs typeface="Arial" pitchFamily="34" charset="0"/>
            </a:endParaRPr>
          </a:p>
          <a:p>
            <a:pPr defTabSz="762000">
              <a:spcBef>
                <a:spcPct val="20000"/>
              </a:spcBef>
              <a:defRPr/>
            </a:pPr>
            <a:r>
              <a:rPr lang="en-GB" altLang="en-GB" sz="900" dirty="0">
                <a:solidFill>
                  <a:schemeClr val="accent1"/>
                </a:solidFill>
                <a:latin typeface="Arial" pitchFamily="34" charset="0"/>
                <a:cs typeface="Arial" pitchFamily="34" charset="0"/>
              </a:rPr>
              <a:t>Bangkok</a:t>
            </a:r>
          </a:p>
          <a:p>
            <a:pPr defTabSz="762000">
              <a:defRPr/>
            </a:pPr>
            <a:r>
              <a:rPr lang="en-GB" altLang="en-GB" sz="900" dirty="0">
                <a:solidFill>
                  <a:schemeClr val="accent1"/>
                </a:solidFill>
                <a:latin typeface="Arial" pitchFamily="34" charset="0"/>
                <a:cs typeface="Arial" pitchFamily="34" charset="0"/>
              </a:rPr>
              <a:t>Beijing </a:t>
            </a:r>
          </a:p>
          <a:p>
            <a:pPr defTabSz="762000">
              <a:defRPr/>
            </a:pPr>
            <a:r>
              <a:rPr lang="en-GB" altLang="en-GB" sz="900" dirty="0">
                <a:solidFill>
                  <a:schemeClr val="accent1"/>
                </a:solidFill>
                <a:latin typeface="Arial" pitchFamily="34" charset="0"/>
                <a:cs typeface="Arial" pitchFamily="34" charset="0"/>
              </a:rPr>
              <a:t>Hong </a:t>
            </a:r>
            <a:r>
              <a:rPr lang="en-GB" altLang="en-GB" sz="900" dirty="0" smtClean="0">
                <a:solidFill>
                  <a:schemeClr val="accent1"/>
                </a:solidFill>
                <a:latin typeface="Arial" pitchFamily="34" charset="0"/>
                <a:cs typeface="Arial" pitchFamily="34" charset="0"/>
              </a:rPr>
              <a:t>Kong</a:t>
            </a:r>
          </a:p>
          <a:p>
            <a:pPr defTabSz="762000">
              <a:defRPr/>
            </a:pPr>
            <a:r>
              <a:rPr lang="en-US" altLang="en-GB" sz="900" dirty="0" smtClean="0">
                <a:solidFill>
                  <a:schemeClr val="accent1"/>
                </a:solidFill>
                <a:latin typeface="Arial" pitchFamily="34" charset="0"/>
                <a:cs typeface="Arial" pitchFamily="34" charset="0"/>
              </a:rPr>
              <a:t>Jakarta*</a:t>
            </a:r>
            <a:endParaRPr lang="en-GB" altLang="en-GB" sz="900" dirty="0">
              <a:solidFill>
                <a:schemeClr val="accent1"/>
              </a:solidFill>
              <a:latin typeface="Arial" pitchFamily="34" charset="0"/>
              <a:cs typeface="Arial" pitchFamily="34" charset="0"/>
            </a:endParaRPr>
          </a:p>
          <a:p>
            <a:pPr defTabSz="762000">
              <a:defRPr/>
            </a:pPr>
            <a:r>
              <a:rPr lang="en-GB" altLang="en-GB" sz="900" dirty="0" smtClean="0">
                <a:solidFill>
                  <a:schemeClr val="accent1"/>
                </a:solidFill>
                <a:latin typeface="Arial" pitchFamily="34" charset="0"/>
                <a:cs typeface="Arial" pitchFamily="34" charset="0"/>
              </a:rPr>
              <a:t>Perth</a:t>
            </a:r>
          </a:p>
          <a:p>
            <a:pPr defTabSz="762000">
              <a:defRPr/>
            </a:pPr>
            <a:r>
              <a:rPr lang="en-US" altLang="en-GB" sz="900" dirty="0" smtClean="0">
                <a:solidFill>
                  <a:schemeClr val="accent1"/>
                </a:solidFill>
                <a:latin typeface="Arial" pitchFamily="34" charset="0"/>
                <a:cs typeface="Arial" pitchFamily="34" charset="0"/>
              </a:rPr>
              <a:t>Seoul</a:t>
            </a:r>
            <a:endParaRPr lang="en-GB" altLang="en-GB" sz="900" dirty="0">
              <a:solidFill>
                <a:schemeClr val="accent1"/>
              </a:solidFill>
              <a:latin typeface="Arial" pitchFamily="34" charset="0"/>
              <a:cs typeface="Arial" pitchFamily="34" charset="0"/>
            </a:endParaRPr>
          </a:p>
          <a:p>
            <a:pPr defTabSz="762000">
              <a:defRPr/>
            </a:pPr>
            <a:r>
              <a:rPr lang="en-GB" altLang="en-GB" sz="900" dirty="0">
                <a:solidFill>
                  <a:schemeClr val="accent1"/>
                </a:solidFill>
                <a:latin typeface="Arial" pitchFamily="34" charset="0"/>
                <a:cs typeface="Arial" pitchFamily="34" charset="0"/>
              </a:rPr>
              <a:t>Shanghai </a:t>
            </a:r>
          </a:p>
          <a:p>
            <a:pPr defTabSz="762000">
              <a:defRPr/>
            </a:pPr>
            <a:r>
              <a:rPr lang="en-GB" altLang="en-GB" sz="900" dirty="0">
                <a:solidFill>
                  <a:schemeClr val="accent1"/>
                </a:solidFill>
                <a:latin typeface="Arial" pitchFamily="34" charset="0"/>
                <a:cs typeface="Arial" pitchFamily="34" charset="0"/>
              </a:rPr>
              <a:t>Singapore</a:t>
            </a:r>
          </a:p>
          <a:p>
            <a:pPr defTabSz="762000">
              <a:defRPr/>
            </a:pPr>
            <a:r>
              <a:rPr lang="en-GB" altLang="en-GB" sz="900" dirty="0">
                <a:solidFill>
                  <a:schemeClr val="accent1"/>
                </a:solidFill>
                <a:latin typeface="Arial" pitchFamily="34" charset="0"/>
                <a:cs typeface="Arial" pitchFamily="34" charset="0"/>
              </a:rPr>
              <a:t>Sydney</a:t>
            </a:r>
          </a:p>
          <a:p>
            <a:pPr defTabSz="762000">
              <a:defRPr/>
            </a:pPr>
            <a:r>
              <a:rPr lang="en-GB" altLang="en-GB" sz="900" dirty="0">
                <a:solidFill>
                  <a:schemeClr val="accent1"/>
                </a:solidFill>
                <a:latin typeface="Arial" pitchFamily="34" charset="0"/>
                <a:cs typeface="Arial" pitchFamily="34" charset="0"/>
              </a:rPr>
              <a:t>Tokyo </a:t>
            </a:r>
          </a:p>
        </p:txBody>
      </p:sp>
      <p:sp>
        <p:nvSpPr>
          <p:cNvPr id="7" name="Title 3"/>
          <p:cNvSpPr>
            <a:spLocks noGrp="1"/>
          </p:cNvSpPr>
          <p:nvPr userDrawn="1">
            <p:ph type="title"/>
          </p:nvPr>
        </p:nvSpPr>
        <p:spPr>
          <a:xfrm>
            <a:off x="525463" y="303213"/>
            <a:ext cx="9632950" cy="1260475"/>
          </a:xfrm>
        </p:spPr>
        <p:txBody>
          <a:bodyPr/>
          <a:lstStyle/>
          <a:p>
            <a:r>
              <a:rPr lang="en-US" smtClean="0">
                <a:latin typeface="Arial" charset="0"/>
                <a:cs typeface="Arial" charset="0"/>
              </a:rPr>
              <a:t>Click to edit Master title style</a:t>
            </a:r>
            <a:endParaRPr lang="en-GB" smtClean="0">
              <a:latin typeface="Arial" charset="0"/>
              <a:cs typeface="Arial" charset="0"/>
            </a:endParaRPr>
          </a:p>
        </p:txBody>
      </p:sp>
      <p:sp>
        <p:nvSpPr>
          <p:cNvPr id="8" name="Content Placeholder 4"/>
          <p:cNvSpPr>
            <a:spLocks noGrp="1"/>
          </p:cNvSpPr>
          <p:nvPr userDrawn="1">
            <p:ph sz="quarter" idx="18" hasCustomPrompt="1"/>
          </p:nvPr>
        </p:nvSpPr>
        <p:spPr>
          <a:xfrm>
            <a:off x="525463" y="6923088"/>
            <a:ext cx="6865937" cy="176212"/>
          </a:xfrm>
        </p:spPr>
        <p:txBody>
          <a:bodyPr/>
          <a:lstStyle>
            <a:lvl1pPr>
              <a:defRPr sz="900" baseline="0">
                <a:solidFill>
                  <a:schemeClr val="tx2"/>
                </a:solidFill>
              </a:defRPr>
            </a:lvl1pPr>
          </a:lstStyle>
          <a:p>
            <a:pPr>
              <a:spcBef>
                <a:spcPct val="0"/>
              </a:spcBef>
            </a:pPr>
            <a:r>
              <a:rPr lang="en-GB" altLang="en-GB" dirty="0" smtClean="0">
                <a:latin typeface="Arial" charset="0"/>
                <a:cs typeface="Arial" charset="0"/>
              </a:rPr>
              <a:t>* Linda Widyati &amp; Partners in association with Clifford Chance.</a:t>
            </a:r>
            <a:endParaRPr lang="en-GB" altLang="en-GB" dirty="0">
              <a:latin typeface="Arial" charset="0"/>
              <a:cs typeface="Arial" charset="0"/>
            </a:endParaRPr>
          </a:p>
        </p:txBody>
      </p:sp>
      <p:sp>
        <p:nvSpPr>
          <p:cNvPr id="9" name="Slide Number Placeholder 1"/>
          <p:cNvSpPr>
            <a:spLocks noGrp="1"/>
          </p:cNvSpPr>
          <p:nvPr userDrawn="1">
            <p:ph type="sldNum" sz="quarter" idx="19"/>
          </p:nvPr>
        </p:nvSpPr>
        <p:spPr bwMode="auto">
          <a:xfrm>
            <a:off x="9786938" y="7099300"/>
            <a:ext cx="471487" cy="32067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1B41F57-DACF-447D-B21D-03AF70C811F8}" type="slidenum">
              <a:rPr lang="en-US" smtClean="0">
                <a:latin typeface="Arial" charset="0"/>
                <a:cs typeface="Arial" charset="0"/>
              </a:rPr>
              <a:pPr fontAlgn="base">
                <a:spcBef>
                  <a:spcPct val="0"/>
                </a:spcBef>
                <a:spcAft>
                  <a:spcPct val="0"/>
                </a:spcAft>
              </a:pPr>
              <a:t>‹#›</a:t>
            </a:fld>
            <a:endParaRPr lang="en-US" smtClean="0">
              <a:latin typeface="Arial" charset="0"/>
              <a:cs typeface="Arial" charset="0"/>
            </a:endParaRPr>
          </a:p>
        </p:txBody>
      </p:sp>
      <p:sp>
        <p:nvSpPr>
          <p:cNvPr id="10" name="Footer Placeholder 2"/>
          <p:cNvSpPr>
            <a:spLocks noGrp="1"/>
          </p:cNvSpPr>
          <p:nvPr userDrawn="1">
            <p:ph type="ftr" sz="quarter" idx="20"/>
          </p:nvPr>
        </p:nvSpPr>
        <p:spPr bwMode="auto">
          <a:xfrm>
            <a:off x="525463" y="7099300"/>
            <a:ext cx="6865937" cy="322263"/>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latin typeface="Arial" charset="0"/>
                <a:cs typeface="Arial" charset="0"/>
              </a:rPr>
              <a:t>Slide Library</a:t>
            </a:r>
          </a:p>
        </p:txBody>
      </p:sp>
      <p:grpSp>
        <p:nvGrpSpPr>
          <p:cNvPr id="2" name="Group 500"/>
          <p:cNvGrpSpPr/>
          <p:nvPr userDrawn="1"/>
        </p:nvGrpSpPr>
        <p:grpSpPr bwMode="gray">
          <a:xfrm>
            <a:off x="1720850" y="1957958"/>
            <a:ext cx="3675586" cy="2616757"/>
            <a:chOff x="2527763" y="1977010"/>
            <a:chExt cx="3316839" cy="2274943"/>
          </a:xfrm>
          <a:solidFill>
            <a:schemeClr val="accent3"/>
          </a:solidFill>
        </p:grpSpPr>
        <p:sp>
          <p:nvSpPr>
            <p:cNvPr id="12" name="Freeform 11"/>
            <p:cNvSpPr>
              <a:spLocks/>
            </p:cNvSpPr>
            <p:nvPr/>
          </p:nvSpPr>
          <p:spPr bwMode="gray">
            <a:xfrm>
              <a:off x="4549635" y="1977010"/>
              <a:ext cx="1294967" cy="963822"/>
            </a:xfrm>
            <a:custGeom>
              <a:avLst/>
              <a:gdLst/>
              <a:ahLst/>
              <a:cxnLst>
                <a:cxn ang="0">
                  <a:pos x="676" y="508"/>
                </a:cxn>
                <a:cxn ang="0">
                  <a:pos x="628" y="526"/>
                </a:cxn>
                <a:cxn ang="0">
                  <a:pos x="546" y="572"/>
                </a:cxn>
                <a:cxn ang="0">
                  <a:pos x="510" y="592"/>
                </a:cxn>
                <a:cxn ang="0">
                  <a:pos x="502" y="636"/>
                </a:cxn>
                <a:cxn ang="0">
                  <a:pos x="482" y="664"/>
                </a:cxn>
                <a:cxn ang="0">
                  <a:pos x="428" y="702"/>
                </a:cxn>
                <a:cxn ang="0">
                  <a:pos x="390" y="700"/>
                </a:cxn>
                <a:cxn ang="0">
                  <a:pos x="348" y="634"/>
                </a:cxn>
                <a:cxn ang="0">
                  <a:pos x="340" y="600"/>
                </a:cxn>
                <a:cxn ang="0">
                  <a:pos x="312" y="546"/>
                </a:cxn>
                <a:cxn ang="0">
                  <a:pos x="312" y="516"/>
                </a:cxn>
                <a:cxn ang="0">
                  <a:pos x="346" y="522"/>
                </a:cxn>
                <a:cxn ang="0">
                  <a:pos x="356" y="466"/>
                </a:cxn>
                <a:cxn ang="0">
                  <a:pos x="296" y="436"/>
                </a:cxn>
                <a:cxn ang="0">
                  <a:pos x="330" y="414"/>
                </a:cxn>
                <a:cxn ang="0">
                  <a:pos x="274" y="414"/>
                </a:cxn>
                <a:cxn ang="0">
                  <a:pos x="238" y="306"/>
                </a:cxn>
                <a:cxn ang="0">
                  <a:pos x="148" y="262"/>
                </a:cxn>
                <a:cxn ang="0">
                  <a:pos x="100" y="272"/>
                </a:cxn>
                <a:cxn ang="0">
                  <a:pos x="68" y="256"/>
                </a:cxn>
                <a:cxn ang="0">
                  <a:pos x="24" y="240"/>
                </a:cxn>
                <a:cxn ang="0">
                  <a:pos x="102" y="222"/>
                </a:cxn>
                <a:cxn ang="0">
                  <a:pos x="8" y="206"/>
                </a:cxn>
                <a:cxn ang="0">
                  <a:pos x="58" y="180"/>
                </a:cxn>
                <a:cxn ang="0">
                  <a:pos x="124" y="134"/>
                </a:cxn>
                <a:cxn ang="0">
                  <a:pos x="128" y="102"/>
                </a:cxn>
                <a:cxn ang="0">
                  <a:pos x="182" y="70"/>
                </a:cxn>
                <a:cxn ang="0">
                  <a:pos x="230" y="68"/>
                </a:cxn>
                <a:cxn ang="0">
                  <a:pos x="296" y="50"/>
                </a:cxn>
                <a:cxn ang="0">
                  <a:pos x="344" y="66"/>
                </a:cxn>
                <a:cxn ang="0">
                  <a:pos x="374" y="44"/>
                </a:cxn>
                <a:cxn ang="0">
                  <a:pos x="400" y="40"/>
                </a:cxn>
                <a:cxn ang="0">
                  <a:pos x="478" y="14"/>
                </a:cxn>
                <a:cxn ang="0">
                  <a:pos x="618" y="0"/>
                </a:cxn>
                <a:cxn ang="0">
                  <a:pos x="756" y="18"/>
                </a:cxn>
                <a:cxn ang="0">
                  <a:pos x="738" y="56"/>
                </a:cxn>
                <a:cxn ang="0">
                  <a:pos x="754" y="66"/>
                </a:cxn>
                <a:cxn ang="0">
                  <a:pos x="760" y="76"/>
                </a:cxn>
                <a:cxn ang="0">
                  <a:pos x="806" y="66"/>
                </a:cxn>
                <a:cxn ang="0">
                  <a:pos x="792" y="102"/>
                </a:cxn>
                <a:cxn ang="0">
                  <a:pos x="884" y="68"/>
                </a:cxn>
                <a:cxn ang="0">
                  <a:pos x="948" y="90"/>
                </a:cxn>
                <a:cxn ang="0">
                  <a:pos x="872" y="110"/>
                </a:cxn>
                <a:cxn ang="0">
                  <a:pos x="888" y="130"/>
                </a:cxn>
                <a:cxn ang="0">
                  <a:pos x="866" y="138"/>
                </a:cxn>
                <a:cxn ang="0">
                  <a:pos x="842" y="170"/>
                </a:cxn>
                <a:cxn ang="0">
                  <a:pos x="848" y="212"/>
                </a:cxn>
                <a:cxn ang="0">
                  <a:pos x="840" y="228"/>
                </a:cxn>
                <a:cxn ang="0">
                  <a:pos x="860" y="258"/>
                </a:cxn>
                <a:cxn ang="0">
                  <a:pos x="814" y="248"/>
                </a:cxn>
                <a:cxn ang="0">
                  <a:pos x="848" y="296"/>
                </a:cxn>
                <a:cxn ang="0">
                  <a:pos x="850" y="324"/>
                </a:cxn>
                <a:cxn ang="0">
                  <a:pos x="830" y="350"/>
                </a:cxn>
                <a:cxn ang="0">
                  <a:pos x="756" y="360"/>
                </a:cxn>
                <a:cxn ang="0">
                  <a:pos x="800" y="400"/>
                </a:cxn>
                <a:cxn ang="0">
                  <a:pos x="804" y="410"/>
                </a:cxn>
                <a:cxn ang="0">
                  <a:pos x="756" y="416"/>
                </a:cxn>
                <a:cxn ang="0">
                  <a:pos x="778" y="452"/>
                </a:cxn>
              </a:cxnLst>
              <a:rect l="0" t="0" r="r" b="b"/>
              <a:pathLst>
                <a:path w="962" h="716">
                  <a:moveTo>
                    <a:pt x="790" y="462"/>
                  </a:moveTo>
                  <a:lnTo>
                    <a:pt x="752" y="484"/>
                  </a:lnTo>
                  <a:lnTo>
                    <a:pt x="736" y="496"/>
                  </a:lnTo>
                  <a:lnTo>
                    <a:pt x="676" y="508"/>
                  </a:lnTo>
                  <a:lnTo>
                    <a:pt x="658" y="512"/>
                  </a:lnTo>
                  <a:lnTo>
                    <a:pt x="646" y="506"/>
                  </a:lnTo>
                  <a:lnTo>
                    <a:pt x="642" y="514"/>
                  </a:lnTo>
                  <a:lnTo>
                    <a:pt x="628" y="526"/>
                  </a:lnTo>
                  <a:lnTo>
                    <a:pt x="608" y="552"/>
                  </a:lnTo>
                  <a:lnTo>
                    <a:pt x="582" y="564"/>
                  </a:lnTo>
                  <a:lnTo>
                    <a:pt x="560" y="572"/>
                  </a:lnTo>
                  <a:lnTo>
                    <a:pt x="546" y="572"/>
                  </a:lnTo>
                  <a:lnTo>
                    <a:pt x="524" y="576"/>
                  </a:lnTo>
                  <a:lnTo>
                    <a:pt x="518" y="582"/>
                  </a:lnTo>
                  <a:lnTo>
                    <a:pt x="518" y="588"/>
                  </a:lnTo>
                  <a:lnTo>
                    <a:pt x="510" y="592"/>
                  </a:lnTo>
                  <a:lnTo>
                    <a:pt x="512" y="606"/>
                  </a:lnTo>
                  <a:lnTo>
                    <a:pt x="504" y="612"/>
                  </a:lnTo>
                  <a:lnTo>
                    <a:pt x="508" y="620"/>
                  </a:lnTo>
                  <a:lnTo>
                    <a:pt x="502" y="636"/>
                  </a:lnTo>
                  <a:lnTo>
                    <a:pt x="486" y="648"/>
                  </a:lnTo>
                  <a:lnTo>
                    <a:pt x="474" y="650"/>
                  </a:lnTo>
                  <a:lnTo>
                    <a:pt x="480" y="658"/>
                  </a:lnTo>
                  <a:lnTo>
                    <a:pt x="482" y="664"/>
                  </a:lnTo>
                  <a:lnTo>
                    <a:pt x="476" y="686"/>
                  </a:lnTo>
                  <a:lnTo>
                    <a:pt x="462" y="716"/>
                  </a:lnTo>
                  <a:lnTo>
                    <a:pt x="444" y="714"/>
                  </a:lnTo>
                  <a:lnTo>
                    <a:pt x="428" y="702"/>
                  </a:lnTo>
                  <a:lnTo>
                    <a:pt x="426" y="690"/>
                  </a:lnTo>
                  <a:lnTo>
                    <a:pt x="416" y="694"/>
                  </a:lnTo>
                  <a:lnTo>
                    <a:pt x="406" y="694"/>
                  </a:lnTo>
                  <a:lnTo>
                    <a:pt x="390" y="700"/>
                  </a:lnTo>
                  <a:lnTo>
                    <a:pt x="374" y="672"/>
                  </a:lnTo>
                  <a:lnTo>
                    <a:pt x="356" y="654"/>
                  </a:lnTo>
                  <a:lnTo>
                    <a:pt x="362" y="644"/>
                  </a:lnTo>
                  <a:lnTo>
                    <a:pt x="348" y="634"/>
                  </a:lnTo>
                  <a:lnTo>
                    <a:pt x="348" y="618"/>
                  </a:lnTo>
                  <a:lnTo>
                    <a:pt x="360" y="604"/>
                  </a:lnTo>
                  <a:lnTo>
                    <a:pt x="354" y="594"/>
                  </a:lnTo>
                  <a:lnTo>
                    <a:pt x="340" y="600"/>
                  </a:lnTo>
                  <a:lnTo>
                    <a:pt x="324" y="588"/>
                  </a:lnTo>
                  <a:lnTo>
                    <a:pt x="312" y="572"/>
                  </a:lnTo>
                  <a:lnTo>
                    <a:pt x="304" y="560"/>
                  </a:lnTo>
                  <a:lnTo>
                    <a:pt x="312" y="546"/>
                  </a:lnTo>
                  <a:lnTo>
                    <a:pt x="316" y="540"/>
                  </a:lnTo>
                  <a:lnTo>
                    <a:pt x="304" y="540"/>
                  </a:lnTo>
                  <a:lnTo>
                    <a:pt x="302" y="528"/>
                  </a:lnTo>
                  <a:lnTo>
                    <a:pt x="312" y="516"/>
                  </a:lnTo>
                  <a:lnTo>
                    <a:pt x="318" y="516"/>
                  </a:lnTo>
                  <a:lnTo>
                    <a:pt x="336" y="520"/>
                  </a:lnTo>
                  <a:lnTo>
                    <a:pt x="342" y="522"/>
                  </a:lnTo>
                  <a:lnTo>
                    <a:pt x="346" y="522"/>
                  </a:lnTo>
                  <a:lnTo>
                    <a:pt x="348" y="520"/>
                  </a:lnTo>
                  <a:lnTo>
                    <a:pt x="344" y="500"/>
                  </a:lnTo>
                  <a:lnTo>
                    <a:pt x="344" y="478"/>
                  </a:lnTo>
                  <a:lnTo>
                    <a:pt x="356" y="466"/>
                  </a:lnTo>
                  <a:lnTo>
                    <a:pt x="352" y="456"/>
                  </a:lnTo>
                  <a:lnTo>
                    <a:pt x="330" y="456"/>
                  </a:lnTo>
                  <a:lnTo>
                    <a:pt x="310" y="444"/>
                  </a:lnTo>
                  <a:lnTo>
                    <a:pt x="296" y="436"/>
                  </a:lnTo>
                  <a:lnTo>
                    <a:pt x="318" y="434"/>
                  </a:lnTo>
                  <a:lnTo>
                    <a:pt x="342" y="442"/>
                  </a:lnTo>
                  <a:lnTo>
                    <a:pt x="344" y="430"/>
                  </a:lnTo>
                  <a:lnTo>
                    <a:pt x="330" y="414"/>
                  </a:lnTo>
                  <a:lnTo>
                    <a:pt x="320" y="410"/>
                  </a:lnTo>
                  <a:lnTo>
                    <a:pt x="304" y="400"/>
                  </a:lnTo>
                  <a:lnTo>
                    <a:pt x="296" y="412"/>
                  </a:lnTo>
                  <a:lnTo>
                    <a:pt x="274" y="414"/>
                  </a:lnTo>
                  <a:lnTo>
                    <a:pt x="274" y="398"/>
                  </a:lnTo>
                  <a:lnTo>
                    <a:pt x="288" y="378"/>
                  </a:lnTo>
                  <a:lnTo>
                    <a:pt x="264" y="332"/>
                  </a:lnTo>
                  <a:lnTo>
                    <a:pt x="238" y="306"/>
                  </a:lnTo>
                  <a:lnTo>
                    <a:pt x="228" y="294"/>
                  </a:lnTo>
                  <a:lnTo>
                    <a:pt x="226" y="284"/>
                  </a:lnTo>
                  <a:lnTo>
                    <a:pt x="196" y="274"/>
                  </a:lnTo>
                  <a:lnTo>
                    <a:pt x="148" y="262"/>
                  </a:lnTo>
                  <a:lnTo>
                    <a:pt x="138" y="266"/>
                  </a:lnTo>
                  <a:lnTo>
                    <a:pt x="118" y="274"/>
                  </a:lnTo>
                  <a:lnTo>
                    <a:pt x="106" y="264"/>
                  </a:lnTo>
                  <a:lnTo>
                    <a:pt x="100" y="272"/>
                  </a:lnTo>
                  <a:lnTo>
                    <a:pt x="94" y="276"/>
                  </a:lnTo>
                  <a:lnTo>
                    <a:pt x="76" y="272"/>
                  </a:lnTo>
                  <a:lnTo>
                    <a:pt x="52" y="262"/>
                  </a:lnTo>
                  <a:lnTo>
                    <a:pt x="68" y="256"/>
                  </a:lnTo>
                  <a:lnTo>
                    <a:pt x="76" y="252"/>
                  </a:lnTo>
                  <a:lnTo>
                    <a:pt x="62" y="250"/>
                  </a:lnTo>
                  <a:lnTo>
                    <a:pt x="42" y="250"/>
                  </a:lnTo>
                  <a:lnTo>
                    <a:pt x="24" y="240"/>
                  </a:lnTo>
                  <a:lnTo>
                    <a:pt x="30" y="234"/>
                  </a:lnTo>
                  <a:lnTo>
                    <a:pt x="60" y="234"/>
                  </a:lnTo>
                  <a:lnTo>
                    <a:pt x="100" y="230"/>
                  </a:lnTo>
                  <a:lnTo>
                    <a:pt x="102" y="222"/>
                  </a:lnTo>
                  <a:lnTo>
                    <a:pt x="84" y="222"/>
                  </a:lnTo>
                  <a:lnTo>
                    <a:pt x="62" y="224"/>
                  </a:lnTo>
                  <a:lnTo>
                    <a:pt x="40" y="220"/>
                  </a:lnTo>
                  <a:lnTo>
                    <a:pt x="8" y="206"/>
                  </a:lnTo>
                  <a:lnTo>
                    <a:pt x="0" y="196"/>
                  </a:lnTo>
                  <a:lnTo>
                    <a:pt x="8" y="188"/>
                  </a:lnTo>
                  <a:lnTo>
                    <a:pt x="32" y="184"/>
                  </a:lnTo>
                  <a:lnTo>
                    <a:pt x="58" y="180"/>
                  </a:lnTo>
                  <a:lnTo>
                    <a:pt x="76" y="170"/>
                  </a:lnTo>
                  <a:lnTo>
                    <a:pt x="106" y="170"/>
                  </a:lnTo>
                  <a:lnTo>
                    <a:pt x="122" y="156"/>
                  </a:lnTo>
                  <a:lnTo>
                    <a:pt x="124" y="134"/>
                  </a:lnTo>
                  <a:lnTo>
                    <a:pt x="112" y="140"/>
                  </a:lnTo>
                  <a:lnTo>
                    <a:pt x="82" y="128"/>
                  </a:lnTo>
                  <a:lnTo>
                    <a:pt x="102" y="114"/>
                  </a:lnTo>
                  <a:lnTo>
                    <a:pt x="128" y="102"/>
                  </a:lnTo>
                  <a:lnTo>
                    <a:pt x="160" y="92"/>
                  </a:lnTo>
                  <a:lnTo>
                    <a:pt x="184" y="100"/>
                  </a:lnTo>
                  <a:lnTo>
                    <a:pt x="190" y="80"/>
                  </a:lnTo>
                  <a:lnTo>
                    <a:pt x="182" y="70"/>
                  </a:lnTo>
                  <a:lnTo>
                    <a:pt x="212" y="66"/>
                  </a:lnTo>
                  <a:lnTo>
                    <a:pt x="222" y="76"/>
                  </a:lnTo>
                  <a:lnTo>
                    <a:pt x="238" y="80"/>
                  </a:lnTo>
                  <a:lnTo>
                    <a:pt x="230" y="68"/>
                  </a:lnTo>
                  <a:lnTo>
                    <a:pt x="226" y="62"/>
                  </a:lnTo>
                  <a:lnTo>
                    <a:pt x="224" y="60"/>
                  </a:lnTo>
                  <a:lnTo>
                    <a:pt x="224" y="58"/>
                  </a:lnTo>
                  <a:lnTo>
                    <a:pt x="296" y="50"/>
                  </a:lnTo>
                  <a:lnTo>
                    <a:pt x="304" y="70"/>
                  </a:lnTo>
                  <a:lnTo>
                    <a:pt x="316" y="66"/>
                  </a:lnTo>
                  <a:lnTo>
                    <a:pt x="312" y="48"/>
                  </a:lnTo>
                  <a:lnTo>
                    <a:pt x="344" y="66"/>
                  </a:lnTo>
                  <a:lnTo>
                    <a:pt x="366" y="66"/>
                  </a:lnTo>
                  <a:lnTo>
                    <a:pt x="350" y="56"/>
                  </a:lnTo>
                  <a:lnTo>
                    <a:pt x="358" y="44"/>
                  </a:lnTo>
                  <a:lnTo>
                    <a:pt x="374" y="44"/>
                  </a:lnTo>
                  <a:lnTo>
                    <a:pt x="404" y="56"/>
                  </a:lnTo>
                  <a:lnTo>
                    <a:pt x="442" y="74"/>
                  </a:lnTo>
                  <a:lnTo>
                    <a:pt x="450" y="68"/>
                  </a:lnTo>
                  <a:lnTo>
                    <a:pt x="400" y="40"/>
                  </a:lnTo>
                  <a:lnTo>
                    <a:pt x="422" y="34"/>
                  </a:lnTo>
                  <a:lnTo>
                    <a:pt x="424" y="24"/>
                  </a:lnTo>
                  <a:lnTo>
                    <a:pt x="450" y="16"/>
                  </a:lnTo>
                  <a:lnTo>
                    <a:pt x="478" y="14"/>
                  </a:lnTo>
                  <a:lnTo>
                    <a:pt x="510" y="18"/>
                  </a:lnTo>
                  <a:lnTo>
                    <a:pt x="534" y="16"/>
                  </a:lnTo>
                  <a:lnTo>
                    <a:pt x="562" y="4"/>
                  </a:lnTo>
                  <a:lnTo>
                    <a:pt x="618" y="0"/>
                  </a:lnTo>
                  <a:lnTo>
                    <a:pt x="680" y="0"/>
                  </a:lnTo>
                  <a:lnTo>
                    <a:pt x="716" y="4"/>
                  </a:lnTo>
                  <a:lnTo>
                    <a:pt x="746" y="12"/>
                  </a:lnTo>
                  <a:lnTo>
                    <a:pt x="756" y="18"/>
                  </a:lnTo>
                  <a:lnTo>
                    <a:pt x="760" y="24"/>
                  </a:lnTo>
                  <a:lnTo>
                    <a:pt x="814" y="38"/>
                  </a:lnTo>
                  <a:lnTo>
                    <a:pt x="800" y="48"/>
                  </a:lnTo>
                  <a:lnTo>
                    <a:pt x="738" y="56"/>
                  </a:lnTo>
                  <a:lnTo>
                    <a:pt x="676" y="58"/>
                  </a:lnTo>
                  <a:lnTo>
                    <a:pt x="668" y="70"/>
                  </a:lnTo>
                  <a:lnTo>
                    <a:pt x="694" y="64"/>
                  </a:lnTo>
                  <a:lnTo>
                    <a:pt x="754" y="66"/>
                  </a:lnTo>
                  <a:lnTo>
                    <a:pt x="740" y="76"/>
                  </a:lnTo>
                  <a:lnTo>
                    <a:pt x="726" y="80"/>
                  </a:lnTo>
                  <a:lnTo>
                    <a:pt x="734" y="82"/>
                  </a:lnTo>
                  <a:lnTo>
                    <a:pt x="760" y="76"/>
                  </a:lnTo>
                  <a:lnTo>
                    <a:pt x="774" y="68"/>
                  </a:lnTo>
                  <a:lnTo>
                    <a:pt x="782" y="58"/>
                  </a:lnTo>
                  <a:lnTo>
                    <a:pt x="800" y="58"/>
                  </a:lnTo>
                  <a:lnTo>
                    <a:pt x="806" y="66"/>
                  </a:lnTo>
                  <a:lnTo>
                    <a:pt x="806" y="82"/>
                  </a:lnTo>
                  <a:lnTo>
                    <a:pt x="774" y="104"/>
                  </a:lnTo>
                  <a:lnTo>
                    <a:pt x="770" y="114"/>
                  </a:lnTo>
                  <a:lnTo>
                    <a:pt x="792" y="102"/>
                  </a:lnTo>
                  <a:lnTo>
                    <a:pt x="820" y="86"/>
                  </a:lnTo>
                  <a:lnTo>
                    <a:pt x="836" y="74"/>
                  </a:lnTo>
                  <a:lnTo>
                    <a:pt x="868" y="84"/>
                  </a:lnTo>
                  <a:lnTo>
                    <a:pt x="884" y="68"/>
                  </a:lnTo>
                  <a:lnTo>
                    <a:pt x="914" y="66"/>
                  </a:lnTo>
                  <a:lnTo>
                    <a:pt x="946" y="70"/>
                  </a:lnTo>
                  <a:lnTo>
                    <a:pt x="962" y="80"/>
                  </a:lnTo>
                  <a:lnTo>
                    <a:pt x="948" y="90"/>
                  </a:lnTo>
                  <a:lnTo>
                    <a:pt x="922" y="98"/>
                  </a:lnTo>
                  <a:lnTo>
                    <a:pt x="916" y="106"/>
                  </a:lnTo>
                  <a:lnTo>
                    <a:pt x="906" y="110"/>
                  </a:lnTo>
                  <a:lnTo>
                    <a:pt x="872" y="110"/>
                  </a:lnTo>
                  <a:lnTo>
                    <a:pt x="852" y="116"/>
                  </a:lnTo>
                  <a:lnTo>
                    <a:pt x="870" y="120"/>
                  </a:lnTo>
                  <a:lnTo>
                    <a:pt x="896" y="122"/>
                  </a:lnTo>
                  <a:lnTo>
                    <a:pt x="888" y="130"/>
                  </a:lnTo>
                  <a:lnTo>
                    <a:pt x="850" y="128"/>
                  </a:lnTo>
                  <a:lnTo>
                    <a:pt x="832" y="132"/>
                  </a:lnTo>
                  <a:lnTo>
                    <a:pt x="840" y="140"/>
                  </a:lnTo>
                  <a:lnTo>
                    <a:pt x="866" y="138"/>
                  </a:lnTo>
                  <a:lnTo>
                    <a:pt x="876" y="138"/>
                  </a:lnTo>
                  <a:lnTo>
                    <a:pt x="868" y="146"/>
                  </a:lnTo>
                  <a:lnTo>
                    <a:pt x="844" y="152"/>
                  </a:lnTo>
                  <a:lnTo>
                    <a:pt x="842" y="170"/>
                  </a:lnTo>
                  <a:lnTo>
                    <a:pt x="822" y="180"/>
                  </a:lnTo>
                  <a:lnTo>
                    <a:pt x="812" y="208"/>
                  </a:lnTo>
                  <a:lnTo>
                    <a:pt x="822" y="210"/>
                  </a:lnTo>
                  <a:lnTo>
                    <a:pt x="848" y="212"/>
                  </a:lnTo>
                  <a:lnTo>
                    <a:pt x="836" y="220"/>
                  </a:lnTo>
                  <a:lnTo>
                    <a:pt x="836" y="224"/>
                  </a:lnTo>
                  <a:lnTo>
                    <a:pt x="838" y="226"/>
                  </a:lnTo>
                  <a:lnTo>
                    <a:pt x="840" y="228"/>
                  </a:lnTo>
                  <a:lnTo>
                    <a:pt x="854" y="234"/>
                  </a:lnTo>
                  <a:lnTo>
                    <a:pt x="868" y="238"/>
                  </a:lnTo>
                  <a:lnTo>
                    <a:pt x="864" y="250"/>
                  </a:lnTo>
                  <a:lnTo>
                    <a:pt x="860" y="258"/>
                  </a:lnTo>
                  <a:lnTo>
                    <a:pt x="858" y="260"/>
                  </a:lnTo>
                  <a:lnTo>
                    <a:pt x="846" y="252"/>
                  </a:lnTo>
                  <a:lnTo>
                    <a:pt x="836" y="244"/>
                  </a:lnTo>
                  <a:lnTo>
                    <a:pt x="814" y="248"/>
                  </a:lnTo>
                  <a:lnTo>
                    <a:pt x="814" y="262"/>
                  </a:lnTo>
                  <a:lnTo>
                    <a:pt x="834" y="268"/>
                  </a:lnTo>
                  <a:lnTo>
                    <a:pt x="850" y="280"/>
                  </a:lnTo>
                  <a:lnTo>
                    <a:pt x="848" y="296"/>
                  </a:lnTo>
                  <a:lnTo>
                    <a:pt x="828" y="298"/>
                  </a:lnTo>
                  <a:lnTo>
                    <a:pt x="840" y="312"/>
                  </a:lnTo>
                  <a:lnTo>
                    <a:pt x="846" y="320"/>
                  </a:lnTo>
                  <a:lnTo>
                    <a:pt x="850" y="324"/>
                  </a:lnTo>
                  <a:lnTo>
                    <a:pt x="850" y="328"/>
                  </a:lnTo>
                  <a:lnTo>
                    <a:pt x="838" y="334"/>
                  </a:lnTo>
                  <a:lnTo>
                    <a:pt x="826" y="336"/>
                  </a:lnTo>
                  <a:lnTo>
                    <a:pt x="830" y="350"/>
                  </a:lnTo>
                  <a:lnTo>
                    <a:pt x="812" y="356"/>
                  </a:lnTo>
                  <a:lnTo>
                    <a:pt x="790" y="356"/>
                  </a:lnTo>
                  <a:lnTo>
                    <a:pt x="768" y="354"/>
                  </a:lnTo>
                  <a:lnTo>
                    <a:pt x="756" y="360"/>
                  </a:lnTo>
                  <a:lnTo>
                    <a:pt x="768" y="372"/>
                  </a:lnTo>
                  <a:lnTo>
                    <a:pt x="800" y="372"/>
                  </a:lnTo>
                  <a:lnTo>
                    <a:pt x="804" y="382"/>
                  </a:lnTo>
                  <a:lnTo>
                    <a:pt x="800" y="400"/>
                  </a:lnTo>
                  <a:lnTo>
                    <a:pt x="782" y="386"/>
                  </a:lnTo>
                  <a:lnTo>
                    <a:pt x="774" y="386"/>
                  </a:lnTo>
                  <a:lnTo>
                    <a:pt x="776" y="392"/>
                  </a:lnTo>
                  <a:lnTo>
                    <a:pt x="804" y="410"/>
                  </a:lnTo>
                  <a:lnTo>
                    <a:pt x="810" y="446"/>
                  </a:lnTo>
                  <a:lnTo>
                    <a:pt x="790" y="444"/>
                  </a:lnTo>
                  <a:lnTo>
                    <a:pt x="770" y="430"/>
                  </a:lnTo>
                  <a:lnTo>
                    <a:pt x="756" y="416"/>
                  </a:lnTo>
                  <a:lnTo>
                    <a:pt x="750" y="414"/>
                  </a:lnTo>
                  <a:lnTo>
                    <a:pt x="750" y="432"/>
                  </a:lnTo>
                  <a:lnTo>
                    <a:pt x="756" y="446"/>
                  </a:lnTo>
                  <a:lnTo>
                    <a:pt x="778" y="452"/>
                  </a:lnTo>
                  <a:lnTo>
                    <a:pt x="804" y="454"/>
                  </a:lnTo>
                  <a:lnTo>
                    <a:pt x="790" y="462"/>
                  </a:lnTo>
                  <a:close/>
                </a:path>
              </a:pathLst>
            </a:custGeom>
            <a:grpFill/>
            <a:ln w="3175">
              <a:solidFill>
                <a:schemeClr val="accent3"/>
              </a:solidFill>
              <a:prstDash val="solid"/>
              <a:round/>
              <a:headEnd/>
              <a:tailEnd/>
            </a:ln>
          </p:spPr>
          <p:txBody>
            <a:bodyPr/>
            <a:lstStyle/>
            <a:p>
              <a:pPr>
                <a:defRPr/>
              </a:pPr>
              <a:endParaRPr lang="en-GB"/>
            </a:p>
          </p:txBody>
        </p:sp>
        <p:sp>
          <p:nvSpPr>
            <p:cNvPr id="13" name="Freeform 14"/>
            <p:cNvSpPr>
              <a:spLocks/>
            </p:cNvSpPr>
            <p:nvPr/>
          </p:nvSpPr>
          <p:spPr bwMode="gray">
            <a:xfrm>
              <a:off x="3599274" y="3681198"/>
              <a:ext cx="648830" cy="411913"/>
            </a:xfrm>
            <a:custGeom>
              <a:avLst/>
              <a:gdLst/>
              <a:ahLst/>
              <a:cxnLst>
                <a:cxn ang="0">
                  <a:pos x="76" y="18"/>
                </a:cxn>
                <a:cxn ang="0">
                  <a:pos x="146" y="18"/>
                </a:cxn>
                <a:cxn ang="0">
                  <a:pos x="196" y="38"/>
                </a:cxn>
                <a:cxn ang="0">
                  <a:pos x="226" y="62"/>
                </a:cxn>
                <a:cxn ang="0">
                  <a:pos x="258" y="58"/>
                </a:cxn>
                <a:cxn ang="0">
                  <a:pos x="282" y="96"/>
                </a:cxn>
                <a:cxn ang="0">
                  <a:pos x="318" y="116"/>
                </a:cxn>
                <a:cxn ang="0">
                  <a:pos x="308" y="152"/>
                </a:cxn>
                <a:cxn ang="0">
                  <a:pos x="312" y="192"/>
                </a:cxn>
                <a:cxn ang="0">
                  <a:pos x="338" y="234"/>
                </a:cxn>
                <a:cxn ang="0">
                  <a:pos x="376" y="244"/>
                </a:cxn>
                <a:cxn ang="0">
                  <a:pos x="424" y="220"/>
                </a:cxn>
                <a:cxn ang="0">
                  <a:pos x="442" y="192"/>
                </a:cxn>
                <a:cxn ang="0">
                  <a:pos x="482" y="194"/>
                </a:cxn>
                <a:cxn ang="0">
                  <a:pos x="470" y="220"/>
                </a:cxn>
                <a:cxn ang="0">
                  <a:pos x="464" y="246"/>
                </a:cxn>
                <a:cxn ang="0">
                  <a:pos x="452" y="246"/>
                </a:cxn>
                <a:cxn ang="0">
                  <a:pos x="416" y="254"/>
                </a:cxn>
                <a:cxn ang="0">
                  <a:pos x="424" y="272"/>
                </a:cxn>
                <a:cxn ang="0">
                  <a:pos x="412" y="282"/>
                </a:cxn>
                <a:cxn ang="0">
                  <a:pos x="402" y="288"/>
                </a:cxn>
                <a:cxn ang="0">
                  <a:pos x="392" y="300"/>
                </a:cxn>
                <a:cxn ang="0">
                  <a:pos x="364" y="280"/>
                </a:cxn>
                <a:cxn ang="0">
                  <a:pos x="338" y="284"/>
                </a:cxn>
                <a:cxn ang="0">
                  <a:pos x="298" y="276"/>
                </a:cxn>
                <a:cxn ang="0">
                  <a:pos x="254" y="260"/>
                </a:cxn>
                <a:cxn ang="0">
                  <a:pos x="218" y="240"/>
                </a:cxn>
                <a:cxn ang="0">
                  <a:pos x="186" y="212"/>
                </a:cxn>
                <a:cxn ang="0">
                  <a:pos x="192" y="186"/>
                </a:cxn>
                <a:cxn ang="0">
                  <a:pos x="156" y="146"/>
                </a:cxn>
                <a:cxn ang="0">
                  <a:pos x="126" y="120"/>
                </a:cxn>
                <a:cxn ang="0">
                  <a:pos x="100" y="86"/>
                </a:cxn>
                <a:cxn ang="0">
                  <a:pos x="72" y="48"/>
                </a:cxn>
                <a:cxn ang="0">
                  <a:pos x="50" y="20"/>
                </a:cxn>
                <a:cxn ang="0">
                  <a:pos x="40" y="38"/>
                </a:cxn>
                <a:cxn ang="0">
                  <a:pos x="64" y="76"/>
                </a:cxn>
                <a:cxn ang="0">
                  <a:pos x="90" y="108"/>
                </a:cxn>
                <a:cxn ang="0">
                  <a:pos x="106" y="146"/>
                </a:cxn>
                <a:cxn ang="0">
                  <a:pos x="120" y="156"/>
                </a:cxn>
                <a:cxn ang="0">
                  <a:pos x="108" y="158"/>
                </a:cxn>
                <a:cxn ang="0">
                  <a:pos x="84" y="134"/>
                </a:cxn>
                <a:cxn ang="0">
                  <a:pos x="72" y="108"/>
                </a:cxn>
                <a:cxn ang="0">
                  <a:pos x="48" y="98"/>
                </a:cxn>
                <a:cxn ang="0">
                  <a:pos x="42" y="84"/>
                </a:cxn>
                <a:cxn ang="0">
                  <a:pos x="46" y="74"/>
                </a:cxn>
                <a:cxn ang="0">
                  <a:pos x="30" y="56"/>
                </a:cxn>
                <a:cxn ang="0">
                  <a:pos x="12" y="24"/>
                </a:cxn>
              </a:cxnLst>
              <a:rect l="0" t="0" r="r" b="b"/>
              <a:pathLst>
                <a:path w="482" h="306">
                  <a:moveTo>
                    <a:pt x="0" y="2"/>
                  </a:moveTo>
                  <a:lnTo>
                    <a:pt x="32" y="0"/>
                  </a:lnTo>
                  <a:lnTo>
                    <a:pt x="76" y="18"/>
                  </a:lnTo>
                  <a:lnTo>
                    <a:pt x="92" y="24"/>
                  </a:lnTo>
                  <a:lnTo>
                    <a:pt x="138" y="24"/>
                  </a:lnTo>
                  <a:lnTo>
                    <a:pt x="146" y="18"/>
                  </a:lnTo>
                  <a:lnTo>
                    <a:pt x="166" y="14"/>
                  </a:lnTo>
                  <a:lnTo>
                    <a:pt x="186" y="30"/>
                  </a:lnTo>
                  <a:lnTo>
                    <a:pt x="196" y="38"/>
                  </a:lnTo>
                  <a:lnTo>
                    <a:pt x="198" y="54"/>
                  </a:lnTo>
                  <a:lnTo>
                    <a:pt x="214" y="64"/>
                  </a:lnTo>
                  <a:lnTo>
                    <a:pt x="226" y="62"/>
                  </a:lnTo>
                  <a:lnTo>
                    <a:pt x="228" y="52"/>
                  </a:lnTo>
                  <a:lnTo>
                    <a:pt x="236" y="48"/>
                  </a:lnTo>
                  <a:lnTo>
                    <a:pt x="258" y="58"/>
                  </a:lnTo>
                  <a:lnTo>
                    <a:pt x="264" y="72"/>
                  </a:lnTo>
                  <a:lnTo>
                    <a:pt x="274" y="84"/>
                  </a:lnTo>
                  <a:lnTo>
                    <a:pt x="282" y="96"/>
                  </a:lnTo>
                  <a:lnTo>
                    <a:pt x="290" y="108"/>
                  </a:lnTo>
                  <a:lnTo>
                    <a:pt x="306" y="114"/>
                  </a:lnTo>
                  <a:lnTo>
                    <a:pt x="318" y="116"/>
                  </a:lnTo>
                  <a:lnTo>
                    <a:pt x="314" y="124"/>
                  </a:lnTo>
                  <a:lnTo>
                    <a:pt x="310" y="136"/>
                  </a:lnTo>
                  <a:lnTo>
                    <a:pt x="308" y="152"/>
                  </a:lnTo>
                  <a:lnTo>
                    <a:pt x="308" y="162"/>
                  </a:lnTo>
                  <a:lnTo>
                    <a:pt x="308" y="174"/>
                  </a:lnTo>
                  <a:lnTo>
                    <a:pt x="312" y="192"/>
                  </a:lnTo>
                  <a:lnTo>
                    <a:pt x="322" y="210"/>
                  </a:lnTo>
                  <a:lnTo>
                    <a:pt x="330" y="222"/>
                  </a:lnTo>
                  <a:lnTo>
                    <a:pt x="338" y="234"/>
                  </a:lnTo>
                  <a:lnTo>
                    <a:pt x="348" y="240"/>
                  </a:lnTo>
                  <a:lnTo>
                    <a:pt x="360" y="244"/>
                  </a:lnTo>
                  <a:lnTo>
                    <a:pt x="376" y="244"/>
                  </a:lnTo>
                  <a:lnTo>
                    <a:pt x="396" y="240"/>
                  </a:lnTo>
                  <a:lnTo>
                    <a:pt x="416" y="236"/>
                  </a:lnTo>
                  <a:lnTo>
                    <a:pt x="424" y="220"/>
                  </a:lnTo>
                  <a:lnTo>
                    <a:pt x="424" y="210"/>
                  </a:lnTo>
                  <a:lnTo>
                    <a:pt x="428" y="200"/>
                  </a:lnTo>
                  <a:lnTo>
                    <a:pt x="442" y="192"/>
                  </a:lnTo>
                  <a:lnTo>
                    <a:pt x="452" y="192"/>
                  </a:lnTo>
                  <a:lnTo>
                    <a:pt x="470" y="192"/>
                  </a:lnTo>
                  <a:lnTo>
                    <a:pt x="482" y="194"/>
                  </a:lnTo>
                  <a:lnTo>
                    <a:pt x="478" y="206"/>
                  </a:lnTo>
                  <a:lnTo>
                    <a:pt x="472" y="214"/>
                  </a:lnTo>
                  <a:lnTo>
                    <a:pt x="470" y="220"/>
                  </a:lnTo>
                  <a:lnTo>
                    <a:pt x="468" y="232"/>
                  </a:lnTo>
                  <a:lnTo>
                    <a:pt x="468" y="244"/>
                  </a:lnTo>
                  <a:lnTo>
                    <a:pt x="464" y="246"/>
                  </a:lnTo>
                  <a:lnTo>
                    <a:pt x="460" y="240"/>
                  </a:lnTo>
                  <a:lnTo>
                    <a:pt x="456" y="242"/>
                  </a:lnTo>
                  <a:lnTo>
                    <a:pt x="452" y="246"/>
                  </a:lnTo>
                  <a:lnTo>
                    <a:pt x="446" y="252"/>
                  </a:lnTo>
                  <a:lnTo>
                    <a:pt x="434" y="252"/>
                  </a:lnTo>
                  <a:lnTo>
                    <a:pt x="416" y="254"/>
                  </a:lnTo>
                  <a:lnTo>
                    <a:pt x="414" y="258"/>
                  </a:lnTo>
                  <a:lnTo>
                    <a:pt x="416" y="266"/>
                  </a:lnTo>
                  <a:lnTo>
                    <a:pt x="424" y="272"/>
                  </a:lnTo>
                  <a:lnTo>
                    <a:pt x="428" y="278"/>
                  </a:lnTo>
                  <a:lnTo>
                    <a:pt x="424" y="280"/>
                  </a:lnTo>
                  <a:lnTo>
                    <a:pt x="412" y="282"/>
                  </a:lnTo>
                  <a:lnTo>
                    <a:pt x="408" y="280"/>
                  </a:lnTo>
                  <a:lnTo>
                    <a:pt x="406" y="284"/>
                  </a:lnTo>
                  <a:lnTo>
                    <a:pt x="402" y="288"/>
                  </a:lnTo>
                  <a:lnTo>
                    <a:pt x="400" y="294"/>
                  </a:lnTo>
                  <a:lnTo>
                    <a:pt x="398" y="306"/>
                  </a:lnTo>
                  <a:lnTo>
                    <a:pt x="392" y="300"/>
                  </a:lnTo>
                  <a:lnTo>
                    <a:pt x="382" y="290"/>
                  </a:lnTo>
                  <a:lnTo>
                    <a:pt x="372" y="284"/>
                  </a:lnTo>
                  <a:lnTo>
                    <a:pt x="364" y="280"/>
                  </a:lnTo>
                  <a:lnTo>
                    <a:pt x="356" y="278"/>
                  </a:lnTo>
                  <a:lnTo>
                    <a:pt x="346" y="280"/>
                  </a:lnTo>
                  <a:lnTo>
                    <a:pt x="338" y="284"/>
                  </a:lnTo>
                  <a:lnTo>
                    <a:pt x="328" y="286"/>
                  </a:lnTo>
                  <a:lnTo>
                    <a:pt x="312" y="282"/>
                  </a:lnTo>
                  <a:lnTo>
                    <a:pt x="298" y="276"/>
                  </a:lnTo>
                  <a:lnTo>
                    <a:pt x="282" y="270"/>
                  </a:lnTo>
                  <a:lnTo>
                    <a:pt x="264" y="264"/>
                  </a:lnTo>
                  <a:lnTo>
                    <a:pt x="254" y="260"/>
                  </a:lnTo>
                  <a:lnTo>
                    <a:pt x="246" y="248"/>
                  </a:lnTo>
                  <a:lnTo>
                    <a:pt x="232" y="248"/>
                  </a:lnTo>
                  <a:lnTo>
                    <a:pt x="218" y="240"/>
                  </a:lnTo>
                  <a:lnTo>
                    <a:pt x="204" y="232"/>
                  </a:lnTo>
                  <a:lnTo>
                    <a:pt x="192" y="222"/>
                  </a:lnTo>
                  <a:lnTo>
                    <a:pt x="186" y="212"/>
                  </a:lnTo>
                  <a:lnTo>
                    <a:pt x="186" y="202"/>
                  </a:lnTo>
                  <a:lnTo>
                    <a:pt x="192" y="196"/>
                  </a:lnTo>
                  <a:lnTo>
                    <a:pt x="192" y="186"/>
                  </a:lnTo>
                  <a:lnTo>
                    <a:pt x="178" y="168"/>
                  </a:lnTo>
                  <a:lnTo>
                    <a:pt x="168" y="156"/>
                  </a:lnTo>
                  <a:lnTo>
                    <a:pt x="156" y="146"/>
                  </a:lnTo>
                  <a:lnTo>
                    <a:pt x="146" y="134"/>
                  </a:lnTo>
                  <a:lnTo>
                    <a:pt x="134" y="126"/>
                  </a:lnTo>
                  <a:lnTo>
                    <a:pt x="126" y="120"/>
                  </a:lnTo>
                  <a:lnTo>
                    <a:pt x="126" y="106"/>
                  </a:lnTo>
                  <a:lnTo>
                    <a:pt x="110" y="96"/>
                  </a:lnTo>
                  <a:lnTo>
                    <a:pt x="100" y="86"/>
                  </a:lnTo>
                  <a:lnTo>
                    <a:pt x="88" y="70"/>
                  </a:lnTo>
                  <a:lnTo>
                    <a:pt x="78" y="60"/>
                  </a:lnTo>
                  <a:lnTo>
                    <a:pt x="72" y="48"/>
                  </a:lnTo>
                  <a:lnTo>
                    <a:pt x="66" y="34"/>
                  </a:lnTo>
                  <a:lnTo>
                    <a:pt x="64" y="28"/>
                  </a:lnTo>
                  <a:lnTo>
                    <a:pt x="50" y="20"/>
                  </a:lnTo>
                  <a:lnTo>
                    <a:pt x="38" y="20"/>
                  </a:lnTo>
                  <a:lnTo>
                    <a:pt x="36" y="26"/>
                  </a:lnTo>
                  <a:lnTo>
                    <a:pt x="40" y="38"/>
                  </a:lnTo>
                  <a:lnTo>
                    <a:pt x="46" y="52"/>
                  </a:lnTo>
                  <a:lnTo>
                    <a:pt x="56" y="62"/>
                  </a:lnTo>
                  <a:lnTo>
                    <a:pt x="64" y="76"/>
                  </a:lnTo>
                  <a:lnTo>
                    <a:pt x="72" y="86"/>
                  </a:lnTo>
                  <a:lnTo>
                    <a:pt x="80" y="96"/>
                  </a:lnTo>
                  <a:lnTo>
                    <a:pt x="90" y="108"/>
                  </a:lnTo>
                  <a:lnTo>
                    <a:pt x="98" y="124"/>
                  </a:lnTo>
                  <a:lnTo>
                    <a:pt x="104" y="136"/>
                  </a:lnTo>
                  <a:lnTo>
                    <a:pt x="106" y="146"/>
                  </a:lnTo>
                  <a:lnTo>
                    <a:pt x="114" y="146"/>
                  </a:lnTo>
                  <a:lnTo>
                    <a:pt x="118" y="152"/>
                  </a:lnTo>
                  <a:lnTo>
                    <a:pt x="120" y="156"/>
                  </a:lnTo>
                  <a:lnTo>
                    <a:pt x="122" y="166"/>
                  </a:lnTo>
                  <a:lnTo>
                    <a:pt x="114" y="170"/>
                  </a:lnTo>
                  <a:lnTo>
                    <a:pt x="108" y="158"/>
                  </a:lnTo>
                  <a:lnTo>
                    <a:pt x="100" y="152"/>
                  </a:lnTo>
                  <a:lnTo>
                    <a:pt x="92" y="144"/>
                  </a:lnTo>
                  <a:lnTo>
                    <a:pt x="84" y="134"/>
                  </a:lnTo>
                  <a:lnTo>
                    <a:pt x="82" y="126"/>
                  </a:lnTo>
                  <a:lnTo>
                    <a:pt x="80" y="116"/>
                  </a:lnTo>
                  <a:lnTo>
                    <a:pt x="72" y="108"/>
                  </a:lnTo>
                  <a:lnTo>
                    <a:pt x="66" y="104"/>
                  </a:lnTo>
                  <a:lnTo>
                    <a:pt x="56" y="102"/>
                  </a:lnTo>
                  <a:lnTo>
                    <a:pt x="48" y="98"/>
                  </a:lnTo>
                  <a:lnTo>
                    <a:pt x="40" y="90"/>
                  </a:lnTo>
                  <a:lnTo>
                    <a:pt x="38" y="86"/>
                  </a:lnTo>
                  <a:lnTo>
                    <a:pt x="42" y="84"/>
                  </a:lnTo>
                  <a:lnTo>
                    <a:pt x="46" y="84"/>
                  </a:lnTo>
                  <a:lnTo>
                    <a:pt x="48" y="80"/>
                  </a:lnTo>
                  <a:lnTo>
                    <a:pt x="46" y="74"/>
                  </a:lnTo>
                  <a:lnTo>
                    <a:pt x="42" y="64"/>
                  </a:lnTo>
                  <a:lnTo>
                    <a:pt x="38" y="60"/>
                  </a:lnTo>
                  <a:lnTo>
                    <a:pt x="30" y="56"/>
                  </a:lnTo>
                  <a:lnTo>
                    <a:pt x="22" y="46"/>
                  </a:lnTo>
                  <a:lnTo>
                    <a:pt x="16" y="32"/>
                  </a:lnTo>
                  <a:lnTo>
                    <a:pt x="12" y="24"/>
                  </a:lnTo>
                  <a:lnTo>
                    <a:pt x="8" y="14"/>
                  </a:lnTo>
                  <a:lnTo>
                    <a:pt x="0" y="2"/>
                  </a:lnTo>
                  <a:close/>
                </a:path>
              </a:pathLst>
            </a:custGeom>
            <a:grpFill/>
            <a:ln w="3175">
              <a:solidFill>
                <a:schemeClr val="accent3"/>
              </a:solidFill>
              <a:prstDash val="solid"/>
              <a:round/>
              <a:headEnd/>
              <a:tailEnd/>
            </a:ln>
          </p:spPr>
          <p:txBody>
            <a:bodyPr/>
            <a:lstStyle/>
            <a:p>
              <a:pPr>
                <a:defRPr/>
              </a:pPr>
              <a:endParaRPr lang="en-GB"/>
            </a:p>
          </p:txBody>
        </p:sp>
        <p:grpSp>
          <p:nvGrpSpPr>
            <p:cNvPr id="3" name="Group 51"/>
            <p:cNvGrpSpPr>
              <a:grpSpLocks/>
            </p:cNvGrpSpPr>
            <p:nvPr/>
          </p:nvGrpSpPr>
          <p:grpSpPr bwMode="gray">
            <a:xfrm>
              <a:off x="3093133" y="2001237"/>
              <a:ext cx="1884568" cy="1451112"/>
              <a:chOff x="464" y="783"/>
              <a:chExt cx="1400" cy="1078"/>
            </a:xfrm>
            <a:grpFill/>
          </p:grpSpPr>
          <p:sp>
            <p:nvSpPr>
              <p:cNvPr id="46" name="Freeform 2"/>
              <p:cNvSpPr>
                <a:spLocks/>
              </p:cNvSpPr>
              <p:nvPr/>
            </p:nvSpPr>
            <p:spPr bwMode="gray">
              <a:xfrm>
                <a:off x="704" y="1087"/>
                <a:ext cx="166" cy="104"/>
              </a:xfrm>
              <a:custGeom>
                <a:avLst/>
                <a:gdLst/>
                <a:ahLst/>
                <a:cxnLst>
                  <a:cxn ang="0">
                    <a:pos x="20" y="6"/>
                  </a:cxn>
                  <a:cxn ang="0">
                    <a:pos x="20" y="14"/>
                  </a:cxn>
                  <a:cxn ang="0">
                    <a:pos x="28" y="22"/>
                  </a:cxn>
                  <a:cxn ang="0">
                    <a:pos x="28" y="28"/>
                  </a:cxn>
                  <a:cxn ang="0">
                    <a:pos x="24" y="34"/>
                  </a:cxn>
                  <a:cxn ang="0">
                    <a:pos x="20" y="44"/>
                  </a:cxn>
                  <a:cxn ang="0">
                    <a:pos x="12" y="54"/>
                  </a:cxn>
                  <a:cxn ang="0">
                    <a:pos x="8" y="68"/>
                  </a:cxn>
                  <a:cxn ang="0">
                    <a:pos x="0" y="76"/>
                  </a:cxn>
                  <a:cxn ang="0">
                    <a:pos x="12" y="80"/>
                  </a:cxn>
                  <a:cxn ang="0">
                    <a:pos x="20" y="84"/>
                  </a:cxn>
                  <a:cxn ang="0">
                    <a:pos x="32" y="92"/>
                  </a:cxn>
                  <a:cxn ang="0">
                    <a:pos x="42" y="104"/>
                  </a:cxn>
                  <a:cxn ang="0">
                    <a:pos x="54" y="100"/>
                  </a:cxn>
                  <a:cxn ang="0">
                    <a:pos x="68" y="92"/>
                  </a:cxn>
                  <a:cxn ang="0">
                    <a:pos x="80" y="92"/>
                  </a:cxn>
                  <a:cxn ang="0">
                    <a:pos x="86" y="82"/>
                  </a:cxn>
                  <a:cxn ang="0">
                    <a:pos x="90" y="72"/>
                  </a:cxn>
                  <a:cxn ang="0">
                    <a:pos x="102" y="66"/>
                  </a:cxn>
                  <a:cxn ang="0">
                    <a:pos x="106" y="58"/>
                  </a:cxn>
                  <a:cxn ang="0">
                    <a:pos x="120" y="50"/>
                  </a:cxn>
                  <a:cxn ang="0">
                    <a:pos x="140" y="40"/>
                  </a:cxn>
                  <a:cxn ang="0">
                    <a:pos x="166" y="32"/>
                  </a:cxn>
                  <a:cxn ang="0">
                    <a:pos x="158" y="26"/>
                  </a:cxn>
                  <a:cxn ang="0">
                    <a:pos x="142" y="16"/>
                  </a:cxn>
                  <a:cxn ang="0">
                    <a:pos x="128" y="8"/>
                  </a:cxn>
                  <a:cxn ang="0">
                    <a:pos x="114" y="10"/>
                  </a:cxn>
                  <a:cxn ang="0">
                    <a:pos x="106" y="16"/>
                  </a:cxn>
                  <a:cxn ang="0">
                    <a:pos x="94" y="14"/>
                  </a:cxn>
                  <a:cxn ang="0">
                    <a:pos x="74" y="6"/>
                  </a:cxn>
                  <a:cxn ang="0">
                    <a:pos x="72" y="0"/>
                  </a:cxn>
                  <a:cxn ang="0">
                    <a:pos x="54" y="0"/>
                  </a:cxn>
                  <a:cxn ang="0">
                    <a:pos x="52" y="6"/>
                  </a:cxn>
                  <a:cxn ang="0">
                    <a:pos x="34" y="4"/>
                  </a:cxn>
                  <a:cxn ang="0">
                    <a:pos x="20" y="6"/>
                  </a:cxn>
                </a:cxnLst>
                <a:rect l="0" t="0" r="r" b="b"/>
                <a:pathLst>
                  <a:path w="166" h="104">
                    <a:moveTo>
                      <a:pt x="20" y="6"/>
                    </a:moveTo>
                    <a:lnTo>
                      <a:pt x="20" y="14"/>
                    </a:lnTo>
                    <a:lnTo>
                      <a:pt x="28" y="22"/>
                    </a:lnTo>
                    <a:lnTo>
                      <a:pt x="28" y="28"/>
                    </a:lnTo>
                    <a:lnTo>
                      <a:pt x="24" y="34"/>
                    </a:lnTo>
                    <a:lnTo>
                      <a:pt x="20" y="44"/>
                    </a:lnTo>
                    <a:lnTo>
                      <a:pt x="12" y="54"/>
                    </a:lnTo>
                    <a:lnTo>
                      <a:pt x="8" y="68"/>
                    </a:lnTo>
                    <a:lnTo>
                      <a:pt x="0" y="76"/>
                    </a:lnTo>
                    <a:lnTo>
                      <a:pt x="12" y="80"/>
                    </a:lnTo>
                    <a:lnTo>
                      <a:pt x="20" y="84"/>
                    </a:lnTo>
                    <a:lnTo>
                      <a:pt x="32" y="92"/>
                    </a:lnTo>
                    <a:lnTo>
                      <a:pt x="42" y="104"/>
                    </a:lnTo>
                    <a:lnTo>
                      <a:pt x="54" y="100"/>
                    </a:lnTo>
                    <a:lnTo>
                      <a:pt x="68" y="92"/>
                    </a:lnTo>
                    <a:lnTo>
                      <a:pt x="80" y="92"/>
                    </a:lnTo>
                    <a:lnTo>
                      <a:pt x="86" y="82"/>
                    </a:lnTo>
                    <a:lnTo>
                      <a:pt x="90" y="72"/>
                    </a:lnTo>
                    <a:lnTo>
                      <a:pt x="102" y="66"/>
                    </a:lnTo>
                    <a:lnTo>
                      <a:pt x="106" y="58"/>
                    </a:lnTo>
                    <a:lnTo>
                      <a:pt x="120" y="50"/>
                    </a:lnTo>
                    <a:lnTo>
                      <a:pt x="140" y="40"/>
                    </a:lnTo>
                    <a:lnTo>
                      <a:pt x="166" y="32"/>
                    </a:lnTo>
                    <a:lnTo>
                      <a:pt x="158" y="26"/>
                    </a:lnTo>
                    <a:lnTo>
                      <a:pt x="142" y="16"/>
                    </a:lnTo>
                    <a:lnTo>
                      <a:pt x="128" y="8"/>
                    </a:lnTo>
                    <a:lnTo>
                      <a:pt x="114" y="10"/>
                    </a:lnTo>
                    <a:lnTo>
                      <a:pt x="106" y="16"/>
                    </a:lnTo>
                    <a:lnTo>
                      <a:pt x="94" y="14"/>
                    </a:lnTo>
                    <a:lnTo>
                      <a:pt x="74" y="6"/>
                    </a:lnTo>
                    <a:lnTo>
                      <a:pt x="72" y="0"/>
                    </a:lnTo>
                    <a:lnTo>
                      <a:pt x="54" y="0"/>
                    </a:lnTo>
                    <a:lnTo>
                      <a:pt x="52" y="6"/>
                    </a:lnTo>
                    <a:lnTo>
                      <a:pt x="34" y="4"/>
                    </a:lnTo>
                    <a:lnTo>
                      <a:pt x="20" y="6"/>
                    </a:lnTo>
                    <a:close/>
                  </a:path>
                </a:pathLst>
              </a:custGeom>
              <a:grpFill/>
              <a:ln w="3175">
                <a:solidFill>
                  <a:schemeClr val="accent3"/>
                </a:solidFill>
                <a:prstDash val="solid"/>
                <a:round/>
                <a:headEnd/>
                <a:tailEnd/>
              </a:ln>
            </p:spPr>
            <p:txBody>
              <a:bodyPr/>
              <a:lstStyle/>
              <a:p>
                <a:pPr>
                  <a:defRPr/>
                </a:pPr>
                <a:endParaRPr lang="en-GB"/>
              </a:p>
            </p:txBody>
          </p:sp>
          <p:sp>
            <p:nvSpPr>
              <p:cNvPr id="47" name="Freeform 3"/>
              <p:cNvSpPr>
                <a:spLocks/>
              </p:cNvSpPr>
              <p:nvPr/>
            </p:nvSpPr>
            <p:spPr bwMode="gray">
              <a:xfrm>
                <a:off x="814" y="1125"/>
                <a:ext cx="284" cy="136"/>
              </a:xfrm>
              <a:custGeom>
                <a:avLst/>
                <a:gdLst/>
                <a:ahLst/>
                <a:cxnLst>
                  <a:cxn ang="0">
                    <a:pos x="104" y="82"/>
                  </a:cxn>
                  <a:cxn ang="0">
                    <a:pos x="52" y="78"/>
                  </a:cxn>
                  <a:cxn ang="0">
                    <a:pos x="10" y="74"/>
                  </a:cxn>
                  <a:cxn ang="0">
                    <a:pos x="30" y="62"/>
                  </a:cxn>
                  <a:cxn ang="0">
                    <a:pos x="56" y="54"/>
                  </a:cxn>
                  <a:cxn ang="0">
                    <a:pos x="34" y="56"/>
                  </a:cxn>
                  <a:cxn ang="0">
                    <a:pos x="14" y="52"/>
                  </a:cxn>
                  <a:cxn ang="0">
                    <a:pos x="0" y="42"/>
                  </a:cxn>
                  <a:cxn ang="0">
                    <a:pos x="12" y="30"/>
                  </a:cxn>
                  <a:cxn ang="0">
                    <a:pos x="26" y="14"/>
                  </a:cxn>
                  <a:cxn ang="0">
                    <a:pos x="74" y="0"/>
                  </a:cxn>
                  <a:cxn ang="0">
                    <a:pos x="74" y="12"/>
                  </a:cxn>
                  <a:cxn ang="0">
                    <a:pos x="84" y="22"/>
                  </a:cxn>
                  <a:cxn ang="0">
                    <a:pos x="106" y="12"/>
                  </a:cxn>
                  <a:cxn ang="0">
                    <a:pos x="118" y="24"/>
                  </a:cxn>
                  <a:cxn ang="0">
                    <a:pos x="128" y="26"/>
                  </a:cxn>
                  <a:cxn ang="0">
                    <a:pos x="144" y="18"/>
                  </a:cxn>
                  <a:cxn ang="0">
                    <a:pos x="142" y="10"/>
                  </a:cxn>
                  <a:cxn ang="0">
                    <a:pos x="162" y="26"/>
                  </a:cxn>
                  <a:cxn ang="0">
                    <a:pos x="172" y="48"/>
                  </a:cxn>
                  <a:cxn ang="0">
                    <a:pos x="176" y="34"/>
                  </a:cxn>
                  <a:cxn ang="0">
                    <a:pos x="170" y="4"/>
                  </a:cxn>
                  <a:cxn ang="0">
                    <a:pos x="192" y="4"/>
                  </a:cxn>
                  <a:cxn ang="0">
                    <a:pos x="216" y="24"/>
                  </a:cxn>
                  <a:cxn ang="0">
                    <a:pos x="230" y="52"/>
                  </a:cxn>
                  <a:cxn ang="0">
                    <a:pos x="228" y="66"/>
                  </a:cxn>
                  <a:cxn ang="0">
                    <a:pos x="248" y="82"/>
                  </a:cxn>
                  <a:cxn ang="0">
                    <a:pos x="268" y="90"/>
                  </a:cxn>
                  <a:cxn ang="0">
                    <a:pos x="280" y="104"/>
                  </a:cxn>
                  <a:cxn ang="0">
                    <a:pos x="254" y="106"/>
                  </a:cxn>
                  <a:cxn ang="0">
                    <a:pos x="268" y="116"/>
                  </a:cxn>
                  <a:cxn ang="0">
                    <a:pos x="262" y="128"/>
                  </a:cxn>
                  <a:cxn ang="0">
                    <a:pos x="216" y="128"/>
                  </a:cxn>
                  <a:cxn ang="0">
                    <a:pos x="202" y="122"/>
                  </a:cxn>
                  <a:cxn ang="0">
                    <a:pos x="184" y="122"/>
                  </a:cxn>
                  <a:cxn ang="0">
                    <a:pos x="152" y="134"/>
                  </a:cxn>
                  <a:cxn ang="0">
                    <a:pos x="84" y="130"/>
                  </a:cxn>
                  <a:cxn ang="0">
                    <a:pos x="40" y="118"/>
                  </a:cxn>
                  <a:cxn ang="0">
                    <a:pos x="30" y="92"/>
                  </a:cxn>
                  <a:cxn ang="0">
                    <a:pos x="80" y="88"/>
                  </a:cxn>
                  <a:cxn ang="0">
                    <a:pos x="110" y="90"/>
                  </a:cxn>
                </a:cxnLst>
                <a:rect l="0" t="0" r="r" b="b"/>
                <a:pathLst>
                  <a:path w="284" h="136">
                    <a:moveTo>
                      <a:pt x="110" y="90"/>
                    </a:moveTo>
                    <a:lnTo>
                      <a:pt x="104" y="82"/>
                    </a:lnTo>
                    <a:lnTo>
                      <a:pt x="86" y="76"/>
                    </a:lnTo>
                    <a:lnTo>
                      <a:pt x="52" y="78"/>
                    </a:lnTo>
                    <a:lnTo>
                      <a:pt x="28" y="80"/>
                    </a:lnTo>
                    <a:lnTo>
                      <a:pt x="10" y="74"/>
                    </a:lnTo>
                    <a:lnTo>
                      <a:pt x="14" y="62"/>
                    </a:lnTo>
                    <a:lnTo>
                      <a:pt x="30" y="62"/>
                    </a:lnTo>
                    <a:lnTo>
                      <a:pt x="46" y="58"/>
                    </a:lnTo>
                    <a:lnTo>
                      <a:pt x="56" y="54"/>
                    </a:lnTo>
                    <a:lnTo>
                      <a:pt x="46" y="52"/>
                    </a:lnTo>
                    <a:lnTo>
                      <a:pt x="34" y="56"/>
                    </a:lnTo>
                    <a:lnTo>
                      <a:pt x="20" y="56"/>
                    </a:lnTo>
                    <a:lnTo>
                      <a:pt x="14" y="52"/>
                    </a:lnTo>
                    <a:lnTo>
                      <a:pt x="0" y="50"/>
                    </a:lnTo>
                    <a:lnTo>
                      <a:pt x="0" y="42"/>
                    </a:lnTo>
                    <a:lnTo>
                      <a:pt x="8" y="36"/>
                    </a:lnTo>
                    <a:lnTo>
                      <a:pt x="12" y="30"/>
                    </a:lnTo>
                    <a:lnTo>
                      <a:pt x="10" y="22"/>
                    </a:lnTo>
                    <a:lnTo>
                      <a:pt x="26" y="14"/>
                    </a:lnTo>
                    <a:lnTo>
                      <a:pt x="50" y="4"/>
                    </a:lnTo>
                    <a:lnTo>
                      <a:pt x="74" y="0"/>
                    </a:lnTo>
                    <a:lnTo>
                      <a:pt x="76" y="8"/>
                    </a:lnTo>
                    <a:lnTo>
                      <a:pt x="74" y="12"/>
                    </a:lnTo>
                    <a:lnTo>
                      <a:pt x="70" y="18"/>
                    </a:lnTo>
                    <a:lnTo>
                      <a:pt x="84" y="22"/>
                    </a:lnTo>
                    <a:lnTo>
                      <a:pt x="90" y="8"/>
                    </a:lnTo>
                    <a:lnTo>
                      <a:pt x="106" y="12"/>
                    </a:lnTo>
                    <a:lnTo>
                      <a:pt x="122" y="18"/>
                    </a:lnTo>
                    <a:lnTo>
                      <a:pt x="118" y="24"/>
                    </a:lnTo>
                    <a:lnTo>
                      <a:pt x="120" y="28"/>
                    </a:lnTo>
                    <a:lnTo>
                      <a:pt x="128" y="26"/>
                    </a:lnTo>
                    <a:lnTo>
                      <a:pt x="142" y="26"/>
                    </a:lnTo>
                    <a:lnTo>
                      <a:pt x="144" y="18"/>
                    </a:lnTo>
                    <a:lnTo>
                      <a:pt x="136" y="12"/>
                    </a:lnTo>
                    <a:lnTo>
                      <a:pt x="142" y="10"/>
                    </a:lnTo>
                    <a:lnTo>
                      <a:pt x="154" y="16"/>
                    </a:lnTo>
                    <a:lnTo>
                      <a:pt x="162" y="26"/>
                    </a:lnTo>
                    <a:lnTo>
                      <a:pt x="166" y="38"/>
                    </a:lnTo>
                    <a:lnTo>
                      <a:pt x="172" y="48"/>
                    </a:lnTo>
                    <a:lnTo>
                      <a:pt x="182" y="44"/>
                    </a:lnTo>
                    <a:lnTo>
                      <a:pt x="176" y="34"/>
                    </a:lnTo>
                    <a:lnTo>
                      <a:pt x="172" y="16"/>
                    </a:lnTo>
                    <a:lnTo>
                      <a:pt x="170" y="4"/>
                    </a:lnTo>
                    <a:lnTo>
                      <a:pt x="178" y="0"/>
                    </a:lnTo>
                    <a:lnTo>
                      <a:pt x="192" y="4"/>
                    </a:lnTo>
                    <a:lnTo>
                      <a:pt x="206" y="12"/>
                    </a:lnTo>
                    <a:lnTo>
                      <a:pt x="216" y="24"/>
                    </a:lnTo>
                    <a:lnTo>
                      <a:pt x="222" y="40"/>
                    </a:lnTo>
                    <a:lnTo>
                      <a:pt x="230" y="52"/>
                    </a:lnTo>
                    <a:lnTo>
                      <a:pt x="230" y="60"/>
                    </a:lnTo>
                    <a:lnTo>
                      <a:pt x="228" y="66"/>
                    </a:lnTo>
                    <a:lnTo>
                      <a:pt x="238" y="78"/>
                    </a:lnTo>
                    <a:lnTo>
                      <a:pt x="248" y="82"/>
                    </a:lnTo>
                    <a:lnTo>
                      <a:pt x="260" y="84"/>
                    </a:lnTo>
                    <a:lnTo>
                      <a:pt x="268" y="90"/>
                    </a:lnTo>
                    <a:lnTo>
                      <a:pt x="284" y="100"/>
                    </a:lnTo>
                    <a:lnTo>
                      <a:pt x="280" y="104"/>
                    </a:lnTo>
                    <a:lnTo>
                      <a:pt x="264" y="104"/>
                    </a:lnTo>
                    <a:lnTo>
                      <a:pt x="254" y="106"/>
                    </a:lnTo>
                    <a:lnTo>
                      <a:pt x="256" y="112"/>
                    </a:lnTo>
                    <a:lnTo>
                      <a:pt x="268" y="116"/>
                    </a:lnTo>
                    <a:lnTo>
                      <a:pt x="272" y="126"/>
                    </a:lnTo>
                    <a:lnTo>
                      <a:pt x="262" y="128"/>
                    </a:lnTo>
                    <a:lnTo>
                      <a:pt x="240" y="130"/>
                    </a:lnTo>
                    <a:lnTo>
                      <a:pt x="216" y="128"/>
                    </a:lnTo>
                    <a:lnTo>
                      <a:pt x="212" y="122"/>
                    </a:lnTo>
                    <a:lnTo>
                      <a:pt x="202" y="122"/>
                    </a:lnTo>
                    <a:lnTo>
                      <a:pt x="196" y="108"/>
                    </a:lnTo>
                    <a:lnTo>
                      <a:pt x="184" y="122"/>
                    </a:lnTo>
                    <a:lnTo>
                      <a:pt x="168" y="126"/>
                    </a:lnTo>
                    <a:lnTo>
                      <a:pt x="152" y="134"/>
                    </a:lnTo>
                    <a:lnTo>
                      <a:pt x="90" y="136"/>
                    </a:lnTo>
                    <a:lnTo>
                      <a:pt x="84" y="130"/>
                    </a:lnTo>
                    <a:lnTo>
                      <a:pt x="82" y="118"/>
                    </a:lnTo>
                    <a:lnTo>
                      <a:pt x="40" y="118"/>
                    </a:lnTo>
                    <a:lnTo>
                      <a:pt x="22" y="100"/>
                    </a:lnTo>
                    <a:lnTo>
                      <a:pt x="30" y="92"/>
                    </a:lnTo>
                    <a:lnTo>
                      <a:pt x="48" y="90"/>
                    </a:lnTo>
                    <a:lnTo>
                      <a:pt x="80" y="88"/>
                    </a:lnTo>
                    <a:lnTo>
                      <a:pt x="98" y="90"/>
                    </a:lnTo>
                    <a:lnTo>
                      <a:pt x="110" y="90"/>
                    </a:lnTo>
                    <a:close/>
                  </a:path>
                </a:pathLst>
              </a:custGeom>
              <a:grpFill/>
              <a:ln w="3175">
                <a:solidFill>
                  <a:schemeClr val="accent3"/>
                </a:solidFill>
                <a:prstDash val="solid"/>
                <a:round/>
                <a:headEnd/>
                <a:tailEnd/>
              </a:ln>
            </p:spPr>
            <p:txBody>
              <a:bodyPr/>
              <a:lstStyle/>
              <a:p>
                <a:pPr>
                  <a:defRPr/>
                </a:pPr>
                <a:endParaRPr lang="en-GB"/>
              </a:p>
            </p:txBody>
          </p:sp>
          <p:sp>
            <p:nvSpPr>
              <p:cNvPr id="48" name="Freeform 4"/>
              <p:cNvSpPr>
                <a:spLocks/>
              </p:cNvSpPr>
              <p:nvPr/>
            </p:nvSpPr>
            <p:spPr bwMode="gray">
              <a:xfrm>
                <a:off x="836" y="1011"/>
                <a:ext cx="190" cy="82"/>
              </a:xfrm>
              <a:custGeom>
                <a:avLst/>
                <a:gdLst/>
                <a:ahLst/>
                <a:cxnLst>
                  <a:cxn ang="0">
                    <a:pos x="98" y="56"/>
                  </a:cxn>
                  <a:cxn ang="0">
                    <a:pos x="80" y="56"/>
                  </a:cxn>
                  <a:cxn ang="0">
                    <a:pos x="58" y="56"/>
                  </a:cxn>
                  <a:cxn ang="0">
                    <a:pos x="62" y="48"/>
                  </a:cxn>
                  <a:cxn ang="0">
                    <a:pos x="52" y="50"/>
                  </a:cxn>
                  <a:cxn ang="0">
                    <a:pos x="48" y="58"/>
                  </a:cxn>
                  <a:cxn ang="0">
                    <a:pos x="30" y="62"/>
                  </a:cxn>
                  <a:cxn ang="0">
                    <a:pos x="20" y="58"/>
                  </a:cxn>
                  <a:cxn ang="0">
                    <a:pos x="2" y="56"/>
                  </a:cxn>
                  <a:cxn ang="0">
                    <a:pos x="0" y="48"/>
                  </a:cxn>
                  <a:cxn ang="0">
                    <a:pos x="18" y="46"/>
                  </a:cxn>
                  <a:cxn ang="0">
                    <a:pos x="4" y="42"/>
                  </a:cxn>
                  <a:cxn ang="0">
                    <a:pos x="10" y="36"/>
                  </a:cxn>
                  <a:cxn ang="0">
                    <a:pos x="34" y="34"/>
                  </a:cxn>
                  <a:cxn ang="0">
                    <a:pos x="16" y="30"/>
                  </a:cxn>
                  <a:cxn ang="0">
                    <a:pos x="18" y="24"/>
                  </a:cxn>
                  <a:cxn ang="0">
                    <a:pos x="26" y="20"/>
                  </a:cxn>
                  <a:cxn ang="0">
                    <a:pos x="34" y="16"/>
                  </a:cxn>
                  <a:cxn ang="0">
                    <a:pos x="50" y="14"/>
                  </a:cxn>
                  <a:cxn ang="0">
                    <a:pos x="58" y="22"/>
                  </a:cxn>
                  <a:cxn ang="0">
                    <a:pos x="66" y="20"/>
                  </a:cxn>
                  <a:cxn ang="0">
                    <a:pos x="74" y="20"/>
                  </a:cxn>
                  <a:cxn ang="0">
                    <a:pos x="88" y="28"/>
                  </a:cxn>
                  <a:cxn ang="0">
                    <a:pos x="98" y="36"/>
                  </a:cxn>
                  <a:cxn ang="0">
                    <a:pos x="98" y="40"/>
                  </a:cxn>
                  <a:cxn ang="0">
                    <a:pos x="98" y="42"/>
                  </a:cxn>
                  <a:cxn ang="0">
                    <a:pos x="100" y="44"/>
                  </a:cxn>
                  <a:cxn ang="0">
                    <a:pos x="136" y="44"/>
                  </a:cxn>
                  <a:cxn ang="0">
                    <a:pos x="136" y="38"/>
                  </a:cxn>
                  <a:cxn ang="0">
                    <a:pos x="118" y="34"/>
                  </a:cxn>
                  <a:cxn ang="0">
                    <a:pos x="130" y="28"/>
                  </a:cxn>
                  <a:cxn ang="0">
                    <a:pos x="128" y="24"/>
                  </a:cxn>
                  <a:cxn ang="0">
                    <a:pos x="116" y="20"/>
                  </a:cxn>
                  <a:cxn ang="0">
                    <a:pos x="122" y="10"/>
                  </a:cxn>
                  <a:cxn ang="0">
                    <a:pos x="130" y="0"/>
                  </a:cxn>
                  <a:cxn ang="0">
                    <a:pos x="140" y="2"/>
                  </a:cxn>
                  <a:cxn ang="0">
                    <a:pos x="142" y="8"/>
                  </a:cxn>
                  <a:cxn ang="0">
                    <a:pos x="148" y="16"/>
                  </a:cxn>
                  <a:cxn ang="0">
                    <a:pos x="146" y="22"/>
                  </a:cxn>
                  <a:cxn ang="0">
                    <a:pos x="148" y="30"/>
                  </a:cxn>
                  <a:cxn ang="0">
                    <a:pos x="162" y="34"/>
                  </a:cxn>
                  <a:cxn ang="0">
                    <a:pos x="168" y="34"/>
                  </a:cxn>
                  <a:cxn ang="0">
                    <a:pos x="172" y="28"/>
                  </a:cxn>
                  <a:cxn ang="0">
                    <a:pos x="184" y="28"/>
                  </a:cxn>
                  <a:cxn ang="0">
                    <a:pos x="190" y="34"/>
                  </a:cxn>
                  <a:cxn ang="0">
                    <a:pos x="190" y="48"/>
                  </a:cxn>
                  <a:cxn ang="0">
                    <a:pos x="182" y="58"/>
                  </a:cxn>
                  <a:cxn ang="0">
                    <a:pos x="168" y="64"/>
                  </a:cxn>
                  <a:cxn ang="0">
                    <a:pos x="148" y="58"/>
                  </a:cxn>
                  <a:cxn ang="0">
                    <a:pos x="134" y="64"/>
                  </a:cxn>
                  <a:cxn ang="0">
                    <a:pos x="114" y="66"/>
                  </a:cxn>
                  <a:cxn ang="0">
                    <a:pos x="96" y="76"/>
                  </a:cxn>
                  <a:cxn ang="0">
                    <a:pos x="74" y="82"/>
                  </a:cxn>
                  <a:cxn ang="0">
                    <a:pos x="58" y="78"/>
                  </a:cxn>
                  <a:cxn ang="0">
                    <a:pos x="50" y="70"/>
                  </a:cxn>
                  <a:cxn ang="0">
                    <a:pos x="62" y="64"/>
                  </a:cxn>
                  <a:cxn ang="0">
                    <a:pos x="80" y="64"/>
                  </a:cxn>
                  <a:cxn ang="0">
                    <a:pos x="96" y="62"/>
                  </a:cxn>
                  <a:cxn ang="0">
                    <a:pos x="98" y="56"/>
                  </a:cxn>
                </a:cxnLst>
                <a:rect l="0" t="0" r="r" b="b"/>
                <a:pathLst>
                  <a:path w="190" h="82">
                    <a:moveTo>
                      <a:pt x="98" y="56"/>
                    </a:moveTo>
                    <a:lnTo>
                      <a:pt x="80" y="56"/>
                    </a:lnTo>
                    <a:lnTo>
                      <a:pt x="58" y="56"/>
                    </a:lnTo>
                    <a:lnTo>
                      <a:pt x="62" y="48"/>
                    </a:lnTo>
                    <a:lnTo>
                      <a:pt x="52" y="50"/>
                    </a:lnTo>
                    <a:lnTo>
                      <a:pt x="48" y="58"/>
                    </a:lnTo>
                    <a:lnTo>
                      <a:pt x="30" y="62"/>
                    </a:lnTo>
                    <a:lnTo>
                      <a:pt x="20" y="58"/>
                    </a:lnTo>
                    <a:lnTo>
                      <a:pt x="2" y="56"/>
                    </a:lnTo>
                    <a:lnTo>
                      <a:pt x="0" y="48"/>
                    </a:lnTo>
                    <a:lnTo>
                      <a:pt x="18" y="46"/>
                    </a:lnTo>
                    <a:lnTo>
                      <a:pt x="4" y="42"/>
                    </a:lnTo>
                    <a:lnTo>
                      <a:pt x="10" y="36"/>
                    </a:lnTo>
                    <a:lnTo>
                      <a:pt x="34" y="34"/>
                    </a:lnTo>
                    <a:lnTo>
                      <a:pt x="16" y="30"/>
                    </a:lnTo>
                    <a:lnTo>
                      <a:pt x="18" y="24"/>
                    </a:lnTo>
                    <a:lnTo>
                      <a:pt x="26" y="20"/>
                    </a:lnTo>
                    <a:lnTo>
                      <a:pt x="34" y="16"/>
                    </a:lnTo>
                    <a:lnTo>
                      <a:pt x="50" y="14"/>
                    </a:lnTo>
                    <a:lnTo>
                      <a:pt x="58" y="22"/>
                    </a:lnTo>
                    <a:lnTo>
                      <a:pt x="66" y="20"/>
                    </a:lnTo>
                    <a:lnTo>
                      <a:pt x="74" y="20"/>
                    </a:lnTo>
                    <a:lnTo>
                      <a:pt x="88" y="28"/>
                    </a:lnTo>
                    <a:lnTo>
                      <a:pt x="98" y="36"/>
                    </a:lnTo>
                    <a:lnTo>
                      <a:pt x="98" y="40"/>
                    </a:lnTo>
                    <a:lnTo>
                      <a:pt x="98" y="42"/>
                    </a:lnTo>
                    <a:lnTo>
                      <a:pt x="100" y="44"/>
                    </a:lnTo>
                    <a:lnTo>
                      <a:pt x="136" y="44"/>
                    </a:lnTo>
                    <a:lnTo>
                      <a:pt x="136" y="38"/>
                    </a:lnTo>
                    <a:lnTo>
                      <a:pt x="118" y="34"/>
                    </a:lnTo>
                    <a:lnTo>
                      <a:pt x="130" y="28"/>
                    </a:lnTo>
                    <a:lnTo>
                      <a:pt x="128" y="24"/>
                    </a:lnTo>
                    <a:lnTo>
                      <a:pt x="116" y="20"/>
                    </a:lnTo>
                    <a:lnTo>
                      <a:pt x="122" y="10"/>
                    </a:lnTo>
                    <a:lnTo>
                      <a:pt x="130" y="0"/>
                    </a:lnTo>
                    <a:lnTo>
                      <a:pt x="140" y="2"/>
                    </a:lnTo>
                    <a:lnTo>
                      <a:pt x="142" y="8"/>
                    </a:lnTo>
                    <a:lnTo>
                      <a:pt x="148" y="16"/>
                    </a:lnTo>
                    <a:lnTo>
                      <a:pt x="146" y="22"/>
                    </a:lnTo>
                    <a:lnTo>
                      <a:pt x="148" y="30"/>
                    </a:lnTo>
                    <a:lnTo>
                      <a:pt x="162" y="34"/>
                    </a:lnTo>
                    <a:lnTo>
                      <a:pt x="168" y="34"/>
                    </a:lnTo>
                    <a:lnTo>
                      <a:pt x="172" y="28"/>
                    </a:lnTo>
                    <a:lnTo>
                      <a:pt x="184" y="28"/>
                    </a:lnTo>
                    <a:lnTo>
                      <a:pt x="190" y="34"/>
                    </a:lnTo>
                    <a:lnTo>
                      <a:pt x="190" y="48"/>
                    </a:lnTo>
                    <a:lnTo>
                      <a:pt x="182" y="58"/>
                    </a:lnTo>
                    <a:lnTo>
                      <a:pt x="168" y="64"/>
                    </a:lnTo>
                    <a:lnTo>
                      <a:pt x="148" y="58"/>
                    </a:lnTo>
                    <a:lnTo>
                      <a:pt x="134" y="64"/>
                    </a:lnTo>
                    <a:lnTo>
                      <a:pt x="114" y="66"/>
                    </a:lnTo>
                    <a:lnTo>
                      <a:pt x="96" y="76"/>
                    </a:lnTo>
                    <a:lnTo>
                      <a:pt x="74" y="82"/>
                    </a:lnTo>
                    <a:lnTo>
                      <a:pt x="58" y="78"/>
                    </a:lnTo>
                    <a:lnTo>
                      <a:pt x="50" y="70"/>
                    </a:lnTo>
                    <a:lnTo>
                      <a:pt x="62" y="64"/>
                    </a:lnTo>
                    <a:lnTo>
                      <a:pt x="80" y="64"/>
                    </a:lnTo>
                    <a:lnTo>
                      <a:pt x="96" y="62"/>
                    </a:lnTo>
                    <a:lnTo>
                      <a:pt x="98" y="56"/>
                    </a:lnTo>
                    <a:close/>
                  </a:path>
                </a:pathLst>
              </a:custGeom>
              <a:grpFill/>
              <a:ln w="3175">
                <a:solidFill>
                  <a:schemeClr val="accent3"/>
                </a:solidFill>
                <a:prstDash val="solid"/>
                <a:round/>
                <a:headEnd/>
                <a:tailEnd/>
              </a:ln>
            </p:spPr>
            <p:txBody>
              <a:bodyPr/>
              <a:lstStyle/>
              <a:p>
                <a:pPr>
                  <a:defRPr/>
                </a:pPr>
                <a:endParaRPr lang="en-GB"/>
              </a:p>
            </p:txBody>
          </p:sp>
          <p:sp>
            <p:nvSpPr>
              <p:cNvPr id="49" name="Freeform 5"/>
              <p:cNvSpPr>
                <a:spLocks/>
              </p:cNvSpPr>
              <p:nvPr/>
            </p:nvSpPr>
            <p:spPr bwMode="gray">
              <a:xfrm>
                <a:off x="1026" y="925"/>
                <a:ext cx="106" cy="56"/>
              </a:xfrm>
              <a:custGeom>
                <a:avLst/>
                <a:gdLst/>
                <a:ahLst/>
                <a:cxnLst>
                  <a:cxn ang="0">
                    <a:pos x="0" y="12"/>
                  </a:cxn>
                  <a:cxn ang="0">
                    <a:pos x="16" y="16"/>
                  </a:cxn>
                  <a:cxn ang="0">
                    <a:pos x="26" y="20"/>
                  </a:cxn>
                  <a:cxn ang="0">
                    <a:pos x="34" y="28"/>
                  </a:cxn>
                  <a:cxn ang="0">
                    <a:pos x="32" y="30"/>
                  </a:cxn>
                  <a:cxn ang="0">
                    <a:pos x="18" y="28"/>
                  </a:cxn>
                  <a:cxn ang="0">
                    <a:pos x="10" y="30"/>
                  </a:cxn>
                  <a:cxn ang="0">
                    <a:pos x="8" y="40"/>
                  </a:cxn>
                  <a:cxn ang="0">
                    <a:pos x="20" y="42"/>
                  </a:cxn>
                  <a:cxn ang="0">
                    <a:pos x="34" y="40"/>
                  </a:cxn>
                  <a:cxn ang="0">
                    <a:pos x="50" y="38"/>
                  </a:cxn>
                  <a:cxn ang="0">
                    <a:pos x="66" y="40"/>
                  </a:cxn>
                  <a:cxn ang="0">
                    <a:pos x="74" y="46"/>
                  </a:cxn>
                  <a:cxn ang="0">
                    <a:pos x="82" y="56"/>
                  </a:cxn>
                  <a:cxn ang="0">
                    <a:pos x="98" y="56"/>
                  </a:cxn>
                  <a:cxn ang="0">
                    <a:pos x="106" y="48"/>
                  </a:cxn>
                  <a:cxn ang="0">
                    <a:pos x="94" y="38"/>
                  </a:cxn>
                  <a:cxn ang="0">
                    <a:pos x="90" y="28"/>
                  </a:cxn>
                  <a:cxn ang="0">
                    <a:pos x="80" y="20"/>
                  </a:cxn>
                  <a:cxn ang="0">
                    <a:pos x="70" y="18"/>
                  </a:cxn>
                  <a:cxn ang="0">
                    <a:pos x="64" y="12"/>
                  </a:cxn>
                  <a:cxn ang="0">
                    <a:pos x="50" y="10"/>
                  </a:cxn>
                  <a:cxn ang="0">
                    <a:pos x="44" y="20"/>
                  </a:cxn>
                  <a:cxn ang="0">
                    <a:pos x="42" y="10"/>
                  </a:cxn>
                  <a:cxn ang="0">
                    <a:pos x="40" y="2"/>
                  </a:cxn>
                  <a:cxn ang="0">
                    <a:pos x="18" y="0"/>
                  </a:cxn>
                  <a:cxn ang="0">
                    <a:pos x="0" y="2"/>
                  </a:cxn>
                  <a:cxn ang="0">
                    <a:pos x="0" y="12"/>
                  </a:cxn>
                </a:cxnLst>
                <a:rect l="0" t="0" r="r" b="b"/>
                <a:pathLst>
                  <a:path w="106" h="56">
                    <a:moveTo>
                      <a:pt x="0" y="12"/>
                    </a:moveTo>
                    <a:lnTo>
                      <a:pt x="16" y="16"/>
                    </a:lnTo>
                    <a:lnTo>
                      <a:pt x="26" y="20"/>
                    </a:lnTo>
                    <a:lnTo>
                      <a:pt x="34" y="28"/>
                    </a:lnTo>
                    <a:lnTo>
                      <a:pt x="32" y="30"/>
                    </a:lnTo>
                    <a:lnTo>
                      <a:pt x="18" y="28"/>
                    </a:lnTo>
                    <a:lnTo>
                      <a:pt x="10" y="30"/>
                    </a:lnTo>
                    <a:lnTo>
                      <a:pt x="8" y="40"/>
                    </a:lnTo>
                    <a:lnTo>
                      <a:pt x="20" y="42"/>
                    </a:lnTo>
                    <a:lnTo>
                      <a:pt x="34" y="40"/>
                    </a:lnTo>
                    <a:lnTo>
                      <a:pt x="50" y="38"/>
                    </a:lnTo>
                    <a:lnTo>
                      <a:pt x="66" y="40"/>
                    </a:lnTo>
                    <a:lnTo>
                      <a:pt x="74" y="46"/>
                    </a:lnTo>
                    <a:lnTo>
                      <a:pt x="82" y="56"/>
                    </a:lnTo>
                    <a:lnTo>
                      <a:pt x="98" y="56"/>
                    </a:lnTo>
                    <a:lnTo>
                      <a:pt x="106" y="48"/>
                    </a:lnTo>
                    <a:lnTo>
                      <a:pt x="94" y="38"/>
                    </a:lnTo>
                    <a:lnTo>
                      <a:pt x="90" y="28"/>
                    </a:lnTo>
                    <a:lnTo>
                      <a:pt x="80" y="20"/>
                    </a:lnTo>
                    <a:lnTo>
                      <a:pt x="70" y="18"/>
                    </a:lnTo>
                    <a:lnTo>
                      <a:pt x="64" y="12"/>
                    </a:lnTo>
                    <a:lnTo>
                      <a:pt x="50" y="10"/>
                    </a:lnTo>
                    <a:lnTo>
                      <a:pt x="44" y="20"/>
                    </a:lnTo>
                    <a:lnTo>
                      <a:pt x="42" y="10"/>
                    </a:lnTo>
                    <a:lnTo>
                      <a:pt x="40" y="2"/>
                    </a:lnTo>
                    <a:lnTo>
                      <a:pt x="18" y="0"/>
                    </a:lnTo>
                    <a:lnTo>
                      <a:pt x="0" y="2"/>
                    </a:lnTo>
                    <a:lnTo>
                      <a:pt x="0" y="12"/>
                    </a:lnTo>
                    <a:close/>
                  </a:path>
                </a:pathLst>
              </a:custGeom>
              <a:grpFill/>
              <a:ln w="3175">
                <a:solidFill>
                  <a:schemeClr val="accent3"/>
                </a:solidFill>
                <a:prstDash val="solid"/>
                <a:round/>
                <a:headEnd/>
                <a:tailEnd/>
              </a:ln>
            </p:spPr>
            <p:txBody>
              <a:bodyPr/>
              <a:lstStyle/>
              <a:p>
                <a:pPr>
                  <a:defRPr/>
                </a:pPr>
                <a:endParaRPr lang="en-GB"/>
              </a:p>
            </p:txBody>
          </p:sp>
          <p:sp>
            <p:nvSpPr>
              <p:cNvPr id="50" name="Freeform 6"/>
              <p:cNvSpPr>
                <a:spLocks/>
              </p:cNvSpPr>
              <p:nvPr/>
            </p:nvSpPr>
            <p:spPr bwMode="gray">
              <a:xfrm>
                <a:off x="1042" y="1017"/>
                <a:ext cx="112" cy="56"/>
              </a:xfrm>
              <a:custGeom>
                <a:avLst/>
                <a:gdLst/>
                <a:ahLst/>
                <a:cxnLst>
                  <a:cxn ang="0">
                    <a:pos x="104" y="52"/>
                  </a:cxn>
                  <a:cxn ang="0">
                    <a:pos x="92" y="54"/>
                  </a:cxn>
                  <a:cxn ang="0">
                    <a:pos x="70" y="56"/>
                  </a:cxn>
                  <a:cxn ang="0">
                    <a:pos x="66" y="44"/>
                  </a:cxn>
                  <a:cxn ang="0">
                    <a:pos x="74" y="36"/>
                  </a:cxn>
                  <a:cxn ang="0">
                    <a:pos x="68" y="36"/>
                  </a:cxn>
                  <a:cxn ang="0">
                    <a:pos x="58" y="34"/>
                  </a:cxn>
                  <a:cxn ang="0">
                    <a:pos x="48" y="34"/>
                  </a:cxn>
                  <a:cxn ang="0">
                    <a:pos x="36" y="38"/>
                  </a:cxn>
                  <a:cxn ang="0">
                    <a:pos x="26" y="34"/>
                  </a:cxn>
                  <a:cxn ang="0">
                    <a:pos x="8" y="20"/>
                  </a:cxn>
                  <a:cxn ang="0">
                    <a:pos x="0" y="4"/>
                  </a:cxn>
                  <a:cxn ang="0">
                    <a:pos x="8" y="0"/>
                  </a:cxn>
                  <a:cxn ang="0">
                    <a:pos x="18" y="6"/>
                  </a:cxn>
                  <a:cxn ang="0">
                    <a:pos x="26" y="14"/>
                  </a:cxn>
                  <a:cxn ang="0">
                    <a:pos x="40" y="26"/>
                  </a:cxn>
                  <a:cxn ang="0">
                    <a:pos x="48" y="24"/>
                  </a:cxn>
                  <a:cxn ang="0">
                    <a:pos x="40" y="16"/>
                  </a:cxn>
                  <a:cxn ang="0">
                    <a:pos x="40" y="10"/>
                  </a:cxn>
                  <a:cxn ang="0">
                    <a:pos x="48" y="8"/>
                  </a:cxn>
                  <a:cxn ang="0">
                    <a:pos x="58" y="16"/>
                  </a:cxn>
                  <a:cxn ang="0">
                    <a:pos x="70" y="26"/>
                  </a:cxn>
                  <a:cxn ang="0">
                    <a:pos x="74" y="20"/>
                  </a:cxn>
                  <a:cxn ang="0">
                    <a:pos x="68" y="12"/>
                  </a:cxn>
                  <a:cxn ang="0">
                    <a:pos x="62" y="4"/>
                  </a:cxn>
                  <a:cxn ang="0">
                    <a:pos x="64" y="0"/>
                  </a:cxn>
                  <a:cxn ang="0">
                    <a:pos x="78" y="2"/>
                  </a:cxn>
                  <a:cxn ang="0">
                    <a:pos x="84" y="8"/>
                  </a:cxn>
                  <a:cxn ang="0">
                    <a:pos x="92" y="4"/>
                  </a:cxn>
                  <a:cxn ang="0">
                    <a:pos x="104" y="4"/>
                  </a:cxn>
                  <a:cxn ang="0">
                    <a:pos x="108" y="10"/>
                  </a:cxn>
                  <a:cxn ang="0">
                    <a:pos x="110" y="28"/>
                  </a:cxn>
                  <a:cxn ang="0">
                    <a:pos x="112" y="36"/>
                  </a:cxn>
                  <a:cxn ang="0">
                    <a:pos x="104" y="40"/>
                  </a:cxn>
                  <a:cxn ang="0">
                    <a:pos x="104" y="52"/>
                  </a:cxn>
                </a:cxnLst>
                <a:rect l="0" t="0" r="r" b="b"/>
                <a:pathLst>
                  <a:path w="112" h="56">
                    <a:moveTo>
                      <a:pt x="104" y="52"/>
                    </a:moveTo>
                    <a:lnTo>
                      <a:pt x="92" y="54"/>
                    </a:lnTo>
                    <a:lnTo>
                      <a:pt x="70" y="56"/>
                    </a:lnTo>
                    <a:lnTo>
                      <a:pt x="66" y="44"/>
                    </a:lnTo>
                    <a:lnTo>
                      <a:pt x="74" y="36"/>
                    </a:lnTo>
                    <a:lnTo>
                      <a:pt x="68" y="36"/>
                    </a:lnTo>
                    <a:lnTo>
                      <a:pt x="58" y="34"/>
                    </a:lnTo>
                    <a:lnTo>
                      <a:pt x="48" y="34"/>
                    </a:lnTo>
                    <a:lnTo>
                      <a:pt x="36" y="38"/>
                    </a:lnTo>
                    <a:lnTo>
                      <a:pt x="26" y="34"/>
                    </a:lnTo>
                    <a:lnTo>
                      <a:pt x="8" y="20"/>
                    </a:lnTo>
                    <a:lnTo>
                      <a:pt x="0" y="4"/>
                    </a:lnTo>
                    <a:lnTo>
                      <a:pt x="8" y="0"/>
                    </a:lnTo>
                    <a:lnTo>
                      <a:pt x="18" y="6"/>
                    </a:lnTo>
                    <a:lnTo>
                      <a:pt x="26" y="14"/>
                    </a:lnTo>
                    <a:lnTo>
                      <a:pt x="40" y="26"/>
                    </a:lnTo>
                    <a:lnTo>
                      <a:pt x="48" y="24"/>
                    </a:lnTo>
                    <a:lnTo>
                      <a:pt x="40" y="16"/>
                    </a:lnTo>
                    <a:lnTo>
                      <a:pt x="40" y="10"/>
                    </a:lnTo>
                    <a:lnTo>
                      <a:pt x="48" y="8"/>
                    </a:lnTo>
                    <a:lnTo>
                      <a:pt x="58" y="16"/>
                    </a:lnTo>
                    <a:lnTo>
                      <a:pt x="70" y="26"/>
                    </a:lnTo>
                    <a:lnTo>
                      <a:pt x="74" y="20"/>
                    </a:lnTo>
                    <a:lnTo>
                      <a:pt x="68" y="12"/>
                    </a:lnTo>
                    <a:lnTo>
                      <a:pt x="62" y="4"/>
                    </a:lnTo>
                    <a:lnTo>
                      <a:pt x="64" y="0"/>
                    </a:lnTo>
                    <a:lnTo>
                      <a:pt x="78" y="2"/>
                    </a:lnTo>
                    <a:lnTo>
                      <a:pt x="84" y="8"/>
                    </a:lnTo>
                    <a:lnTo>
                      <a:pt x="92" y="4"/>
                    </a:lnTo>
                    <a:lnTo>
                      <a:pt x="104" y="4"/>
                    </a:lnTo>
                    <a:lnTo>
                      <a:pt x="108" y="10"/>
                    </a:lnTo>
                    <a:lnTo>
                      <a:pt x="110" y="28"/>
                    </a:lnTo>
                    <a:lnTo>
                      <a:pt x="112" y="36"/>
                    </a:lnTo>
                    <a:lnTo>
                      <a:pt x="104" y="40"/>
                    </a:lnTo>
                    <a:lnTo>
                      <a:pt x="104" y="52"/>
                    </a:lnTo>
                    <a:close/>
                  </a:path>
                </a:pathLst>
              </a:custGeom>
              <a:grpFill/>
              <a:ln w="3175">
                <a:solidFill>
                  <a:schemeClr val="accent3"/>
                </a:solidFill>
                <a:prstDash val="solid"/>
                <a:round/>
                <a:headEnd/>
                <a:tailEnd/>
              </a:ln>
            </p:spPr>
            <p:txBody>
              <a:bodyPr/>
              <a:lstStyle/>
              <a:p>
                <a:pPr>
                  <a:defRPr/>
                </a:pPr>
                <a:endParaRPr lang="en-GB"/>
              </a:p>
            </p:txBody>
          </p:sp>
          <p:sp>
            <p:nvSpPr>
              <p:cNvPr id="51" name="Freeform 7"/>
              <p:cNvSpPr>
                <a:spLocks/>
              </p:cNvSpPr>
              <p:nvPr/>
            </p:nvSpPr>
            <p:spPr bwMode="gray">
              <a:xfrm>
                <a:off x="1168" y="1003"/>
                <a:ext cx="270" cy="84"/>
              </a:xfrm>
              <a:custGeom>
                <a:avLst/>
                <a:gdLst/>
                <a:ahLst/>
                <a:cxnLst>
                  <a:cxn ang="0">
                    <a:pos x="48" y="26"/>
                  </a:cxn>
                  <a:cxn ang="0">
                    <a:pos x="34" y="28"/>
                  </a:cxn>
                  <a:cxn ang="0">
                    <a:pos x="20" y="26"/>
                  </a:cxn>
                  <a:cxn ang="0">
                    <a:pos x="6" y="20"/>
                  </a:cxn>
                  <a:cxn ang="0">
                    <a:pos x="0" y="14"/>
                  </a:cxn>
                  <a:cxn ang="0">
                    <a:pos x="2" y="4"/>
                  </a:cxn>
                  <a:cxn ang="0">
                    <a:pos x="14" y="0"/>
                  </a:cxn>
                  <a:cxn ang="0">
                    <a:pos x="32" y="6"/>
                  </a:cxn>
                  <a:cxn ang="0">
                    <a:pos x="48" y="10"/>
                  </a:cxn>
                  <a:cxn ang="0">
                    <a:pos x="54" y="18"/>
                  </a:cxn>
                  <a:cxn ang="0">
                    <a:pos x="70" y="18"/>
                  </a:cxn>
                  <a:cxn ang="0">
                    <a:pos x="88" y="14"/>
                  </a:cxn>
                  <a:cxn ang="0">
                    <a:pos x="96" y="24"/>
                  </a:cxn>
                  <a:cxn ang="0">
                    <a:pos x="96" y="34"/>
                  </a:cxn>
                  <a:cxn ang="0">
                    <a:pos x="100" y="40"/>
                  </a:cxn>
                  <a:cxn ang="0">
                    <a:pos x="120" y="52"/>
                  </a:cxn>
                  <a:cxn ang="0">
                    <a:pos x="150" y="52"/>
                  </a:cxn>
                  <a:cxn ang="0">
                    <a:pos x="172" y="54"/>
                  </a:cxn>
                  <a:cxn ang="0">
                    <a:pos x="198" y="44"/>
                  </a:cxn>
                  <a:cxn ang="0">
                    <a:pos x="236" y="46"/>
                  </a:cxn>
                  <a:cxn ang="0">
                    <a:pos x="256" y="50"/>
                  </a:cxn>
                  <a:cxn ang="0">
                    <a:pos x="270" y="56"/>
                  </a:cxn>
                  <a:cxn ang="0">
                    <a:pos x="268" y="66"/>
                  </a:cxn>
                  <a:cxn ang="0">
                    <a:pos x="262" y="70"/>
                  </a:cxn>
                  <a:cxn ang="0">
                    <a:pos x="260" y="82"/>
                  </a:cxn>
                  <a:cxn ang="0">
                    <a:pos x="222" y="84"/>
                  </a:cxn>
                  <a:cxn ang="0">
                    <a:pos x="212" y="76"/>
                  </a:cxn>
                  <a:cxn ang="0">
                    <a:pos x="206" y="84"/>
                  </a:cxn>
                  <a:cxn ang="0">
                    <a:pos x="132" y="84"/>
                  </a:cxn>
                  <a:cxn ang="0">
                    <a:pos x="130" y="74"/>
                  </a:cxn>
                  <a:cxn ang="0">
                    <a:pos x="126" y="72"/>
                  </a:cxn>
                  <a:cxn ang="0">
                    <a:pos x="120" y="78"/>
                  </a:cxn>
                  <a:cxn ang="0">
                    <a:pos x="116" y="84"/>
                  </a:cxn>
                  <a:cxn ang="0">
                    <a:pos x="92" y="80"/>
                  </a:cxn>
                  <a:cxn ang="0">
                    <a:pos x="88" y="74"/>
                  </a:cxn>
                  <a:cxn ang="0">
                    <a:pos x="84" y="78"/>
                  </a:cxn>
                  <a:cxn ang="0">
                    <a:pos x="78" y="78"/>
                  </a:cxn>
                  <a:cxn ang="0">
                    <a:pos x="72" y="70"/>
                  </a:cxn>
                  <a:cxn ang="0">
                    <a:pos x="68" y="58"/>
                  </a:cxn>
                  <a:cxn ang="0">
                    <a:pos x="68" y="54"/>
                  </a:cxn>
                  <a:cxn ang="0">
                    <a:pos x="72" y="48"/>
                  </a:cxn>
                  <a:cxn ang="0">
                    <a:pos x="64" y="38"/>
                  </a:cxn>
                  <a:cxn ang="0">
                    <a:pos x="58" y="28"/>
                  </a:cxn>
                  <a:cxn ang="0">
                    <a:pos x="48" y="26"/>
                  </a:cxn>
                </a:cxnLst>
                <a:rect l="0" t="0" r="r" b="b"/>
                <a:pathLst>
                  <a:path w="270" h="84">
                    <a:moveTo>
                      <a:pt x="48" y="26"/>
                    </a:moveTo>
                    <a:lnTo>
                      <a:pt x="34" y="28"/>
                    </a:lnTo>
                    <a:lnTo>
                      <a:pt x="20" y="26"/>
                    </a:lnTo>
                    <a:lnTo>
                      <a:pt x="6" y="20"/>
                    </a:lnTo>
                    <a:lnTo>
                      <a:pt x="0" y="14"/>
                    </a:lnTo>
                    <a:lnTo>
                      <a:pt x="2" y="4"/>
                    </a:lnTo>
                    <a:lnTo>
                      <a:pt x="14" y="0"/>
                    </a:lnTo>
                    <a:lnTo>
                      <a:pt x="32" y="6"/>
                    </a:lnTo>
                    <a:lnTo>
                      <a:pt x="48" y="10"/>
                    </a:lnTo>
                    <a:lnTo>
                      <a:pt x="54" y="18"/>
                    </a:lnTo>
                    <a:lnTo>
                      <a:pt x="70" y="18"/>
                    </a:lnTo>
                    <a:lnTo>
                      <a:pt x="88" y="14"/>
                    </a:lnTo>
                    <a:lnTo>
                      <a:pt x="96" y="24"/>
                    </a:lnTo>
                    <a:lnTo>
                      <a:pt x="96" y="34"/>
                    </a:lnTo>
                    <a:lnTo>
                      <a:pt x="100" y="40"/>
                    </a:lnTo>
                    <a:lnTo>
                      <a:pt x="120" y="52"/>
                    </a:lnTo>
                    <a:lnTo>
                      <a:pt x="150" y="52"/>
                    </a:lnTo>
                    <a:lnTo>
                      <a:pt x="172" y="54"/>
                    </a:lnTo>
                    <a:lnTo>
                      <a:pt x="198" y="44"/>
                    </a:lnTo>
                    <a:lnTo>
                      <a:pt x="236" y="46"/>
                    </a:lnTo>
                    <a:lnTo>
                      <a:pt x="256" y="50"/>
                    </a:lnTo>
                    <a:lnTo>
                      <a:pt x="270" y="56"/>
                    </a:lnTo>
                    <a:lnTo>
                      <a:pt x="268" y="66"/>
                    </a:lnTo>
                    <a:lnTo>
                      <a:pt x="262" y="70"/>
                    </a:lnTo>
                    <a:lnTo>
                      <a:pt x="260" y="82"/>
                    </a:lnTo>
                    <a:lnTo>
                      <a:pt x="222" y="84"/>
                    </a:lnTo>
                    <a:lnTo>
                      <a:pt x="212" y="76"/>
                    </a:lnTo>
                    <a:lnTo>
                      <a:pt x="206" y="84"/>
                    </a:lnTo>
                    <a:lnTo>
                      <a:pt x="132" y="84"/>
                    </a:lnTo>
                    <a:lnTo>
                      <a:pt x="130" y="74"/>
                    </a:lnTo>
                    <a:lnTo>
                      <a:pt x="126" y="72"/>
                    </a:lnTo>
                    <a:lnTo>
                      <a:pt x="120" y="78"/>
                    </a:lnTo>
                    <a:lnTo>
                      <a:pt x="116" y="84"/>
                    </a:lnTo>
                    <a:lnTo>
                      <a:pt x="92" y="80"/>
                    </a:lnTo>
                    <a:lnTo>
                      <a:pt x="88" y="74"/>
                    </a:lnTo>
                    <a:lnTo>
                      <a:pt x="84" y="78"/>
                    </a:lnTo>
                    <a:lnTo>
                      <a:pt x="78" y="78"/>
                    </a:lnTo>
                    <a:lnTo>
                      <a:pt x="72" y="70"/>
                    </a:lnTo>
                    <a:lnTo>
                      <a:pt x="68" y="58"/>
                    </a:lnTo>
                    <a:lnTo>
                      <a:pt x="68" y="54"/>
                    </a:lnTo>
                    <a:lnTo>
                      <a:pt x="72" y="48"/>
                    </a:lnTo>
                    <a:lnTo>
                      <a:pt x="64" y="38"/>
                    </a:lnTo>
                    <a:lnTo>
                      <a:pt x="58" y="28"/>
                    </a:lnTo>
                    <a:lnTo>
                      <a:pt x="48" y="26"/>
                    </a:lnTo>
                    <a:close/>
                  </a:path>
                </a:pathLst>
              </a:custGeom>
              <a:grpFill/>
              <a:ln w="3175">
                <a:solidFill>
                  <a:schemeClr val="accent3"/>
                </a:solidFill>
                <a:prstDash val="solid"/>
                <a:round/>
                <a:headEnd/>
                <a:tailEnd/>
              </a:ln>
            </p:spPr>
            <p:txBody>
              <a:bodyPr/>
              <a:lstStyle/>
              <a:p>
                <a:pPr>
                  <a:defRPr/>
                </a:pPr>
                <a:endParaRPr lang="en-GB"/>
              </a:p>
            </p:txBody>
          </p:sp>
          <p:sp>
            <p:nvSpPr>
              <p:cNvPr id="52" name="Freeform 8"/>
              <p:cNvSpPr>
                <a:spLocks/>
              </p:cNvSpPr>
              <p:nvPr/>
            </p:nvSpPr>
            <p:spPr bwMode="gray">
              <a:xfrm>
                <a:off x="1182" y="1101"/>
                <a:ext cx="90" cy="64"/>
              </a:xfrm>
              <a:custGeom>
                <a:avLst/>
                <a:gdLst/>
                <a:ahLst/>
                <a:cxnLst>
                  <a:cxn ang="0">
                    <a:pos x="8" y="2"/>
                  </a:cxn>
                  <a:cxn ang="0">
                    <a:pos x="0" y="14"/>
                  </a:cxn>
                  <a:cxn ang="0">
                    <a:pos x="4" y="36"/>
                  </a:cxn>
                  <a:cxn ang="0">
                    <a:pos x="8" y="50"/>
                  </a:cxn>
                  <a:cxn ang="0">
                    <a:pos x="12" y="62"/>
                  </a:cxn>
                  <a:cxn ang="0">
                    <a:pos x="24" y="64"/>
                  </a:cxn>
                  <a:cxn ang="0">
                    <a:pos x="34" y="52"/>
                  </a:cxn>
                  <a:cxn ang="0">
                    <a:pos x="30" y="42"/>
                  </a:cxn>
                  <a:cxn ang="0">
                    <a:pos x="42" y="40"/>
                  </a:cxn>
                  <a:cxn ang="0">
                    <a:pos x="60" y="40"/>
                  </a:cxn>
                  <a:cxn ang="0">
                    <a:pos x="78" y="18"/>
                  </a:cxn>
                  <a:cxn ang="0">
                    <a:pos x="90" y="2"/>
                  </a:cxn>
                  <a:cxn ang="0">
                    <a:pos x="60" y="2"/>
                  </a:cxn>
                  <a:cxn ang="0">
                    <a:pos x="42" y="0"/>
                  </a:cxn>
                  <a:cxn ang="0">
                    <a:pos x="20" y="0"/>
                  </a:cxn>
                  <a:cxn ang="0">
                    <a:pos x="8" y="2"/>
                  </a:cxn>
                </a:cxnLst>
                <a:rect l="0" t="0" r="r" b="b"/>
                <a:pathLst>
                  <a:path w="90" h="64">
                    <a:moveTo>
                      <a:pt x="8" y="2"/>
                    </a:moveTo>
                    <a:lnTo>
                      <a:pt x="0" y="14"/>
                    </a:lnTo>
                    <a:lnTo>
                      <a:pt x="4" y="36"/>
                    </a:lnTo>
                    <a:lnTo>
                      <a:pt x="8" y="50"/>
                    </a:lnTo>
                    <a:lnTo>
                      <a:pt x="12" y="62"/>
                    </a:lnTo>
                    <a:lnTo>
                      <a:pt x="24" y="64"/>
                    </a:lnTo>
                    <a:lnTo>
                      <a:pt x="34" y="52"/>
                    </a:lnTo>
                    <a:lnTo>
                      <a:pt x="30" y="42"/>
                    </a:lnTo>
                    <a:lnTo>
                      <a:pt x="42" y="40"/>
                    </a:lnTo>
                    <a:lnTo>
                      <a:pt x="60" y="40"/>
                    </a:lnTo>
                    <a:lnTo>
                      <a:pt x="78" y="18"/>
                    </a:lnTo>
                    <a:lnTo>
                      <a:pt x="90" y="2"/>
                    </a:lnTo>
                    <a:lnTo>
                      <a:pt x="60" y="2"/>
                    </a:lnTo>
                    <a:lnTo>
                      <a:pt x="42" y="0"/>
                    </a:lnTo>
                    <a:lnTo>
                      <a:pt x="20" y="0"/>
                    </a:lnTo>
                    <a:lnTo>
                      <a:pt x="8" y="2"/>
                    </a:lnTo>
                    <a:close/>
                  </a:path>
                </a:pathLst>
              </a:custGeom>
              <a:grpFill/>
              <a:ln w="3175">
                <a:solidFill>
                  <a:schemeClr val="accent3"/>
                </a:solidFill>
                <a:prstDash val="solid"/>
                <a:round/>
                <a:headEnd/>
                <a:tailEnd/>
              </a:ln>
            </p:spPr>
            <p:txBody>
              <a:bodyPr/>
              <a:lstStyle/>
              <a:p>
                <a:pPr>
                  <a:defRPr/>
                </a:pPr>
                <a:endParaRPr lang="en-GB"/>
              </a:p>
            </p:txBody>
          </p:sp>
          <p:sp>
            <p:nvSpPr>
              <p:cNvPr id="53" name="Freeform 9"/>
              <p:cNvSpPr>
                <a:spLocks/>
              </p:cNvSpPr>
              <p:nvPr/>
            </p:nvSpPr>
            <p:spPr bwMode="gray">
              <a:xfrm>
                <a:off x="1242" y="783"/>
                <a:ext cx="490" cy="252"/>
              </a:xfrm>
              <a:custGeom>
                <a:avLst/>
                <a:gdLst/>
                <a:ahLst/>
                <a:cxnLst>
                  <a:cxn ang="0">
                    <a:pos x="370" y="94"/>
                  </a:cxn>
                  <a:cxn ang="0">
                    <a:pos x="324" y="130"/>
                  </a:cxn>
                  <a:cxn ang="0">
                    <a:pos x="280" y="126"/>
                  </a:cxn>
                  <a:cxn ang="0">
                    <a:pos x="296" y="138"/>
                  </a:cxn>
                  <a:cxn ang="0">
                    <a:pos x="264" y="140"/>
                  </a:cxn>
                  <a:cxn ang="0">
                    <a:pos x="254" y="148"/>
                  </a:cxn>
                  <a:cxn ang="0">
                    <a:pos x="254" y="154"/>
                  </a:cxn>
                  <a:cxn ang="0">
                    <a:pos x="268" y="170"/>
                  </a:cxn>
                  <a:cxn ang="0">
                    <a:pos x="260" y="184"/>
                  </a:cxn>
                  <a:cxn ang="0">
                    <a:pos x="220" y="206"/>
                  </a:cxn>
                  <a:cxn ang="0">
                    <a:pos x="164" y="216"/>
                  </a:cxn>
                  <a:cxn ang="0">
                    <a:pos x="206" y="232"/>
                  </a:cxn>
                  <a:cxn ang="0">
                    <a:pos x="224" y="236"/>
                  </a:cxn>
                  <a:cxn ang="0">
                    <a:pos x="172" y="252"/>
                  </a:cxn>
                  <a:cxn ang="0">
                    <a:pos x="138" y="238"/>
                  </a:cxn>
                  <a:cxn ang="0">
                    <a:pos x="88" y="244"/>
                  </a:cxn>
                  <a:cxn ang="0">
                    <a:pos x="62" y="244"/>
                  </a:cxn>
                  <a:cxn ang="0">
                    <a:pos x="42" y="224"/>
                  </a:cxn>
                  <a:cxn ang="0">
                    <a:pos x="80" y="212"/>
                  </a:cxn>
                  <a:cxn ang="0">
                    <a:pos x="88" y="196"/>
                  </a:cxn>
                  <a:cxn ang="0">
                    <a:pos x="132" y="212"/>
                  </a:cxn>
                  <a:cxn ang="0">
                    <a:pos x="140" y="194"/>
                  </a:cxn>
                  <a:cxn ang="0">
                    <a:pos x="108" y="194"/>
                  </a:cxn>
                  <a:cxn ang="0">
                    <a:pos x="106" y="180"/>
                  </a:cxn>
                  <a:cxn ang="0">
                    <a:pos x="68" y="176"/>
                  </a:cxn>
                  <a:cxn ang="0">
                    <a:pos x="114" y="160"/>
                  </a:cxn>
                  <a:cxn ang="0">
                    <a:pos x="160" y="158"/>
                  </a:cxn>
                  <a:cxn ang="0">
                    <a:pos x="114" y="138"/>
                  </a:cxn>
                  <a:cxn ang="0">
                    <a:pos x="86" y="114"/>
                  </a:cxn>
                  <a:cxn ang="0">
                    <a:pos x="144" y="120"/>
                  </a:cxn>
                  <a:cxn ang="0">
                    <a:pos x="166" y="126"/>
                  </a:cxn>
                  <a:cxn ang="0">
                    <a:pos x="168" y="104"/>
                  </a:cxn>
                  <a:cxn ang="0">
                    <a:pos x="208" y="86"/>
                  </a:cxn>
                  <a:cxn ang="0">
                    <a:pos x="226" y="68"/>
                  </a:cxn>
                  <a:cxn ang="0">
                    <a:pos x="162" y="96"/>
                  </a:cxn>
                  <a:cxn ang="0">
                    <a:pos x="128" y="100"/>
                  </a:cxn>
                  <a:cxn ang="0">
                    <a:pos x="98" y="82"/>
                  </a:cxn>
                  <a:cxn ang="0">
                    <a:pos x="62" y="78"/>
                  </a:cxn>
                  <a:cxn ang="0">
                    <a:pos x="48" y="66"/>
                  </a:cxn>
                  <a:cxn ang="0">
                    <a:pos x="32" y="66"/>
                  </a:cxn>
                  <a:cxn ang="0">
                    <a:pos x="20" y="56"/>
                  </a:cxn>
                  <a:cxn ang="0">
                    <a:pos x="36" y="50"/>
                  </a:cxn>
                  <a:cxn ang="0">
                    <a:pos x="80" y="46"/>
                  </a:cxn>
                  <a:cxn ang="0">
                    <a:pos x="102" y="28"/>
                  </a:cxn>
                  <a:cxn ang="0">
                    <a:pos x="168" y="40"/>
                  </a:cxn>
                  <a:cxn ang="0">
                    <a:pos x="164" y="18"/>
                  </a:cxn>
                  <a:cxn ang="0">
                    <a:pos x="216" y="10"/>
                  </a:cxn>
                  <a:cxn ang="0">
                    <a:pos x="254" y="22"/>
                  </a:cxn>
                  <a:cxn ang="0">
                    <a:pos x="278" y="4"/>
                  </a:cxn>
                  <a:cxn ang="0">
                    <a:pos x="298" y="2"/>
                  </a:cxn>
                  <a:cxn ang="0">
                    <a:pos x="350" y="2"/>
                  </a:cxn>
                  <a:cxn ang="0">
                    <a:pos x="388" y="16"/>
                  </a:cxn>
                  <a:cxn ang="0">
                    <a:pos x="452" y="14"/>
                  </a:cxn>
                  <a:cxn ang="0">
                    <a:pos x="482" y="40"/>
                  </a:cxn>
                  <a:cxn ang="0">
                    <a:pos x="376" y="62"/>
                  </a:cxn>
                  <a:cxn ang="0">
                    <a:pos x="398" y="70"/>
                  </a:cxn>
                </a:cxnLst>
                <a:rect l="0" t="0" r="r" b="b"/>
                <a:pathLst>
                  <a:path w="490" h="252">
                    <a:moveTo>
                      <a:pt x="434" y="68"/>
                    </a:moveTo>
                    <a:lnTo>
                      <a:pt x="412" y="76"/>
                    </a:lnTo>
                    <a:lnTo>
                      <a:pt x="396" y="86"/>
                    </a:lnTo>
                    <a:lnTo>
                      <a:pt x="370" y="94"/>
                    </a:lnTo>
                    <a:lnTo>
                      <a:pt x="352" y="108"/>
                    </a:lnTo>
                    <a:lnTo>
                      <a:pt x="340" y="108"/>
                    </a:lnTo>
                    <a:lnTo>
                      <a:pt x="336" y="120"/>
                    </a:lnTo>
                    <a:lnTo>
                      <a:pt x="324" y="130"/>
                    </a:lnTo>
                    <a:lnTo>
                      <a:pt x="308" y="134"/>
                    </a:lnTo>
                    <a:lnTo>
                      <a:pt x="300" y="128"/>
                    </a:lnTo>
                    <a:lnTo>
                      <a:pt x="286" y="124"/>
                    </a:lnTo>
                    <a:lnTo>
                      <a:pt x="280" y="126"/>
                    </a:lnTo>
                    <a:lnTo>
                      <a:pt x="288" y="130"/>
                    </a:lnTo>
                    <a:lnTo>
                      <a:pt x="296" y="132"/>
                    </a:lnTo>
                    <a:lnTo>
                      <a:pt x="296" y="136"/>
                    </a:lnTo>
                    <a:lnTo>
                      <a:pt x="296" y="138"/>
                    </a:lnTo>
                    <a:lnTo>
                      <a:pt x="294" y="138"/>
                    </a:lnTo>
                    <a:lnTo>
                      <a:pt x="286" y="138"/>
                    </a:lnTo>
                    <a:lnTo>
                      <a:pt x="276" y="142"/>
                    </a:lnTo>
                    <a:lnTo>
                      <a:pt x="264" y="140"/>
                    </a:lnTo>
                    <a:lnTo>
                      <a:pt x="246" y="138"/>
                    </a:lnTo>
                    <a:lnTo>
                      <a:pt x="234" y="142"/>
                    </a:lnTo>
                    <a:lnTo>
                      <a:pt x="240" y="148"/>
                    </a:lnTo>
                    <a:lnTo>
                      <a:pt x="254" y="148"/>
                    </a:lnTo>
                    <a:lnTo>
                      <a:pt x="272" y="148"/>
                    </a:lnTo>
                    <a:lnTo>
                      <a:pt x="276" y="154"/>
                    </a:lnTo>
                    <a:lnTo>
                      <a:pt x="268" y="154"/>
                    </a:lnTo>
                    <a:lnTo>
                      <a:pt x="254" y="154"/>
                    </a:lnTo>
                    <a:lnTo>
                      <a:pt x="256" y="160"/>
                    </a:lnTo>
                    <a:lnTo>
                      <a:pt x="272" y="162"/>
                    </a:lnTo>
                    <a:lnTo>
                      <a:pt x="272" y="168"/>
                    </a:lnTo>
                    <a:lnTo>
                      <a:pt x="268" y="170"/>
                    </a:lnTo>
                    <a:lnTo>
                      <a:pt x="250" y="168"/>
                    </a:lnTo>
                    <a:lnTo>
                      <a:pt x="254" y="174"/>
                    </a:lnTo>
                    <a:lnTo>
                      <a:pt x="266" y="180"/>
                    </a:lnTo>
                    <a:lnTo>
                      <a:pt x="260" y="184"/>
                    </a:lnTo>
                    <a:lnTo>
                      <a:pt x="258" y="188"/>
                    </a:lnTo>
                    <a:lnTo>
                      <a:pt x="254" y="192"/>
                    </a:lnTo>
                    <a:lnTo>
                      <a:pt x="224" y="194"/>
                    </a:lnTo>
                    <a:lnTo>
                      <a:pt x="220" y="206"/>
                    </a:lnTo>
                    <a:lnTo>
                      <a:pt x="210" y="212"/>
                    </a:lnTo>
                    <a:lnTo>
                      <a:pt x="186" y="212"/>
                    </a:lnTo>
                    <a:lnTo>
                      <a:pt x="166" y="208"/>
                    </a:lnTo>
                    <a:lnTo>
                      <a:pt x="164" y="216"/>
                    </a:lnTo>
                    <a:lnTo>
                      <a:pt x="180" y="220"/>
                    </a:lnTo>
                    <a:lnTo>
                      <a:pt x="202" y="220"/>
                    </a:lnTo>
                    <a:lnTo>
                      <a:pt x="204" y="226"/>
                    </a:lnTo>
                    <a:lnTo>
                      <a:pt x="206" y="232"/>
                    </a:lnTo>
                    <a:lnTo>
                      <a:pt x="214" y="226"/>
                    </a:lnTo>
                    <a:lnTo>
                      <a:pt x="218" y="222"/>
                    </a:lnTo>
                    <a:lnTo>
                      <a:pt x="222" y="226"/>
                    </a:lnTo>
                    <a:lnTo>
                      <a:pt x="224" y="236"/>
                    </a:lnTo>
                    <a:lnTo>
                      <a:pt x="218" y="240"/>
                    </a:lnTo>
                    <a:lnTo>
                      <a:pt x="204" y="244"/>
                    </a:lnTo>
                    <a:lnTo>
                      <a:pt x="188" y="250"/>
                    </a:lnTo>
                    <a:lnTo>
                      <a:pt x="172" y="252"/>
                    </a:lnTo>
                    <a:lnTo>
                      <a:pt x="172" y="244"/>
                    </a:lnTo>
                    <a:lnTo>
                      <a:pt x="162" y="240"/>
                    </a:lnTo>
                    <a:lnTo>
                      <a:pt x="150" y="242"/>
                    </a:lnTo>
                    <a:lnTo>
                      <a:pt x="138" y="238"/>
                    </a:lnTo>
                    <a:lnTo>
                      <a:pt x="132" y="244"/>
                    </a:lnTo>
                    <a:lnTo>
                      <a:pt x="124" y="238"/>
                    </a:lnTo>
                    <a:lnTo>
                      <a:pt x="120" y="244"/>
                    </a:lnTo>
                    <a:lnTo>
                      <a:pt x="88" y="244"/>
                    </a:lnTo>
                    <a:lnTo>
                      <a:pt x="82" y="238"/>
                    </a:lnTo>
                    <a:lnTo>
                      <a:pt x="72" y="244"/>
                    </a:lnTo>
                    <a:lnTo>
                      <a:pt x="68" y="240"/>
                    </a:lnTo>
                    <a:lnTo>
                      <a:pt x="62" y="244"/>
                    </a:lnTo>
                    <a:lnTo>
                      <a:pt x="56" y="236"/>
                    </a:lnTo>
                    <a:lnTo>
                      <a:pt x="46" y="244"/>
                    </a:lnTo>
                    <a:lnTo>
                      <a:pt x="38" y="236"/>
                    </a:lnTo>
                    <a:lnTo>
                      <a:pt x="42" y="224"/>
                    </a:lnTo>
                    <a:lnTo>
                      <a:pt x="56" y="220"/>
                    </a:lnTo>
                    <a:lnTo>
                      <a:pt x="72" y="220"/>
                    </a:lnTo>
                    <a:lnTo>
                      <a:pt x="84" y="220"/>
                    </a:lnTo>
                    <a:lnTo>
                      <a:pt x="80" y="212"/>
                    </a:lnTo>
                    <a:lnTo>
                      <a:pt x="70" y="212"/>
                    </a:lnTo>
                    <a:lnTo>
                      <a:pt x="62" y="204"/>
                    </a:lnTo>
                    <a:lnTo>
                      <a:pt x="62" y="196"/>
                    </a:lnTo>
                    <a:lnTo>
                      <a:pt x="88" y="196"/>
                    </a:lnTo>
                    <a:lnTo>
                      <a:pt x="94" y="204"/>
                    </a:lnTo>
                    <a:lnTo>
                      <a:pt x="102" y="210"/>
                    </a:lnTo>
                    <a:lnTo>
                      <a:pt x="120" y="212"/>
                    </a:lnTo>
                    <a:lnTo>
                      <a:pt x="132" y="212"/>
                    </a:lnTo>
                    <a:lnTo>
                      <a:pt x="146" y="202"/>
                    </a:lnTo>
                    <a:lnTo>
                      <a:pt x="152" y="190"/>
                    </a:lnTo>
                    <a:lnTo>
                      <a:pt x="148" y="188"/>
                    </a:lnTo>
                    <a:lnTo>
                      <a:pt x="140" y="194"/>
                    </a:lnTo>
                    <a:lnTo>
                      <a:pt x="132" y="202"/>
                    </a:lnTo>
                    <a:lnTo>
                      <a:pt x="122" y="206"/>
                    </a:lnTo>
                    <a:lnTo>
                      <a:pt x="104" y="200"/>
                    </a:lnTo>
                    <a:lnTo>
                      <a:pt x="108" y="194"/>
                    </a:lnTo>
                    <a:lnTo>
                      <a:pt x="118" y="186"/>
                    </a:lnTo>
                    <a:lnTo>
                      <a:pt x="116" y="182"/>
                    </a:lnTo>
                    <a:lnTo>
                      <a:pt x="114" y="174"/>
                    </a:lnTo>
                    <a:lnTo>
                      <a:pt x="106" y="180"/>
                    </a:lnTo>
                    <a:lnTo>
                      <a:pt x="100" y="186"/>
                    </a:lnTo>
                    <a:lnTo>
                      <a:pt x="88" y="182"/>
                    </a:lnTo>
                    <a:lnTo>
                      <a:pt x="76" y="184"/>
                    </a:lnTo>
                    <a:lnTo>
                      <a:pt x="68" y="176"/>
                    </a:lnTo>
                    <a:lnTo>
                      <a:pt x="78" y="166"/>
                    </a:lnTo>
                    <a:lnTo>
                      <a:pt x="86" y="162"/>
                    </a:lnTo>
                    <a:lnTo>
                      <a:pt x="104" y="162"/>
                    </a:lnTo>
                    <a:lnTo>
                      <a:pt x="114" y="160"/>
                    </a:lnTo>
                    <a:lnTo>
                      <a:pt x="126" y="162"/>
                    </a:lnTo>
                    <a:lnTo>
                      <a:pt x="138" y="166"/>
                    </a:lnTo>
                    <a:lnTo>
                      <a:pt x="150" y="166"/>
                    </a:lnTo>
                    <a:lnTo>
                      <a:pt x="160" y="158"/>
                    </a:lnTo>
                    <a:lnTo>
                      <a:pt x="154" y="156"/>
                    </a:lnTo>
                    <a:lnTo>
                      <a:pt x="142" y="158"/>
                    </a:lnTo>
                    <a:lnTo>
                      <a:pt x="126" y="154"/>
                    </a:lnTo>
                    <a:lnTo>
                      <a:pt x="114" y="138"/>
                    </a:lnTo>
                    <a:lnTo>
                      <a:pt x="106" y="130"/>
                    </a:lnTo>
                    <a:lnTo>
                      <a:pt x="94" y="130"/>
                    </a:lnTo>
                    <a:lnTo>
                      <a:pt x="86" y="128"/>
                    </a:lnTo>
                    <a:lnTo>
                      <a:pt x="86" y="114"/>
                    </a:lnTo>
                    <a:lnTo>
                      <a:pt x="90" y="106"/>
                    </a:lnTo>
                    <a:lnTo>
                      <a:pt x="108" y="112"/>
                    </a:lnTo>
                    <a:lnTo>
                      <a:pt x="130" y="110"/>
                    </a:lnTo>
                    <a:lnTo>
                      <a:pt x="144" y="120"/>
                    </a:lnTo>
                    <a:lnTo>
                      <a:pt x="156" y="128"/>
                    </a:lnTo>
                    <a:lnTo>
                      <a:pt x="166" y="134"/>
                    </a:lnTo>
                    <a:lnTo>
                      <a:pt x="180" y="130"/>
                    </a:lnTo>
                    <a:lnTo>
                      <a:pt x="166" y="126"/>
                    </a:lnTo>
                    <a:lnTo>
                      <a:pt x="156" y="118"/>
                    </a:lnTo>
                    <a:lnTo>
                      <a:pt x="140" y="110"/>
                    </a:lnTo>
                    <a:lnTo>
                      <a:pt x="146" y="104"/>
                    </a:lnTo>
                    <a:lnTo>
                      <a:pt x="168" y="104"/>
                    </a:lnTo>
                    <a:lnTo>
                      <a:pt x="194" y="102"/>
                    </a:lnTo>
                    <a:lnTo>
                      <a:pt x="206" y="94"/>
                    </a:lnTo>
                    <a:lnTo>
                      <a:pt x="216" y="88"/>
                    </a:lnTo>
                    <a:lnTo>
                      <a:pt x="208" y="86"/>
                    </a:lnTo>
                    <a:lnTo>
                      <a:pt x="216" y="80"/>
                    </a:lnTo>
                    <a:lnTo>
                      <a:pt x="224" y="74"/>
                    </a:lnTo>
                    <a:lnTo>
                      <a:pt x="232" y="70"/>
                    </a:lnTo>
                    <a:lnTo>
                      <a:pt x="226" y="68"/>
                    </a:lnTo>
                    <a:lnTo>
                      <a:pt x="206" y="76"/>
                    </a:lnTo>
                    <a:lnTo>
                      <a:pt x="196" y="86"/>
                    </a:lnTo>
                    <a:lnTo>
                      <a:pt x="182" y="96"/>
                    </a:lnTo>
                    <a:lnTo>
                      <a:pt x="162" y="96"/>
                    </a:lnTo>
                    <a:lnTo>
                      <a:pt x="144" y="98"/>
                    </a:lnTo>
                    <a:lnTo>
                      <a:pt x="138" y="92"/>
                    </a:lnTo>
                    <a:lnTo>
                      <a:pt x="132" y="92"/>
                    </a:lnTo>
                    <a:lnTo>
                      <a:pt x="128" y="100"/>
                    </a:lnTo>
                    <a:lnTo>
                      <a:pt x="110" y="102"/>
                    </a:lnTo>
                    <a:lnTo>
                      <a:pt x="84" y="98"/>
                    </a:lnTo>
                    <a:lnTo>
                      <a:pt x="90" y="88"/>
                    </a:lnTo>
                    <a:lnTo>
                      <a:pt x="98" y="82"/>
                    </a:lnTo>
                    <a:lnTo>
                      <a:pt x="104" y="76"/>
                    </a:lnTo>
                    <a:lnTo>
                      <a:pt x="96" y="72"/>
                    </a:lnTo>
                    <a:lnTo>
                      <a:pt x="80" y="78"/>
                    </a:lnTo>
                    <a:lnTo>
                      <a:pt x="62" y="78"/>
                    </a:lnTo>
                    <a:lnTo>
                      <a:pt x="38" y="80"/>
                    </a:lnTo>
                    <a:lnTo>
                      <a:pt x="26" y="76"/>
                    </a:lnTo>
                    <a:lnTo>
                      <a:pt x="34" y="72"/>
                    </a:lnTo>
                    <a:lnTo>
                      <a:pt x="48" y="66"/>
                    </a:lnTo>
                    <a:lnTo>
                      <a:pt x="60" y="64"/>
                    </a:lnTo>
                    <a:lnTo>
                      <a:pt x="52" y="62"/>
                    </a:lnTo>
                    <a:lnTo>
                      <a:pt x="40" y="62"/>
                    </a:lnTo>
                    <a:lnTo>
                      <a:pt x="32" y="66"/>
                    </a:lnTo>
                    <a:lnTo>
                      <a:pt x="20" y="70"/>
                    </a:lnTo>
                    <a:lnTo>
                      <a:pt x="22" y="64"/>
                    </a:lnTo>
                    <a:lnTo>
                      <a:pt x="28" y="60"/>
                    </a:lnTo>
                    <a:lnTo>
                      <a:pt x="20" y="56"/>
                    </a:lnTo>
                    <a:lnTo>
                      <a:pt x="14" y="60"/>
                    </a:lnTo>
                    <a:lnTo>
                      <a:pt x="0" y="60"/>
                    </a:lnTo>
                    <a:lnTo>
                      <a:pt x="12" y="50"/>
                    </a:lnTo>
                    <a:lnTo>
                      <a:pt x="36" y="50"/>
                    </a:lnTo>
                    <a:lnTo>
                      <a:pt x="46" y="46"/>
                    </a:lnTo>
                    <a:lnTo>
                      <a:pt x="54" y="42"/>
                    </a:lnTo>
                    <a:lnTo>
                      <a:pt x="72" y="42"/>
                    </a:lnTo>
                    <a:lnTo>
                      <a:pt x="80" y="46"/>
                    </a:lnTo>
                    <a:lnTo>
                      <a:pt x="94" y="46"/>
                    </a:lnTo>
                    <a:lnTo>
                      <a:pt x="106" y="46"/>
                    </a:lnTo>
                    <a:lnTo>
                      <a:pt x="98" y="36"/>
                    </a:lnTo>
                    <a:lnTo>
                      <a:pt x="102" y="28"/>
                    </a:lnTo>
                    <a:lnTo>
                      <a:pt x="118" y="28"/>
                    </a:lnTo>
                    <a:lnTo>
                      <a:pt x="130" y="34"/>
                    </a:lnTo>
                    <a:lnTo>
                      <a:pt x="148" y="38"/>
                    </a:lnTo>
                    <a:lnTo>
                      <a:pt x="168" y="40"/>
                    </a:lnTo>
                    <a:lnTo>
                      <a:pt x="156" y="32"/>
                    </a:lnTo>
                    <a:lnTo>
                      <a:pt x="146" y="26"/>
                    </a:lnTo>
                    <a:lnTo>
                      <a:pt x="150" y="20"/>
                    </a:lnTo>
                    <a:lnTo>
                      <a:pt x="164" y="18"/>
                    </a:lnTo>
                    <a:lnTo>
                      <a:pt x="170" y="14"/>
                    </a:lnTo>
                    <a:lnTo>
                      <a:pt x="184" y="14"/>
                    </a:lnTo>
                    <a:lnTo>
                      <a:pt x="198" y="8"/>
                    </a:lnTo>
                    <a:lnTo>
                      <a:pt x="216" y="10"/>
                    </a:lnTo>
                    <a:lnTo>
                      <a:pt x="228" y="14"/>
                    </a:lnTo>
                    <a:lnTo>
                      <a:pt x="236" y="18"/>
                    </a:lnTo>
                    <a:lnTo>
                      <a:pt x="246" y="26"/>
                    </a:lnTo>
                    <a:lnTo>
                      <a:pt x="254" y="22"/>
                    </a:lnTo>
                    <a:lnTo>
                      <a:pt x="246" y="14"/>
                    </a:lnTo>
                    <a:lnTo>
                      <a:pt x="238" y="6"/>
                    </a:lnTo>
                    <a:lnTo>
                      <a:pt x="236" y="0"/>
                    </a:lnTo>
                    <a:lnTo>
                      <a:pt x="278" y="4"/>
                    </a:lnTo>
                    <a:lnTo>
                      <a:pt x="284" y="12"/>
                    </a:lnTo>
                    <a:lnTo>
                      <a:pt x="304" y="18"/>
                    </a:lnTo>
                    <a:lnTo>
                      <a:pt x="296" y="10"/>
                    </a:lnTo>
                    <a:lnTo>
                      <a:pt x="298" y="2"/>
                    </a:lnTo>
                    <a:lnTo>
                      <a:pt x="318" y="4"/>
                    </a:lnTo>
                    <a:lnTo>
                      <a:pt x="326" y="10"/>
                    </a:lnTo>
                    <a:lnTo>
                      <a:pt x="330" y="4"/>
                    </a:lnTo>
                    <a:lnTo>
                      <a:pt x="350" y="2"/>
                    </a:lnTo>
                    <a:lnTo>
                      <a:pt x="366" y="6"/>
                    </a:lnTo>
                    <a:lnTo>
                      <a:pt x="406" y="8"/>
                    </a:lnTo>
                    <a:lnTo>
                      <a:pt x="404" y="12"/>
                    </a:lnTo>
                    <a:lnTo>
                      <a:pt x="388" y="16"/>
                    </a:lnTo>
                    <a:lnTo>
                      <a:pt x="388" y="20"/>
                    </a:lnTo>
                    <a:lnTo>
                      <a:pt x="410" y="14"/>
                    </a:lnTo>
                    <a:lnTo>
                      <a:pt x="434" y="14"/>
                    </a:lnTo>
                    <a:lnTo>
                      <a:pt x="452" y="14"/>
                    </a:lnTo>
                    <a:lnTo>
                      <a:pt x="460" y="26"/>
                    </a:lnTo>
                    <a:lnTo>
                      <a:pt x="484" y="26"/>
                    </a:lnTo>
                    <a:lnTo>
                      <a:pt x="490" y="36"/>
                    </a:lnTo>
                    <a:lnTo>
                      <a:pt x="482" y="40"/>
                    </a:lnTo>
                    <a:lnTo>
                      <a:pt x="458" y="48"/>
                    </a:lnTo>
                    <a:lnTo>
                      <a:pt x="442" y="56"/>
                    </a:lnTo>
                    <a:lnTo>
                      <a:pt x="382" y="58"/>
                    </a:lnTo>
                    <a:lnTo>
                      <a:pt x="376" y="62"/>
                    </a:lnTo>
                    <a:lnTo>
                      <a:pt x="398" y="64"/>
                    </a:lnTo>
                    <a:lnTo>
                      <a:pt x="388" y="66"/>
                    </a:lnTo>
                    <a:lnTo>
                      <a:pt x="368" y="74"/>
                    </a:lnTo>
                    <a:lnTo>
                      <a:pt x="398" y="70"/>
                    </a:lnTo>
                    <a:lnTo>
                      <a:pt x="418" y="64"/>
                    </a:lnTo>
                    <a:lnTo>
                      <a:pt x="432" y="64"/>
                    </a:lnTo>
                    <a:lnTo>
                      <a:pt x="434" y="68"/>
                    </a:lnTo>
                    <a:close/>
                  </a:path>
                </a:pathLst>
              </a:custGeom>
              <a:grpFill/>
              <a:ln w="3175">
                <a:solidFill>
                  <a:schemeClr val="accent3"/>
                </a:solidFill>
                <a:prstDash val="solid"/>
                <a:round/>
                <a:headEnd/>
                <a:tailEnd/>
              </a:ln>
            </p:spPr>
            <p:txBody>
              <a:bodyPr/>
              <a:lstStyle/>
              <a:p>
                <a:pPr>
                  <a:defRPr/>
                </a:pPr>
                <a:endParaRPr lang="en-GB"/>
              </a:p>
            </p:txBody>
          </p:sp>
          <p:sp>
            <p:nvSpPr>
              <p:cNvPr id="54" name="Freeform 12"/>
              <p:cNvSpPr>
                <a:spLocks/>
              </p:cNvSpPr>
              <p:nvPr/>
            </p:nvSpPr>
            <p:spPr bwMode="gray">
              <a:xfrm>
                <a:off x="1754" y="1671"/>
                <a:ext cx="110" cy="100"/>
              </a:xfrm>
              <a:custGeom>
                <a:avLst/>
                <a:gdLst/>
                <a:ahLst/>
                <a:cxnLst>
                  <a:cxn ang="0">
                    <a:pos x="30" y="36"/>
                  </a:cxn>
                  <a:cxn ang="0">
                    <a:pos x="40" y="20"/>
                  </a:cxn>
                  <a:cxn ang="0">
                    <a:pos x="54" y="6"/>
                  </a:cxn>
                  <a:cxn ang="0">
                    <a:pos x="66" y="0"/>
                  </a:cxn>
                  <a:cxn ang="0">
                    <a:pos x="62" y="8"/>
                  </a:cxn>
                  <a:cxn ang="0">
                    <a:pos x="58" y="20"/>
                  </a:cxn>
                  <a:cxn ang="0">
                    <a:pos x="62" y="34"/>
                  </a:cxn>
                  <a:cxn ang="0">
                    <a:pos x="72" y="44"/>
                  </a:cxn>
                  <a:cxn ang="0">
                    <a:pos x="82" y="38"/>
                  </a:cxn>
                  <a:cxn ang="0">
                    <a:pos x="86" y="44"/>
                  </a:cxn>
                  <a:cxn ang="0">
                    <a:pos x="94" y="46"/>
                  </a:cxn>
                  <a:cxn ang="0">
                    <a:pos x="90" y="54"/>
                  </a:cxn>
                  <a:cxn ang="0">
                    <a:pos x="100" y="64"/>
                  </a:cxn>
                  <a:cxn ang="0">
                    <a:pos x="106" y="66"/>
                  </a:cxn>
                  <a:cxn ang="0">
                    <a:pos x="108" y="74"/>
                  </a:cxn>
                  <a:cxn ang="0">
                    <a:pos x="110" y="86"/>
                  </a:cxn>
                  <a:cxn ang="0">
                    <a:pos x="106" y="96"/>
                  </a:cxn>
                  <a:cxn ang="0">
                    <a:pos x="92" y="100"/>
                  </a:cxn>
                  <a:cxn ang="0">
                    <a:pos x="86" y="90"/>
                  </a:cxn>
                  <a:cxn ang="0">
                    <a:pos x="78" y="82"/>
                  </a:cxn>
                  <a:cxn ang="0">
                    <a:pos x="72" y="88"/>
                  </a:cxn>
                  <a:cxn ang="0">
                    <a:pos x="70" y="94"/>
                  </a:cxn>
                  <a:cxn ang="0">
                    <a:pos x="60" y="90"/>
                  </a:cxn>
                  <a:cxn ang="0">
                    <a:pos x="58" y="78"/>
                  </a:cxn>
                  <a:cxn ang="0">
                    <a:pos x="30" y="82"/>
                  </a:cxn>
                  <a:cxn ang="0">
                    <a:pos x="0" y="80"/>
                  </a:cxn>
                  <a:cxn ang="0">
                    <a:pos x="2" y="66"/>
                  </a:cxn>
                  <a:cxn ang="0">
                    <a:pos x="16" y="52"/>
                  </a:cxn>
                  <a:cxn ang="0">
                    <a:pos x="22" y="44"/>
                  </a:cxn>
                  <a:cxn ang="0">
                    <a:pos x="30" y="36"/>
                  </a:cxn>
                </a:cxnLst>
                <a:rect l="0" t="0" r="r" b="b"/>
                <a:pathLst>
                  <a:path w="110" h="100">
                    <a:moveTo>
                      <a:pt x="30" y="36"/>
                    </a:moveTo>
                    <a:lnTo>
                      <a:pt x="40" y="20"/>
                    </a:lnTo>
                    <a:lnTo>
                      <a:pt x="54" y="6"/>
                    </a:lnTo>
                    <a:lnTo>
                      <a:pt x="66" y="0"/>
                    </a:lnTo>
                    <a:lnTo>
                      <a:pt x="62" y="8"/>
                    </a:lnTo>
                    <a:lnTo>
                      <a:pt x="58" y="20"/>
                    </a:lnTo>
                    <a:lnTo>
                      <a:pt x="62" y="34"/>
                    </a:lnTo>
                    <a:lnTo>
                      <a:pt x="72" y="44"/>
                    </a:lnTo>
                    <a:lnTo>
                      <a:pt x="82" y="38"/>
                    </a:lnTo>
                    <a:lnTo>
                      <a:pt x="86" y="44"/>
                    </a:lnTo>
                    <a:lnTo>
                      <a:pt x="94" y="46"/>
                    </a:lnTo>
                    <a:lnTo>
                      <a:pt x="90" y="54"/>
                    </a:lnTo>
                    <a:lnTo>
                      <a:pt x="100" y="64"/>
                    </a:lnTo>
                    <a:lnTo>
                      <a:pt x="106" y="66"/>
                    </a:lnTo>
                    <a:lnTo>
                      <a:pt x="108" y="74"/>
                    </a:lnTo>
                    <a:lnTo>
                      <a:pt x="110" y="86"/>
                    </a:lnTo>
                    <a:lnTo>
                      <a:pt x="106" y="96"/>
                    </a:lnTo>
                    <a:lnTo>
                      <a:pt x="92" y="100"/>
                    </a:lnTo>
                    <a:lnTo>
                      <a:pt x="86" y="90"/>
                    </a:lnTo>
                    <a:lnTo>
                      <a:pt x="78" y="82"/>
                    </a:lnTo>
                    <a:lnTo>
                      <a:pt x="72" y="88"/>
                    </a:lnTo>
                    <a:lnTo>
                      <a:pt x="70" y="94"/>
                    </a:lnTo>
                    <a:lnTo>
                      <a:pt x="60" y="90"/>
                    </a:lnTo>
                    <a:lnTo>
                      <a:pt x="58" y="78"/>
                    </a:lnTo>
                    <a:lnTo>
                      <a:pt x="30" y="82"/>
                    </a:lnTo>
                    <a:lnTo>
                      <a:pt x="0" y="80"/>
                    </a:lnTo>
                    <a:lnTo>
                      <a:pt x="2" y="66"/>
                    </a:lnTo>
                    <a:lnTo>
                      <a:pt x="16" y="52"/>
                    </a:lnTo>
                    <a:lnTo>
                      <a:pt x="22" y="44"/>
                    </a:lnTo>
                    <a:lnTo>
                      <a:pt x="30" y="36"/>
                    </a:lnTo>
                    <a:close/>
                  </a:path>
                </a:pathLst>
              </a:custGeom>
              <a:grpFill/>
              <a:ln w="3175">
                <a:solidFill>
                  <a:schemeClr val="accent3"/>
                </a:solidFill>
                <a:prstDash val="solid"/>
                <a:round/>
                <a:headEnd/>
                <a:tailEnd/>
              </a:ln>
            </p:spPr>
            <p:txBody>
              <a:bodyPr/>
              <a:lstStyle/>
              <a:p>
                <a:pPr>
                  <a:defRPr/>
                </a:pPr>
                <a:endParaRPr lang="en-GB"/>
              </a:p>
            </p:txBody>
          </p:sp>
          <p:sp>
            <p:nvSpPr>
              <p:cNvPr id="55" name="Freeform 13"/>
              <p:cNvSpPr>
                <a:spLocks/>
              </p:cNvSpPr>
              <p:nvPr/>
            </p:nvSpPr>
            <p:spPr bwMode="gray">
              <a:xfrm>
                <a:off x="464" y="1171"/>
                <a:ext cx="1350" cy="690"/>
              </a:xfrm>
              <a:custGeom>
                <a:avLst/>
                <a:gdLst/>
                <a:ahLst/>
                <a:cxnLst>
                  <a:cxn ang="0">
                    <a:pos x="1210" y="602"/>
                  </a:cxn>
                  <a:cxn ang="0">
                    <a:pos x="1278" y="596"/>
                  </a:cxn>
                  <a:cxn ang="0">
                    <a:pos x="1258" y="630"/>
                  </a:cxn>
                  <a:cxn ang="0">
                    <a:pos x="1188" y="656"/>
                  </a:cxn>
                  <a:cxn ang="0">
                    <a:pos x="1214" y="620"/>
                  </a:cxn>
                  <a:cxn ang="0">
                    <a:pos x="1160" y="612"/>
                  </a:cxn>
                  <a:cxn ang="0">
                    <a:pos x="1118" y="612"/>
                  </a:cxn>
                  <a:cxn ang="0">
                    <a:pos x="1014" y="652"/>
                  </a:cxn>
                  <a:cxn ang="0">
                    <a:pos x="980" y="668"/>
                  </a:cxn>
                  <a:cxn ang="0">
                    <a:pos x="920" y="688"/>
                  </a:cxn>
                  <a:cxn ang="0">
                    <a:pos x="940" y="648"/>
                  </a:cxn>
                  <a:cxn ang="0">
                    <a:pos x="962" y="622"/>
                  </a:cxn>
                  <a:cxn ang="0">
                    <a:pos x="892" y="590"/>
                  </a:cxn>
                  <a:cxn ang="0">
                    <a:pos x="844" y="554"/>
                  </a:cxn>
                  <a:cxn ang="0">
                    <a:pos x="786" y="568"/>
                  </a:cxn>
                  <a:cxn ang="0">
                    <a:pos x="722" y="544"/>
                  </a:cxn>
                  <a:cxn ang="0">
                    <a:pos x="250" y="516"/>
                  </a:cxn>
                  <a:cxn ang="0">
                    <a:pos x="208" y="486"/>
                  </a:cxn>
                  <a:cxn ang="0">
                    <a:pos x="194" y="448"/>
                  </a:cxn>
                  <a:cxn ang="0">
                    <a:pos x="180" y="420"/>
                  </a:cxn>
                  <a:cxn ang="0">
                    <a:pos x="136" y="372"/>
                  </a:cxn>
                  <a:cxn ang="0">
                    <a:pos x="58" y="330"/>
                  </a:cxn>
                  <a:cxn ang="0">
                    <a:pos x="18" y="64"/>
                  </a:cxn>
                  <a:cxn ang="0">
                    <a:pos x="138" y="60"/>
                  </a:cxn>
                  <a:cxn ang="0">
                    <a:pos x="230" y="64"/>
                  </a:cxn>
                  <a:cxn ang="0">
                    <a:pos x="328" y="66"/>
                  </a:cxn>
                  <a:cxn ang="0">
                    <a:pos x="410" y="110"/>
                  </a:cxn>
                  <a:cxn ang="0">
                    <a:pos x="528" y="142"/>
                  </a:cxn>
                  <a:cxn ang="0">
                    <a:pos x="600" y="112"/>
                  </a:cxn>
                  <a:cxn ang="0">
                    <a:pos x="676" y="106"/>
                  </a:cxn>
                  <a:cxn ang="0">
                    <a:pos x="716" y="134"/>
                  </a:cxn>
                  <a:cxn ang="0">
                    <a:pos x="740" y="64"/>
                  </a:cxn>
                  <a:cxn ang="0">
                    <a:pos x="718" y="12"/>
                  </a:cxn>
                  <a:cxn ang="0">
                    <a:pos x="776" y="48"/>
                  </a:cxn>
                  <a:cxn ang="0">
                    <a:pos x="812" y="98"/>
                  </a:cxn>
                  <a:cxn ang="0">
                    <a:pos x="834" y="112"/>
                  </a:cxn>
                  <a:cxn ang="0">
                    <a:pos x="886" y="74"/>
                  </a:cxn>
                  <a:cxn ang="0">
                    <a:pos x="940" y="94"/>
                  </a:cxn>
                  <a:cxn ang="0">
                    <a:pos x="916" y="152"/>
                  </a:cxn>
                  <a:cxn ang="0">
                    <a:pos x="870" y="156"/>
                  </a:cxn>
                  <a:cxn ang="0">
                    <a:pos x="816" y="172"/>
                  </a:cxn>
                  <a:cxn ang="0">
                    <a:pos x="830" y="210"/>
                  </a:cxn>
                  <a:cxn ang="0">
                    <a:pos x="778" y="222"/>
                  </a:cxn>
                  <a:cxn ang="0">
                    <a:pos x="736" y="336"/>
                  </a:cxn>
                  <a:cxn ang="0">
                    <a:pos x="800" y="374"/>
                  </a:cxn>
                  <a:cxn ang="0">
                    <a:pos x="904" y="418"/>
                  </a:cxn>
                  <a:cxn ang="0">
                    <a:pos x="944" y="484"/>
                  </a:cxn>
                  <a:cxn ang="0">
                    <a:pos x="984" y="462"/>
                  </a:cxn>
                  <a:cxn ang="0">
                    <a:pos x="1020" y="372"/>
                  </a:cxn>
                  <a:cxn ang="0">
                    <a:pos x="1004" y="304"/>
                  </a:cxn>
                  <a:cxn ang="0">
                    <a:pos x="1044" y="258"/>
                  </a:cxn>
                  <a:cxn ang="0">
                    <a:pos x="1134" y="290"/>
                  </a:cxn>
                  <a:cxn ang="0">
                    <a:pos x="1168" y="352"/>
                  </a:cxn>
                  <a:cxn ang="0">
                    <a:pos x="1228" y="328"/>
                  </a:cxn>
                  <a:cxn ang="0">
                    <a:pos x="1256" y="398"/>
                  </a:cxn>
                  <a:cxn ang="0">
                    <a:pos x="1318" y="430"/>
                  </a:cxn>
                  <a:cxn ang="0">
                    <a:pos x="1284" y="458"/>
                  </a:cxn>
                  <a:cxn ang="0">
                    <a:pos x="1348" y="458"/>
                  </a:cxn>
                  <a:cxn ang="0">
                    <a:pos x="1286" y="524"/>
                  </a:cxn>
                  <a:cxn ang="0">
                    <a:pos x="1152" y="548"/>
                  </a:cxn>
                  <a:cxn ang="0">
                    <a:pos x="1116" y="590"/>
                  </a:cxn>
                  <a:cxn ang="0">
                    <a:pos x="1202" y="548"/>
                  </a:cxn>
                </a:cxnLst>
                <a:rect l="0" t="0" r="r" b="b"/>
                <a:pathLst>
                  <a:path w="1350" h="690">
                    <a:moveTo>
                      <a:pt x="1218" y="562"/>
                    </a:moveTo>
                    <a:lnTo>
                      <a:pt x="1214" y="568"/>
                    </a:lnTo>
                    <a:lnTo>
                      <a:pt x="1204" y="570"/>
                    </a:lnTo>
                    <a:lnTo>
                      <a:pt x="1208" y="580"/>
                    </a:lnTo>
                    <a:lnTo>
                      <a:pt x="1204" y="588"/>
                    </a:lnTo>
                    <a:lnTo>
                      <a:pt x="1206" y="594"/>
                    </a:lnTo>
                    <a:lnTo>
                      <a:pt x="1210" y="602"/>
                    </a:lnTo>
                    <a:lnTo>
                      <a:pt x="1222" y="610"/>
                    </a:lnTo>
                    <a:lnTo>
                      <a:pt x="1236" y="614"/>
                    </a:lnTo>
                    <a:lnTo>
                      <a:pt x="1254" y="614"/>
                    </a:lnTo>
                    <a:lnTo>
                      <a:pt x="1262" y="612"/>
                    </a:lnTo>
                    <a:lnTo>
                      <a:pt x="1266" y="604"/>
                    </a:lnTo>
                    <a:lnTo>
                      <a:pt x="1270" y="596"/>
                    </a:lnTo>
                    <a:lnTo>
                      <a:pt x="1278" y="596"/>
                    </a:lnTo>
                    <a:lnTo>
                      <a:pt x="1278" y="604"/>
                    </a:lnTo>
                    <a:lnTo>
                      <a:pt x="1284" y="608"/>
                    </a:lnTo>
                    <a:lnTo>
                      <a:pt x="1284" y="616"/>
                    </a:lnTo>
                    <a:lnTo>
                      <a:pt x="1274" y="616"/>
                    </a:lnTo>
                    <a:lnTo>
                      <a:pt x="1268" y="616"/>
                    </a:lnTo>
                    <a:lnTo>
                      <a:pt x="1262" y="626"/>
                    </a:lnTo>
                    <a:lnTo>
                      <a:pt x="1258" y="630"/>
                    </a:lnTo>
                    <a:lnTo>
                      <a:pt x="1246" y="634"/>
                    </a:lnTo>
                    <a:lnTo>
                      <a:pt x="1230" y="640"/>
                    </a:lnTo>
                    <a:lnTo>
                      <a:pt x="1220" y="640"/>
                    </a:lnTo>
                    <a:lnTo>
                      <a:pt x="1212" y="648"/>
                    </a:lnTo>
                    <a:lnTo>
                      <a:pt x="1204" y="656"/>
                    </a:lnTo>
                    <a:lnTo>
                      <a:pt x="1198" y="662"/>
                    </a:lnTo>
                    <a:lnTo>
                      <a:pt x="1188" y="656"/>
                    </a:lnTo>
                    <a:lnTo>
                      <a:pt x="1186" y="648"/>
                    </a:lnTo>
                    <a:lnTo>
                      <a:pt x="1190" y="640"/>
                    </a:lnTo>
                    <a:lnTo>
                      <a:pt x="1202" y="632"/>
                    </a:lnTo>
                    <a:lnTo>
                      <a:pt x="1214" y="628"/>
                    </a:lnTo>
                    <a:lnTo>
                      <a:pt x="1216" y="626"/>
                    </a:lnTo>
                    <a:lnTo>
                      <a:pt x="1216" y="624"/>
                    </a:lnTo>
                    <a:lnTo>
                      <a:pt x="1214" y="620"/>
                    </a:lnTo>
                    <a:lnTo>
                      <a:pt x="1210" y="618"/>
                    </a:lnTo>
                    <a:lnTo>
                      <a:pt x="1198" y="624"/>
                    </a:lnTo>
                    <a:lnTo>
                      <a:pt x="1188" y="628"/>
                    </a:lnTo>
                    <a:lnTo>
                      <a:pt x="1172" y="632"/>
                    </a:lnTo>
                    <a:lnTo>
                      <a:pt x="1168" y="626"/>
                    </a:lnTo>
                    <a:lnTo>
                      <a:pt x="1162" y="620"/>
                    </a:lnTo>
                    <a:lnTo>
                      <a:pt x="1160" y="612"/>
                    </a:lnTo>
                    <a:lnTo>
                      <a:pt x="1162" y="596"/>
                    </a:lnTo>
                    <a:lnTo>
                      <a:pt x="1160" y="588"/>
                    </a:lnTo>
                    <a:lnTo>
                      <a:pt x="1146" y="584"/>
                    </a:lnTo>
                    <a:lnTo>
                      <a:pt x="1138" y="580"/>
                    </a:lnTo>
                    <a:lnTo>
                      <a:pt x="1130" y="588"/>
                    </a:lnTo>
                    <a:lnTo>
                      <a:pt x="1122" y="602"/>
                    </a:lnTo>
                    <a:lnTo>
                      <a:pt x="1118" y="612"/>
                    </a:lnTo>
                    <a:lnTo>
                      <a:pt x="1118" y="618"/>
                    </a:lnTo>
                    <a:lnTo>
                      <a:pt x="1112" y="626"/>
                    </a:lnTo>
                    <a:lnTo>
                      <a:pt x="1100" y="632"/>
                    </a:lnTo>
                    <a:lnTo>
                      <a:pt x="1042" y="632"/>
                    </a:lnTo>
                    <a:lnTo>
                      <a:pt x="1026" y="644"/>
                    </a:lnTo>
                    <a:lnTo>
                      <a:pt x="1020" y="648"/>
                    </a:lnTo>
                    <a:lnTo>
                      <a:pt x="1014" y="652"/>
                    </a:lnTo>
                    <a:lnTo>
                      <a:pt x="1002" y="652"/>
                    </a:lnTo>
                    <a:lnTo>
                      <a:pt x="986" y="652"/>
                    </a:lnTo>
                    <a:lnTo>
                      <a:pt x="980" y="656"/>
                    </a:lnTo>
                    <a:lnTo>
                      <a:pt x="972" y="660"/>
                    </a:lnTo>
                    <a:lnTo>
                      <a:pt x="974" y="664"/>
                    </a:lnTo>
                    <a:lnTo>
                      <a:pt x="982" y="664"/>
                    </a:lnTo>
                    <a:lnTo>
                      <a:pt x="980" y="668"/>
                    </a:lnTo>
                    <a:lnTo>
                      <a:pt x="982" y="672"/>
                    </a:lnTo>
                    <a:lnTo>
                      <a:pt x="964" y="674"/>
                    </a:lnTo>
                    <a:lnTo>
                      <a:pt x="948" y="678"/>
                    </a:lnTo>
                    <a:lnTo>
                      <a:pt x="940" y="680"/>
                    </a:lnTo>
                    <a:lnTo>
                      <a:pt x="932" y="686"/>
                    </a:lnTo>
                    <a:lnTo>
                      <a:pt x="924" y="690"/>
                    </a:lnTo>
                    <a:lnTo>
                      <a:pt x="920" y="688"/>
                    </a:lnTo>
                    <a:lnTo>
                      <a:pt x="920" y="680"/>
                    </a:lnTo>
                    <a:lnTo>
                      <a:pt x="922" y="678"/>
                    </a:lnTo>
                    <a:lnTo>
                      <a:pt x="922" y="670"/>
                    </a:lnTo>
                    <a:lnTo>
                      <a:pt x="928" y="668"/>
                    </a:lnTo>
                    <a:lnTo>
                      <a:pt x="936" y="666"/>
                    </a:lnTo>
                    <a:lnTo>
                      <a:pt x="938" y="656"/>
                    </a:lnTo>
                    <a:lnTo>
                      <a:pt x="940" y="648"/>
                    </a:lnTo>
                    <a:lnTo>
                      <a:pt x="946" y="642"/>
                    </a:lnTo>
                    <a:lnTo>
                      <a:pt x="948" y="636"/>
                    </a:lnTo>
                    <a:lnTo>
                      <a:pt x="952" y="636"/>
                    </a:lnTo>
                    <a:lnTo>
                      <a:pt x="958" y="642"/>
                    </a:lnTo>
                    <a:lnTo>
                      <a:pt x="966" y="640"/>
                    </a:lnTo>
                    <a:lnTo>
                      <a:pt x="968" y="632"/>
                    </a:lnTo>
                    <a:lnTo>
                      <a:pt x="962" y="622"/>
                    </a:lnTo>
                    <a:lnTo>
                      <a:pt x="954" y="614"/>
                    </a:lnTo>
                    <a:lnTo>
                      <a:pt x="942" y="610"/>
                    </a:lnTo>
                    <a:lnTo>
                      <a:pt x="930" y="608"/>
                    </a:lnTo>
                    <a:lnTo>
                      <a:pt x="914" y="608"/>
                    </a:lnTo>
                    <a:lnTo>
                      <a:pt x="902" y="606"/>
                    </a:lnTo>
                    <a:lnTo>
                      <a:pt x="896" y="600"/>
                    </a:lnTo>
                    <a:lnTo>
                      <a:pt x="892" y="590"/>
                    </a:lnTo>
                    <a:lnTo>
                      <a:pt x="888" y="578"/>
                    </a:lnTo>
                    <a:lnTo>
                      <a:pt x="886" y="574"/>
                    </a:lnTo>
                    <a:lnTo>
                      <a:pt x="874" y="574"/>
                    </a:lnTo>
                    <a:lnTo>
                      <a:pt x="870" y="566"/>
                    </a:lnTo>
                    <a:lnTo>
                      <a:pt x="864" y="558"/>
                    </a:lnTo>
                    <a:lnTo>
                      <a:pt x="854" y="558"/>
                    </a:lnTo>
                    <a:lnTo>
                      <a:pt x="844" y="554"/>
                    </a:lnTo>
                    <a:lnTo>
                      <a:pt x="836" y="554"/>
                    </a:lnTo>
                    <a:lnTo>
                      <a:pt x="828" y="560"/>
                    </a:lnTo>
                    <a:lnTo>
                      <a:pt x="818" y="566"/>
                    </a:lnTo>
                    <a:lnTo>
                      <a:pt x="810" y="572"/>
                    </a:lnTo>
                    <a:lnTo>
                      <a:pt x="804" y="570"/>
                    </a:lnTo>
                    <a:lnTo>
                      <a:pt x="794" y="570"/>
                    </a:lnTo>
                    <a:lnTo>
                      <a:pt x="786" y="568"/>
                    </a:lnTo>
                    <a:lnTo>
                      <a:pt x="782" y="568"/>
                    </a:lnTo>
                    <a:lnTo>
                      <a:pt x="772" y="564"/>
                    </a:lnTo>
                    <a:lnTo>
                      <a:pt x="748" y="560"/>
                    </a:lnTo>
                    <a:lnTo>
                      <a:pt x="736" y="556"/>
                    </a:lnTo>
                    <a:lnTo>
                      <a:pt x="732" y="552"/>
                    </a:lnTo>
                    <a:lnTo>
                      <a:pt x="730" y="544"/>
                    </a:lnTo>
                    <a:lnTo>
                      <a:pt x="722" y="544"/>
                    </a:lnTo>
                    <a:lnTo>
                      <a:pt x="720" y="552"/>
                    </a:lnTo>
                    <a:lnTo>
                      <a:pt x="290" y="552"/>
                    </a:lnTo>
                    <a:lnTo>
                      <a:pt x="282" y="542"/>
                    </a:lnTo>
                    <a:lnTo>
                      <a:pt x="272" y="532"/>
                    </a:lnTo>
                    <a:lnTo>
                      <a:pt x="266" y="536"/>
                    </a:lnTo>
                    <a:lnTo>
                      <a:pt x="256" y="526"/>
                    </a:lnTo>
                    <a:lnTo>
                      <a:pt x="250" y="516"/>
                    </a:lnTo>
                    <a:lnTo>
                      <a:pt x="244" y="520"/>
                    </a:lnTo>
                    <a:lnTo>
                      <a:pt x="232" y="512"/>
                    </a:lnTo>
                    <a:lnTo>
                      <a:pt x="214" y="510"/>
                    </a:lnTo>
                    <a:lnTo>
                      <a:pt x="218" y="500"/>
                    </a:lnTo>
                    <a:lnTo>
                      <a:pt x="216" y="494"/>
                    </a:lnTo>
                    <a:lnTo>
                      <a:pt x="208" y="494"/>
                    </a:lnTo>
                    <a:lnTo>
                      <a:pt x="208" y="486"/>
                    </a:lnTo>
                    <a:lnTo>
                      <a:pt x="206" y="478"/>
                    </a:lnTo>
                    <a:lnTo>
                      <a:pt x="202" y="472"/>
                    </a:lnTo>
                    <a:lnTo>
                      <a:pt x="196" y="470"/>
                    </a:lnTo>
                    <a:lnTo>
                      <a:pt x="188" y="474"/>
                    </a:lnTo>
                    <a:lnTo>
                      <a:pt x="190" y="466"/>
                    </a:lnTo>
                    <a:lnTo>
                      <a:pt x="196" y="456"/>
                    </a:lnTo>
                    <a:lnTo>
                      <a:pt x="194" y="448"/>
                    </a:lnTo>
                    <a:lnTo>
                      <a:pt x="188" y="452"/>
                    </a:lnTo>
                    <a:lnTo>
                      <a:pt x="180" y="458"/>
                    </a:lnTo>
                    <a:lnTo>
                      <a:pt x="172" y="458"/>
                    </a:lnTo>
                    <a:lnTo>
                      <a:pt x="172" y="446"/>
                    </a:lnTo>
                    <a:lnTo>
                      <a:pt x="174" y="438"/>
                    </a:lnTo>
                    <a:lnTo>
                      <a:pt x="174" y="432"/>
                    </a:lnTo>
                    <a:lnTo>
                      <a:pt x="180" y="420"/>
                    </a:lnTo>
                    <a:lnTo>
                      <a:pt x="178" y="410"/>
                    </a:lnTo>
                    <a:lnTo>
                      <a:pt x="174" y="408"/>
                    </a:lnTo>
                    <a:lnTo>
                      <a:pt x="172" y="400"/>
                    </a:lnTo>
                    <a:lnTo>
                      <a:pt x="158" y="392"/>
                    </a:lnTo>
                    <a:lnTo>
                      <a:pt x="150" y="386"/>
                    </a:lnTo>
                    <a:lnTo>
                      <a:pt x="146" y="384"/>
                    </a:lnTo>
                    <a:lnTo>
                      <a:pt x="136" y="372"/>
                    </a:lnTo>
                    <a:lnTo>
                      <a:pt x="126" y="354"/>
                    </a:lnTo>
                    <a:lnTo>
                      <a:pt x="118" y="346"/>
                    </a:lnTo>
                    <a:lnTo>
                      <a:pt x="100" y="326"/>
                    </a:lnTo>
                    <a:lnTo>
                      <a:pt x="88" y="314"/>
                    </a:lnTo>
                    <a:lnTo>
                      <a:pt x="70" y="322"/>
                    </a:lnTo>
                    <a:lnTo>
                      <a:pt x="68" y="328"/>
                    </a:lnTo>
                    <a:lnTo>
                      <a:pt x="58" y="330"/>
                    </a:lnTo>
                    <a:lnTo>
                      <a:pt x="46" y="320"/>
                    </a:lnTo>
                    <a:lnTo>
                      <a:pt x="34" y="310"/>
                    </a:lnTo>
                    <a:lnTo>
                      <a:pt x="26" y="300"/>
                    </a:lnTo>
                    <a:lnTo>
                      <a:pt x="10" y="306"/>
                    </a:lnTo>
                    <a:lnTo>
                      <a:pt x="0" y="302"/>
                    </a:lnTo>
                    <a:lnTo>
                      <a:pt x="0" y="62"/>
                    </a:lnTo>
                    <a:lnTo>
                      <a:pt x="18" y="64"/>
                    </a:lnTo>
                    <a:lnTo>
                      <a:pt x="48" y="76"/>
                    </a:lnTo>
                    <a:lnTo>
                      <a:pt x="84" y="86"/>
                    </a:lnTo>
                    <a:lnTo>
                      <a:pt x="82" y="72"/>
                    </a:lnTo>
                    <a:lnTo>
                      <a:pt x="100" y="62"/>
                    </a:lnTo>
                    <a:lnTo>
                      <a:pt x="110" y="68"/>
                    </a:lnTo>
                    <a:lnTo>
                      <a:pt x="116" y="72"/>
                    </a:lnTo>
                    <a:lnTo>
                      <a:pt x="138" y="60"/>
                    </a:lnTo>
                    <a:lnTo>
                      <a:pt x="162" y="48"/>
                    </a:lnTo>
                    <a:lnTo>
                      <a:pt x="178" y="48"/>
                    </a:lnTo>
                    <a:lnTo>
                      <a:pt x="180" y="56"/>
                    </a:lnTo>
                    <a:lnTo>
                      <a:pt x="192" y="58"/>
                    </a:lnTo>
                    <a:lnTo>
                      <a:pt x="208" y="38"/>
                    </a:lnTo>
                    <a:lnTo>
                      <a:pt x="218" y="46"/>
                    </a:lnTo>
                    <a:lnTo>
                      <a:pt x="230" y="64"/>
                    </a:lnTo>
                    <a:lnTo>
                      <a:pt x="244" y="66"/>
                    </a:lnTo>
                    <a:lnTo>
                      <a:pt x="256" y="50"/>
                    </a:lnTo>
                    <a:lnTo>
                      <a:pt x="262" y="52"/>
                    </a:lnTo>
                    <a:lnTo>
                      <a:pt x="270" y="70"/>
                    </a:lnTo>
                    <a:lnTo>
                      <a:pt x="282" y="62"/>
                    </a:lnTo>
                    <a:lnTo>
                      <a:pt x="302" y="56"/>
                    </a:lnTo>
                    <a:lnTo>
                      <a:pt x="328" y="66"/>
                    </a:lnTo>
                    <a:lnTo>
                      <a:pt x="352" y="72"/>
                    </a:lnTo>
                    <a:lnTo>
                      <a:pt x="382" y="82"/>
                    </a:lnTo>
                    <a:lnTo>
                      <a:pt x="404" y="84"/>
                    </a:lnTo>
                    <a:lnTo>
                      <a:pt x="422" y="92"/>
                    </a:lnTo>
                    <a:lnTo>
                      <a:pt x="424" y="100"/>
                    </a:lnTo>
                    <a:lnTo>
                      <a:pt x="412" y="102"/>
                    </a:lnTo>
                    <a:lnTo>
                      <a:pt x="410" y="110"/>
                    </a:lnTo>
                    <a:lnTo>
                      <a:pt x="426" y="118"/>
                    </a:lnTo>
                    <a:lnTo>
                      <a:pt x="456" y="116"/>
                    </a:lnTo>
                    <a:lnTo>
                      <a:pt x="478" y="114"/>
                    </a:lnTo>
                    <a:lnTo>
                      <a:pt x="486" y="110"/>
                    </a:lnTo>
                    <a:lnTo>
                      <a:pt x="504" y="120"/>
                    </a:lnTo>
                    <a:lnTo>
                      <a:pt x="520" y="130"/>
                    </a:lnTo>
                    <a:lnTo>
                      <a:pt x="528" y="142"/>
                    </a:lnTo>
                    <a:lnTo>
                      <a:pt x="534" y="138"/>
                    </a:lnTo>
                    <a:lnTo>
                      <a:pt x="530" y="120"/>
                    </a:lnTo>
                    <a:lnTo>
                      <a:pt x="526" y="110"/>
                    </a:lnTo>
                    <a:lnTo>
                      <a:pt x="536" y="104"/>
                    </a:lnTo>
                    <a:lnTo>
                      <a:pt x="560" y="94"/>
                    </a:lnTo>
                    <a:lnTo>
                      <a:pt x="578" y="104"/>
                    </a:lnTo>
                    <a:lnTo>
                      <a:pt x="600" y="112"/>
                    </a:lnTo>
                    <a:lnTo>
                      <a:pt x="622" y="116"/>
                    </a:lnTo>
                    <a:lnTo>
                      <a:pt x="646" y="116"/>
                    </a:lnTo>
                    <a:lnTo>
                      <a:pt x="668" y="116"/>
                    </a:lnTo>
                    <a:lnTo>
                      <a:pt x="688" y="118"/>
                    </a:lnTo>
                    <a:lnTo>
                      <a:pt x="694" y="112"/>
                    </a:lnTo>
                    <a:lnTo>
                      <a:pt x="688" y="108"/>
                    </a:lnTo>
                    <a:lnTo>
                      <a:pt x="676" y="106"/>
                    </a:lnTo>
                    <a:lnTo>
                      <a:pt x="678" y="98"/>
                    </a:lnTo>
                    <a:lnTo>
                      <a:pt x="684" y="96"/>
                    </a:lnTo>
                    <a:lnTo>
                      <a:pt x="696" y="100"/>
                    </a:lnTo>
                    <a:lnTo>
                      <a:pt x="708" y="112"/>
                    </a:lnTo>
                    <a:lnTo>
                      <a:pt x="704" y="116"/>
                    </a:lnTo>
                    <a:lnTo>
                      <a:pt x="710" y="126"/>
                    </a:lnTo>
                    <a:lnTo>
                      <a:pt x="716" y="134"/>
                    </a:lnTo>
                    <a:lnTo>
                      <a:pt x="724" y="134"/>
                    </a:lnTo>
                    <a:lnTo>
                      <a:pt x="724" y="120"/>
                    </a:lnTo>
                    <a:lnTo>
                      <a:pt x="722" y="108"/>
                    </a:lnTo>
                    <a:lnTo>
                      <a:pt x="742" y="102"/>
                    </a:lnTo>
                    <a:lnTo>
                      <a:pt x="752" y="90"/>
                    </a:lnTo>
                    <a:lnTo>
                      <a:pt x="750" y="78"/>
                    </a:lnTo>
                    <a:lnTo>
                      <a:pt x="740" y="64"/>
                    </a:lnTo>
                    <a:lnTo>
                      <a:pt x="722" y="60"/>
                    </a:lnTo>
                    <a:lnTo>
                      <a:pt x="708" y="52"/>
                    </a:lnTo>
                    <a:lnTo>
                      <a:pt x="704" y="44"/>
                    </a:lnTo>
                    <a:lnTo>
                      <a:pt x="712" y="32"/>
                    </a:lnTo>
                    <a:lnTo>
                      <a:pt x="704" y="26"/>
                    </a:lnTo>
                    <a:lnTo>
                      <a:pt x="708" y="12"/>
                    </a:lnTo>
                    <a:lnTo>
                      <a:pt x="718" y="12"/>
                    </a:lnTo>
                    <a:lnTo>
                      <a:pt x="722" y="4"/>
                    </a:lnTo>
                    <a:lnTo>
                      <a:pt x="732" y="0"/>
                    </a:lnTo>
                    <a:lnTo>
                      <a:pt x="750" y="4"/>
                    </a:lnTo>
                    <a:lnTo>
                      <a:pt x="762" y="20"/>
                    </a:lnTo>
                    <a:lnTo>
                      <a:pt x="764" y="26"/>
                    </a:lnTo>
                    <a:lnTo>
                      <a:pt x="774" y="40"/>
                    </a:lnTo>
                    <a:lnTo>
                      <a:pt x="776" y="48"/>
                    </a:lnTo>
                    <a:lnTo>
                      <a:pt x="770" y="54"/>
                    </a:lnTo>
                    <a:lnTo>
                      <a:pt x="774" y="64"/>
                    </a:lnTo>
                    <a:lnTo>
                      <a:pt x="786" y="62"/>
                    </a:lnTo>
                    <a:lnTo>
                      <a:pt x="794" y="64"/>
                    </a:lnTo>
                    <a:lnTo>
                      <a:pt x="796" y="80"/>
                    </a:lnTo>
                    <a:lnTo>
                      <a:pt x="802" y="94"/>
                    </a:lnTo>
                    <a:lnTo>
                      <a:pt x="812" y="98"/>
                    </a:lnTo>
                    <a:lnTo>
                      <a:pt x="820" y="92"/>
                    </a:lnTo>
                    <a:lnTo>
                      <a:pt x="814" y="82"/>
                    </a:lnTo>
                    <a:lnTo>
                      <a:pt x="820" y="74"/>
                    </a:lnTo>
                    <a:lnTo>
                      <a:pt x="832" y="78"/>
                    </a:lnTo>
                    <a:lnTo>
                      <a:pt x="842" y="90"/>
                    </a:lnTo>
                    <a:lnTo>
                      <a:pt x="836" y="100"/>
                    </a:lnTo>
                    <a:lnTo>
                      <a:pt x="834" y="112"/>
                    </a:lnTo>
                    <a:lnTo>
                      <a:pt x="844" y="120"/>
                    </a:lnTo>
                    <a:lnTo>
                      <a:pt x="858" y="126"/>
                    </a:lnTo>
                    <a:lnTo>
                      <a:pt x="866" y="120"/>
                    </a:lnTo>
                    <a:lnTo>
                      <a:pt x="874" y="106"/>
                    </a:lnTo>
                    <a:lnTo>
                      <a:pt x="876" y="90"/>
                    </a:lnTo>
                    <a:lnTo>
                      <a:pt x="888" y="82"/>
                    </a:lnTo>
                    <a:lnTo>
                      <a:pt x="886" y="74"/>
                    </a:lnTo>
                    <a:lnTo>
                      <a:pt x="880" y="62"/>
                    </a:lnTo>
                    <a:lnTo>
                      <a:pt x="882" y="56"/>
                    </a:lnTo>
                    <a:lnTo>
                      <a:pt x="900" y="58"/>
                    </a:lnTo>
                    <a:lnTo>
                      <a:pt x="922" y="66"/>
                    </a:lnTo>
                    <a:lnTo>
                      <a:pt x="936" y="76"/>
                    </a:lnTo>
                    <a:lnTo>
                      <a:pt x="946" y="90"/>
                    </a:lnTo>
                    <a:lnTo>
                      <a:pt x="940" y="94"/>
                    </a:lnTo>
                    <a:lnTo>
                      <a:pt x="932" y="96"/>
                    </a:lnTo>
                    <a:lnTo>
                      <a:pt x="934" y="106"/>
                    </a:lnTo>
                    <a:lnTo>
                      <a:pt x="940" y="114"/>
                    </a:lnTo>
                    <a:lnTo>
                      <a:pt x="946" y="126"/>
                    </a:lnTo>
                    <a:lnTo>
                      <a:pt x="938" y="136"/>
                    </a:lnTo>
                    <a:lnTo>
                      <a:pt x="926" y="146"/>
                    </a:lnTo>
                    <a:lnTo>
                      <a:pt x="916" y="152"/>
                    </a:lnTo>
                    <a:lnTo>
                      <a:pt x="902" y="144"/>
                    </a:lnTo>
                    <a:lnTo>
                      <a:pt x="898" y="152"/>
                    </a:lnTo>
                    <a:lnTo>
                      <a:pt x="890" y="156"/>
                    </a:lnTo>
                    <a:lnTo>
                      <a:pt x="878" y="144"/>
                    </a:lnTo>
                    <a:lnTo>
                      <a:pt x="868" y="144"/>
                    </a:lnTo>
                    <a:lnTo>
                      <a:pt x="864" y="150"/>
                    </a:lnTo>
                    <a:lnTo>
                      <a:pt x="870" y="156"/>
                    </a:lnTo>
                    <a:lnTo>
                      <a:pt x="864" y="166"/>
                    </a:lnTo>
                    <a:lnTo>
                      <a:pt x="856" y="174"/>
                    </a:lnTo>
                    <a:lnTo>
                      <a:pt x="846" y="176"/>
                    </a:lnTo>
                    <a:lnTo>
                      <a:pt x="834" y="174"/>
                    </a:lnTo>
                    <a:lnTo>
                      <a:pt x="822" y="166"/>
                    </a:lnTo>
                    <a:lnTo>
                      <a:pt x="812" y="164"/>
                    </a:lnTo>
                    <a:lnTo>
                      <a:pt x="816" y="172"/>
                    </a:lnTo>
                    <a:lnTo>
                      <a:pt x="822" y="178"/>
                    </a:lnTo>
                    <a:lnTo>
                      <a:pt x="834" y="180"/>
                    </a:lnTo>
                    <a:lnTo>
                      <a:pt x="842" y="182"/>
                    </a:lnTo>
                    <a:lnTo>
                      <a:pt x="854" y="182"/>
                    </a:lnTo>
                    <a:lnTo>
                      <a:pt x="848" y="192"/>
                    </a:lnTo>
                    <a:lnTo>
                      <a:pt x="840" y="204"/>
                    </a:lnTo>
                    <a:lnTo>
                      <a:pt x="830" y="210"/>
                    </a:lnTo>
                    <a:lnTo>
                      <a:pt x="820" y="212"/>
                    </a:lnTo>
                    <a:lnTo>
                      <a:pt x="812" y="212"/>
                    </a:lnTo>
                    <a:lnTo>
                      <a:pt x="804" y="208"/>
                    </a:lnTo>
                    <a:lnTo>
                      <a:pt x="804" y="218"/>
                    </a:lnTo>
                    <a:lnTo>
                      <a:pt x="784" y="220"/>
                    </a:lnTo>
                    <a:lnTo>
                      <a:pt x="772" y="216"/>
                    </a:lnTo>
                    <a:lnTo>
                      <a:pt x="778" y="222"/>
                    </a:lnTo>
                    <a:lnTo>
                      <a:pt x="794" y="228"/>
                    </a:lnTo>
                    <a:lnTo>
                      <a:pt x="796" y="238"/>
                    </a:lnTo>
                    <a:lnTo>
                      <a:pt x="778" y="242"/>
                    </a:lnTo>
                    <a:lnTo>
                      <a:pt x="758" y="260"/>
                    </a:lnTo>
                    <a:lnTo>
                      <a:pt x="740" y="290"/>
                    </a:lnTo>
                    <a:lnTo>
                      <a:pt x="734" y="332"/>
                    </a:lnTo>
                    <a:lnTo>
                      <a:pt x="736" y="336"/>
                    </a:lnTo>
                    <a:lnTo>
                      <a:pt x="738" y="342"/>
                    </a:lnTo>
                    <a:lnTo>
                      <a:pt x="748" y="342"/>
                    </a:lnTo>
                    <a:lnTo>
                      <a:pt x="756" y="344"/>
                    </a:lnTo>
                    <a:lnTo>
                      <a:pt x="760" y="352"/>
                    </a:lnTo>
                    <a:lnTo>
                      <a:pt x="768" y="378"/>
                    </a:lnTo>
                    <a:lnTo>
                      <a:pt x="782" y="374"/>
                    </a:lnTo>
                    <a:lnTo>
                      <a:pt x="800" y="374"/>
                    </a:lnTo>
                    <a:lnTo>
                      <a:pt x="814" y="380"/>
                    </a:lnTo>
                    <a:lnTo>
                      <a:pt x="830" y="382"/>
                    </a:lnTo>
                    <a:lnTo>
                      <a:pt x="846" y="398"/>
                    </a:lnTo>
                    <a:lnTo>
                      <a:pt x="864" y="408"/>
                    </a:lnTo>
                    <a:lnTo>
                      <a:pt x="886" y="416"/>
                    </a:lnTo>
                    <a:lnTo>
                      <a:pt x="896" y="416"/>
                    </a:lnTo>
                    <a:lnTo>
                      <a:pt x="904" y="418"/>
                    </a:lnTo>
                    <a:lnTo>
                      <a:pt x="916" y="420"/>
                    </a:lnTo>
                    <a:lnTo>
                      <a:pt x="928" y="420"/>
                    </a:lnTo>
                    <a:lnTo>
                      <a:pt x="932" y="442"/>
                    </a:lnTo>
                    <a:lnTo>
                      <a:pt x="932" y="456"/>
                    </a:lnTo>
                    <a:lnTo>
                      <a:pt x="932" y="462"/>
                    </a:lnTo>
                    <a:lnTo>
                      <a:pt x="932" y="470"/>
                    </a:lnTo>
                    <a:lnTo>
                      <a:pt x="944" y="484"/>
                    </a:lnTo>
                    <a:lnTo>
                      <a:pt x="956" y="498"/>
                    </a:lnTo>
                    <a:lnTo>
                      <a:pt x="962" y="502"/>
                    </a:lnTo>
                    <a:lnTo>
                      <a:pt x="970" y="506"/>
                    </a:lnTo>
                    <a:lnTo>
                      <a:pt x="984" y="498"/>
                    </a:lnTo>
                    <a:lnTo>
                      <a:pt x="988" y="490"/>
                    </a:lnTo>
                    <a:lnTo>
                      <a:pt x="990" y="482"/>
                    </a:lnTo>
                    <a:lnTo>
                      <a:pt x="984" y="462"/>
                    </a:lnTo>
                    <a:lnTo>
                      <a:pt x="980" y="448"/>
                    </a:lnTo>
                    <a:lnTo>
                      <a:pt x="972" y="428"/>
                    </a:lnTo>
                    <a:lnTo>
                      <a:pt x="980" y="424"/>
                    </a:lnTo>
                    <a:lnTo>
                      <a:pt x="1002" y="418"/>
                    </a:lnTo>
                    <a:lnTo>
                      <a:pt x="1012" y="406"/>
                    </a:lnTo>
                    <a:lnTo>
                      <a:pt x="1022" y="394"/>
                    </a:lnTo>
                    <a:lnTo>
                      <a:pt x="1020" y="372"/>
                    </a:lnTo>
                    <a:lnTo>
                      <a:pt x="1010" y="354"/>
                    </a:lnTo>
                    <a:lnTo>
                      <a:pt x="998" y="346"/>
                    </a:lnTo>
                    <a:lnTo>
                      <a:pt x="988" y="340"/>
                    </a:lnTo>
                    <a:lnTo>
                      <a:pt x="990" y="334"/>
                    </a:lnTo>
                    <a:lnTo>
                      <a:pt x="996" y="328"/>
                    </a:lnTo>
                    <a:lnTo>
                      <a:pt x="1006" y="316"/>
                    </a:lnTo>
                    <a:lnTo>
                      <a:pt x="1004" y="304"/>
                    </a:lnTo>
                    <a:lnTo>
                      <a:pt x="1002" y="292"/>
                    </a:lnTo>
                    <a:lnTo>
                      <a:pt x="1006" y="274"/>
                    </a:lnTo>
                    <a:lnTo>
                      <a:pt x="996" y="264"/>
                    </a:lnTo>
                    <a:lnTo>
                      <a:pt x="1000" y="250"/>
                    </a:lnTo>
                    <a:lnTo>
                      <a:pt x="1018" y="250"/>
                    </a:lnTo>
                    <a:lnTo>
                      <a:pt x="1034" y="256"/>
                    </a:lnTo>
                    <a:lnTo>
                      <a:pt x="1044" y="258"/>
                    </a:lnTo>
                    <a:lnTo>
                      <a:pt x="1058" y="256"/>
                    </a:lnTo>
                    <a:lnTo>
                      <a:pt x="1064" y="248"/>
                    </a:lnTo>
                    <a:lnTo>
                      <a:pt x="1076" y="256"/>
                    </a:lnTo>
                    <a:lnTo>
                      <a:pt x="1090" y="266"/>
                    </a:lnTo>
                    <a:lnTo>
                      <a:pt x="1098" y="278"/>
                    </a:lnTo>
                    <a:lnTo>
                      <a:pt x="1112" y="286"/>
                    </a:lnTo>
                    <a:lnTo>
                      <a:pt x="1134" y="290"/>
                    </a:lnTo>
                    <a:lnTo>
                      <a:pt x="1130" y="300"/>
                    </a:lnTo>
                    <a:lnTo>
                      <a:pt x="1130" y="314"/>
                    </a:lnTo>
                    <a:lnTo>
                      <a:pt x="1136" y="328"/>
                    </a:lnTo>
                    <a:lnTo>
                      <a:pt x="1136" y="336"/>
                    </a:lnTo>
                    <a:lnTo>
                      <a:pt x="1148" y="338"/>
                    </a:lnTo>
                    <a:lnTo>
                      <a:pt x="1156" y="346"/>
                    </a:lnTo>
                    <a:lnTo>
                      <a:pt x="1168" y="352"/>
                    </a:lnTo>
                    <a:lnTo>
                      <a:pt x="1182" y="340"/>
                    </a:lnTo>
                    <a:lnTo>
                      <a:pt x="1196" y="328"/>
                    </a:lnTo>
                    <a:lnTo>
                      <a:pt x="1196" y="316"/>
                    </a:lnTo>
                    <a:lnTo>
                      <a:pt x="1204" y="306"/>
                    </a:lnTo>
                    <a:lnTo>
                      <a:pt x="1210" y="300"/>
                    </a:lnTo>
                    <a:lnTo>
                      <a:pt x="1218" y="312"/>
                    </a:lnTo>
                    <a:lnTo>
                      <a:pt x="1228" y="328"/>
                    </a:lnTo>
                    <a:lnTo>
                      <a:pt x="1242" y="346"/>
                    </a:lnTo>
                    <a:lnTo>
                      <a:pt x="1244" y="354"/>
                    </a:lnTo>
                    <a:lnTo>
                      <a:pt x="1254" y="360"/>
                    </a:lnTo>
                    <a:lnTo>
                      <a:pt x="1256" y="372"/>
                    </a:lnTo>
                    <a:lnTo>
                      <a:pt x="1260" y="384"/>
                    </a:lnTo>
                    <a:lnTo>
                      <a:pt x="1254" y="390"/>
                    </a:lnTo>
                    <a:lnTo>
                      <a:pt x="1256" y="398"/>
                    </a:lnTo>
                    <a:lnTo>
                      <a:pt x="1272" y="408"/>
                    </a:lnTo>
                    <a:lnTo>
                      <a:pt x="1274" y="412"/>
                    </a:lnTo>
                    <a:lnTo>
                      <a:pt x="1274" y="418"/>
                    </a:lnTo>
                    <a:lnTo>
                      <a:pt x="1284" y="422"/>
                    </a:lnTo>
                    <a:lnTo>
                      <a:pt x="1298" y="426"/>
                    </a:lnTo>
                    <a:lnTo>
                      <a:pt x="1310" y="430"/>
                    </a:lnTo>
                    <a:lnTo>
                      <a:pt x="1318" y="430"/>
                    </a:lnTo>
                    <a:lnTo>
                      <a:pt x="1314" y="438"/>
                    </a:lnTo>
                    <a:lnTo>
                      <a:pt x="1300" y="444"/>
                    </a:lnTo>
                    <a:lnTo>
                      <a:pt x="1292" y="448"/>
                    </a:lnTo>
                    <a:lnTo>
                      <a:pt x="1280" y="454"/>
                    </a:lnTo>
                    <a:lnTo>
                      <a:pt x="1282" y="456"/>
                    </a:lnTo>
                    <a:lnTo>
                      <a:pt x="1282" y="458"/>
                    </a:lnTo>
                    <a:lnTo>
                      <a:pt x="1284" y="458"/>
                    </a:lnTo>
                    <a:lnTo>
                      <a:pt x="1300" y="450"/>
                    </a:lnTo>
                    <a:lnTo>
                      <a:pt x="1314" y="444"/>
                    </a:lnTo>
                    <a:lnTo>
                      <a:pt x="1324" y="442"/>
                    </a:lnTo>
                    <a:lnTo>
                      <a:pt x="1328" y="452"/>
                    </a:lnTo>
                    <a:lnTo>
                      <a:pt x="1330" y="452"/>
                    </a:lnTo>
                    <a:lnTo>
                      <a:pt x="1336" y="452"/>
                    </a:lnTo>
                    <a:lnTo>
                      <a:pt x="1348" y="458"/>
                    </a:lnTo>
                    <a:lnTo>
                      <a:pt x="1350" y="474"/>
                    </a:lnTo>
                    <a:lnTo>
                      <a:pt x="1348" y="488"/>
                    </a:lnTo>
                    <a:lnTo>
                      <a:pt x="1340" y="496"/>
                    </a:lnTo>
                    <a:lnTo>
                      <a:pt x="1330" y="502"/>
                    </a:lnTo>
                    <a:lnTo>
                      <a:pt x="1310" y="502"/>
                    </a:lnTo>
                    <a:lnTo>
                      <a:pt x="1302" y="512"/>
                    </a:lnTo>
                    <a:lnTo>
                      <a:pt x="1286" y="524"/>
                    </a:lnTo>
                    <a:lnTo>
                      <a:pt x="1264" y="528"/>
                    </a:lnTo>
                    <a:lnTo>
                      <a:pt x="1238" y="524"/>
                    </a:lnTo>
                    <a:lnTo>
                      <a:pt x="1218" y="524"/>
                    </a:lnTo>
                    <a:lnTo>
                      <a:pt x="1190" y="526"/>
                    </a:lnTo>
                    <a:lnTo>
                      <a:pt x="1174" y="532"/>
                    </a:lnTo>
                    <a:lnTo>
                      <a:pt x="1166" y="544"/>
                    </a:lnTo>
                    <a:lnTo>
                      <a:pt x="1152" y="548"/>
                    </a:lnTo>
                    <a:lnTo>
                      <a:pt x="1138" y="560"/>
                    </a:lnTo>
                    <a:lnTo>
                      <a:pt x="1128" y="570"/>
                    </a:lnTo>
                    <a:lnTo>
                      <a:pt x="1114" y="586"/>
                    </a:lnTo>
                    <a:lnTo>
                      <a:pt x="1112" y="590"/>
                    </a:lnTo>
                    <a:lnTo>
                      <a:pt x="1110" y="592"/>
                    </a:lnTo>
                    <a:lnTo>
                      <a:pt x="1110" y="594"/>
                    </a:lnTo>
                    <a:lnTo>
                      <a:pt x="1116" y="590"/>
                    </a:lnTo>
                    <a:lnTo>
                      <a:pt x="1120" y="588"/>
                    </a:lnTo>
                    <a:lnTo>
                      <a:pt x="1134" y="572"/>
                    </a:lnTo>
                    <a:lnTo>
                      <a:pt x="1150" y="562"/>
                    </a:lnTo>
                    <a:lnTo>
                      <a:pt x="1168" y="554"/>
                    </a:lnTo>
                    <a:lnTo>
                      <a:pt x="1174" y="550"/>
                    </a:lnTo>
                    <a:lnTo>
                      <a:pt x="1184" y="546"/>
                    </a:lnTo>
                    <a:lnTo>
                      <a:pt x="1202" y="548"/>
                    </a:lnTo>
                    <a:lnTo>
                      <a:pt x="1214" y="552"/>
                    </a:lnTo>
                    <a:lnTo>
                      <a:pt x="1218" y="562"/>
                    </a:lnTo>
                    <a:close/>
                  </a:path>
                </a:pathLst>
              </a:custGeom>
              <a:grpFill/>
              <a:ln w="3175">
                <a:solidFill>
                  <a:schemeClr val="accent3"/>
                </a:solidFill>
                <a:prstDash val="solid"/>
                <a:round/>
                <a:headEnd/>
                <a:tailEnd/>
              </a:ln>
            </p:spPr>
            <p:txBody>
              <a:bodyPr/>
              <a:lstStyle/>
              <a:p>
                <a:pPr>
                  <a:defRPr/>
                </a:pPr>
                <a:endParaRPr lang="en-GB"/>
              </a:p>
            </p:txBody>
          </p:sp>
          <p:sp>
            <p:nvSpPr>
              <p:cNvPr id="56" name="Freeform 25"/>
              <p:cNvSpPr>
                <a:spLocks/>
              </p:cNvSpPr>
              <p:nvPr/>
            </p:nvSpPr>
            <p:spPr bwMode="gray">
              <a:xfrm>
                <a:off x="1004" y="1111"/>
                <a:ext cx="38" cy="28"/>
              </a:xfrm>
              <a:custGeom>
                <a:avLst/>
                <a:gdLst/>
                <a:ahLst/>
                <a:cxnLst>
                  <a:cxn ang="0">
                    <a:pos x="6" y="0"/>
                  </a:cxn>
                  <a:cxn ang="0">
                    <a:pos x="22" y="0"/>
                  </a:cxn>
                  <a:cxn ang="0">
                    <a:pos x="36" y="0"/>
                  </a:cxn>
                  <a:cxn ang="0">
                    <a:pos x="38" y="8"/>
                  </a:cxn>
                  <a:cxn ang="0">
                    <a:pos x="34" y="20"/>
                  </a:cxn>
                  <a:cxn ang="0">
                    <a:pos x="28" y="28"/>
                  </a:cxn>
                  <a:cxn ang="0">
                    <a:pos x="22" y="24"/>
                  </a:cxn>
                  <a:cxn ang="0">
                    <a:pos x="14" y="14"/>
                  </a:cxn>
                  <a:cxn ang="0">
                    <a:pos x="6" y="10"/>
                  </a:cxn>
                  <a:cxn ang="0">
                    <a:pos x="0" y="4"/>
                  </a:cxn>
                  <a:cxn ang="0">
                    <a:pos x="6" y="0"/>
                  </a:cxn>
                </a:cxnLst>
                <a:rect l="0" t="0" r="r" b="b"/>
                <a:pathLst>
                  <a:path w="38" h="28">
                    <a:moveTo>
                      <a:pt x="6" y="0"/>
                    </a:moveTo>
                    <a:lnTo>
                      <a:pt x="22" y="0"/>
                    </a:lnTo>
                    <a:lnTo>
                      <a:pt x="36" y="0"/>
                    </a:lnTo>
                    <a:lnTo>
                      <a:pt x="38" y="8"/>
                    </a:lnTo>
                    <a:lnTo>
                      <a:pt x="34" y="20"/>
                    </a:lnTo>
                    <a:lnTo>
                      <a:pt x="28" y="28"/>
                    </a:lnTo>
                    <a:lnTo>
                      <a:pt x="22" y="24"/>
                    </a:lnTo>
                    <a:lnTo>
                      <a:pt x="14" y="14"/>
                    </a:lnTo>
                    <a:lnTo>
                      <a:pt x="6" y="10"/>
                    </a:lnTo>
                    <a:lnTo>
                      <a:pt x="0" y="4"/>
                    </a:lnTo>
                    <a:lnTo>
                      <a:pt x="6" y="0"/>
                    </a:lnTo>
                    <a:close/>
                  </a:path>
                </a:pathLst>
              </a:custGeom>
              <a:grpFill/>
              <a:ln w="3175">
                <a:solidFill>
                  <a:schemeClr val="accent3"/>
                </a:solidFill>
                <a:prstDash val="solid"/>
                <a:round/>
                <a:headEnd/>
                <a:tailEnd/>
              </a:ln>
            </p:spPr>
            <p:txBody>
              <a:bodyPr/>
              <a:lstStyle/>
              <a:p>
                <a:pPr>
                  <a:defRPr/>
                </a:pPr>
                <a:endParaRPr lang="en-GB"/>
              </a:p>
            </p:txBody>
          </p:sp>
          <p:sp>
            <p:nvSpPr>
              <p:cNvPr id="57" name="Freeform 26"/>
              <p:cNvSpPr>
                <a:spLocks/>
              </p:cNvSpPr>
              <p:nvPr/>
            </p:nvSpPr>
            <p:spPr bwMode="gray">
              <a:xfrm>
                <a:off x="754" y="987"/>
                <a:ext cx="112" cy="58"/>
              </a:xfrm>
              <a:custGeom>
                <a:avLst/>
                <a:gdLst/>
                <a:ahLst/>
                <a:cxnLst>
                  <a:cxn ang="0">
                    <a:pos x="0" y="50"/>
                  </a:cxn>
                  <a:cxn ang="0">
                    <a:pos x="4" y="40"/>
                  </a:cxn>
                  <a:cxn ang="0">
                    <a:pos x="16" y="38"/>
                  </a:cxn>
                  <a:cxn ang="0">
                    <a:pos x="26" y="32"/>
                  </a:cxn>
                  <a:cxn ang="0">
                    <a:pos x="36" y="26"/>
                  </a:cxn>
                  <a:cxn ang="0">
                    <a:pos x="50" y="18"/>
                  </a:cxn>
                  <a:cxn ang="0">
                    <a:pos x="58" y="10"/>
                  </a:cxn>
                  <a:cxn ang="0">
                    <a:pos x="76" y="8"/>
                  </a:cxn>
                  <a:cxn ang="0">
                    <a:pos x="86" y="8"/>
                  </a:cxn>
                  <a:cxn ang="0">
                    <a:pos x="92" y="12"/>
                  </a:cxn>
                  <a:cxn ang="0">
                    <a:pos x="96" y="0"/>
                  </a:cxn>
                  <a:cxn ang="0">
                    <a:pos x="106" y="4"/>
                  </a:cxn>
                  <a:cxn ang="0">
                    <a:pos x="112" y="8"/>
                  </a:cxn>
                  <a:cxn ang="0">
                    <a:pos x="108" y="14"/>
                  </a:cxn>
                  <a:cxn ang="0">
                    <a:pos x="100" y="16"/>
                  </a:cxn>
                  <a:cxn ang="0">
                    <a:pos x="106" y="24"/>
                  </a:cxn>
                  <a:cxn ang="0">
                    <a:pos x="104" y="30"/>
                  </a:cxn>
                  <a:cxn ang="0">
                    <a:pos x="96" y="32"/>
                  </a:cxn>
                  <a:cxn ang="0">
                    <a:pos x="90" y="38"/>
                  </a:cxn>
                  <a:cxn ang="0">
                    <a:pos x="84" y="44"/>
                  </a:cxn>
                  <a:cxn ang="0">
                    <a:pos x="74" y="42"/>
                  </a:cxn>
                  <a:cxn ang="0">
                    <a:pos x="76" y="32"/>
                  </a:cxn>
                  <a:cxn ang="0">
                    <a:pos x="72" y="28"/>
                  </a:cxn>
                  <a:cxn ang="0">
                    <a:pos x="66" y="30"/>
                  </a:cxn>
                  <a:cxn ang="0">
                    <a:pos x="64" y="34"/>
                  </a:cxn>
                  <a:cxn ang="0">
                    <a:pos x="64" y="40"/>
                  </a:cxn>
                  <a:cxn ang="0">
                    <a:pos x="60" y="48"/>
                  </a:cxn>
                  <a:cxn ang="0">
                    <a:pos x="54" y="50"/>
                  </a:cxn>
                  <a:cxn ang="0">
                    <a:pos x="48" y="48"/>
                  </a:cxn>
                  <a:cxn ang="0">
                    <a:pos x="48" y="58"/>
                  </a:cxn>
                  <a:cxn ang="0">
                    <a:pos x="34" y="58"/>
                  </a:cxn>
                  <a:cxn ang="0">
                    <a:pos x="32" y="50"/>
                  </a:cxn>
                  <a:cxn ang="0">
                    <a:pos x="24" y="50"/>
                  </a:cxn>
                  <a:cxn ang="0">
                    <a:pos x="24" y="54"/>
                  </a:cxn>
                  <a:cxn ang="0">
                    <a:pos x="8" y="54"/>
                  </a:cxn>
                  <a:cxn ang="0">
                    <a:pos x="0" y="50"/>
                  </a:cxn>
                </a:cxnLst>
                <a:rect l="0" t="0" r="r" b="b"/>
                <a:pathLst>
                  <a:path w="112" h="58">
                    <a:moveTo>
                      <a:pt x="0" y="50"/>
                    </a:moveTo>
                    <a:lnTo>
                      <a:pt x="4" y="40"/>
                    </a:lnTo>
                    <a:lnTo>
                      <a:pt x="16" y="38"/>
                    </a:lnTo>
                    <a:lnTo>
                      <a:pt x="26" y="32"/>
                    </a:lnTo>
                    <a:lnTo>
                      <a:pt x="36" y="26"/>
                    </a:lnTo>
                    <a:lnTo>
                      <a:pt x="50" y="18"/>
                    </a:lnTo>
                    <a:lnTo>
                      <a:pt x="58" y="10"/>
                    </a:lnTo>
                    <a:lnTo>
                      <a:pt x="76" y="8"/>
                    </a:lnTo>
                    <a:lnTo>
                      <a:pt x="86" y="8"/>
                    </a:lnTo>
                    <a:lnTo>
                      <a:pt x="92" y="12"/>
                    </a:lnTo>
                    <a:lnTo>
                      <a:pt x="96" y="0"/>
                    </a:lnTo>
                    <a:lnTo>
                      <a:pt x="106" y="4"/>
                    </a:lnTo>
                    <a:lnTo>
                      <a:pt x="112" y="8"/>
                    </a:lnTo>
                    <a:lnTo>
                      <a:pt x="108" y="14"/>
                    </a:lnTo>
                    <a:lnTo>
                      <a:pt x="100" y="16"/>
                    </a:lnTo>
                    <a:lnTo>
                      <a:pt x="106" y="24"/>
                    </a:lnTo>
                    <a:lnTo>
                      <a:pt x="104" y="30"/>
                    </a:lnTo>
                    <a:lnTo>
                      <a:pt x="96" y="32"/>
                    </a:lnTo>
                    <a:lnTo>
                      <a:pt x="90" y="38"/>
                    </a:lnTo>
                    <a:lnTo>
                      <a:pt x="84" y="44"/>
                    </a:lnTo>
                    <a:lnTo>
                      <a:pt x="74" y="42"/>
                    </a:lnTo>
                    <a:lnTo>
                      <a:pt x="76" y="32"/>
                    </a:lnTo>
                    <a:lnTo>
                      <a:pt x="72" y="28"/>
                    </a:lnTo>
                    <a:lnTo>
                      <a:pt x="66" y="30"/>
                    </a:lnTo>
                    <a:lnTo>
                      <a:pt x="64" y="34"/>
                    </a:lnTo>
                    <a:lnTo>
                      <a:pt x="64" y="40"/>
                    </a:lnTo>
                    <a:lnTo>
                      <a:pt x="60" y="48"/>
                    </a:lnTo>
                    <a:lnTo>
                      <a:pt x="54" y="50"/>
                    </a:lnTo>
                    <a:lnTo>
                      <a:pt x="48" y="48"/>
                    </a:lnTo>
                    <a:lnTo>
                      <a:pt x="48" y="58"/>
                    </a:lnTo>
                    <a:lnTo>
                      <a:pt x="34" y="58"/>
                    </a:lnTo>
                    <a:lnTo>
                      <a:pt x="32" y="50"/>
                    </a:lnTo>
                    <a:lnTo>
                      <a:pt x="24" y="50"/>
                    </a:lnTo>
                    <a:lnTo>
                      <a:pt x="24" y="54"/>
                    </a:lnTo>
                    <a:lnTo>
                      <a:pt x="8" y="54"/>
                    </a:lnTo>
                    <a:lnTo>
                      <a:pt x="0" y="50"/>
                    </a:lnTo>
                    <a:close/>
                  </a:path>
                </a:pathLst>
              </a:custGeom>
              <a:grpFill/>
              <a:ln w="3175">
                <a:solidFill>
                  <a:schemeClr val="accent3"/>
                </a:solidFill>
                <a:prstDash val="solid"/>
                <a:round/>
                <a:headEnd/>
                <a:tailEnd/>
              </a:ln>
            </p:spPr>
            <p:txBody>
              <a:bodyPr/>
              <a:lstStyle/>
              <a:p>
                <a:pPr>
                  <a:defRPr/>
                </a:pPr>
                <a:endParaRPr lang="en-GB"/>
              </a:p>
            </p:txBody>
          </p:sp>
          <p:sp>
            <p:nvSpPr>
              <p:cNvPr id="58" name="Freeform 27"/>
              <p:cNvSpPr>
                <a:spLocks/>
              </p:cNvSpPr>
              <p:nvPr/>
            </p:nvSpPr>
            <p:spPr bwMode="gray">
              <a:xfrm>
                <a:off x="808" y="1037"/>
                <a:ext cx="28" cy="20"/>
              </a:xfrm>
              <a:custGeom>
                <a:avLst/>
                <a:gdLst/>
                <a:ahLst/>
                <a:cxnLst>
                  <a:cxn ang="0">
                    <a:pos x="18" y="0"/>
                  </a:cxn>
                  <a:cxn ang="0">
                    <a:pos x="28" y="2"/>
                  </a:cxn>
                  <a:cxn ang="0">
                    <a:pos x="26" y="8"/>
                  </a:cxn>
                  <a:cxn ang="0">
                    <a:pos x="20" y="18"/>
                  </a:cxn>
                  <a:cxn ang="0">
                    <a:pos x="12" y="20"/>
                  </a:cxn>
                  <a:cxn ang="0">
                    <a:pos x="0" y="16"/>
                  </a:cxn>
                  <a:cxn ang="0">
                    <a:pos x="4" y="8"/>
                  </a:cxn>
                  <a:cxn ang="0">
                    <a:pos x="14" y="2"/>
                  </a:cxn>
                  <a:cxn ang="0">
                    <a:pos x="18" y="0"/>
                  </a:cxn>
                </a:cxnLst>
                <a:rect l="0" t="0" r="r" b="b"/>
                <a:pathLst>
                  <a:path w="28" h="20">
                    <a:moveTo>
                      <a:pt x="18" y="0"/>
                    </a:moveTo>
                    <a:lnTo>
                      <a:pt x="28" y="2"/>
                    </a:lnTo>
                    <a:lnTo>
                      <a:pt x="26" y="8"/>
                    </a:lnTo>
                    <a:lnTo>
                      <a:pt x="20" y="18"/>
                    </a:lnTo>
                    <a:lnTo>
                      <a:pt x="12" y="20"/>
                    </a:lnTo>
                    <a:lnTo>
                      <a:pt x="0" y="16"/>
                    </a:lnTo>
                    <a:lnTo>
                      <a:pt x="4" y="8"/>
                    </a:lnTo>
                    <a:lnTo>
                      <a:pt x="14" y="2"/>
                    </a:lnTo>
                    <a:lnTo>
                      <a:pt x="18" y="0"/>
                    </a:lnTo>
                    <a:close/>
                  </a:path>
                </a:pathLst>
              </a:custGeom>
              <a:grpFill/>
              <a:ln w="3175">
                <a:solidFill>
                  <a:schemeClr val="accent3"/>
                </a:solidFill>
                <a:prstDash val="solid"/>
                <a:round/>
                <a:headEnd/>
                <a:tailEnd/>
              </a:ln>
            </p:spPr>
            <p:txBody>
              <a:bodyPr/>
              <a:lstStyle/>
              <a:p>
                <a:pPr>
                  <a:defRPr/>
                </a:pPr>
                <a:endParaRPr lang="en-GB"/>
              </a:p>
            </p:txBody>
          </p:sp>
          <p:sp>
            <p:nvSpPr>
              <p:cNvPr id="59" name="Freeform 28"/>
              <p:cNvSpPr>
                <a:spLocks/>
              </p:cNvSpPr>
              <p:nvPr/>
            </p:nvSpPr>
            <p:spPr bwMode="gray">
              <a:xfrm>
                <a:off x="904" y="971"/>
                <a:ext cx="56" cy="26"/>
              </a:xfrm>
              <a:custGeom>
                <a:avLst/>
                <a:gdLst/>
                <a:ahLst/>
                <a:cxnLst>
                  <a:cxn ang="0">
                    <a:pos x="0" y="6"/>
                  </a:cxn>
                  <a:cxn ang="0">
                    <a:pos x="14" y="0"/>
                  </a:cxn>
                  <a:cxn ang="0">
                    <a:pos x="32" y="0"/>
                  </a:cxn>
                  <a:cxn ang="0">
                    <a:pos x="54" y="0"/>
                  </a:cxn>
                  <a:cxn ang="0">
                    <a:pos x="56" y="6"/>
                  </a:cxn>
                  <a:cxn ang="0">
                    <a:pos x="44" y="8"/>
                  </a:cxn>
                  <a:cxn ang="0">
                    <a:pos x="40" y="12"/>
                  </a:cxn>
                  <a:cxn ang="0">
                    <a:pos x="50" y="12"/>
                  </a:cxn>
                  <a:cxn ang="0">
                    <a:pos x="50" y="18"/>
                  </a:cxn>
                  <a:cxn ang="0">
                    <a:pos x="44" y="24"/>
                  </a:cxn>
                  <a:cxn ang="0">
                    <a:pos x="32" y="24"/>
                  </a:cxn>
                  <a:cxn ang="0">
                    <a:pos x="22" y="24"/>
                  </a:cxn>
                  <a:cxn ang="0">
                    <a:pos x="16" y="26"/>
                  </a:cxn>
                  <a:cxn ang="0">
                    <a:pos x="4" y="20"/>
                  </a:cxn>
                  <a:cxn ang="0">
                    <a:pos x="0" y="6"/>
                  </a:cxn>
                </a:cxnLst>
                <a:rect l="0" t="0" r="r" b="b"/>
                <a:pathLst>
                  <a:path w="56" h="26">
                    <a:moveTo>
                      <a:pt x="0" y="6"/>
                    </a:moveTo>
                    <a:lnTo>
                      <a:pt x="14" y="0"/>
                    </a:lnTo>
                    <a:lnTo>
                      <a:pt x="32" y="0"/>
                    </a:lnTo>
                    <a:lnTo>
                      <a:pt x="54" y="0"/>
                    </a:lnTo>
                    <a:lnTo>
                      <a:pt x="56" y="6"/>
                    </a:lnTo>
                    <a:lnTo>
                      <a:pt x="44" y="8"/>
                    </a:lnTo>
                    <a:lnTo>
                      <a:pt x="40" y="12"/>
                    </a:lnTo>
                    <a:lnTo>
                      <a:pt x="50" y="12"/>
                    </a:lnTo>
                    <a:lnTo>
                      <a:pt x="50" y="18"/>
                    </a:lnTo>
                    <a:lnTo>
                      <a:pt x="44" y="24"/>
                    </a:lnTo>
                    <a:lnTo>
                      <a:pt x="32" y="24"/>
                    </a:lnTo>
                    <a:lnTo>
                      <a:pt x="22" y="24"/>
                    </a:lnTo>
                    <a:lnTo>
                      <a:pt x="16" y="26"/>
                    </a:lnTo>
                    <a:lnTo>
                      <a:pt x="4" y="20"/>
                    </a:lnTo>
                    <a:lnTo>
                      <a:pt x="0" y="6"/>
                    </a:lnTo>
                    <a:close/>
                  </a:path>
                </a:pathLst>
              </a:custGeom>
              <a:grpFill/>
              <a:ln w="3175">
                <a:solidFill>
                  <a:schemeClr val="accent3"/>
                </a:solidFill>
                <a:prstDash val="solid"/>
                <a:round/>
                <a:headEnd/>
                <a:tailEnd/>
              </a:ln>
            </p:spPr>
            <p:txBody>
              <a:bodyPr/>
              <a:lstStyle/>
              <a:p>
                <a:pPr>
                  <a:defRPr/>
                </a:pPr>
                <a:endParaRPr lang="en-GB"/>
              </a:p>
            </p:txBody>
          </p:sp>
          <p:sp>
            <p:nvSpPr>
              <p:cNvPr id="60" name="Freeform 29"/>
              <p:cNvSpPr>
                <a:spLocks/>
              </p:cNvSpPr>
              <p:nvPr/>
            </p:nvSpPr>
            <p:spPr bwMode="gray">
              <a:xfrm>
                <a:off x="904" y="947"/>
                <a:ext cx="64" cy="18"/>
              </a:xfrm>
              <a:custGeom>
                <a:avLst/>
                <a:gdLst/>
                <a:ahLst/>
                <a:cxnLst>
                  <a:cxn ang="0">
                    <a:pos x="8" y="12"/>
                  </a:cxn>
                  <a:cxn ang="0">
                    <a:pos x="24" y="6"/>
                  </a:cxn>
                  <a:cxn ang="0">
                    <a:pos x="42" y="0"/>
                  </a:cxn>
                  <a:cxn ang="0">
                    <a:pos x="56" y="2"/>
                  </a:cxn>
                  <a:cxn ang="0">
                    <a:pos x="64" y="8"/>
                  </a:cxn>
                  <a:cxn ang="0">
                    <a:pos x="62" y="14"/>
                  </a:cxn>
                  <a:cxn ang="0">
                    <a:pos x="52" y="16"/>
                  </a:cxn>
                  <a:cxn ang="0">
                    <a:pos x="34" y="16"/>
                  </a:cxn>
                  <a:cxn ang="0">
                    <a:pos x="14" y="18"/>
                  </a:cxn>
                  <a:cxn ang="0">
                    <a:pos x="0" y="18"/>
                  </a:cxn>
                  <a:cxn ang="0">
                    <a:pos x="8" y="12"/>
                  </a:cxn>
                </a:cxnLst>
                <a:rect l="0" t="0" r="r" b="b"/>
                <a:pathLst>
                  <a:path w="64" h="18">
                    <a:moveTo>
                      <a:pt x="8" y="12"/>
                    </a:moveTo>
                    <a:lnTo>
                      <a:pt x="24" y="6"/>
                    </a:lnTo>
                    <a:lnTo>
                      <a:pt x="42" y="0"/>
                    </a:lnTo>
                    <a:lnTo>
                      <a:pt x="56" y="2"/>
                    </a:lnTo>
                    <a:lnTo>
                      <a:pt x="64" y="8"/>
                    </a:lnTo>
                    <a:lnTo>
                      <a:pt x="62" y="14"/>
                    </a:lnTo>
                    <a:lnTo>
                      <a:pt x="52" y="16"/>
                    </a:lnTo>
                    <a:lnTo>
                      <a:pt x="34" y="16"/>
                    </a:lnTo>
                    <a:lnTo>
                      <a:pt x="14" y="18"/>
                    </a:lnTo>
                    <a:lnTo>
                      <a:pt x="0" y="18"/>
                    </a:lnTo>
                    <a:lnTo>
                      <a:pt x="8" y="12"/>
                    </a:lnTo>
                    <a:close/>
                  </a:path>
                </a:pathLst>
              </a:custGeom>
              <a:grpFill/>
              <a:ln w="3175">
                <a:solidFill>
                  <a:schemeClr val="accent3"/>
                </a:solidFill>
                <a:prstDash val="solid"/>
                <a:round/>
                <a:headEnd/>
                <a:tailEnd/>
              </a:ln>
            </p:spPr>
            <p:txBody>
              <a:bodyPr/>
              <a:lstStyle/>
              <a:p>
                <a:pPr>
                  <a:defRPr/>
                </a:pPr>
                <a:endParaRPr lang="en-GB"/>
              </a:p>
            </p:txBody>
          </p:sp>
          <p:sp>
            <p:nvSpPr>
              <p:cNvPr id="61" name="Freeform 30"/>
              <p:cNvSpPr>
                <a:spLocks/>
              </p:cNvSpPr>
              <p:nvPr/>
            </p:nvSpPr>
            <p:spPr bwMode="gray">
              <a:xfrm>
                <a:off x="1074" y="1109"/>
                <a:ext cx="96" cy="78"/>
              </a:xfrm>
              <a:custGeom>
                <a:avLst/>
                <a:gdLst/>
                <a:ahLst/>
                <a:cxnLst>
                  <a:cxn ang="0">
                    <a:pos x="62" y="78"/>
                  </a:cxn>
                  <a:cxn ang="0">
                    <a:pos x="50" y="66"/>
                  </a:cxn>
                  <a:cxn ang="0">
                    <a:pos x="34" y="56"/>
                  </a:cxn>
                  <a:cxn ang="0">
                    <a:pos x="26" y="48"/>
                  </a:cxn>
                  <a:cxn ang="0">
                    <a:pos x="10" y="46"/>
                  </a:cxn>
                  <a:cxn ang="0">
                    <a:pos x="2" y="40"/>
                  </a:cxn>
                  <a:cxn ang="0">
                    <a:pos x="0" y="32"/>
                  </a:cxn>
                  <a:cxn ang="0">
                    <a:pos x="4" y="22"/>
                  </a:cxn>
                  <a:cxn ang="0">
                    <a:pos x="12" y="24"/>
                  </a:cxn>
                  <a:cxn ang="0">
                    <a:pos x="18" y="32"/>
                  </a:cxn>
                  <a:cxn ang="0">
                    <a:pos x="28" y="30"/>
                  </a:cxn>
                  <a:cxn ang="0">
                    <a:pos x="38" y="24"/>
                  </a:cxn>
                  <a:cxn ang="0">
                    <a:pos x="34" y="18"/>
                  </a:cxn>
                  <a:cxn ang="0">
                    <a:pos x="20" y="12"/>
                  </a:cxn>
                  <a:cxn ang="0">
                    <a:pos x="32" y="2"/>
                  </a:cxn>
                  <a:cxn ang="0">
                    <a:pos x="46" y="0"/>
                  </a:cxn>
                  <a:cxn ang="0">
                    <a:pos x="50" y="4"/>
                  </a:cxn>
                  <a:cxn ang="0">
                    <a:pos x="58" y="4"/>
                  </a:cxn>
                  <a:cxn ang="0">
                    <a:pos x="66" y="0"/>
                  </a:cxn>
                  <a:cxn ang="0">
                    <a:pos x="92" y="2"/>
                  </a:cxn>
                  <a:cxn ang="0">
                    <a:pos x="86" y="6"/>
                  </a:cxn>
                  <a:cxn ang="0">
                    <a:pos x="78" y="14"/>
                  </a:cxn>
                  <a:cxn ang="0">
                    <a:pos x="68" y="20"/>
                  </a:cxn>
                  <a:cxn ang="0">
                    <a:pos x="64" y="26"/>
                  </a:cxn>
                  <a:cxn ang="0">
                    <a:pos x="74" y="26"/>
                  </a:cxn>
                  <a:cxn ang="0">
                    <a:pos x="80" y="26"/>
                  </a:cxn>
                  <a:cxn ang="0">
                    <a:pos x="86" y="34"/>
                  </a:cxn>
                  <a:cxn ang="0">
                    <a:pos x="94" y="28"/>
                  </a:cxn>
                  <a:cxn ang="0">
                    <a:pos x="96" y="38"/>
                  </a:cxn>
                  <a:cxn ang="0">
                    <a:pos x="92" y="54"/>
                  </a:cxn>
                  <a:cxn ang="0">
                    <a:pos x="84" y="66"/>
                  </a:cxn>
                  <a:cxn ang="0">
                    <a:pos x="78" y="68"/>
                  </a:cxn>
                  <a:cxn ang="0">
                    <a:pos x="70" y="64"/>
                  </a:cxn>
                  <a:cxn ang="0">
                    <a:pos x="68" y="68"/>
                  </a:cxn>
                  <a:cxn ang="0">
                    <a:pos x="62" y="78"/>
                  </a:cxn>
                </a:cxnLst>
                <a:rect l="0" t="0" r="r" b="b"/>
                <a:pathLst>
                  <a:path w="96" h="78">
                    <a:moveTo>
                      <a:pt x="62" y="78"/>
                    </a:moveTo>
                    <a:lnTo>
                      <a:pt x="50" y="66"/>
                    </a:lnTo>
                    <a:lnTo>
                      <a:pt x="34" y="56"/>
                    </a:lnTo>
                    <a:lnTo>
                      <a:pt x="26" y="48"/>
                    </a:lnTo>
                    <a:lnTo>
                      <a:pt x="10" y="46"/>
                    </a:lnTo>
                    <a:lnTo>
                      <a:pt x="2" y="40"/>
                    </a:lnTo>
                    <a:lnTo>
                      <a:pt x="0" y="32"/>
                    </a:lnTo>
                    <a:lnTo>
                      <a:pt x="4" y="22"/>
                    </a:lnTo>
                    <a:lnTo>
                      <a:pt x="12" y="24"/>
                    </a:lnTo>
                    <a:lnTo>
                      <a:pt x="18" y="32"/>
                    </a:lnTo>
                    <a:lnTo>
                      <a:pt x="28" y="30"/>
                    </a:lnTo>
                    <a:lnTo>
                      <a:pt x="38" y="24"/>
                    </a:lnTo>
                    <a:lnTo>
                      <a:pt x="34" y="18"/>
                    </a:lnTo>
                    <a:lnTo>
                      <a:pt x="20" y="12"/>
                    </a:lnTo>
                    <a:lnTo>
                      <a:pt x="32" y="2"/>
                    </a:lnTo>
                    <a:lnTo>
                      <a:pt x="46" y="0"/>
                    </a:lnTo>
                    <a:lnTo>
                      <a:pt x="50" y="4"/>
                    </a:lnTo>
                    <a:lnTo>
                      <a:pt x="58" y="4"/>
                    </a:lnTo>
                    <a:lnTo>
                      <a:pt x="66" y="0"/>
                    </a:lnTo>
                    <a:lnTo>
                      <a:pt x="92" y="2"/>
                    </a:lnTo>
                    <a:lnTo>
                      <a:pt x="86" y="6"/>
                    </a:lnTo>
                    <a:lnTo>
                      <a:pt x="78" y="14"/>
                    </a:lnTo>
                    <a:lnTo>
                      <a:pt x="68" y="20"/>
                    </a:lnTo>
                    <a:lnTo>
                      <a:pt x="64" y="26"/>
                    </a:lnTo>
                    <a:lnTo>
                      <a:pt x="74" y="26"/>
                    </a:lnTo>
                    <a:lnTo>
                      <a:pt x="80" y="26"/>
                    </a:lnTo>
                    <a:lnTo>
                      <a:pt x="86" y="34"/>
                    </a:lnTo>
                    <a:lnTo>
                      <a:pt x="94" y="28"/>
                    </a:lnTo>
                    <a:lnTo>
                      <a:pt x="96" y="38"/>
                    </a:lnTo>
                    <a:lnTo>
                      <a:pt x="92" y="54"/>
                    </a:lnTo>
                    <a:lnTo>
                      <a:pt x="84" y="66"/>
                    </a:lnTo>
                    <a:lnTo>
                      <a:pt x="78" y="68"/>
                    </a:lnTo>
                    <a:lnTo>
                      <a:pt x="70" y="64"/>
                    </a:lnTo>
                    <a:lnTo>
                      <a:pt x="68" y="68"/>
                    </a:lnTo>
                    <a:lnTo>
                      <a:pt x="62" y="78"/>
                    </a:lnTo>
                    <a:close/>
                  </a:path>
                </a:pathLst>
              </a:custGeom>
              <a:grpFill/>
              <a:ln w="3175">
                <a:solidFill>
                  <a:schemeClr val="accent3"/>
                </a:solidFill>
                <a:prstDash val="solid"/>
                <a:round/>
                <a:headEnd/>
                <a:tailEnd/>
              </a:ln>
            </p:spPr>
            <p:txBody>
              <a:bodyPr/>
              <a:lstStyle/>
              <a:p>
                <a:pPr>
                  <a:defRPr/>
                </a:pPr>
                <a:endParaRPr lang="en-GB"/>
              </a:p>
            </p:txBody>
          </p:sp>
          <p:sp>
            <p:nvSpPr>
              <p:cNvPr id="62" name="Freeform 31"/>
              <p:cNvSpPr>
                <a:spLocks/>
              </p:cNvSpPr>
              <p:nvPr/>
            </p:nvSpPr>
            <p:spPr bwMode="gray">
              <a:xfrm>
                <a:off x="1170" y="1047"/>
                <a:ext cx="46" cy="34"/>
              </a:xfrm>
              <a:custGeom>
                <a:avLst/>
                <a:gdLst/>
                <a:ahLst/>
                <a:cxnLst>
                  <a:cxn ang="0">
                    <a:pos x="46" y="34"/>
                  </a:cxn>
                  <a:cxn ang="0">
                    <a:pos x="28" y="32"/>
                  </a:cxn>
                  <a:cxn ang="0">
                    <a:pos x="12" y="30"/>
                  </a:cxn>
                  <a:cxn ang="0">
                    <a:pos x="0" y="22"/>
                  </a:cxn>
                  <a:cxn ang="0">
                    <a:pos x="8" y="12"/>
                  </a:cxn>
                  <a:cxn ang="0">
                    <a:pos x="18" y="6"/>
                  </a:cxn>
                  <a:cxn ang="0">
                    <a:pos x="26" y="0"/>
                  </a:cxn>
                  <a:cxn ang="0">
                    <a:pos x="34" y="6"/>
                  </a:cxn>
                  <a:cxn ang="0">
                    <a:pos x="44" y="14"/>
                  </a:cxn>
                  <a:cxn ang="0">
                    <a:pos x="46" y="22"/>
                  </a:cxn>
                  <a:cxn ang="0">
                    <a:pos x="46" y="34"/>
                  </a:cxn>
                </a:cxnLst>
                <a:rect l="0" t="0" r="r" b="b"/>
                <a:pathLst>
                  <a:path w="46" h="34">
                    <a:moveTo>
                      <a:pt x="46" y="34"/>
                    </a:moveTo>
                    <a:lnTo>
                      <a:pt x="28" y="32"/>
                    </a:lnTo>
                    <a:lnTo>
                      <a:pt x="12" y="30"/>
                    </a:lnTo>
                    <a:lnTo>
                      <a:pt x="0" y="22"/>
                    </a:lnTo>
                    <a:lnTo>
                      <a:pt x="8" y="12"/>
                    </a:lnTo>
                    <a:lnTo>
                      <a:pt x="18" y="6"/>
                    </a:lnTo>
                    <a:lnTo>
                      <a:pt x="26" y="0"/>
                    </a:lnTo>
                    <a:lnTo>
                      <a:pt x="34" y="6"/>
                    </a:lnTo>
                    <a:lnTo>
                      <a:pt x="44" y="14"/>
                    </a:lnTo>
                    <a:lnTo>
                      <a:pt x="46" y="22"/>
                    </a:lnTo>
                    <a:lnTo>
                      <a:pt x="46" y="34"/>
                    </a:lnTo>
                    <a:close/>
                  </a:path>
                </a:pathLst>
              </a:custGeom>
              <a:grpFill/>
              <a:ln w="3175">
                <a:solidFill>
                  <a:schemeClr val="accent3"/>
                </a:solidFill>
                <a:prstDash val="solid"/>
                <a:round/>
                <a:headEnd/>
                <a:tailEnd/>
              </a:ln>
            </p:spPr>
            <p:txBody>
              <a:bodyPr/>
              <a:lstStyle/>
              <a:p>
                <a:pPr>
                  <a:defRPr/>
                </a:pPr>
                <a:endParaRPr lang="en-GB"/>
              </a:p>
            </p:txBody>
          </p:sp>
          <p:sp>
            <p:nvSpPr>
              <p:cNvPr id="63" name="Freeform 32"/>
              <p:cNvSpPr>
                <a:spLocks/>
              </p:cNvSpPr>
              <p:nvPr/>
            </p:nvSpPr>
            <p:spPr bwMode="gray">
              <a:xfrm>
                <a:off x="1142" y="945"/>
                <a:ext cx="54" cy="32"/>
              </a:xfrm>
              <a:custGeom>
                <a:avLst/>
                <a:gdLst/>
                <a:ahLst/>
                <a:cxnLst>
                  <a:cxn ang="0">
                    <a:pos x="4" y="0"/>
                  </a:cxn>
                  <a:cxn ang="0">
                    <a:pos x="22" y="4"/>
                  </a:cxn>
                  <a:cxn ang="0">
                    <a:pos x="36" y="10"/>
                  </a:cxn>
                  <a:cxn ang="0">
                    <a:pos x="48" y="14"/>
                  </a:cxn>
                  <a:cxn ang="0">
                    <a:pos x="54" y="20"/>
                  </a:cxn>
                  <a:cxn ang="0">
                    <a:pos x="48" y="30"/>
                  </a:cxn>
                  <a:cxn ang="0">
                    <a:pos x="36" y="32"/>
                  </a:cxn>
                  <a:cxn ang="0">
                    <a:pos x="20" y="32"/>
                  </a:cxn>
                  <a:cxn ang="0">
                    <a:pos x="16" y="22"/>
                  </a:cxn>
                  <a:cxn ang="0">
                    <a:pos x="6" y="18"/>
                  </a:cxn>
                  <a:cxn ang="0">
                    <a:pos x="0" y="12"/>
                  </a:cxn>
                  <a:cxn ang="0">
                    <a:pos x="0" y="4"/>
                  </a:cxn>
                  <a:cxn ang="0">
                    <a:pos x="4" y="0"/>
                  </a:cxn>
                </a:cxnLst>
                <a:rect l="0" t="0" r="r" b="b"/>
                <a:pathLst>
                  <a:path w="54" h="32">
                    <a:moveTo>
                      <a:pt x="4" y="0"/>
                    </a:moveTo>
                    <a:lnTo>
                      <a:pt x="22" y="4"/>
                    </a:lnTo>
                    <a:lnTo>
                      <a:pt x="36" y="10"/>
                    </a:lnTo>
                    <a:lnTo>
                      <a:pt x="48" y="14"/>
                    </a:lnTo>
                    <a:lnTo>
                      <a:pt x="54" y="20"/>
                    </a:lnTo>
                    <a:lnTo>
                      <a:pt x="48" y="30"/>
                    </a:lnTo>
                    <a:lnTo>
                      <a:pt x="36" y="32"/>
                    </a:lnTo>
                    <a:lnTo>
                      <a:pt x="20" y="32"/>
                    </a:lnTo>
                    <a:lnTo>
                      <a:pt x="16" y="22"/>
                    </a:lnTo>
                    <a:lnTo>
                      <a:pt x="6" y="18"/>
                    </a:lnTo>
                    <a:lnTo>
                      <a:pt x="0" y="12"/>
                    </a:lnTo>
                    <a:lnTo>
                      <a:pt x="0" y="4"/>
                    </a:lnTo>
                    <a:lnTo>
                      <a:pt x="4" y="0"/>
                    </a:lnTo>
                    <a:close/>
                  </a:path>
                </a:pathLst>
              </a:custGeom>
              <a:grpFill/>
              <a:ln w="3175">
                <a:solidFill>
                  <a:schemeClr val="accent3"/>
                </a:solidFill>
                <a:prstDash val="solid"/>
                <a:round/>
                <a:headEnd/>
                <a:tailEnd/>
              </a:ln>
            </p:spPr>
            <p:txBody>
              <a:bodyPr/>
              <a:lstStyle/>
              <a:p>
                <a:pPr>
                  <a:defRPr/>
                </a:pPr>
                <a:endParaRPr lang="en-GB"/>
              </a:p>
            </p:txBody>
          </p:sp>
          <p:sp>
            <p:nvSpPr>
              <p:cNvPr id="64" name="Freeform 33"/>
              <p:cNvSpPr>
                <a:spLocks/>
              </p:cNvSpPr>
              <p:nvPr/>
            </p:nvSpPr>
            <p:spPr bwMode="gray">
              <a:xfrm>
                <a:off x="1166" y="853"/>
                <a:ext cx="182" cy="116"/>
              </a:xfrm>
              <a:custGeom>
                <a:avLst/>
                <a:gdLst/>
                <a:ahLst/>
                <a:cxnLst>
                  <a:cxn ang="0">
                    <a:pos x="116" y="110"/>
                  </a:cxn>
                  <a:cxn ang="0">
                    <a:pos x="102" y="104"/>
                  </a:cxn>
                  <a:cxn ang="0">
                    <a:pos x="96" y="112"/>
                  </a:cxn>
                  <a:cxn ang="0">
                    <a:pos x="66" y="110"/>
                  </a:cxn>
                  <a:cxn ang="0">
                    <a:pos x="78" y="102"/>
                  </a:cxn>
                  <a:cxn ang="0">
                    <a:pos x="62" y="96"/>
                  </a:cxn>
                  <a:cxn ang="0">
                    <a:pos x="40" y="86"/>
                  </a:cxn>
                  <a:cxn ang="0">
                    <a:pos x="70" y="82"/>
                  </a:cxn>
                  <a:cxn ang="0">
                    <a:pos x="96" y="80"/>
                  </a:cxn>
                  <a:cxn ang="0">
                    <a:pos x="78" y="72"/>
                  </a:cxn>
                  <a:cxn ang="0">
                    <a:pos x="50" y="74"/>
                  </a:cxn>
                  <a:cxn ang="0">
                    <a:pos x="24" y="74"/>
                  </a:cxn>
                  <a:cxn ang="0">
                    <a:pos x="0" y="44"/>
                  </a:cxn>
                  <a:cxn ang="0">
                    <a:pos x="14" y="48"/>
                  </a:cxn>
                  <a:cxn ang="0">
                    <a:pos x="36" y="42"/>
                  </a:cxn>
                  <a:cxn ang="0">
                    <a:pos x="16" y="38"/>
                  </a:cxn>
                  <a:cxn ang="0">
                    <a:pos x="24" y="28"/>
                  </a:cxn>
                  <a:cxn ang="0">
                    <a:pos x="42" y="26"/>
                  </a:cxn>
                  <a:cxn ang="0">
                    <a:pos x="24" y="18"/>
                  </a:cxn>
                  <a:cxn ang="0">
                    <a:pos x="34" y="10"/>
                  </a:cxn>
                  <a:cxn ang="0">
                    <a:pos x="58" y="10"/>
                  </a:cxn>
                  <a:cxn ang="0">
                    <a:pos x="42" y="4"/>
                  </a:cxn>
                  <a:cxn ang="0">
                    <a:pos x="70" y="2"/>
                  </a:cxn>
                  <a:cxn ang="0">
                    <a:pos x="118" y="34"/>
                  </a:cxn>
                  <a:cxn ang="0">
                    <a:pos x="126" y="48"/>
                  </a:cxn>
                  <a:cxn ang="0">
                    <a:pos x="138" y="34"/>
                  </a:cxn>
                  <a:cxn ang="0">
                    <a:pos x="142" y="46"/>
                  </a:cxn>
                  <a:cxn ang="0">
                    <a:pos x="152" y="58"/>
                  </a:cxn>
                  <a:cxn ang="0">
                    <a:pos x="164" y="66"/>
                  </a:cxn>
                  <a:cxn ang="0">
                    <a:pos x="176" y="68"/>
                  </a:cxn>
                  <a:cxn ang="0">
                    <a:pos x="178" y="80"/>
                  </a:cxn>
                  <a:cxn ang="0">
                    <a:pos x="162" y="82"/>
                  </a:cxn>
                  <a:cxn ang="0">
                    <a:pos x="140" y="98"/>
                  </a:cxn>
                  <a:cxn ang="0">
                    <a:pos x="144" y="82"/>
                  </a:cxn>
                  <a:cxn ang="0">
                    <a:pos x="134" y="92"/>
                  </a:cxn>
                  <a:cxn ang="0">
                    <a:pos x="136" y="102"/>
                  </a:cxn>
                  <a:cxn ang="0">
                    <a:pos x="136" y="108"/>
                  </a:cxn>
                  <a:cxn ang="0">
                    <a:pos x="128" y="106"/>
                  </a:cxn>
                  <a:cxn ang="0">
                    <a:pos x="124" y="116"/>
                  </a:cxn>
                </a:cxnLst>
                <a:rect l="0" t="0" r="r" b="b"/>
                <a:pathLst>
                  <a:path w="182" h="116">
                    <a:moveTo>
                      <a:pt x="124" y="116"/>
                    </a:moveTo>
                    <a:lnTo>
                      <a:pt x="116" y="110"/>
                    </a:lnTo>
                    <a:lnTo>
                      <a:pt x="108" y="100"/>
                    </a:lnTo>
                    <a:lnTo>
                      <a:pt x="102" y="104"/>
                    </a:lnTo>
                    <a:lnTo>
                      <a:pt x="104" y="110"/>
                    </a:lnTo>
                    <a:lnTo>
                      <a:pt x="96" y="112"/>
                    </a:lnTo>
                    <a:lnTo>
                      <a:pt x="84" y="116"/>
                    </a:lnTo>
                    <a:lnTo>
                      <a:pt x="66" y="110"/>
                    </a:lnTo>
                    <a:lnTo>
                      <a:pt x="64" y="100"/>
                    </a:lnTo>
                    <a:lnTo>
                      <a:pt x="78" y="102"/>
                    </a:lnTo>
                    <a:lnTo>
                      <a:pt x="76" y="98"/>
                    </a:lnTo>
                    <a:lnTo>
                      <a:pt x="62" y="96"/>
                    </a:lnTo>
                    <a:lnTo>
                      <a:pt x="56" y="98"/>
                    </a:lnTo>
                    <a:lnTo>
                      <a:pt x="40" y="86"/>
                    </a:lnTo>
                    <a:lnTo>
                      <a:pt x="52" y="82"/>
                    </a:lnTo>
                    <a:lnTo>
                      <a:pt x="70" y="82"/>
                    </a:lnTo>
                    <a:lnTo>
                      <a:pt x="84" y="82"/>
                    </a:lnTo>
                    <a:lnTo>
                      <a:pt x="96" y="80"/>
                    </a:lnTo>
                    <a:lnTo>
                      <a:pt x="90" y="74"/>
                    </a:lnTo>
                    <a:lnTo>
                      <a:pt x="78" y="72"/>
                    </a:lnTo>
                    <a:lnTo>
                      <a:pt x="62" y="72"/>
                    </a:lnTo>
                    <a:lnTo>
                      <a:pt x="50" y="74"/>
                    </a:lnTo>
                    <a:lnTo>
                      <a:pt x="34" y="72"/>
                    </a:lnTo>
                    <a:lnTo>
                      <a:pt x="24" y="74"/>
                    </a:lnTo>
                    <a:lnTo>
                      <a:pt x="6" y="54"/>
                    </a:lnTo>
                    <a:lnTo>
                      <a:pt x="0" y="44"/>
                    </a:lnTo>
                    <a:lnTo>
                      <a:pt x="8" y="44"/>
                    </a:lnTo>
                    <a:lnTo>
                      <a:pt x="14" y="48"/>
                    </a:lnTo>
                    <a:lnTo>
                      <a:pt x="30" y="50"/>
                    </a:lnTo>
                    <a:lnTo>
                      <a:pt x="36" y="42"/>
                    </a:lnTo>
                    <a:lnTo>
                      <a:pt x="24" y="40"/>
                    </a:lnTo>
                    <a:lnTo>
                      <a:pt x="16" y="38"/>
                    </a:lnTo>
                    <a:lnTo>
                      <a:pt x="14" y="28"/>
                    </a:lnTo>
                    <a:lnTo>
                      <a:pt x="24" y="28"/>
                    </a:lnTo>
                    <a:lnTo>
                      <a:pt x="36" y="30"/>
                    </a:lnTo>
                    <a:lnTo>
                      <a:pt x="42" y="26"/>
                    </a:lnTo>
                    <a:lnTo>
                      <a:pt x="34" y="22"/>
                    </a:lnTo>
                    <a:lnTo>
                      <a:pt x="24" y="18"/>
                    </a:lnTo>
                    <a:lnTo>
                      <a:pt x="26" y="10"/>
                    </a:lnTo>
                    <a:lnTo>
                      <a:pt x="34" y="10"/>
                    </a:lnTo>
                    <a:lnTo>
                      <a:pt x="42" y="12"/>
                    </a:lnTo>
                    <a:lnTo>
                      <a:pt x="58" y="10"/>
                    </a:lnTo>
                    <a:lnTo>
                      <a:pt x="56" y="6"/>
                    </a:lnTo>
                    <a:lnTo>
                      <a:pt x="42" y="4"/>
                    </a:lnTo>
                    <a:lnTo>
                      <a:pt x="46" y="0"/>
                    </a:lnTo>
                    <a:lnTo>
                      <a:pt x="70" y="2"/>
                    </a:lnTo>
                    <a:lnTo>
                      <a:pt x="98" y="30"/>
                    </a:lnTo>
                    <a:lnTo>
                      <a:pt x="118" y="34"/>
                    </a:lnTo>
                    <a:lnTo>
                      <a:pt x="118" y="42"/>
                    </a:lnTo>
                    <a:lnTo>
                      <a:pt x="126" y="48"/>
                    </a:lnTo>
                    <a:lnTo>
                      <a:pt x="130" y="38"/>
                    </a:lnTo>
                    <a:lnTo>
                      <a:pt x="138" y="34"/>
                    </a:lnTo>
                    <a:lnTo>
                      <a:pt x="144" y="36"/>
                    </a:lnTo>
                    <a:lnTo>
                      <a:pt x="142" y="46"/>
                    </a:lnTo>
                    <a:lnTo>
                      <a:pt x="150" y="52"/>
                    </a:lnTo>
                    <a:lnTo>
                      <a:pt x="152" y="58"/>
                    </a:lnTo>
                    <a:lnTo>
                      <a:pt x="150" y="68"/>
                    </a:lnTo>
                    <a:lnTo>
                      <a:pt x="164" y="66"/>
                    </a:lnTo>
                    <a:lnTo>
                      <a:pt x="172" y="68"/>
                    </a:lnTo>
                    <a:lnTo>
                      <a:pt x="176" y="68"/>
                    </a:lnTo>
                    <a:lnTo>
                      <a:pt x="182" y="74"/>
                    </a:lnTo>
                    <a:lnTo>
                      <a:pt x="178" y="80"/>
                    </a:lnTo>
                    <a:lnTo>
                      <a:pt x="172" y="84"/>
                    </a:lnTo>
                    <a:lnTo>
                      <a:pt x="162" y="82"/>
                    </a:lnTo>
                    <a:lnTo>
                      <a:pt x="156" y="84"/>
                    </a:lnTo>
                    <a:lnTo>
                      <a:pt x="140" y="98"/>
                    </a:lnTo>
                    <a:lnTo>
                      <a:pt x="140" y="92"/>
                    </a:lnTo>
                    <a:lnTo>
                      <a:pt x="144" y="82"/>
                    </a:lnTo>
                    <a:lnTo>
                      <a:pt x="138" y="82"/>
                    </a:lnTo>
                    <a:lnTo>
                      <a:pt x="134" y="92"/>
                    </a:lnTo>
                    <a:lnTo>
                      <a:pt x="134" y="96"/>
                    </a:lnTo>
                    <a:lnTo>
                      <a:pt x="136" y="102"/>
                    </a:lnTo>
                    <a:lnTo>
                      <a:pt x="136" y="106"/>
                    </a:lnTo>
                    <a:lnTo>
                      <a:pt x="136" y="108"/>
                    </a:lnTo>
                    <a:lnTo>
                      <a:pt x="134" y="110"/>
                    </a:lnTo>
                    <a:lnTo>
                      <a:pt x="128" y="106"/>
                    </a:lnTo>
                    <a:lnTo>
                      <a:pt x="126" y="104"/>
                    </a:lnTo>
                    <a:lnTo>
                      <a:pt x="124" y="116"/>
                    </a:lnTo>
                    <a:close/>
                  </a:path>
                </a:pathLst>
              </a:custGeom>
              <a:grpFill/>
              <a:ln w="3175">
                <a:solidFill>
                  <a:schemeClr val="accent3"/>
                </a:solidFill>
                <a:prstDash val="solid"/>
                <a:round/>
                <a:headEnd/>
                <a:tailEnd/>
              </a:ln>
            </p:spPr>
            <p:txBody>
              <a:bodyPr/>
              <a:lstStyle/>
              <a:p>
                <a:pPr>
                  <a:defRPr/>
                </a:pPr>
                <a:endParaRPr lang="en-GB"/>
              </a:p>
            </p:txBody>
          </p:sp>
          <p:sp>
            <p:nvSpPr>
              <p:cNvPr id="65" name="Freeform 34"/>
              <p:cNvSpPr>
                <a:spLocks/>
              </p:cNvSpPr>
              <p:nvPr/>
            </p:nvSpPr>
            <p:spPr bwMode="gray">
              <a:xfrm>
                <a:off x="1108" y="897"/>
                <a:ext cx="26" cy="16"/>
              </a:xfrm>
              <a:custGeom>
                <a:avLst/>
                <a:gdLst/>
                <a:ahLst/>
                <a:cxnLst>
                  <a:cxn ang="0">
                    <a:pos x="8" y="0"/>
                  </a:cxn>
                  <a:cxn ang="0">
                    <a:pos x="18" y="0"/>
                  </a:cxn>
                  <a:cxn ang="0">
                    <a:pos x="26" y="6"/>
                  </a:cxn>
                  <a:cxn ang="0">
                    <a:pos x="26" y="16"/>
                  </a:cxn>
                  <a:cxn ang="0">
                    <a:pos x="18" y="16"/>
                  </a:cxn>
                  <a:cxn ang="0">
                    <a:pos x="14" y="12"/>
                  </a:cxn>
                  <a:cxn ang="0">
                    <a:pos x="4" y="12"/>
                  </a:cxn>
                  <a:cxn ang="0">
                    <a:pos x="0" y="4"/>
                  </a:cxn>
                  <a:cxn ang="0">
                    <a:pos x="8" y="0"/>
                  </a:cxn>
                </a:cxnLst>
                <a:rect l="0" t="0" r="r" b="b"/>
                <a:pathLst>
                  <a:path w="26" h="16">
                    <a:moveTo>
                      <a:pt x="8" y="0"/>
                    </a:moveTo>
                    <a:lnTo>
                      <a:pt x="18" y="0"/>
                    </a:lnTo>
                    <a:lnTo>
                      <a:pt x="26" y="6"/>
                    </a:lnTo>
                    <a:lnTo>
                      <a:pt x="26" y="16"/>
                    </a:lnTo>
                    <a:lnTo>
                      <a:pt x="18" y="16"/>
                    </a:lnTo>
                    <a:lnTo>
                      <a:pt x="14" y="12"/>
                    </a:lnTo>
                    <a:lnTo>
                      <a:pt x="4" y="12"/>
                    </a:lnTo>
                    <a:lnTo>
                      <a:pt x="0" y="4"/>
                    </a:lnTo>
                    <a:lnTo>
                      <a:pt x="8" y="0"/>
                    </a:lnTo>
                    <a:close/>
                  </a:path>
                </a:pathLst>
              </a:custGeom>
              <a:grpFill/>
              <a:ln w="3175">
                <a:solidFill>
                  <a:schemeClr val="accent3"/>
                </a:solidFill>
                <a:prstDash val="solid"/>
                <a:round/>
                <a:headEnd/>
                <a:tailEnd/>
              </a:ln>
            </p:spPr>
            <p:txBody>
              <a:bodyPr/>
              <a:lstStyle/>
              <a:p>
                <a:pPr>
                  <a:defRPr/>
                </a:pPr>
                <a:endParaRPr lang="en-GB"/>
              </a:p>
            </p:txBody>
          </p:sp>
          <p:sp>
            <p:nvSpPr>
              <p:cNvPr id="66" name="Freeform 35"/>
              <p:cNvSpPr>
                <a:spLocks/>
              </p:cNvSpPr>
              <p:nvPr/>
            </p:nvSpPr>
            <p:spPr bwMode="gray">
              <a:xfrm>
                <a:off x="1420" y="1113"/>
                <a:ext cx="70" cy="28"/>
              </a:xfrm>
              <a:custGeom>
                <a:avLst/>
                <a:gdLst/>
                <a:ahLst/>
                <a:cxnLst>
                  <a:cxn ang="0">
                    <a:pos x="4" y="0"/>
                  </a:cxn>
                  <a:cxn ang="0">
                    <a:pos x="22" y="0"/>
                  </a:cxn>
                  <a:cxn ang="0">
                    <a:pos x="42" y="2"/>
                  </a:cxn>
                  <a:cxn ang="0">
                    <a:pos x="62" y="12"/>
                  </a:cxn>
                  <a:cxn ang="0">
                    <a:pos x="70" y="22"/>
                  </a:cxn>
                  <a:cxn ang="0">
                    <a:pos x="60" y="24"/>
                  </a:cxn>
                  <a:cxn ang="0">
                    <a:pos x="46" y="24"/>
                  </a:cxn>
                  <a:cxn ang="0">
                    <a:pos x="32" y="24"/>
                  </a:cxn>
                  <a:cxn ang="0">
                    <a:pos x="26" y="28"/>
                  </a:cxn>
                  <a:cxn ang="0">
                    <a:pos x="14" y="26"/>
                  </a:cxn>
                  <a:cxn ang="0">
                    <a:pos x="10" y="16"/>
                  </a:cxn>
                  <a:cxn ang="0">
                    <a:pos x="0" y="10"/>
                  </a:cxn>
                  <a:cxn ang="0">
                    <a:pos x="0" y="0"/>
                  </a:cxn>
                  <a:cxn ang="0">
                    <a:pos x="4" y="0"/>
                  </a:cxn>
                </a:cxnLst>
                <a:rect l="0" t="0" r="r" b="b"/>
                <a:pathLst>
                  <a:path w="70" h="28">
                    <a:moveTo>
                      <a:pt x="4" y="0"/>
                    </a:moveTo>
                    <a:lnTo>
                      <a:pt x="22" y="0"/>
                    </a:lnTo>
                    <a:lnTo>
                      <a:pt x="42" y="2"/>
                    </a:lnTo>
                    <a:lnTo>
                      <a:pt x="62" y="12"/>
                    </a:lnTo>
                    <a:lnTo>
                      <a:pt x="70" y="22"/>
                    </a:lnTo>
                    <a:lnTo>
                      <a:pt x="60" y="24"/>
                    </a:lnTo>
                    <a:lnTo>
                      <a:pt x="46" y="24"/>
                    </a:lnTo>
                    <a:lnTo>
                      <a:pt x="32" y="24"/>
                    </a:lnTo>
                    <a:lnTo>
                      <a:pt x="26" y="28"/>
                    </a:lnTo>
                    <a:lnTo>
                      <a:pt x="14" y="26"/>
                    </a:lnTo>
                    <a:lnTo>
                      <a:pt x="10" y="16"/>
                    </a:lnTo>
                    <a:lnTo>
                      <a:pt x="0" y="10"/>
                    </a:lnTo>
                    <a:lnTo>
                      <a:pt x="0" y="0"/>
                    </a:lnTo>
                    <a:lnTo>
                      <a:pt x="4" y="0"/>
                    </a:lnTo>
                    <a:close/>
                  </a:path>
                </a:pathLst>
              </a:custGeom>
              <a:grpFill/>
              <a:ln w="3175">
                <a:solidFill>
                  <a:schemeClr val="accent3"/>
                </a:solidFill>
                <a:prstDash val="solid"/>
                <a:round/>
                <a:headEnd/>
                <a:tailEnd/>
              </a:ln>
            </p:spPr>
            <p:txBody>
              <a:bodyPr/>
              <a:lstStyle/>
              <a:p>
                <a:pPr>
                  <a:defRPr/>
                </a:pPr>
                <a:endParaRPr lang="en-GB"/>
              </a:p>
            </p:txBody>
          </p:sp>
          <p:sp>
            <p:nvSpPr>
              <p:cNvPr id="67" name="Freeform 36"/>
              <p:cNvSpPr>
                <a:spLocks/>
              </p:cNvSpPr>
              <p:nvPr/>
            </p:nvSpPr>
            <p:spPr bwMode="gray">
              <a:xfrm>
                <a:off x="1474" y="1269"/>
                <a:ext cx="36" cy="30"/>
              </a:xfrm>
              <a:custGeom>
                <a:avLst/>
                <a:gdLst/>
                <a:ahLst/>
                <a:cxnLst>
                  <a:cxn ang="0">
                    <a:pos x="36" y="4"/>
                  </a:cxn>
                  <a:cxn ang="0">
                    <a:pos x="36" y="10"/>
                  </a:cxn>
                  <a:cxn ang="0">
                    <a:pos x="34" y="20"/>
                  </a:cxn>
                  <a:cxn ang="0">
                    <a:pos x="26" y="26"/>
                  </a:cxn>
                  <a:cxn ang="0">
                    <a:pos x="14" y="30"/>
                  </a:cxn>
                  <a:cxn ang="0">
                    <a:pos x="0" y="26"/>
                  </a:cxn>
                  <a:cxn ang="0">
                    <a:pos x="2" y="12"/>
                  </a:cxn>
                  <a:cxn ang="0">
                    <a:pos x="6" y="4"/>
                  </a:cxn>
                  <a:cxn ang="0">
                    <a:pos x="12" y="2"/>
                  </a:cxn>
                  <a:cxn ang="0">
                    <a:pos x="24" y="0"/>
                  </a:cxn>
                  <a:cxn ang="0">
                    <a:pos x="36" y="4"/>
                  </a:cxn>
                </a:cxnLst>
                <a:rect l="0" t="0" r="r" b="b"/>
                <a:pathLst>
                  <a:path w="36" h="30">
                    <a:moveTo>
                      <a:pt x="36" y="4"/>
                    </a:moveTo>
                    <a:lnTo>
                      <a:pt x="36" y="10"/>
                    </a:lnTo>
                    <a:lnTo>
                      <a:pt x="34" y="20"/>
                    </a:lnTo>
                    <a:lnTo>
                      <a:pt x="26" y="26"/>
                    </a:lnTo>
                    <a:lnTo>
                      <a:pt x="14" y="30"/>
                    </a:lnTo>
                    <a:lnTo>
                      <a:pt x="0" y="26"/>
                    </a:lnTo>
                    <a:lnTo>
                      <a:pt x="2" y="12"/>
                    </a:lnTo>
                    <a:lnTo>
                      <a:pt x="6" y="4"/>
                    </a:lnTo>
                    <a:lnTo>
                      <a:pt x="12" y="2"/>
                    </a:lnTo>
                    <a:lnTo>
                      <a:pt x="24" y="0"/>
                    </a:lnTo>
                    <a:lnTo>
                      <a:pt x="36" y="4"/>
                    </a:lnTo>
                    <a:close/>
                  </a:path>
                </a:pathLst>
              </a:custGeom>
              <a:grpFill/>
              <a:ln w="3175">
                <a:solidFill>
                  <a:schemeClr val="accent3"/>
                </a:solidFill>
                <a:prstDash val="solid"/>
                <a:round/>
                <a:headEnd/>
                <a:tailEnd/>
              </a:ln>
            </p:spPr>
            <p:txBody>
              <a:bodyPr/>
              <a:lstStyle/>
              <a:p>
                <a:pPr>
                  <a:defRPr/>
                </a:pPr>
                <a:endParaRPr lang="en-GB"/>
              </a:p>
            </p:txBody>
          </p:sp>
          <p:sp>
            <p:nvSpPr>
              <p:cNvPr id="68" name="Freeform 37"/>
              <p:cNvSpPr>
                <a:spLocks/>
              </p:cNvSpPr>
              <p:nvPr/>
            </p:nvSpPr>
            <p:spPr bwMode="gray">
              <a:xfrm>
                <a:off x="1316" y="1335"/>
                <a:ext cx="110" cy="70"/>
              </a:xfrm>
              <a:custGeom>
                <a:avLst/>
                <a:gdLst/>
                <a:ahLst/>
                <a:cxnLst>
                  <a:cxn ang="0">
                    <a:pos x="18" y="16"/>
                  </a:cxn>
                  <a:cxn ang="0">
                    <a:pos x="18" y="6"/>
                  </a:cxn>
                  <a:cxn ang="0">
                    <a:pos x="28" y="0"/>
                  </a:cxn>
                  <a:cxn ang="0">
                    <a:pos x="40" y="0"/>
                  </a:cxn>
                  <a:cxn ang="0">
                    <a:pos x="40" y="8"/>
                  </a:cxn>
                  <a:cxn ang="0">
                    <a:pos x="42" y="12"/>
                  </a:cxn>
                  <a:cxn ang="0">
                    <a:pos x="52" y="14"/>
                  </a:cxn>
                  <a:cxn ang="0">
                    <a:pos x="54" y="16"/>
                  </a:cxn>
                  <a:cxn ang="0">
                    <a:pos x="56" y="20"/>
                  </a:cxn>
                  <a:cxn ang="0">
                    <a:pos x="62" y="22"/>
                  </a:cxn>
                  <a:cxn ang="0">
                    <a:pos x="70" y="30"/>
                  </a:cxn>
                  <a:cxn ang="0">
                    <a:pos x="84" y="32"/>
                  </a:cxn>
                  <a:cxn ang="0">
                    <a:pos x="86" y="38"/>
                  </a:cxn>
                  <a:cxn ang="0">
                    <a:pos x="88" y="46"/>
                  </a:cxn>
                  <a:cxn ang="0">
                    <a:pos x="98" y="46"/>
                  </a:cxn>
                  <a:cxn ang="0">
                    <a:pos x="108" y="48"/>
                  </a:cxn>
                  <a:cxn ang="0">
                    <a:pos x="110" y="52"/>
                  </a:cxn>
                  <a:cxn ang="0">
                    <a:pos x="110" y="56"/>
                  </a:cxn>
                  <a:cxn ang="0">
                    <a:pos x="108" y="56"/>
                  </a:cxn>
                  <a:cxn ang="0">
                    <a:pos x="106" y="60"/>
                  </a:cxn>
                  <a:cxn ang="0">
                    <a:pos x="102" y="60"/>
                  </a:cxn>
                  <a:cxn ang="0">
                    <a:pos x="100" y="62"/>
                  </a:cxn>
                  <a:cxn ang="0">
                    <a:pos x="90" y="60"/>
                  </a:cxn>
                  <a:cxn ang="0">
                    <a:pos x="84" y="58"/>
                  </a:cxn>
                  <a:cxn ang="0">
                    <a:pos x="76" y="52"/>
                  </a:cxn>
                  <a:cxn ang="0">
                    <a:pos x="68" y="46"/>
                  </a:cxn>
                  <a:cxn ang="0">
                    <a:pos x="64" y="42"/>
                  </a:cxn>
                  <a:cxn ang="0">
                    <a:pos x="60" y="44"/>
                  </a:cxn>
                  <a:cxn ang="0">
                    <a:pos x="58" y="48"/>
                  </a:cxn>
                  <a:cxn ang="0">
                    <a:pos x="52" y="56"/>
                  </a:cxn>
                  <a:cxn ang="0">
                    <a:pos x="40" y="68"/>
                  </a:cxn>
                  <a:cxn ang="0">
                    <a:pos x="24" y="70"/>
                  </a:cxn>
                  <a:cxn ang="0">
                    <a:pos x="26" y="56"/>
                  </a:cxn>
                  <a:cxn ang="0">
                    <a:pos x="14" y="56"/>
                  </a:cxn>
                  <a:cxn ang="0">
                    <a:pos x="10" y="56"/>
                  </a:cxn>
                  <a:cxn ang="0">
                    <a:pos x="6" y="62"/>
                  </a:cxn>
                  <a:cxn ang="0">
                    <a:pos x="0" y="56"/>
                  </a:cxn>
                  <a:cxn ang="0">
                    <a:pos x="6" y="48"/>
                  </a:cxn>
                  <a:cxn ang="0">
                    <a:pos x="16" y="38"/>
                  </a:cxn>
                  <a:cxn ang="0">
                    <a:pos x="16" y="26"/>
                  </a:cxn>
                  <a:cxn ang="0">
                    <a:pos x="18" y="22"/>
                  </a:cxn>
                  <a:cxn ang="0">
                    <a:pos x="18" y="16"/>
                  </a:cxn>
                </a:cxnLst>
                <a:rect l="0" t="0" r="r" b="b"/>
                <a:pathLst>
                  <a:path w="110" h="70">
                    <a:moveTo>
                      <a:pt x="18" y="16"/>
                    </a:moveTo>
                    <a:lnTo>
                      <a:pt x="18" y="6"/>
                    </a:lnTo>
                    <a:lnTo>
                      <a:pt x="28" y="0"/>
                    </a:lnTo>
                    <a:lnTo>
                      <a:pt x="40" y="0"/>
                    </a:lnTo>
                    <a:lnTo>
                      <a:pt x="40" y="8"/>
                    </a:lnTo>
                    <a:lnTo>
                      <a:pt x="42" y="12"/>
                    </a:lnTo>
                    <a:lnTo>
                      <a:pt x="52" y="14"/>
                    </a:lnTo>
                    <a:lnTo>
                      <a:pt x="54" y="16"/>
                    </a:lnTo>
                    <a:lnTo>
                      <a:pt x="56" y="20"/>
                    </a:lnTo>
                    <a:lnTo>
                      <a:pt x="62" y="22"/>
                    </a:lnTo>
                    <a:lnTo>
                      <a:pt x="70" y="30"/>
                    </a:lnTo>
                    <a:lnTo>
                      <a:pt x="84" y="32"/>
                    </a:lnTo>
                    <a:lnTo>
                      <a:pt x="86" y="38"/>
                    </a:lnTo>
                    <a:lnTo>
                      <a:pt x="88" y="46"/>
                    </a:lnTo>
                    <a:lnTo>
                      <a:pt x="98" y="46"/>
                    </a:lnTo>
                    <a:lnTo>
                      <a:pt x="108" y="48"/>
                    </a:lnTo>
                    <a:lnTo>
                      <a:pt x="110" y="52"/>
                    </a:lnTo>
                    <a:lnTo>
                      <a:pt x="110" y="56"/>
                    </a:lnTo>
                    <a:lnTo>
                      <a:pt x="108" y="56"/>
                    </a:lnTo>
                    <a:lnTo>
                      <a:pt x="106" y="60"/>
                    </a:lnTo>
                    <a:lnTo>
                      <a:pt x="102" y="60"/>
                    </a:lnTo>
                    <a:lnTo>
                      <a:pt x="100" y="62"/>
                    </a:lnTo>
                    <a:lnTo>
                      <a:pt x="90" y="60"/>
                    </a:lnTo>
                    <a:lnTo>
                      <a:pt x="84" y="58"/>
                    </a:lnTo>
                    <a:lnTo>
                      <a:pt x="76" y="52"/>
                    </a:lnTo>
                    <a:lnTo>
                      <a:pt x="68" y="46"/>
                    </a:lnTo>
                    <a:lnTo>
                      <a:pt x="64" y="42"/>
                    </a:lnTo>
                    <a:lnTo>
                      <a:pt x="60" y="44"/>
                    </a:lnTo>
                    <a:lnTo>
                      <a:pt x="58" y="48"/>
                    </a:lnTo>
                    <a:lnTo>
                      <a:pt x="52" y="56"/>
                    </a:lnTo>
                    <a:lnTo>
                      <a:pt x="40" y="68"/>
                    </a:lnTo>
                    <a:lnTo>
                      <a:pt x="24" y="70"/>
                    </a:lnTo>
                    <a:lnTo>
                      <a:pt x="26" y="56"/>
                    </a:lnTo>
                    <a:lnTo>
                      <a:pt x="14" y="56"/>
                    </a:lnTo>
                    <a:lnTo>
                      <a:pt x="10" y="56"/>
                    </a:lnTo>
                    <a:lnTo>
                      <a:pt x="6" y="62"/>
                    </a:lnTo>
                    <a:lnTo>
                      <a:pt x="0" y="56"/>
                    </a:lnTo>
                    <a:lnTo>
                      <a:pt x="6" y="48"/>
                    </a:lnTo>
                    <a:lnTo>
                      <a:pt x="16" y="38"/>
                    </a:lnTo>
                    <a:lnTo>
                      <a:pt x="16" y="26"/>
                    </a:lnTo>
                    <a:lnTo>
                      <a:pt x="18" y="22"/>
                    </a:lnTo>
                    <a:lnTo>
                      <a:pt x="18" y="16"/>
                    </a:lnTo>
                    <a:close/>
                  </a:path>
                </a:pathLst>
              </a:custGeom>
              <a:grpFill/>
              <a:ln w="3175">
                <a:solidFill>
                  <a:schemeClr val="accent3"/>
                </a:solidFill>
                <a:prstDash val="solid"/>
                <a:round/>
                <a:headEnd/>
                <a:tailEnd/>
              </a:ln>
            </p:spPr>
            <p:txBody>
              <a:bodyPr/>
              <a:lstStyle/>
              <a:p>
                <a:pPr>
                  <a:defRPr/>
                </a:pPr>
                <a:endParaRPr lang="en-GB"/>
              </a:p>
            </p:txBody>
          </p:sp>
          <p:sp>
            <p:nvSpPr>
              <p:cNvPr id="69" name="Freeform 38"/>
              <p:cNvSpPr>
                <a:spLocks/>
              </p:cNvSpPr>
              <p:nvPr/>
            </p:nvSpPr>
            <p:spPr bwMode="gray">
              <a:xfrm>
                <a:off x="1124" y="1227"/>
                <a:ext cx="68" cy="36"/>
              </a:xfrm>
              <a:custGeom>
                <a:avLst/>
                <a:gdLst/>
                <a:ahLst/>
                <a:cxnLst>
                  <a:cxn ang="0">
                    <a:pos x="6" y="26"/>
                  </a:cxn>
                  <a:cxn ang="0">
                    <a:pos x="0" y="24"/>
                  </a:cxn>
                  <a:cxn ang="0">
                    <a:pos x="10" y="16"/>
                  </a:cxn>
                  <a:cxn ang="0">
                    <a:pos x="18" y="10"/>
                  </a:cxn>
                  <a:cxn ang="0">
                    <a:pos x="20" y="0"/>
                  </a:cxn>
                  <a:cxn ang="0">
                    <a:pos x="28" y="2"/>
                  </a:cxn>
                  <a:cxn ang="0">
                    <a:pos x="38" y="6"/>
                  </a:cxn>
                  <a:cxn ang="0">
                    <a:pos x="48" y="14"/>
                  </a:cxn>
                  <a:cxn ang="0">
                    <a:pos x="60" y="18"/>
                  </a:cxn>
                  <a:cxn ang="0">
                    <a:pos x="66" y="24"/>
                  </a:cxn>
                  <a:cxn ang="0">
                    <a:pos x="68" y="32"/>
                  </a:cxn>
                  <a:cxn ang="0">
                    <a:pos x="64" y="34"/>
                  </a:cxn>
                  <a:cxn ang="0">
                    <a:pos x="56" y="36"/>
                  </a:cxn>
                  <a:cxn ang="0">
                    <a:pos x="44" y="36"/>
                  </a:cxn>
                  <a:cxn ang="0">
                    <a:pos x="28" y="34"/>
                  </a:cxn>
                  <a:cxn ang="0">
                    <a:pos x="18" y="30"/>
                  </a:cxn>
                  <a:cxn ang="0">
                    <a:pos x="6" y="26"/>
                  </a:cxn>
                </a:cxnLst>
                <a:rect l="0" t="0" r="r" b="b"/>
                <a:pathLst>
                  <a:path w="68" h="36">
                    <a:moveTo>
                      <a:pt x="6" y="26"/>
                    </a:moveTo>
                    <a:lnTo>
                      <a:pt x="0" y="24"/>
                    </a:lnTo>
                    <a:lnTo>
                      <a:pt x="10" y="16"/>
                    </a:lnTo>
                    <a:lnTo>
                      <a:pt x="18" y="10"/>
                    </a:lnTo>
                    <a:lnTo>
                      <a:pt x="20" y="0"/>
                    </a:lnTo>
                    <a:lnTo>
                      <a:pt x="28" y="2"/>
                    </a:lnTo>
                    <a:lnTo>
                      <a:pt x="38" y="6"/>
                    </a:lnTo>
                    <a:lnTo>
                      <a:pt x="48" y="14"/>
                    </a:lnTo>
                    <a:lnTo>
                      <a:pt x="60" y="18"/>
                    </a:lnTo>
                    <a:lnTo>
                      <a:pt x="66" y="24"/>
                    </a:lnTo>
                    <a:lnTo>
                      <a:pt x="68" y="32"/>
                    </a:lnTo>
                    <a:lnTo>
                      <a:pt x="64" y="34"/>
                    </a:lnTo>
                    <a:lnTo>
                      <a:pt x="56" y="36"/>
                    </a:lnTo>
                    <a:lnTo>
                      <a:pt x="44" y="36"/>
                    </a:lnTo>
                    <a:lnTo>
                      <a:pt x="28" y="34"/>
                    </a:lnTo>
                    <a:lnTo>
                      <a:pt x="18" y="30"/>
                    </a:lnTo>
                    <a:lnTo>
                      <a:pt x="6" y="26"/>
                    </a:lnTo>
                    <a:close/>
                  </a:path>
                </a:pathLst>
              </a:custGeom>
              <a:grpFill/>
              <a:ln w="3175">
                <a:solidFill>
                  <a:schemeClr val="accent3"/>
                </a:solidFill>
                <a:prstDash val="solid"/>
                <a:round/>
                <a:headEnd/>
                <a:tailEnd/>
              </a:ln>
            </p:spPr>
            <p:txBody>
              <a:bodyPr/>
              <a:lstStyle/>
              <a:p>
                <a:pPr>
                  <a:defRPr/>
                </a:pPr>
                <a:endParaRPr lang="en-GB"/>
              </a:p>
            </p:txBody>
          </p:sp>
          <p:sp>
            <p:nvSpPr>
              <p:cNvPr id="70" name="Freeform 39"/>
              <p:cNvSpPr>
                <a:spLocks/>
              </p:cNvSpPr>
              <p:nvPr/>
            </p:nvSpPr>
            <p:spPr bwMode="gray">
              <a:xfrm>
                <a:off x="1274" y="1109"/>
                <a:ext cx="460" cy="328"/>
              </a:xfrm>
              <a:custGeom>
                <a:avLst/>
                <a:gdLst/>
                <a:ahLst/>
                <a:cxnLst>
                  <a:cxn ang="0">
                    <a:pos x="148" y="30"/>
                  </a:cxn>
                  <a:cxn ang="0">
                    <a:pos x="154" y="52"/>
                  </a:cxn>
                  <a:cxn ang="0">
                    <a:pos x="184" y="36"/>
                  </a:cxn>
                  <a:cxn ang="0">
                    <a:pos x="238" y="44"/>
                  </a:cxn>
                  <a:cxn ang="0">
                    <a:pos x="250" y="54"/>
                  </a:cxn>
                  <a:cxn ang="0">
                    <a:pos x="258" y="58"/>
                  </a:cxn>
                  <a:cxn ang="0">
                    <a:pos x="280" y="68"/>
                  </a:cxn>
                  <a:cxn ang="0">
                    <a:pos x="284" y="86"/>
                  </a:cxn>
                  <a:cxn ang="0">
                    <a:pos x="306" y="90"/>
                  </a:cxn>
                  <a:cxn ang="0">
                    <a:pos x="332" y="92"/>
                  </a:cxn>
                  <a:cxn ang="0">
                    <a:pos x="324" y="108"/>
                  </a:cxn>
                  <a:cxn ang="0">
                    <a:pos x="360" y="116"/>
                  </a:cxn>
                  <a:cxn ang="0">
                    <a:pos x="342" y="122"/>
                  </a:cxn>
                  <a:cxn ang="0">
                    <a:pos x="368" y="134"/>
                  </a:cxn>
                  <a:cxn ang="0">
                    <a:pos x="346" y="136"/>
                  </a:cxn>
                  <a:cxn ang="0">
                    <a:pos x="346" y="150"/>
                  </a:cxn>
                  <a:cxn ang="0">
                    <a:pos x="382" y="160"/>
                  </a:cxn>
                  <a:cxn ang="0">
                    <a:pos x="404" y="174"/>
                  </a:cxn>
                  <a:cxn ang="0">
                    <a:pos x="434" y="190"/>
                  </a:cxn>
                  <a:cxn ang="0">
                    <a:pos x="460" y="208"/>
                  </a:cxn>
                  <a:cxn ang="0">
                    <a:pos x="434" y="216"/>
                  </a:cxn>
                  <a:cxn ang="0">
                    <a:pos x="420" y="240"/>
                  </a:cxn>
                  <a:cxn ang="0">
                    <a:pos x="386" y="222"/>
                  </a:cxn>
                  <a:cxn ang="0">
                    <a:pos x="358" y="230"/>
                  </a:cxn>
                  <a:cxn ang="0">
                    <a:pos x="408" y="284"/>
                  </a:cxn>
                  <a:cxn ang="0">
                    <a:pos x="394" y="290"/>
                  </a:cxn>
                  <a:cxn ang="0">
                    <a:pos x="356" y="290"/>
                  </a:cxn>
                  <a:cxn ang="0">
                    <a:pos x="366" y="306"/>
                  </a:cxn>
                  <a:cxn ang="0">
                    <a:pos x="354" y="322"/>
                  </a:cxn>
                  <a:cxn ang="0">
                    <a:pos x="310" y="314"/>
                  </a:cxn>
                  <a:cxn ang="0">
                    <a:pos x="288" y="280"/>
                  </a:cxn>
                  <a:cxn ang="0">
                    <a:pos x="256" y="258"/>
                  </a:cxn>
                  <a:cxn ang="0">
                    <a:pos x="238" y="260"/>
                  </a:cxn>
                  <a:cxn ang="0">
                    <a:pos x="208" y="270"/>
                  </a:cxn>
                  <a:cxn ang="0">
                    <a:pos x="202" y="236"/>
                  </a:cxn>
                  <a:cxn ang="0">
                    <a:pos x="238" y="240"/>
                  </a:cxn>
                  <a:cxn ang="0">
                    <a:pos x="246" y="222"/>
                  </a:cxn>
                  <a:cxn ang="0">
                    <a:pos x="272" y="172"/>
                  </a:cxn>
                  <a:cxn ang="0">
                    <a:pos x="246" y="156"/>
                  </a:cxn>
                  <a:cxn ang="0">
                    <a:pos x="218" y="150"/>
                  </a:cxn>
                  <a:cxn ang="0">
                    <a:pos x="212" y="124"/>
                  </a:cxn>
                  <a:cxn ang="0">
                    <a:pos x="186" y="106"/>
                  </a:cxn>
                  <a:cxn ang="0">
                    <a:pos x="178" y="112"/>
                  </a:cxn>
                  <a:cxn ang="0">
                    <a:pos x="130" y="116"/>
                  </a:cxn>
                  <a:cxn ang="0">
                    <a:pos x="56" y="110"/>
                  </a:cxn>
                  <a:cxn ang="0">
                    <a:pos x="20" y="102"/>
                  </a:cxn>
                  <a:cxn ang="0">
                    <a:pos x="32" y="86"/>
                  </a:cxn>
                  <a:cxn ang="0">
                    <a:pos x="0" y="72"/>
                  </a:cxn>
                  <a:cxn ang="0">
                    <a:pos x="38" y="2"/>
                  </a:cxn>
                  <a:cxn ang="0">
                    <a:pos x="64" y="12"/>
                  </a:cxn>
                  <a:cxn ang="0">
                    <a:pos x="68" y="76"/>
                  </a:cxn>
                  <a:cxn ang="0">
                    <a:pos x="78" y="46"/>
                  </a:cxn>
                  <a:cxn ang="0">
                    <a:pos x="108" y="4"/>
                  </a:cxn>
                </a:cxnLst>
                <a:rect l="0" t="0" r="r" b="b"/>
                <a:pathLst>
                  <a:path w="460" h="328">
                    <a:moveTo>
                      <a:pt x="134" y="6"/>
                    </a:moveTo>
                    <a:lnTo>
                      <a:pt x="140" y="14"/>
                    </a:lnTo>
                    <a:lnTo>
                      <a:pt x="146" y="22"/>
                    </a:lnTo>
                    <a:lnTo>
                      <a:pt x="148" y="30"/>
                    </a:lnTo>
                    <a:lnTo>
                      <a:pt x="148" y="38"/>
                    </a:lnTo>
                    <a:lnTo>
                      <a:pt x="144" y="42"/>
                    </a:lnTo>
                    <a:lnTo>
                      <a:pt x="144" y="52"/>
                    </a:lnTo>
                    <a:lnTo>
                      <a:pt x="154" y="52"/>
                    </a:lnTo>
                    <a:lnTo>
                      <a:pt x="158" y="42"/>
                    </a:lnTo>
                    <a:lnTo>
                      <a:pt x="168" y="42"/>
                    </a:lnTo>
                    <a:lnTo>
                      <a:pt x="180" y="50"/>
                    </a:lnTo>
                    <a:lnTo>
                      <a:pt x="184" y="36"/>
                    </a:lnTo>
                    <a:lnTo>
                      <a:pt x="198" y="34"/>
                    </a:lnTo>
                    <a:lnTo>
                      <a:pt x="214" y="34"/>
                    </a:lnTo>
                    <a:lnTo>
                      <a:pt x="230" y="40"/>
                    </a:lnTo>
                    <a:lnTo>
                      <a:pt x="238" y="44"/>
                    </a:lnTo>
                    <a:lnTo>
                      <a:pt x="228" y="50"/>
                    </a:lnTo>
                    <a:lnTo>
                      <a:pt x="226" y="58"/>
                    </a:lnTo>
                    <a:lnTo>
                      <a:pt x="240" y="52"/>
                    </a:lnTo>
                    <a:lnTo>
                      <a:pt x="250" y="54"/>
                    </a:lnTo>
                    <a:lnTo>
                      <a:pt x="244" y="60"/>
                    </a:lnTo>
                    <a:lnTo>
                      <a:pt x="238" y="68"/>
                    </a:lnTo>
                    <a:lnTo>
                      <a:pt x="246" y="66"/>
                    </a:lnTo>
                    <a:lnTo>
                      <a:pt x="258" y="58"/>
                    </a:lnTo>
                    <a:lnTo>
                      <a:pt x="260" y="66"/>
                    </a:lnTo>
                    <a:lnTo>
                      <a:pt x="254" y="74"/>
                    </a:lnTo>
                    <a:lnTo>
                      <a:pt x="264" y="74"/>
                    </a:lnTo>
                    <a:lnTo>
                      <a:pt x="280" y="68"/>
                    </a:lnTo>
                    <a:lnTo>
                      <a:pt x="290" y="70"/>
                    </a:lnTo>
                    <a:lnTo>
                      <a:pt x="296" y="76"/>
                    </a:lnTo>
                    <a:lnTo>
                      <a:pt x="292" y="80"/>
                    </a:lnTo>
                    <a:lnTo>
                      <a:pt x="284" y="86"/>
                    </a:lnTo>
                    <a:lnTo>
                      <a:pt x="290" y="90"/>
                    </a:lnTo>
                    <a:lnTo>
                      <a:pt x="300" y="86"/>
                    </a:lnTo>
                    <a:lnTo>
                      <a:pt x="306" y="84"/>
                    </a:lnTo>
                    <a:lnTo>
                      <a:pt x="306" y="90"/>
                    </a:lnTo>
                    <a:lnTo>
                      <a:pt x="298" y="98"/>
                    </a:lnTo>
                    <a:lnTo>
                      <a:pt x="304" y="98"/>
                    </a:lnTo>
                    <a:lnTo>
                      <a:pt x="320" y="92"/>
                    </a:lnTo>
                    <a:lnTo>
                      <a:pt x="332" y="92"/>
                    </a:lnTo>
                    <a:lnTo>
                      <a:pt x="342" y="96"/>
                    </a:lnTo>
                    <a:lnTo>
                      <a:pt x="342" y="100"/>
                    </a:lnTo>
                    <a:lnTo>
                      <a:pt x="334" y="104"/>
                    </a:lnTo>
                    <a:lnTo>
                      <a:pt x="324" y="108"/>
                    </a:lnTo>
                    <a:lnTo>
                      <a:pt x="332" y="112"/>
                    </a:lnTo>
                    <a:lnTo>
                      <a:pt x="350" y="108"/>
                    </a:lnTo>
                    <a:lnTo>
                      <a:pt x="356" y="110"/>
                    </a:lnTo>
                    <a:lnTo>
                      <a:pt x="360" y="116"/>
                    </a:lnTo>
                    <a:lnTo>
                      <a:pt x="362" y="122"/>
                    </a:lnTo>
                    <a:lnTo>
                      <a:pt x="354" y="122"/>
                    </a:lnTo>
                    <a:lnTo>
                      <a:pt x="348" y="122"/>
                    </a:lnTo>
                    <a:lnTo>
                      <a:pt x="342" y="122"/>
                    </a:lnTo>
                    <a:lnTo>
                      <a:pt x="342" y="128"/>
                    </a:lnTo>
                    <a:lnTo>
                      <a:pt x="352" y="128"/>
                    </a:lnTo>
                    <a:lnTo>
                      <a:pt x="362" y="128"/>
                    </a:lnTo>
                    <a:lnTo>
                      <a:pt x="368" y="134"/>
                    </a:lnTo>
                    <a:lnTo>
                      <a:pt x="370" y="138"/>
                    </a:lnTo>
                    <a:lnTo>
                      <a:pt x="368" y="138"/>
                    </a:lnTo>
                    <a:lnTo>
                      <a:pt x="362" y="138"/>
                    </a:lnTo>
                    <a:lnTo>
                      <a:pt x="346" y="136"/>
                    </a:lnTo>
                    <a:lnTo>
                      <a:pt x="344" y="138"/>
                    </a:lnTo>
                    <a:lnTo>
                      <a:pt x="342" y="140"/>
                    </a:lnTo>
                    <a:lnTo>
                      <a:pt x="342" y="144"/>
                    </a:lnTo>
                    <a:lnTo>
                      <a:pt x="346" y="150"/>
                    </a:lnTo>
                    <a:lnTo>
                      <a:pt x="354" y="156"/>
                    </a:lnTo>
                    <a:lnTo>
                      <a:pt x="362" y="156"/>
                    </a:lnTo>
                    <a:lnTo>
                      <a:pt x="370" y="154"/>
                    </a:lnTo>
                    <a:lnTo>
                      <a:pt x="382" y="160"/>
                    </a:lnTo>
                    <a:lnTo>
                      <a:pt x="382" y="166"/>
                    </a:lnTo>
                    <a:lnTo>
                      <a:pt x="388" y="168"/>
                    </a:lnTo>
                    <a:lnTo>
                      <a:pt x="398" y="170"/>
                    </a:lnTo>
                    <a:lnTo>
                      <a:pt x="404" y="174"/>
                    </a:lnTo>
                    <a:lnTo>
                      <a:pt x="406" y="180"/>
                    </a:lnTo>
                    <a:lnTo>
                      <a:pt x="416" y="180"/>
                    </a:lnTo>
                    <a:lnTo>
                      <a:pt x="424" y="182"/>
                    </a:lnTo>
                    <a:lnTo>
                      <a:pt x="434" y="190"/>
                    </a:lnTo>
                    <a:lnTo>
                      <a:pt x="438" y="194"/>
                    </a:lnTo>
                    <a:lnTo>
                      <a:pt x="450" y="196"/>
                    </a:lnTo>
                    <a:lnTo>
                      <a:pt x="460" y="204"/>
                    </a:lnTo>
                    <a:lnTo>
                      <a:pt x="460" y="208"/>
                    </a:lnTo>
                    <a:lnTo>
                      <a:pt x="460" y="212"/>
                    </a:lnTo>
                    <a:lnTo>
                      <a:pt x="458" y="214"/>
                    </a:lnTo>
                    <a:lnTo>
                      <a:pt x="444" y="216"/>
                    </a:lnTo>
                    <a:lnTo>
                      <a:pt x="434" y="216"/>
                    </a:lnTo>
                    <a:lnTo>
                      <a:pt x="436" y="226"/>
                    </a:lnTo>
                    <a:lnTo>
                      <a:pt x="430" y="232"/>
                    </a:lnTo>
                    <a:lnTo>
                      <a:pt x="420" y="232"/>
                    </a:lnTo>
                    <a:lnTo>
                      <a:pt x="420" y="240"/>
                    </a:lnTo>
                    <a:lnTo>
                      <a:pt x="414" y="248"/>
                    </a:lnTo>
                    <a:lnTo>
                      <a:pt x="398" y="240"/>
                    </a:lnTo>
                    <a:lnTo>
                      <a:pt x="390" y="230"/>
                    </a:lnTo>
                    <a:lnTo>
                      <a:pt x="386" y="222"/>
                    </a:lnTo>
                    <a:lnTo>
                      <a:pt x="364" y="208"/>
                    </a:lnTo>
                    <a:lnTo>
                      <a:pt x="356" y="212"/>
                    </a:lnTo>
                    <a:lnTo>
                      <a:pt x="360" y="222"/>
                    </a:lnTo>
                    <a:lnTo>
                      <a:pt x="358" y="230"/>
                    </a:lnTo>
                    <a:lnTo>
                      <a:pt x="364" y="244"/>
                    </a:lnTo>
                    <a:lnTo>
                      <a:pt x="376" y="256"/>
                    </a:lnTo>
                    <a:lnTo>
                      <a:pt x="394" y="270"/>
                    </a:lnTo>
                    <a:lnTo>
                      <a:pt x="408" y="284"/>
                    </a:lnTo>
                    <a:lnTo>
                      <a:pt x="406" y="290"/>
                    </a:lnTo>
                    <a:lnTo>
                      <a:pt x="400" y="288"/>
                    </a:lnTo>
                    <a:lnTo>
                      <a:pt x="396" y="288"/>
                    </a:lnTo>
                    <a:lnTo>
                      <a:pt x="394" y="290"/>
                    </a:lnTo>
                    <a:lnTo>
                      <a:pt x="400" y="304"/>
                    </a:lnTo>
                    <a:lnTo>
                      <a:pt x="394" y="310"/>
                    </a:lnTo>
                    <a:lnTo>
                      <a:pt x="378" y="302"/>
                    </a:lnTo>
                    <a:lnTo>
                      <a:pt x="356" y="290"/>
                    </a:lnTo>
                    <a:lnTo>
                      <a:pt x="344" y="278"/>
                    </a:lnTo>
                    <a:lnTo>
                      <a:pt x="338" y="282"/>
                    </a:lnTo>
                    <a:lnTo>
                      <a:pt x="348" y="292"/>
                    </a:lnTo>
                    <a:lnTo>
                      <a:pt x="366" y="306"/>
                    </a:lnTo>
                    <a:lnTo>
                      <a:pt x="370" y="312"/>
                    </a:lnTo>
                    <a:lnTo>
                      <a:pt x="374" y="320"/>
                    </a:lnTo>
                    <a:lnTo>
                      <a:pt x="378" y="328"/>
                    </a:lnTo>
                    <a:lnTo>
                      <a:pt x="354" y="322"/>
                    </a:lnTo>
                    <a:lnTo>
                      <a:pt x="334" y="314"/>
                    </a:lnTo>
                    <a:lnTo>
                      <a:pt x="320" y="304"/>
                    </a:lnTo>
                    <a:lnTo>
                      <a:pt x="312" y="304"/>
                    </a:lnTo>
                    <a:lnTo>
                      <a:pt x="310" y="314"/>
                    </a:lnTo>
                    <a:lnTo>
                      <a:pt x="296" y="298"/>
                    </a:lnTo>
                    <a:lnTo>
                      <a:pt x="290" y="290"/>
                    </a:lnTo>
                    <a:lnTo>
                      <a:pt x="294" y="286"/>
                    </a:lnTo>
                    <a:lnTo>
                      <a:pt x="288" y="280"/>
                    </a:lnTo>
                    <a:lnTo>
                      <a:pt x="280" y="282"/>
                    </a:lnTo>
                    <a:lnTo>
                      <a:pt x="272" y="274"/>
                    </a:lnTo>
                    <a:lnTo>
                      <a:pt x="262" y="264"/>
                    </a:lnTo>
                    <a:lnTo>
                      <a:pt x="256" y="258"/>
                    </a:lnTo>
                    <a:lnTo>
                      <a:pt x="244" y="254"/>
                    </a:lnTo>
                    <a:lnTo>
                      <a:pt x="238" y="250"/>
                    </a:lnTo>
                    <a:lnTo>
                      <a:pt x="238" y="258"/>
                    </a:lnTo>
                    <a:lnTo>
                      <a:pt x="238" y="260"/>
                    </a:lnTo>
                    <a:lnTo>
                      <a:pt x="236" y="262"/>
                    </a:lnTo>
                    <a:lnTo>
                      <a:pt x="224" y="262"/>
                    </a:lnTo>
                    <a:lnTo>
                      <a:pt x="218" y="266"/>
                    </a:lnTo>
                    <a:lnTo>
                      <a:pt x="208" y="270"/>
                    </a:lnTo>
                    <a:lnTo>
                      <a:pt x="194" y="268"/>
                    </a:lnTo>
                    <a:lnTo>
                      <a:pt x="186" y="258"/>
                    </a:lnTo>
                    <a:lnTo>
                      <a:pt x="188" y="246"/>
                    </a:lnTo>
                    <a:lnTo>
                      <a:pt x="202" y="236"/>
                    </a:lnTo>
                    <a:lnTo>
                      <a:pt x="214" y="238"/>
                    </a:lnTo>
                    <a:lnTo>
                      <a:pt x="226" y="242"/>
                    </a:lnTo>
                    <a:lnTo>
                      <a:pt x="232" y="246"/>
                    </a:lnTo>
                    <a:lnTo>
                      <a:pt x="238" y="240"/>
                    </a:lnTo>
                    <a:lnTo>
                      <a:pt x="246" y="236"/>
                    </a:lnTo>
                    <a:lnTo>
                      <a:pt x="258" y="232"/>
                    </a:lnTo>
                    <a:lnTo>
                      <a:pt x="254" y="228"/>
                    </a:lnTo>
                    <a:lnTo>
                      <a:pt x="246" y="222"/>
                    </a:lnTo>
                    <a:lnTo>
                      <a:pt x="254" y="210"/>
                    </a:lnTo>
                    <a:lnTo>
                      <a:pt x="268" y="202"/>
                    </a:lnTo>
                    <a:lnTo>
                      <a:pt x="280" y="190"/>
                    </a:lnTo>
                    <a:lnTo>
                      <a:pt x="272" y="172"/>
                    </a:lnTo>
                    <a:lnTo>
                      <a:pt x="264" y="160"/>
                    </a:lnTo>
                    <a:lnTo>
                      <a:pt x="256" y="160"/>
                    </a:lnTo>
                    <a:lnTo>
                      <a:pt x="254" y="152"/>
                    </a:lnTo>
                    <a:lnTo>
                      <a:pt x="246" y="156"/>
                    </a:lnTo>
                    <a:lnTo>
                      <a:pt x="240" y="148"/>
                    </a:lnTo>
                    <a:lnTo>
                      <a:pt x="240" y="142"/>
                    </a:lnTo>
                    <a:lnTo>
                      <a:pt x="228" y="142"/>
                    </a:lnTo>
                    <a:lnTo>
                      <a:pt x="218" y="150"/>
                    </a:lnTo>
                    <a:lnTo>
                      <a:pt x="210" y="142"/>
                    </a:lnTo>
                    <a:lnTo>
                      <a:pt x="222" y="134"/>
                    </a:lnTo>
                    <a:lnTo>
                      <a:pt x="218" y="128"/>
                    </a:lnTo>
                    <a:lnTo>
                      <a:pt x="212" y="124"/>
                    </a:lnTo>
                    <a:lnTo>
                      <a:pt x="202" y="114"/>
                    </a:lnTo>
                    <a:lnTo>
                      <a:pt x="196" y="120"/>
                    </a:lnTo>
                    <a:lnTo>
                      <a:pt x="190" y="112"/>
                    </a:lnTo>
                    <a:lnTo>
                      <a:pt x="186" y="106"/>
                    </a:lnTo>
                    <a:lnTo>
                      <a:pt x="178" y="98"/>
                    </a:lnTo>
                    <a:lnTo>
                      <a:pt x="172" y="100"/>
                    </a:lnTo>
                    <a:lnTo>
                      <a:pt x="176" y="106"/>
                    </a:lnTo>
                    <a:lnTo>
                      <a:pt x="178" y="112"/>
                    </a:lnTo>
                    <a:lnTo>
                      <a:pt x="172" y="116"/>
                    </a:lnTo>
                    <a:lnTo>
                      <a:pt x="158" y="116"/>
                    </a:lnTo>
                    <a:lnTo>
                      <a:pt x="136" y="110"/>
                    </a:lnTo>
                    <a:lnTo>
                      <a:pt x="130" y="116"/>
                    </a:lnTo>
                    <a:lnTo>
                      <a:pt x="118" y="118"/>
                    </a:lnTo>
                    <a:lnTo>
                      <a:pt x="90" y="114"/>
                    </a:lnTo>
                    <a:lnTo>
                      <a:pt x="74" y="110"/>
                    </a:lnTo>
                    <a:lnTo>
                      <a:pt x="56" y="110"/>
                    </a:lnTo>
                    <a:lnTo>
                      <a:pt x="48" y="104"/>
                    </a:lnTo>
                    <a:lnTo>
                      <a:pt x="40" y="100"/>
                    </a:lnTo>
                    <a:lnTo>
                      <a:pt x="32" y="106"/>
                    </a:lnTo>
                    <a:lnTo>
                      <a:pt x="20" y="102"/>
                    </a:lnTo>
                    <a:lnTo>
                      <a:pt x="8" y="94"/>
                    </a:lnTo>
                    <a:lnTo>
                      <a:pt x="8" y="84"/>
                    </a:lnTo>
                    <a:lnTo>
                      <a:pt x="16" y="84"/>
                    </a:lnTo>
                    <a:lnTo>
                      <a:pt x="32" y="86"/>
                    </a:lnTo>
                    <a:lnTo>
                      <a:pt x="38" y="82"/>
                    </a:lnTo>
                    <a:lnTo>
                      <a:pt x="32" y="76"/>
                    </a:lnTo>
                    <a:lnTo>
                      <a:pt x="16" y="78"/>
                    </a:lnTo>
                    <a:lnTo>
                      <a:pt x="0" y="72"/>
                    </a:lnTo>
                    <a:lnTo>
                      <a:pt x="0" y="50"/>
                    </a:lnTo>
                    <a:lnTo>
                      <a:pt x="8" y="30"/>
                    </a:lnTo>
                    <a:lnTo>
                      <a:pt x="20" y="14"/>
                    </a:lnTo>
                    <a:lnTo>
                      <a:pt x="38" y="2"/>
                    </a:lnTo>
                    <a:lnTo>
                      <a:pt x="52" y="0"/>
                    </a:lnTo>
                    <a:lnTo>
                      <a:pt x="82" y="2"/>
                    </a:lnTo>
                    <a:lnTo>
                      <a:pt x="76" y="8"/>
                    </a:lnTo>
                    <a:lnTo>
                      <a:pt x="64" y="12"/>
                    </a:lnTo>
                    <a:lnTo>
                      <a:pt x="54" y="28"/>
                    </a:lnTo>
                    <a:lnTo>
                      <a:pt x="54" y="40"/>
                    </a:lnTo>
                    <a:lnTo>
                      <a:pt x="54" y="50"/>
                    </a:lnTo>
                    <a:lnTo>
                      <a:pt x="68" y="76"/>
                    </a:lnTo>
                    <a:lnTo>
                      <a:pt x="82" y="72"/>
                    </a:lnTo>
                    <a:lnTo>
                      <a:pt x="76" y="64"/>
                    </a:lnTo>
                    <a:lnTo>
                      <a:pt x="66" y="50"/>
                    </a:lnTo>
                    <a:lnTo>
                      <a:pt x="78" y="46"/>
                    </a:lnTo>
                    <a:lnTo>
                      <a:pt x="70" y="38"/>
                    </a:lnTo>
                    <a:lnTo>
                      <a:pt x="72" y="26"/>
                    </a:lnTo>
                    <a:lnTo>
                      <a:pt x="84" y="16"/>
                    </a:lnTo>
                    <a:lnTo>
                      <a:pt x="108" y="4"/>
                    </a:lnTo>
                    <a:lnTo>
                      <a:pt x="122" y="2"/>
                    </a:lnTo>
                    <a:lnTo>
                      <a:pt x="134" y="6"/>
                    </a:lnTo>
                    <a:close/>
                  </a:path>
                </a:pathLst>
              </a:custGeom>
              <a:grpFill/>
              <a:ln w="3175">
                <a:solidFill>
                  <a:schemeClr val="accent3"/>
                </a:solidFill>
                <a:prstDash val="solid"/>
                <a:round/>
                <a:headEnd/>
                <a:tailEnd/>
              </a:ln>
            </p:spPr>
            <p:txBody>
              <a:bodyPr/>
              <a:lstStyle/>
              <a:p>
                <a:pPr>
                  <a:defRPr/>
                </a:pPr>
                <a:endParaRPr lang="en-GB"/>
              </a:p>
            </p:txBody>
          </p:sp>
          <p:sp>
            <p:nvSpPr>
              <p:cNvPr id="71" name="Freeform 40"/>
              <p:cNvSpPr>
                <a:spLocks/>
              </p:cNvSpPr>
              <p:nvPr/>
            </p:nvSpPr>
            <p:spPr bwMode="gray">
              <a:xfrm>
                <a:off x="1364" y="1409"/>
                <a:ext cx="36" cy="22"/>
              </a:xfrm>
              <a:custGeom>
                <a:avLst/>
                <a:gdLst/>
                <a:ahLst/>
                <a:cxnLst>
                  <a:cxn ang="0">
                    <a:pos x="34" y="0"/>
                  </a:cxn>
                  <a:cxn ang="0">
                    <a:pos x="22" y="0"/>
                  </a:cxn>
                  <a:cxn ang="0">
                    <a:pos x="8" y="6"/>
                  </a:cxn>
                  <a:cxn ang="0">
                    <a:pos x="4" y="10"/>
                  </a:cxn>
                  <a:cxn ang="0">
                    <a:pos x="2" y="12"/>
                  </a:cxn>
                  <a:cxn ang="0">
                    <a:pos x="0" y="14"/>
                  </a:cxn>
                  <a:cxn ang="0">
                    <a:pos x="6" y="18"/>
                  </a:cxn>
                  <a:cxn ang="0">
                    <a:pos x="10" y="22"/>
                  </a:cxn>
                  <a:cxn ang="0">
                    <a:pos x="22" y="18"/>
                  </a:cxn>
                  <a:cxn ang="0">
                    <a:pos x="30" y="12"/>
                  </a:cxn>
                  <a:cxn ang="0">
                    <a:pos x="36" y="4"/>
                  </a:cxn>
                  <a:cxn ang="0">
                    <a:pos x="34" y="0"/>
                  </a:cxn>
                </a:cxnLst>
                <a:rect l="0" t="0" r="r" b="b"/>
                <a:pathLst>
                  <a:path w="36" h="22">
                    <a:moveTo>
                      <a:pt x="34" y="0"/>
                    </a:moveTo>
                    <a:lnTo>
                      <a:pt x="22" y="0"/>
                    </a:lnTo>
                    <a:lnTo>
                      <a:pt x="8" y="6"/>
                    </a:lnTo>
                    <a:lnTo>
                      <a:pt x="4" y="10"/>
                    </a:lnTo>
                    <a:lnTo>
                      <a:pt x="2" y="12"/>
                    </a:lnTo>
                    <a:lnTo>
                      <a:pt x="0" y="14"/>
                    </a:lnTo>
                    <a:lnTo>
                      <a:pt x="6" y="18"/>
                    </a:lnTo>
                    <a:lnTo>
                      <a:pt x="10" y="22"/>
                    </a:lnTo>
                    <a:lnTo>
                      <a:pt x="22" y="18"/>
                    </a:lnTo>
                    <a:lnTo>
                      <a:pt x="30" y="12"/>
                    </a:lnTo>
                    <a:lnTo>
                      <a:pt x="36" y="4"/>
                    </a:lnTo>
                    <a:lnTo>
                      <a:pt x="34" y="0"/>
                    </a:lnTo>
                    <a:close/>
                  </a:path>
                </a:pathLst>
              </a:custGeom>
              <a:grpFill/>
              <a:ln w="3175">
                <a:solidFill>
                  <a:schemeClr val="accent3"/>
                </a:solidFill>
                <a:prstDash val="solid"/>
                <a:round/>
                <a:headEnd/>
                <a:tailEnd/>
              </a:ln>
            </p:spPr>
            <p:txBody>
              <a:bodyPr/>
              <a:lstStyle/>
              <a:p>
                <a:pPr>
                  <a:defRPr/>
                </a:pPr>
                <a:endParaRPr lang="en-GB"/>
              </a:p>
            </p:txBody>
          </p:sp>
          <p:sp>
            <p:nvSpPr>
              <p:cNvPr id="72" name="Freeform 41"/>
              <p:cNvSpPr>
                <a:spLocks/>
              </p:cNvSpPr>
              <p:nvPr/>
            </p:nvSpPr>
            <p:spPr bwMode="gray">
              <a:xfrm>
                <a:off x="1426" y="1423"/>
                <a:ext cx="18" cy="22"/>
              </a:xfrm>
              <a:custGeom>
                <a:avLst/>
                <a:gdLst/>
                <a:ahLst/>
                <a:cxnLst>
                  <a:cxn ang="0">
                    <a:pos x="8" y="0"/>
                  </a:cxn>
                  <a:cxn ang="0">
                    <a:pos x="2" y="6"/>
                  </a:cxn>
                  <a:cxn ang="0">
                    <a:pos x="0" y="14"/>
                  </a:cxn>
                  <a:cxn ang="0">
                    <a:pos x="8" y="22"/>
                  </a:cxn>
                  <a:cxn ang="0">
                    <a:pos x="18" y="10"/>
                  </a:cxn>
                  <a:cxn ang="0">
                    <a:pos x="16" y="2"/>
                  </a:cxn>
                  <a:cxn ang="0">
                    <a:pos x="8" y="0"/>
                  </a:cxn>
                </a:cxnLst>
                <a:rect l="0" t="0" r="r" b="b"/>
                <a:pathLst>
                  <a:path w="18" h="22">
                    <a:moveTo>
                      <a:pt x="8" y="0"/>
                    </a:moveTo>
                    <a:lnTo>
                      <a:pt x="2" y="6"/>
                    </a:lnTo>
                    <a:lnTo>
                      <a:pt x="0" y="14"/>
                    </a:lnTo>
                    <a:lnTo>
                      <a:pt x="8" y="22"/>
                    </a:lnTo>
                    <a:lnTo>
                      <a:pt x="18" y="10"/>
                    </a:lnTo>
                    <a:lnTo>
                      <a:pt x="16" y="2"/>
                    </a:lnTo>
                    <a:lnTo>
                      <a:pt x="8" y="0"/>
                    </a:lnTo>
                    <a:close/>
                  </a:path>
                </a:pathLst>
              </a:custGeom>
              <a:grpFill/>
              <a:ln w="3175">
                <a:solidFill>
                  <a:schemeClr val="accent3"/>
                </a:solidFill>
                <a:prstDash val="solid"/>
                <a:round/>
                <a:headEnd/>
                <a:tailEnd/>
              </a:ln>
            </p:spPr>
            <p:txBody>
              <a:bodyPr/>
              <a:lstStyle/>
              <a:p>
                <a:pPr>
                  <a:defRPr/>
                </a:pPr>
                <a:endParaRPr lang="en-GB"/>
              </a:p>
            </p:txBody>
          </p:sp>
          <p:sp>
            <p:nvSpPr>
              <p:cNvPr id="73" name="Freeform 42"/>
              <p:cNvSpPr>
                <a:spLocks/>
              </p:cNvSpPr>
              <p:nvPr/>
            </p:nvSpPr>
            <p:spPr bwMode="gray">
              <a:xfrm>
                <a:off x="876" y="971"/>
                <a:ext cx="22" cy="14"/>
              </a:xfrm>
              <a:custGeom>
                <a:avLst/>
                <a:gdLst/>
                <a:ahLst/>
                <a:cxnLst>
                  <a:cxn ang="0">
                    <a:pos x="8" y="0"/>
                  </a:cxn>
                  <a:cxn ang="0">
                    <a:pos x="16" y="2"/>
                  </a:cxn>
                  <a:cxn ang="0">
                    <a:pos x="22" y="8"/>
                  </a:cxn>
                  <a:cxn ang="0">
                    <a:pos x="20" y="12"/>
                  </a:cxn>
                  <a:cxn ang="0">
                    <a:pos x="10" y="14"/>
                  </a:cxn>
                  <a:cxn ang="0">
                    <a:pos x="2" y="8"/>
                  </a:cxn>
                  <a:cxn ang="0">
                    <a:pos x="0" y="2"/>
                  </a:cxn>
                  <a:cxn ang="0">
                    <a:pos x="8" y="0"/>
                  </a:cxn>
                </a:cxnLst>
                <a:rect l="0" t="0" r="r" b="b"/>
                <a:pathLst>
                  <a:path w="22" h="14">
                    <a:moveTo>
                      <a:pt x="8" y="0"/>
                    </a:moveTo>
                    <a:lnTo>
                      <a:pt x="16" y="2"/>
                    </a:lnTo>
                    <a:lnTo>
                      <a:pt x="22" y="8"/>
                    </a:lnTo>
                    <a:lnTo>
                      <a:pt x="20" y="12"/>
                    </a:lnTo>
                    <a:lnTo>
                      <a:pt x="10" y="14"/>
                    </a:lnTo>
                    <a:lnTo>
                      <a:pt x="2" y="8"/>
                    </a:lnTo>
                    <a:lnTo>
                      <a:pt x="0" y="2"/>
                    </a:lnTo>
                    <a:lnTo>
                      <a:pt x="8" y="0"/>
                    </a:lnTo>
                    <a:close/>
                  </a:path>
                </a:pathLst>
              </a:custGeom>
              <a:grpFill/>
              <a:ln w="3175">
                <a:solidFill>
                  <a:schemeClr val="accent3"/>
                </a:solidFill>
                <a:prstDash val="solid"/>
                <a:round/>
                <a:headEnd/>
                <a:tailEnd/>
              </a:ln>
            </p:spPr>
            <p:txBody>
              <a:bodyPr/>
              <a:lstStyle/>
              <a:p>
                <a:pPr>
                  <a:defRPr/>
                </a:pPr>
                <a:endParaRPr lang="en-GB"/>
              </a:p>
            </p:txBody>
          </p:sp>
          <p:sp>
            <p:nvSpPr>
              <p:cNvPr id="74" name="Freeform 43"/>
              <p:cNvSpPr>
                <a:spLocks/>
              </p:cNvSpPr>
              <p:nvPr/>
            </p:nvSpPr>
            <p:spPr bwMode="gray">
              <a:xfrm>
                <a:off x="1516" y="1271"/>
                <a:ext cx="20" cy="16"/>
              </a:xfrm>
              <a:custGeom>
                <a:avLst/>
                <a:gdLst/>
                <a:ahLst/>
                <a:cxnLst>
                  <a:cxn ang="0">
                    <a:pos x="8" y="0"/>
                  </a:cxn>
                  <a:cxn ang="0">
                    <a:pos x="16" y="6"/>
                  </a:cxn>
                  <a:cxn ang="0">
                    <a:pos x="20" y="12"/>
                  </a:cxn>
                  <a:cxn ang="0">
                    <a:pos x="16" y="16"/>
                  </a:cxn>
                  <a:cxn ang="0">
                    <a:pos x="6" y="14"/>
                  </a:cxn>
                  <a:cxn ang="0">
                    <a:pos x="0" y="10"/>
                  </a:cxn>
                  <a:cxn ang="0">
                    <a:pos x="0" y="2"/>
                  </a:cxn>
                  <a:cxn ang="0">
                    <a:pos x="8" y="0"/>
                  </a:cxn>
                </a:cxnLst>
                <a:rect l="0" t="0" r="r" b="b"/>
                <a:pathLst>
                  <a:path w="20" h="16">
                    <a:moveTo>
                      <a:pt x="8" y="0"/>
                    </a:moveTo>
                    <a:lnTo>
                      <a:pt x="16" y="6"/>
                    </a:lnTo>
                    <a:lnTo>
                      <a:pt x="20" y="12"/>
                    </a:lnTo>
                    <a:lnTo>
                      <a:pt x="16" y="16"/>
                    </a:lnTo>
                    <a:lnTo>
                      <a:pt x="6" y="14"/>
                    </a:lnTo>
                    <a:lnTo>
                      <a:pt x="0" y="10"/>
                    </a:lnTo>
                    <a:lnTo>
                      <a:pt x="0" y="2"/>
                    </a:lnTo>
                    <a:lnTo>
                      <a:pt x="8" y="0"/>
                    </a:lnTo>
                    <a:close/>
                  </a:path>
                </a:pathLst>
              </a:custGeom>
              <a:grpFill/>
              <a:ln w="3175">
                <a:solidFill>
                  <a:schemeClr val="accent3"/>
                </a:solidFill>
                <a:prstDash val="solid"/>
                <a:round/>
                <a:headEnd/>
                <a:tailEnd/>
              </a:ln>
            </p:spPr>
            <p:txBody>
              <a:bodyPr/>
              <a:lstStyle/>
              <a:p>
                <a:pPr>
                  <a:defRPr/>
                </a:pPr>
                <a:endParaRPr lang="en-GB"/>
              </a:p>
            </p:txBody>
          </p:sp>
          <p:sp>
            <p:nvSpPr>
              <p:cNvPr id="75" name="Freeform 44"/>
              <p:cNvSpPr>
                <a:spLocks/>
              </p:cNvSpPr>
              <p:nvPr/>
            </p:nvSpPr>
            <p:spPr bwMode="gray">
              <a:xfrm>
                <a:off x="1682" y="1705"/>
                <a:ext cx="38" cy="18"/>
              </a:xfrm>
              <a:custGeom>
                <a:avLst/>
                <a:gdLst/>
                <a:ahLst/>
                <a:cxnLst>
                  <a:cxn ang="0">
                    <a:pos x="0" y="2"/>
                  </a:cxn>
                  <a:cxn ang="0">
                    <a:pos x="8" y="8"/>
                  </a:cxn>
                  <a:cxn ang="0">
                    <a:pos x="18" y="14"/>
                  </a:cxn>
                  <a:cxn ang="0">
                    <a:pos x="34" y="18"/>
                  </a:cxn>
                  <a:cxn ang="0">
                    <a:pos x="38" y="12"/>
                  </a:cxn>
                  <a:cxn ang="0">
                    <a:pos x="30" y="6"/>
                  </a:cxn>
                  <a:cxn ang="0">
                    <a:pos x="22" y="2"/>
                  </a:cxn>
                  <a:cxn ang="0">
                    <a:pos x="14" y="0"/>
                  </a:cxn>
                  <a:cxn ang="0">
                    <a:pos x="8" y="0"/>
                  </a:cxn>
                  <a:cxn ang="0">
                    <a:pos x="0" y="2"/>
                  </a:cxn>
                </a:cxnLst>
                <a:rect l="0" t="0" r="r" b="b"/>
                <a:pathLst>
                  <a:path w="38" h="18">
                    <a:moveTo>
                      <a:pt x="0" y="2"/>
                    </a:moveTo>
                    <a:lnTo>
                      <a:pt x="8" y="8"/>
                    </a:lnTo>
                    <a:lnTo>
                      <a:pt x="18" y="14"/>
                    </a:lnTo>
                    <a:lnTo>
                      <a:pt x="34" y="18"/>
                    </a:lnTo>
                    <a:lnTo>
                      <a:pt x="38" y="12"/>
                    </a:lnTo>
                    <a:lnTo>
                      <a:pt x="30" y="6"/>
                    </a:lnTo>
                    <a:lnTo>
                      <a:pt x="22" y="2"/>
                    </a:lnTo>
                    <a:lnTo>
                      <a:pt x="14" y="0"/>
                    </a:lnTo>
                    <a:lnTo>
                      <a:pt x="8" y="0"/>
                    </a:lnTo>
                    <a:lnTo>
                      <a:pt x="0" y="2"/>
                    </a:lnTo>
                    <a:close/>
                  </a:path>
                </a:pathLst>
              </a:custGeom>
              <a:grpFill/>
              <a:ln w="3175">
                <a:solidFill>
                  <a:schemeClr val="accent3"/>
                </a:solidFill>
                <a:prstDash val="solid"/>
                <a:round/>
                <a:headEnd/>
                <a:tailEnd/>
              </a:ln>
            </p:spPr>
            <p:txBody>
              <a:bodyPr/>
              <a:lstStyle/>
              <a:p>
                <a:pPr>
                  <a:defRPr/>
                </a:pPr>
                <a:endParaRPr lang="en-GB"/>
              </a:p>
            </p:txBody>
          </p:sp>
          <p:sp>
            <p:nvSpPr>
              <p:cNvPr id="76" name="Freeform 50"/>
              <p:cNvSpPr>
                <a:spLocks/>
              </p:cNvSpPr>
              <p:nvPr/>
            </p:nvSpPr>
            <p:spPr bwMode="gray">
              <a:xfrm>
                <a:off x="668" y="1685"/>
                <a:ext cx="72" cy="50"/>
              </a:xfrm>
              <a:custGeom>
                <a:avLst/>
                <a:gdLst/>
                <a:ahLst/>
                <a:cxnLst>
                  <a:cxn ang="0">
                    <a:pos x="0" y="0"/>
                  </a:cxn>
                  <a:cxn ang="0">
                    <a:pos x="12" y="2"/>
                  </a:cxn>
                  <a:cxn ang="0">
                    <a:pos x="24" y="6"/>
                  </a:cxn>
                  <a:cxn ang="0">
                    <a:pos x="32" y="10"/>
                  </a:cxn>
                  <a:cxn ang="0">
                    <a:pos x="42" y="16"/>
                  </a:cxn>
                  <a:cxn ang="0">
                    <a:pos x="50" y="26"/>
                  </a:cxn>
                  <a:cxn ang="0">
                    <a:pos x="56" y="30"/>
                  </a:cxn>
                  <a:cxn ang="0">
                    <a:pos x="66" y="36"/>
                  </a:cxn>
                  <a:cxn ang="0">
                    <a:pos x="70" y="42"/>
                  </a:cxn>
                  <a:cxn ang="0">
                    <a:pos x="72" y="46"/>
                  </a:cxn>
                  <a:cxn ang="0">
                    <a:pos x="66" y="48"/>
                  </a:cxn>
                  <a:cxn ang="0">
                    <a:pos x="56" y="50"/>
                  </a:cxn>
                  <a:cxn ang="0">
                    <a:pos x="46" y="46"/>
                  </a:cxn>
                  <a:cxn ang="0">
                    <a:pos x="46" y="38"/>
                  </a:cxn>
                  <a:cxn ang="0">
                    <a:pos x="40" y="38"/>
                  </a:cxn>
                  <a:cxn ang="0">
                    <a:pos x="34" y="32"/>
                  </a:cxn>
                  <a:cxn ang="0">
                    <a:pos x="28" y="24"/>
                  </a:cxn>
                  <a:cxn ang="0">
                    <a:pos x="22" y="24"/>
                  </a:cxn>
                  <a:cxn ang="0">
                    <a:pos x="20" y="18"/>
                  </a:cxn>
                  <a:cxn ang="0">
                    <a:pos x="14" y="18"/>
                  </a:cxn>
                  <a:cxn ang="0">
                    <a:pos x="6" y="14"/>
                  </a:cxn>
                  <a:cxn ang="0">
                    <a:pos x="0" y="10"/>
                  </a:cxn>
                  <a:cxn ang="0">
                    <a:pos x="0" y="0"/>
                  </a:cxn>
                </a:cxnLst>
                <a:rect l="0" t="0" r="r" b="b"/>
                <a:pathLst>
                  <a:path w="72" h="50">
                    <a:moveTo>
                      <a:pt x="0" y="0"/>
                    </a:moveTo>
                    <a:lnTo>
                      <a:pt x="12" y="2"/>
                    </a:lnTo>
                    <a:lnTo>
                      <a:pt x="24" y="6"/>
                    </a:lnTo>
                    <a:lnTo>
                      <a:pt x="32" y="10"/>
                    </a:lnTo>
                    <a:lnTo>
                      <a:pt x="42" y="16"/>
                    </a:lnTo>
                    <a:lnTo>
                      <a:pt x="50" y="26"/>
                    </a:lnTo>
                    <a:lnTo>
                      <a:pt x="56" y="30"/>
                    </a:lnTo>
                    <a:lnTo>
                      <a:pt x="66" y="36"/>
                    </a:lnTo>
                    <a:lnTo>
                      <a:pt x="70" y="42"/>
                    </a:lnTo>
                    <a:lnTo>
                      <a:pt x="72" y="46"/>
                    </a:lnTo>
                    <a:lnTo>
                      <a:pt x="66" y="48"/>
                    </a:lnTo>
                    <a:lnTo>
                      <a:pt x="56" y="50"/>
                    </a:lnTo>
                    <a:lnTo>
                      <a:pt x="46" y="46"/>
                    </a:lnTo>
                    <a:lnTo>
                      <a:pt x="46" y="38"/>
                    </a:lnTo>
                    <a:lnTo>
                      <a:pt x="40" y="38"/>
                    </a:lnTo>
                    <a:lnTo>
                      <a:pt x="34" y="32"/>
                    </a:lnTo>
                    <a:lnTo>
                      <a:pt x="28" y="24"/>
                    </a:lnTo>
                    <a:lnTo>
                      <a:pt x="22" y="24"/>
                    </a:lnTo>
                    <a:lnTo>
                      <a:pt x="20" y="18"/>
                    </a:lnTo>
                    <a:lnTo>
                      <a:pt x="14" y="18"/>
                    </a:lnTo>
                    <a:lnTo>
                      <a:pt x="6" y="14"/>
                    </a:lnTo>
                    <a:lnTo>
                      <a:pt x="0" y="10"/>
                    </a:lnTo>
                    <a:lnTo>
                      <a:pt x="0" y="0"/>
                    </a:lnTo>
                    <a:close/>
                  </a:path>
                </a:pathLst>
              </a:custGeom>
              <a:grpFill/>
              <a:ln w="3175">
                <a:solidFill>
                  <a:schemeClr val="accent3"/>
                </a:solidFill>
                <a:prstDash val="solid"/>
                <a:round/>
                <a:headEnd/>
                <a:tailEnd/>
              </a:ln>
            </p:spPr>
            <p:txBody>
              <a:bodyPr/>
              <a:lstStyle/>
              <a:p>
                <a:pPr>
                  <a:defRPr/>
                </a:pPr>
                <a:endParaRPr lang="en-GB"/>
              </a:p>
            </p:txBody>
          </p:sp>
        </p:grpSp>
        <p:grpSp>
          <p:nvGrpSpPr>
            <p:cNvPr id="5" name="Group 498"/>
            <p:cNvGrpSpPr/>
            <p:nvPr/>
          </p:nvGrpSpPr>
          <p:grpSpPr bwMode="gray">
            <a:xfrm>
              <a:off x="2527763" y="2542371"/>
              <a:ext cx="2143023" cy="1316514"/>
              <a:chOff x="2527763" y="2542371"/>
              <a:chExt cx="2143023" cy="1316514"/>
            </a:xfrm>
            <a:grpFill/>
          </p:grpSpPr>
          <p:grpSp>
            <p:nvGrpSpPr>
              <p:cNvPr id="6" name="Group 49"/>
              <p:cNvGrpSpPr>
                <a:grpSpLocks/>
              </p:cNvGrpSpPr>
              <p:nvPr/>
            </p:nvGrpSpPr>
            <p:grpSpPr bwMode="gray">
              <a:xfrm>
                <a:off x="2527763" y="2542371"/>
                <a:ext cx="799595" cy="624595"/>
                <a:chOff x="44" y="1185"/>
                <a:chExt cx="594" cy="464"/>
              </a:xfrm>
              <a:grpFill/>
            </p:grpSpPr>
            <p:sp>
              <p:nvSpPr>
                <p:cNvPr id="33" name="Freeform 15"/>
                <p:cNvSpPr>
                  <a:spLocks/>
                </p:cNvSpPr>
                <p:nvPr/>
              </p:nvSpPr>
              <p:spPr bwMode="gray">
                <a:xfrm>
                  <a:off x="44" y="1185"/>
                  <a:ext cx="594" cy="414"/>
                </a:xfrm>
                <a:custGeom>
                  <a:avLst/>
                  <a:gdLst/>
                  <a:ahLst/>
                  <a:cxnLst>
                    <a:cxn ang="0">
                      <a:pos x="540" y="354"/>
                    </a:cxn>
                    <a:cxn ang="0">
                      <a:pos x="510" y="318"/>
                    </a:cxn>
                    <a:cxn ang="0">
                      <a:pos x="500" y="332"/>
                    </a:cxn>
                    <a:cxn ang="0">
                      <a:pos x="464" y="324"/>
                    </a:cxn>
                    <a:cxn ang="0">
                      <a:pos x="414" y="298"/>
                    </a:cxn>
                    <a:cxn ang="0">
                      <a:pos x="362" y="288"/>
                    </a:cxn>
                    <a:cxn ang="0">
                      <a:pos x="318" y="272"/>
                    </a:cxn>
                    <a:cxn ang="0">
                      <a:pos x="314" y="294"/>
                    </a:cxn>
                    <a:cxn ang="0">
                      <a:pos x="278" y="304"/>
                    </a:cxn>
                    <a:cxn ang="0">
                      <a:pos x="252" y="298"/>
                    </a:cxn>
                    <a:cxn ang="0">
                      <a:pos x="270" y="274"/>
                    </a:cxn>
                    <a:cxn ang="0">
                      <a:pos x="274" y="266"/>
                    </a:cxn>
                    <a:cxn ang="0">
                      <a:pos x="236" y="298"/>
                    </a:cxn>
                    <a:cxn ang="0">
                      <a:pos x="222" y="322"/>
                    </a:cxn>
                    <a:cxn ang="0">
                      <a:pos x="196" y="348"/>
                    </a:cxn>
                    <a:cxn ang="0">
                      <a:pos x="146" y="384"/>
                    </a:cxn>
                    <a:cxn ang="0">
                      <a:pos x="112" y="398"/>
                    </a:cxn>
                    <a:cxn ang="0">
                      <a:pos x="90" y="408"/>
                    </a:cxn>
                    <a:cxn ang="0">
                      <a:pos x="84" y="394"/>
                    </a:cxn>
                    <a:cxn ang="0">
                      <a:pos x="114" y="382"/>
                    </a:cxn>
                    <a:cxn ang="0">
                      <a:pos x="156" y="354"/>
                    </a:cxn>
                    <a:cxn ang="0">
                      <a:pos x="170" y="320"/>
                    </a:cxn>
                    <a:cxn ang="0">
                      <a:pos x="138" y="328"/>
                    </a:cxn>
                    <a:cxn ang="0">
                      <a:pos x="100" y="328"/>
                    </a:cxn>
                    <a:cxn ang="0">
                      <a:pos x="86" y="286"/>
                    </a:cxn>
                    <a:cxn ang="0">
                      <a:pos x="56" y="300"/>
                    </a:cxn>
                    <a:cxn ang="0">
                      <a:pos x="48" y="274"/>
                    </a:cxn>
                    <a:cxn ang="0">
                      <a:pos x="24" y="258"/>
                    </a:cxn>
                    <a:cxn ang="0">
                      <a:pos x="46" y="226"/>
                    </a:cxn>
                    <a:cxn ang="0">
                      <a:pos x="80" y="214"/>
                    </a:cxn>
                    <a:cxn ang="0">
                      <a:pos x="102" y="184"/>
                    </a:cxn>
                    <a:cxn ang="0">
                      <a:pos x="86" y="180"/>
                    </a:cxn>
                    <a:cxn ang="0">
                      <a:pos x="20" y="168"/>
                    </a:cxn>
                    <a:cxn ang="0">
                      <a:pos x="10" y="150"/>
                    </a:cxn>
                    <a:cxn ang="0">
                      <a:pos x="60" y="132"/>
                    </a:cxn>
                    <a:cxn ang="0">
                      <a:pos x="100" y="142"/>
                    </a:cxn>
                    <a:cxn ang="0">
                      <a:pos x="102" y="132"/>
                    </a:cxn>
                    <a:cxn ang="0">
                      <a:pos x="84" y="116"/>
                    </a:cxn>
                    <a:cxn ang="0">
                      <a:pos x="44" y="94"/>
                    </a:cxn>
                    <a:cxn ang="0">
                      <a:pos x="22" y="68"/>
                    </a:cxn>
                    <a:cxn ang="0">
                      <a:pos x="88" y="28"/>
                    </a:cxn>
                    <a:cxn ang="0">
                      <a:pos x="132" y="12"/>
                    </a:cxn>
                    <a:cxn ang="0">
                      <a:pos x="186" y="8"/>
                    </a:cxn>
                    <a:cxn ang="0">
                      <a:pos x="244" y="16"/>
                    </a:cxn>
                    <a:cxn ang="0">
                      <a:pos x="318" y="30"/>
                    </a:cxn>
                    <a:cxn ang="0">
                      <a:pos x="400" y="40"/>
                    </a:cxn>
                    <a:cxn ang="0">
                      <a:pos x="438" y="288"/>
                    </a:cxn>
                    <a:cxn ang="0">
                      <a:pos x="478" y="316"/>
                    </a:cxn>
                    <a:cxn ang="0">
                      <a:pos x="508" y="300"/>
                    </a:cxn>
                    <a:cxn ang="0">
                      <a:pos x="556" y="358"/>
                    </a:cxn>
                    <a:cxn ang="0">
                      <a:pos x="594" y="394"/>
                    </a:cxn>
                    <a:cxn ang="0">
                      <a:pos x="582" y="394"/>
                    </a:cxn>
                  </a:cxnLst>
                  <a:rect l="0" t="0" r="r" b="b"/>
                  <a:pathLst>
                    <a:path w="594" h="414">
                      <a:moveTo>
                        <a:pt x="568" y="384"/>
                      </a:moveTo>
                      <a:lnTo>
                        <a:pt x="552" y="370"/>
                      </a:lnTo>
                      <a:lnTo>
                        <a:pt x="542" y="362"/>
                      </a:lnTo>
                      <a:lnTo>
                        <a:pt x="540" y="354"/>
                      </a:lnTo>
                      <a:lnTo>
                        <a:pt x="530" y="342"/>
                      </a:lnTo>
                      <a:lnTo>
                        <a:pt x="522" y="336"/>
                      </a:lnTo>
                      <a:lnTo>
                        <a:pt x="518" y="330"/>
                      </a:lnTo>
                      <a:lnTo>
                        <a:pt x="510" y="318"/>
                      </a:lnTo>
                      <a:lnTo>
                        <a:pt x="506" y="322"/>
                      </a:lnTo>
                      <a:lnTo>
                        <a:pt x="510" y="334"/>
                      </a:lnTo>
                      <a:lnTo>
                        <a:pt x="506" y="338"/>
                      </a:lnTo>
                      <a:lnTo>
                        <a:pt x="500" y="332"/>
                      </a:lnTo>
                      <a:lnTo>
                        <a:pt x="496" y="328"/>
                      </a:lnTo>
                      <a:lnTo>
                        <a:pt x="492" y="336"/>
                      </a:lnTo>
                      <a:lnTo>
                        <a:pt x="480" y="332"/>
                      </a:lnTo>
                      <a:lnTo>
                        <a:pt x="464" y="324"/>
                      </a:lnTo>
                      <a:lnTo>
                        <a:pt x="440" y="310"/>
                      </a:lnTo>
                      <a:lnTo>
                        <a:pt x="438" y="302"/>
                      </a:lnTo>
                      <a:lnTo>
                        <a:pt x="426" y="304"/>
                      </a:lnTo>
                      <a:lnTo>
                        <a:pt x="414" y="298"/>
                      </a:lnTo>
                      <a:lnTo>
                        <a:pt x="400" y="296"/>
                      </a:lnTo>
                      <a:lnTo>
                        <a:pt x="378" y="296"/>
                      </a:lnTo>
                      <a:lnTo>
                        <a:pt x="368" y="296"/>
                      </a:lnTo>
                      <a:lnTo>
                        <a:pt x="362" y="288"/>
                      </a:lnTo>
                      <a:lnTo>
                        <a:pt x="348" y="286"/>
                      </a:lnTo>
                      <a:lnTo>
                        <a:pt x="344" y="280"/>
                      </a:lnTo>
                      <a:lnTo>
                        <a:pt x="332" y="274"/>
                      </a:lnTo>
                      <a:lnTo>
                        <a:pt x="318" y="272"/>
                      </a:lnTo>
                      <a:lnTo>
                        <a:pt x="306" y="272"/>
                      </a:lnTo>
                      <a:lnTo>
                        <a:pt x="306" y="280"/>
                      </a:lnTo>
                      <a:lnTo>
                        <a:pt x="310" y="286"/>
                      </a:lnTo>
                      <a:lnTo>
                        <a:pt x="314" y="294"/>
                      </a:lnTo>
                      <a:lnTo>
                        <a:pt x="310" y="296"/>
                      </a:lnTo>
                      <a:lnTo>
                        <a:pt x="294" y="296"/>
                      </a:lnTo>
                      <a:lnTo>
                        <a:pt x="286" y="298"/>
                      </a:lnTo>
                      <a:lnTo>
                        <a:pt x="278" y="304"/>
                      </a:lnTo>
                      <a:lnTo>
                        <a:pt x="268" y="312"/>
                      </a:lnTo>
                      <a:lnTo>
                        <a:pt x="256" y="316"/>
                      </a:lnTo>
                      <a:lnTo>
                        <a:pt x="250" y="308"/>
                      </a:lnTo>
                      <a:lnTo>
                        <a:pt x="252" y="298"/>
                      </a:lnTo>
                      <a:lnTo>
                        <a:pt x="256" y="290"/>
                      </a:lnTo>
                      <a:lnTo>
                        <a:pt x="258" y="280"/>
                      </a:lnTo>
                      <a:lnTo>
                        <a:pt x="262" y="276"/>
                      </a:lnTo>
                      <a:lnTo>
                        <a:pt x="270" y="274"/>
                      </a:lnTo>
                      <a:lnTo>
                        <a:pt x="280" y="272"/>
                      </a:lnTo>
                      <a:lnTo>
                        <a:pt x="284" y="264"/>
                      </a:lnTo>
                      <a:lnTo>
                        <a:pt x="286" y="260"/>
                      </a:lnTo>
                      <a:lnTo>
                        <a:pt x="274" y="266"/>
                      </a:lnTo>
                      <a:lnTo>
                        <a:pt x="264" y="268"/>
                      </a:lnTo>
                      <a:lnTo>
                        <a:pt x="244" y="282"/>
                      </a:lnTo>
                      <a:lnTo>
                        <a:pt x="236" y="290"/>
                      </a:lnTo>
                      <a:lnTo>
                        <a:pt x="236" y="298"/>
                      </a:lnTo>
                      <a:lnTo>
                        <a:pt x="230" y="304"/>
                      </a:lnTo>
                      <a:lnTo>
                        <a:pt x="220" y="306"/>
                      </a:lnTo>
                      <a:lnTo>
                        <a:pt x="216" y="314"/>
                      </a:lnTo>
                      <a:lnTo>
                        <a:pt x="222" y="322"/>
                      </a:lnTo>
                      <a:lnTo>
                        <a:pt x="224" y="326"/>
                      </a:lnTo>
                      <a:lnTo>
                        <a:pt x="218" y="332"/>
                      </a:lnTo>
                      <a:lnTo>
                        <a:pt x="208" y="340"/>
                      </a:lnTo>
                      <a:lnTo>
                        <a:pt x="196" y="348"/>
                      </a:lnTo>
                      <a:lnTo>
                        <a:pt x="176" y="360"/>
                      </a:lnTo>
                      <a:lnTo>
                        <a:pt x="154" y="372"/>
                      </a:lnTo>
                      <a:lnTo>
                        <a:pt x="148" y="378"/>
                      </a:lnTo>
                      <a:lnTo>
                        <a:pt x="146" y="384"/>
                      </a:lnTo>
                      <a:lnTo>
                        <a:pt x="134" y="390"/>
                      </a:lnTo>
                      <a:lnTo>
                        <a:pt x="130" y="394"/>
                      </a:lnTo>
                      <a:lnTo>
                        <a:pt x="116" y="394"/>
                      </a:lnTo>
                      <a:lnTo>
                        <a:pt x="112" y="398"/>
                      </a:lnTo>
                      <a:lnTo>
                        <a:pt x="104" y="402"/>
                      </a:lnTo>
                      <a:lnTo>
                        <a:pt x="98" y="398"/>
                      </a:lnTo>
                      <a:lnTo>
                        <a:pt x="94" y="400"/>
                      </a:lnTo>
                      <a:lnTo>
                        <a:pt x="90" y="408"/>
                      </a:lnTo>
                      <a:lnTo>
                        <a:pt x="84" y="412"/>
                      </a:lnTo>
                      <a:lnTo>
                        <a:pt x="76" y="410"/>
                      </a:lnTo>
                      <a:lnTo>
                        <a:pt x="78" y="402"/>
                      </a:lnTo>
                      <a:lnTo>
                        <a:pt x="84" y="394"/>
                      </a:lnTo>
                      <a:lnTo>
                        <a:pt x="90" y="390"/>
                      </a:lnTo>
                      <a:lnTo>
                        <a:pt x="100" y="388"/>
                      </a:lnTo>
                      <a:lnTo>
                        <a:pt x="110" y="388"/>
                      </a:lnTo>
                      <a:lnTo>
                        <a:pt x="114" y="382"/>
                      </a:lnTo>
                      <a:lnTo>
                        <a:pt x="124" y="378"/>
                      </a:lnTo>
                      <a:lnTo>
                        <a:pt x="140" y="366"/>
                      </a:lnTo>
                      <a:lnTo>
                        <a:pt x="150" y="356"/>
                      </a:lnTo>
                      <a:lnTo>
                        <a:pt x="156" y="354"/>
                      </a:lnTo>
                      <a:lnTo>
                        <a:pt x="160" y="342"/>
                      </a:lnTo>
                      <a:lnTo>
                        <a:pt x="160" y="332"/>
                      </a:lnTo>
                      <a:lnTo>
                        <a:pt x="168" y="328"/>
                      </a:lnTo>
                      <a:lnTo>
                        <a:pt x="170" y="320"/>
                      </a:lnTo>
                      <a:lnTo>
                        <a:pt x="160" y="322"/>
                      </a:lnTo>
                      <a:lnTo>
                        <a:pt x="148" y="328"/>
                      </a:lnTo>
                      <a:lnTo>
                        <a:pt x="142" y="322"/>
                      </a:lnTo>
                      <a:lnTo>
                        <a:pt x="138" y="328"/>
                      </a:lnTo>
                      <a:lnTo>
                        <a:pt x="134" y="330"/>
                      </a:lnTo>
                      <a:lnTo>
                        <a:pt x="126" y="322"/>
                      </a:lnTo>
                      <a:lnTo>
                        <a:pt x="110" y="320"/>
                      </a:lnTo>
                      <a:lnTo>
                        <a:pt x="100" y="328"/>
                      </a:lnTo>
                      <a:lnTo>
                        <a:pt x="90" y="330"/>
                      </a:lnTo>
                      <a:lnTo>
                        <a:pt x="88" y="304"/>
                      </a:lnTo>
                      <a:lnTo>
                        <a:pt x="86" y="296"/>
                      </a:lnTo>
                      <a:lnTo>
                        <a:pt x="86" y="286"/>
                      </a:lnTo>
                      <a:lnTo>
                        <a:pt x="80" y="286"/>
                      </a:lnTo>
                      <a:lnTo>
                        <a:pt x="78" y="296"/>
                      </a:lnTo>
                      <a:lnTo>
                        <a:pt x="74" y="300"/>
                      </a:lnTo>
                      <a:lnTo>
                        <a:pt x="56" y="300"/>
                      </a:lnTo>
                      <a:lnTo>
                        <a:pt x="48" y="292"/>
                      </a:lnTo>
                      <a:lnTo>
                        <a:pt x="40" y="280"/>
                      </a:lnTo>
                      <a:lnTo>
                        <a:pt x="42" y="274"/>
                      </a:lnTo>
                      <a:lnTo>
                        <a:pt x="48" y="274"/>
                      </a:lnTo>
                      <a:lnTo>
                        <a:pt x="40" y="268"/>
                      </a:lnTo>
                      <a:lnTo>
                        <a:pt x="40" y="260"/>
                      </a:lnTo>
                      <a:lnTo>
                        <a:pt x="36" y="268"/>
                      </a:lnTo>
                      <a:lnTo>
                        <a:pt x="24" y="258"/>
                      </a:lnTo>
                      <a:lnTo>
                        <a:pt x="30" y="246"/>
                      </a:lnTo>
                      <a:lnTo>
                        <a:pt x="34" y="242"/>
                      </a:lnTo>
                      <a:lnTo>
                        <a:pt x="46" y="234"/>
                      </a:lnTo>
                      <a:lnTo>
                        <a:pt x="46" y="226"/>
                      </a:lnTo>
                      <a:lnTo>
                        <a:pt x="50" y="220"/>
                      </a:lnTo>
                      <a:lnTo>
                        <a:pt x="58" y="220"/>
                      </a:lnTo>
                      <a:lnTo>
                        <a:pt x="72" y="222"/>
                      </a:lnTo>
                      <a:lnTo>
                        <a:pt x="80" y="214"/>
                      </a:lnTo>
                      <a:lnTo>
                        <a:pt x="88" y="210"/>
                      </a:lnTo>
                      <a:lnTo>
                        <a:pt x="110" y="208"/>
                      </a:lnTo>
                      <a:lnTo>
                        <a:pt x="108" y="194"/>
                      </a:lnTo>
                      <a:lnTo>
                        <a:pt x="102" y="184"/>
                      </a:lnTo>
                      <a:lnTo>
                        <a:pt x="108" y="178"/>
                      </a:lnTo>
                      <a:lnTo>
                        <a:pt x="104" y="174"/>
                      </a:lnTo>
                      <a:lnTo>
                        <a:pt x="94" y="174"/>
                      </a:lnTo>
                      <a:lnTo>
                        <a:pt x="86" y="180"/>
                      </a:lnTo>
                      <a:lnTo>
                        <a:pt x="76" y="186"/>
                      </a:lnTo>
                      <a:lnTo>
                        <a:pt x="22" y="184"/>
                      </a:lnTo>
                      <a:lnTo>
                        <a:pt x="14" y="176"/>
                      </a:lnTo>
                      <a:lnTo>
                        <a:pt x="20" y="168"/>
                      </a:lnTo>
                      <a:lnTo>
                        <a:pt x="20" y="164"/>
                      </a:lnTo>
                      <a:lnTo>
                        <a:pt x="4" y="164"/>
                      </a:lnTo>
                      <a:lnTo>
                        <a:pt x="0" y="156"/>
                      </a:lnTo>
                      <a:lnTo>
                        <a:pt x="10" y="150"/>
                      </a:lnTo>
                      <a:lnTo>
                        <a:pt x="22" y="140"/>
                      </a:lnTo>
                      <a:lnTo>
                        <a:pt x="36" y="136"/>
                      </a:lnTo>
                      <a:lnTo>
                        <a:pt x="52" y="130"/>
                      </a:lnTo>
                      <a:lnTo>
                        <a:pt x="60" y="132"/>
                      </a:lnTo>
                      <a:lnTo>
                        <a:pt x="62" y="140"/>
                      </a:lnTo>
                      <a:lnTo>
                        <a:pt x="72" y="146"/>
                      </a:lnTo>
                      <a:lnTo>
                        <a:pt x="88" y="144"/>
                      </a:lnTo>
                      <a:lnTo>
                        <a:pt x="100" y="142"/>
                      </a:lnTo>
                      <a:lnTo>
                        <a:pt x="114" y="136"/>
                      </a:lnTo>
                      <a:lnTo>
                        <a:pt x="118" y="130"/>
                      </a:lnTo>
                      <a:lnTo>
                        <a:pt x="108" y="128"/>
                      </a:lnTo>
                      <a:lnTo>
                        <a:pt x="102" y="132"/>
                      </a:lnTo>
                      <a:lnTo>
                        <a:pt x="88" y="130"/>
                      </a:lnTo>
                      <a:lnTo>
                        <a:pt x="88" y="122"/>
                      </a:lnTo>
                      <a:lnTo>
                        <a:pt x="92" y="118"/>
                      </a:lnTo>
                      <a:lnTo>
                        <a:pt x="84" y="116"/>
                      </a:lnTo>
                      <a:lnTo>
                        <a:pt x="66" y="120"/>
                      </a:lnTo>
                      <a:lnTo>
                        <a:pt x="60" y="108"/>
                      </a:lnTo>
                      <a:lnTo>
                        <a:pt x="50" y="100"/>
                      </a:lnTo>
                      <a:lnTo>
                        <a:pt x="44" y="94"/>
                      </a:lnTo>
                      <a:lnTo>
                        <a:pt x="38" y="90"/>
                      </a:lnTo>
                      <a:lnTo>
                        <a:pt x="26" y="90"/>
                      </a:lnTo>
                      <a:lnTo>
                        <a:pt x="20" y="82"/>
                      </a:lnTo>
                      <a:lnTo>
                        <a:pt x="22" y="68"/>
                      </a:lnTo>
                      <a:lnTo>
                        <a:pt x="58" y="64"/>
                      </a:lnTo>
                      <a:lnTo>
                        <a:pt x="70" y="54"/>
                      </a:lnTo>
                      <a:lnTo>
                        <a:pt x="74" y="42"/>
                      </a:lnTo>
                      <a:lnTo>
                        <a:pt x="88" y="28"/>
                      </a:lnTo>
                      <a:lnTo>
                        <a:pt x="104" y="28"/>
                      </a:lnTo>
                      <a:lnTo>
                        <a:pt x="120" y="20"/>
                      </a:lnTo>
                      <a:lnTo>
                        <a:pt x="128" y="20"/>
                      </a:lnTo>
                      <a:lnTo>
                        <a:pt x="132" y="12"/>
                      </a:lnTo>
                      <a:lnTo>
                        <a:pt x="158" y="10"/>
                      </a:lnTo>
                      <a:lnTo>
                        <a:pt x="176" y="0"/>
                      </a:lnTo>
                      <a:lnTo>
                        <a:pt x="190" y="2"/>
                      </a:lnTo>
                      <a:lnTo>
                        <a:pt x="186" y="8"/>
                      </a:lnTo>
                      <a:lnTo>
                        <a:pt x="190" y="14"/>
                      </a:lnTo>
                      <a:lnTo>
                        <a:pt x="204" y="8"/>
                      </a:lnTo>
                      <a:lnTo>
                        <a:pt x="212" y="12"/>
                      </a:lnTo>
                      <a:lnTo>
                        <a:pt x="244" y="16"/>
                      </a:lnTo>
                      <a:lnTo>
                        <a:pt x="244" y="22"/>
                      </a:lnTo>
                      <a:lnTo>
                        <a:pt x="268" y="24"/>
                      </a:lnTo>
                      <a:lnTo>
                        <a:pt x="296" y="24"/>
                      </a:lnTo>
                      <a:lnTo>
                        <a:pt x="318" y="30"/>
                      </a:lnTo>
                      <a:lnTo>
                        <a:pt x="344" y="36"/>
                      </a:lnTo>
                      <a:lnTo>
                        <a:pt x="364" y="40"/>
                      </a:lnTo>
                      <a:lnTo>
                        <a:pt x="394" y="36"/>
                      </a:lnTo>
                      <a:lnTo>
                        <a:pt x="400" y="40"/>
                      </a:lnTo>
                      <a:lnTo>
                        <a:pt x="420" y="48"/>
                      </a:lnTo>
                      <a:lnTo>
                        <a:pt x="420" y="288"/>
                      </a:lnTo>
                      <a:lnTo>
                        <a:pt x="430" y="292"/>
                      </a:lnTo>
                      <a:lnTo>
                        <a:pt x="438" y="288"/>
                      </a:lnTo>
                      <a:lnTo>
                        <a:pt x="446" y="286"/>
                      </a:lnTo>
                      <a:lnTo>
                        <a:pt x="454" y="296"/>
                      </a:lnTo>
                      <a:lnTo>
                        <a:pt x="470" y="308"/>
                      </a:lnTo>
                      <a:lnTo>
                        <a:pt x="478" y="316"/>
                      </a:lnTo>
                      <a:lnTo>
                        <a:pt x="488" y="314"/>
                      </a:lnTo>
                      <a:lnTo>
                        <a:pt x="490" y="308"/>
                      </a:lnTo>
                      <a:lnTo>
                        <a:pt x="498" y="304"/>
                      </a:lnTo>
                      <a:lnTo>
                        <a:pt x="508" y="300"/>
                      </a:lnTo>
                      <a:lnTo>
                        <a:pt x="520" y="312"/>
                      </a:lnTo>
                      <a:lnTo>
                        <a:pt x="530" y="322"/>
                      </a:lnTo>
                      <a:lnTo>
                        <a:pt x="546" y="338"/>
                      </a:lnTo>
                      <a:lnTo>
                        <a:pt x="556" y="358"/>
                      </a:lnTo>
                      <a:lnTo>
                        <a:pt x="566" y="370"/>
                      </a:lnTo>
                      <a:lnTo>
                        <a:pt x="578" y="378"/>
                      </a:lnTo>
                      <a:lnTo>
                        <a:pt x="592" y="386"/>
                      </a:lnTo>
                      <a:lnTo>
                        <a:pt x="594" y="394"/>
                      </a:lnTo>
                      <a:lnTo>
                        <a:pt x="590" y="410"/>
                      </a:lnTo>
                      <a:lnTo>
                        <a:pt x="576" y="414"/>
                      </a:lnTo>
                      <a:lnTo>
                        <a:pt x="580" y="404"/>
                      </a:lnTo>
                      <a:lnTo>
                        <a:pt x="582" y="394"/>
                      </a:lnTo>
                      <a:lnTo>
                        <a:pt x="576" y="392"/>
                      </a:lnTo>
                      <a:lnTo>
                        <a:pt x="570" y="386"/>
                      </a:lnTo>
                      <a:lnTo>
                        <a:pt x="568" y="384"/>
                      </a:lnTo>
                      <a:close/>
                    </a:path>
                  </a:pathLst>
                </a:custGeom>
                <a:grpFill/>
                <a:ln w="3175" cmpd="sng">
                  <a:solidFill>
                    <a:schemeClr val="accent3"/>
                  </a:solidFill>
                  <a:prstDash val="solid"/>
                  <a:round/>
                  <a:headEnd/>
                  <a:tailEnd/>
                </a:ln>
              </p:spPr>
              <p:txBody>
                <a:bodyPr/>
                <a:lstStyle/>
                <a:p>
                  <a:pPr>
                    <a:defRPr/>
                  </a:pPr>
                  <a:endParaRPr lang="en-GB"/>
                </a:p>
              </p:txBody>
            </p:sp>
            <p:sp>
              <p:nvSpPr>
                <p:cNvPr id="34" name="Freeform 16"/>
                <p:cNvSpPr>
                  <a:spLocks/>
                </p:cNvSpPr>
                <p:nvPr/>
              </p:nvSpPr>
              <p:spPr bwMode="gray">
                <a:xfrm>
                  <a:off x="250" y="1527"/>
                  <a:ext cx="38" cy="26"/>
                </a:xfrm>
                <a:custGeom>
                  <a:avLst/>
                  <a:gdLst/>
                  <a:ahLst/>
                  <a:cxnLst>
                    <a:cxn ang="0">
                      <a:pos x="28" y="2"/>
                    </a:cxn>
                    <a:cxn ang="0">
                      <a:pos x="20" y="4"/>
                    </a:cxn>
                    <a:cxn ang="0">
                      <a:pos x="14" y="6"/>
                    </a:cxn>
                    <a:cxn ang="0">
                      <a:pos x="14" y="14"/>
                    </a:cxn>
                    <a:cxn ang="0">
                      <a:pos x="8" y="12"/>
                    </a:cxn>
                    <a:cxn ang="0">
                      <a:pos x="4" y="8"/>
                    </a:cxn>
                    <a:cxn ang="0">
                      <a:pos x="0" y="12"/>
                    </a:cxn>
                    <a:cxn ang="0">
                      <a:pos x="2" y="20"/>
                    </a:cxn>
                    <a:cxn ang="0">
                      <a:pos x="8" y="26"/>
                    </a:cxn>
                    <a:cxn ang="0">
                      <a:pos x="26" y="24"/>
                    </a:cxn>
                    <a:cxn ang="0">
                      <a:pos x="32" y="16"/>
                    </a:cxn>
                    <a:cxn ang="0">
                      <a:pos x="38" y="10"/>
                    </a:cxn>
                    <a:cxn ang="0">
                      <a:pos x="34" y="0"/>
                    </a:cxn>
                    <a:cxn ang="0">
                      <a:pos x="28" y="2"/>
                    </a:cxn>
                  </a:cxnLst>
                  <a:rect l="0" t="0" r="r" b="b"/>
                  <a:pathLst>
                    <a:path w="38" h="26">
                      <a:moveTo>
                        <a:pt x="28" y="2"/>
                      </a:moveTo>
                      <a:lnTo>
                        <a:pt x="20" y="4"/>
                      </a:lnTo>
                      <a:lnTo>
                        <a:pt x="14" y="6"/>
                      </a:lnTo>
                      <a:lnTo>
                        <a:pt x="14" y="14"/>
                      </a:lnTo>
                      <a:lnTo>
                        <a:pt x="8" y="12"/>
                      </a:lnTo>
                      <a:lnTo>
                        <a:pt x="4" y="8"/>
                      </a:lnTo>
                      <a:lnTo>
                        <a:pt x="0" y="12"/>
                      </a:lnTo>
                      <a:lnTo>
                        <a:pt x="2" y="20"/>
                      </a:lnTo>
                      <a:lnTo>
                        <a:pt x="8" y="26"/>
                      </a:lnTo>
                      <a:lnTo>
                        <a:pt x="26" y="24"/>
                      </a:lnTo>
                      <a:lnTo>
                        <a:pt x="32" y="16"/>
                      </a:lnTo>
                      <a:lnTo>
                        <a:pt x="38" y="10"/>
                      </a:lnTo>
                      <a:lnTo>
                        <a:pt x="34" y="0"/>
                      </a:lnTo>
                      <a:lnTo>
                        <a:pt x="28" y="2"/>
                      </a:lnTo>
                      <a:close/>
                    </a:path>
                  </a:pathLst>
                </a:custGeom>
                <a:grpFill/>
                <a:ln w="3175" cmpd="sng">
                  <a:solidFill>
                    <a:schemeClr val="accent3"/>
                  </a:solidFill>
                  <a:prstDash val="solid"/>
                  <a:round/>
                  <a:headEnd/>
                  <a:tailEnd/>
                </a:ln>
              </p:spPr>
              <p:txBody>
                <a:bodyPr/>
                <a:lstStyle/>
                <a:p>
                  <a:pPr>
                    <a:defRPr/>
                  </a:pPr>
                  <a:endParaRPr lang="en-GB"/>
                </a:p>
              </p:txBody>
            </p:sp>
            <p:sp>
              <p:nvSpPr>
                <p:cNvPr id="35" name="Freeform 17"/>
                <p:cNvSpPr>
                  <a:spLocks/>
                </p:cNvSpPr>
                <p:nvPr/>
              </p:nvSpPr>
              <p:spPr bwMode="gray">
                <a:xfrm>
                  <a:off x="50" y="1473"/>
                  <a:ext cx="26" cy="16"/>
                </a:xfrm>
                <a:custGeom>
                  <a:avLst/>
                  <a:gdLst/>
                  <a:ahLst/>
                  <a:cxnLst>
                    <a:cxn ang="0">
                      <a:pos x="22" y="0"/>
                    </a:cxn>
                    <a:cxn ang="0">
                      <a:pos x="26" y="4"/>
                    </a:cxn>
                    <a:cxn ang="0">
                      <a:pos x="26" y="8"/>
                    </a:cxn>
                    <a:cxn ang="0">
                      <a:pos x="22" y="16"/>
                    </a:cxn>
                    <a:cxn ang="0">
                      <a:pos x="14" y="14"/>
                    </a:cxn>
                    <a:cxn ang="0">
                      <a:pos x="10" y="16"/>
                    </a:cxn>
                    <a:cxn ang="0">
                      <a:pos x="4" y="10"/>
                    </a:cxn>
                    <a:cxn ang="0">
                      <a:pos x="0" y="6"/>
                    </a:cxn>
                    <a:cxn ang="0">
                      <a:pos x="2" y="0"/>
                    </a:cxn>
                    <a:cxn ang="0">
                      <a:pos x="8" y="0"/>
                    </a:cxn>
                    <a:cxn ang="0">
                      <a:pos x="22" y="0"/>
                    </a:cxn>
                  </a:cxnLst>
                  <a:rect l="0" t="0" r="r" b="b"/>
                  <a:pathLst>
                    <a:path w="26" h="16">
                      <a:moveTo>
                        <a:pt x="22" y="0"/>
                      </a:moveTo>
                      <a:lnTo>
                        <a:pt x="26" y="4"/>
                      </a:lnTo>
                      <a:lnTo>
                        <a:pt x="26" y="8"/>
                      </a:lnTo>
                      <a:lnTo>
                        <a:pt x="22" y="16"/>
                      </a:lnTo>
                      <a:lnTo>
                        <a:pt x="14" y="14"/>
                      </a:lnTo>
                      <a:lnTo>
                        <a:pt x="10" y="16"/>
                      </a:lnTo>
                      <a:lnTo>
                        <a:pt x="4" y="10"/>
                      </a:lnTo>
                      <a:lnTo>
                        <a:pt x="0" y="6"/>
                      </a:lnTo>
                      <a:lnTo>
                        <a:pt x="2" y="0"/>
                      </a:lnTo>
                      <a:lnTo>
                        <a:pt x="8" y="0"/>
                      </a:lnTo>
                      <a:lnTo>
                        <a:pt x="22" y="0"/>
                      </a:lnTo>
                      <a:close/>
                    </a:path>
                  </a:pathLst>
                </a:custGeom>
                <a:grpFill/>
                <a:ln w="3175" cmpd="sng">
                  <a:solidFill>
                    <a:schemeClr val="accent3"/>
                  </a:solidFill>
                  <a:prstDash val="solid"/>
                  <a:round/>
                  <a:headEnd/>
                  <a:tailEnd/>
                </a:ln>
              </p:spPr>
              <p:txBody>
                <a:bodyPr/>
                <a:lstStyle/>
                <a:p>
                  <a:pPr>
                    <a:defRPr/>
                  </a:pPr>
                  <a:endParaRPr lang="en-GB"/>
                </a:p>
              </p:txBody>
            </p:sp>
            <p:sp>
              <p:nvSpPr>
                <p:cNvPr id="36" name="Freeform 18"/>
                <p:cNvSpPr>
                  <a:spLocks/>
                </p:cNvSpPr>
                <p:nvPr/>
              </p:nvSpPr>
              <p:spPr bwMode="gray">
                <a:xfrm>
                  <a:off x="540" y="1525"/>
                  <a:ext cx="24" cy="40"/>
                </a:xfrm>
                <a:custGeom>
                  <a:avLst/>
                  <a:gdLst/>
                  <a:ahLst/>
                  <a:cxnLst>
                    <a:cxn ang="0">
                      <a:pos x="0" y="0"/>
                    </a:cxn>
                    <a:cxn ang="0">
                      <a:pos x="10" y="2"/>
                    </a:cxn>
                    <a:cxn ang="0">
                      <a:pos x="16" y="6"/>
                    </a:cxn>
                    <a:cxn ang="0">
                      <a:pos x="18" y="20"/>
                    </a:cxn>
                    <a:cxn ang="0">
                      <a:pos x="24" y="30"/>
                    </a:cxn>
                    <a:cxn ang="0">
                      <a:pos x="24" y="40"/>
                    </a:cxn>
                    <a:cxn ang="0">
                      <a:pos x="16" y="32"/>
                    </a:cxn>
                    <a:cxn ang="0">
                      <a:pos x="8" y="22"/>
                    </a:cxn>
                    <a:cxn ang="0">
                      <a:pos x="4" y="16"/>
                    </a:cxn>
                    <a:cxn ang="0">
                      <a:pos x="0" y="8"/>
                    </a:cxn>
                    <a:cxn ang="0">
                      <a:pos x="0" y="0"/>
                    </a:cxn>
                  </a:cxnLst>
                  <a:rect l="0" t="0" r="r" b="b"/>
                  <a:pathLst>
                    <a:path w="24" h="40">
                      <a:moveTo>
                        <a:pt x="0" y="0"/>
                      </a:moveTo>
                      <a:lnTo>
                        <a:pt x="10" y="2"/>
                      </a:lnTo>
                      <a:lnTo>
                        <a:pt x="16" y="6"/>
                      </a:lnTo>
                      <a:lnTo>
                        <a:pt x="18" y="20"/>
                      </a:lnTo>
                      <a:lnTo>
                        <a:pt x="24" y="30"/>
                      </a:lnTo>
                      <a:lnTo>
                        <a:pt x="24" y="40"/>
                      </a:lnTo>
                      <a:lnTo>
                        <a:pt x="16" y="32"/>
                      </a:lnTo>
                      <a:lnTo>
                        <a:pt x="8" y="22"/>
                      </a:lnTo>
                      <a:lnTo>
                        <a:pt x="4" y="16"/>
                      </a:lnTo>
                      <a:lnTo>
                        <a:pt x="0" y="8"/>
                      </a:lnTo>
                      <a:lnTo>
                        <a:pt x="0" y="0"/>
                      </a:lnTo>
                      <a:close/>
                    </a:path>
                  </a:pathLst>
                </a:custGeom>
                <a:grpFill/>
                <a:ln w="3175" cmpd="sng">
                  <a:solidFill>
                    <a:schemeClr val="accent3"/>
                  </a:solidFill>
                  <a:prstDash val="solid"/>
                  <a:round/>
                  <a:headEnd/>
                  <a:tailEnd/>
                </a:ln>
              </p:spPr>
              <p:txBody>
                <a:bodyPr/>
                <a:lstStyle/>
                <a:p>
                  <a:pPr>
                    <a:defRPr/>
                  </a:pPr>
                  <a:endParaRPr lang="en-GB"/>
                </a:p>
              </p:txBody>
            </p:sp>
            <p:sp>
              <p:nvSpPr>
                <p:cNvPr id="37" name="Freeform 19"/>
                <p:cNvSpPr>
                  <a:spLocks/>
                </p:cNvSpPr>
                <p:nvPr/>
              </p:nvSpPr>
              <p:spPr bwMode="gray">
                <a:xfrm>
                  <a:off x="584" y="1565"/>
                  <a:ext cx="22" cy="38"/>
                </a:xfrm>
                <a:custGeom>
                  <a:avLst/>
                  <a:gdLst/>
                  <a:ahLst/>
                  <a:cxnLst>
                    <a:cxn ang="0">
                      <a:pos x="0" y="8"/>
                    </a:cxn>
                    <a:cxn ang="0">
                      <a:pos x="0" y="0"/>
                    </a:cxn>
                    <a:cxn ang="0">
                      <a:pos x="8" y="2"/>
                    </a:cxn>
                    <a:cxn ang="0">
                      <a:pos x="14" y="14"/>
                    </a:cxn>
                    <a:cxn ang="0">
                      <a:pos x="22" y="24"/>
                    </a:cxn>
                    <a:cxn ang="0">
                      <a:pos x="22" y="32"/>
                    </a:cxn>
                    <a:cxn ang="0">
                      <a:pos x="18" y="38"/>
                    </a:cxn>
                    <a:cxn ang="0">
                      <a:pos x="12" y="30"/>
                    </a:cxn>
                    <a:cxn ang="0">
                      <a:pos x="6" y="24"/>
                    </a:cxn>
                    <a:cxn ang="0">
                      <a:pos x="4" y="16"/>
                    </a:cxn>
                    <a:cxn ang="0">
                      <a:pos x="0" y="8"/>
                    </a:cxn>
                  </a:cxnLst>
                  <a:rect l="0" t="0" r="r" b="b"/>
                  <a:pathLst>
                    <a:path w="22" h="38">
                      <a:moveTo>
                        <a:pt x="0" y="8"/>
                      </a:moveTo>
                      <a:lnTo>
                        <a:pt x="0" y="0"/>
                      </a:lnTo>
                      <a:lnTo>
                        <a:pt x="8" y="2"/>
                      </a:lnTo>
                      <a:lnTo>
                        <a:pt x="14" y="14"/>
                      </a:lnTo>
                      <a:lnTo>
                        <a:pt x="22" y="24"/>
                      </a:lnTo>
                      <a:lnTo>
                        <a:pt x="22" y="32"/>
                      </a:lnTo>
                      <a:lnTo>
                        <a:pt x="18" y="38"/>
                      </a:lnTo>
                      <a:lnTo>
                        <a:pt x="12" y="30"/>
                      </a:lnTo>
                      <a:lnTo>
                        <a:pt x="6" y="24"/>
                      </a:lnTo>
                      <a:lnTo>
                        <a:pt x="4" y="16"/>
                      </a:lnTo>
                      <a:lnTo>
                        <a:pt x="0" y="8"/>
                      </a:lnTo>
                      <a:close/>
                    </a:path>
                  </a:pathLst>
                </a:custGeom>
                <a:grpFill/>
                <a:ln w="3175" cmpd="sng">
                  <a:solidFill>
                    <a:schemeClr val="accent3"/>
                  </a:solidFill>
                  <a:prstDash val="solid"/>
                  <a:round/>
                  <a:headEnd/>
                  <a:tailEnd/>
                </a:ln>
              </p:spPr>
              <p:txBody>
                <a:bodyPr/>
                <a:lstStyle/>
                <a:p>
                  <a:pPr>
                    <a:defRPr/>
                  </a:pPr>
                  <a:endParaRPr lang="en-GB"/>
                </a:p>
              </p:txBody>
            </p:sp>
            <p:sp>
              <p:nvSpPr>
                <p:cNvPr id="38" name="Freeform 20"/>
                <p:cNvSpPr>
                  <a:spLocks/>
                </p:cNvSpPr>
                <p:nvPr/>
              </p:nvSpPr>
              <p:spPr bwMode="gray">
                <a:xfrm>
                  <a:off x="588" y="1615"/>
                  <a:ext cx="26" cy="34"/>
                </a:xfrm>
                <a:custGeom>
                  <a:avLst/>
                  <a:gdLst/>
                  <a:ahLst/>
                  <a:cxnLst>
                    <a:cxn ang="0">
                      <a:pos x="0" y="0"/>
                    </a:cxn>
                    <a:cxn ang="0">
                      <a:pos x="10" y="4"/>
                    </a:cxn>
                    <a:cxn ang="0">
                      <a:pos x="18" y="4"/>
                    </a:cxn>
                    <a:cxn ang="0">
                      <a:pos x="20" y="8"/>
                    </a:cxn>
                    <a:cxn ang="0">
                      <a:pos x="18" y="16"/>
                    </a:cxn>
                    <a:cxn ang="0">
                      <a:pos x="22" y="22"/>
                    </a:cxn>
                    <a:cxn ang="0">
                      <a:pos x="26" y="34"/>
                    </a:cxn>
                    <a:cxn ang="0">
                      <a:pos x="18" y="32"/>
                    </a:cxn>
                    <a:cxn ang="0">
                      <a:pos x="8" y="20"/>
                    </a:cxn>
                    <a:cxn ang="0">
                      <a:pos x="2" y="12"/>
                    </a:cxn>
                    <a:cxn ang="0">
                      <a:pos x="0" y="0"/>
                    </a:cxn>
                  </a:cxnLst>
                  <a:rect l="0" t="0" r="r" b="b"/>
                  <a:pathLst>
                    <a:path w="26" h="34">
                      <a:moveTo>
                        <a:pt x="0" y="0"/>
                      </a:moveTo>
                      <a:lnTo>
                        <a:pt x="10" y="4"/>
                      </a:lnTo>
                      <a:lnTo>
                        <a:pt x="18" y="4"/>
                      </a:lnTo>
                      <a:lnTo>
                        <a:pt x="20" y="8"/>
                      </a:lnTo>
                      <a:lnTo>
                        <a:pt x="18" y="16"/>
                      </a:lnTo>
                      <a:lnTo>
                        <a:pt x="22" y="22"/>
                      </a:lnTo>
                      <a:lnTo>
                        <a:pt x="26" y="34"/>
                      </a:lnTo>
                      <a:lnTo>
                        <a:pt x="18" y="32"/>
                      </a:lnTo>
                      <a:lnTo>
                        <a:pt x="8" y="20"/>
                      </a:lnTo>
                      <a:lnTo>
                        <a:pt x="2" y="12"/>
                      </a:lnTo>
                      <a:lnTo>
                        <a:pt x="0" y="0"/>
                      </a:lnTo>
                      <a:close/>
                    </a:path>
                  </a:pathLst>
                </a:custGeom>
                <a:grpFill/>
                <a:ln w="3175" cmpd="sng">
                  <a:solidFill>
                    <a:schemeClr val="accent3"/>
                  </a:solidFill>
                  <a:prstDash val="solid"/>
                  <a:round/>
                  <a:headEnd/>
                  <a:tailEnd/>
                </a:ln>
              </p:spPr>
              <p:txBody>
                <a:bodyPr/>
                <a:lstStyle/>
                <a:p>
                  <a:pPr>
                    <a:defRPr/>
                  </a:pPr>
                  <a:endParaRPr lang="en-GB"/>
                </a:p>
              </p:txBody>
            </p:sp>
            <p:sp>
              <p:nvSpPr>
                <p:cNvPr id="39" name="Freeform 21"/>
                <p:cNvSpPr>
                  <a:spLocks/>
                </p:cNvSpPr>
                <p:nvPr/>
              </p:nvSpPr>
              <p:spPr bwMode="gray">
                <a:xfrm>
                  <a:off x="84" y="1591"/>
                  <a:ext cx="32" cy="20"/>
                </a:xfrm>
                <a:custGeom>
                  <a:avLst/>
                  <a:gdLst/>
                  <a:ahLst/>
                  <a:cxnLst>
                    <a:cxn ang="0">
                      <a:pos x="32" y="4"/>
                    </a:cxn>
                    <a:cxn ang="0">
                      <a:pos x="28" y="10"/>
                    </a:cxn>
                    <a:cxn ang="0">
                      <a:pos x="22" y="12"/>
                    </a:cxn>
                    <a:cxn ang="0">
                      <a:pos x="12" y="14"/>
                    </a:cxn>
                    <a:cxn ang="0">
                      <a:pos x="6" y="20"/>
                    </a:cxn>
                    <a:cxn ang="0">
                      <a:pos x="0" y="18"/>
                    </a:cxn>
                    <a:cxn ang="0">
                      <a:pos x="6" y="8"/>
                    </a:cxn>
                    <a:cxn ang="0">
                      <a:pos x="14" y="4"/>
                    </a:cxn>
                    <a:cxn ang="0">
                      <a:pos x="26" y="0"/>
                    </a:cxn>
                    <a:cxn ang="0">
                      <a:pos x="32" y="4"/>
                    </a:cxn>
                  </a:cxnLst>
                  <a:rect l="0" t="0" r="r" b="b"/>
                  <a:pathLst>
                    <a:path w="32" h="20">
                      <a:moveTo>
                        <a:pt x="32" y="4"/>
                      </a:moveTo>
                      <a:lnTo>
                        <a:pt x="28" y="10"/>
                      </a:lnTo>
                      <a:lnTo>
                        <a:pt x="22" y="12"/>
                      </a:lnTo>
                      <a:lnTo>
                        <a:pt x="12" y="14"/>
                      </a:lnTo>
                      <a:lnTo>
                        <a:pt x="6" y="20"/>
                      </a:lnTo>
                      <a:lnTo>
                        <a:pt x="0" y="18"/>
                      </a:lnTo>
                      <a:lnTo>
                        <a:pt x="6" y="8"/>
                      </a:lnTo>
                      <a:lnTo>
                        <a:pt x="14" y="4"/>
                      </a:lnTo>
                      <a:lnTo>
                        <a:pt x="26" y="0"/>
                      </a:lnTo>
                      <a:lnTo>
                        <a:pt x="32" y="4"/>
                      </a:lnTo>
                      <a:close/>
                    </a:path>
                  </a:pathLst>
                </a:custGeom>
                <a:grpFill/>
                <a:ln w="3175" cmpd="sng">
                  <a:solidFill>
                    <a:schemeClr val="accent3"/>
                  </a:solidFill>
                  <a:prstDash val="solid"/>
                  <a:round/>
                  <a:headEnd/>
                  <a:tailEnd/>
                </a:ln>
              </p:spPr>
              <p:txBody>
                <a:bodyPr/>
                <a:lstStyle/>
                <a:p>
                  <a:pPr>
                    <a:defRPr/>
                  </a:pPr>
                  <a:endParaRPr lang="en-GB"/>
                </a:p>
              </p:txBody>
            </p:sp>
            <p:sp>
              <p:nvSpPr>
                <p:cNvPr id="41" name="Freeform 22"/>
                <p:cNvSpPr>
                  <a:spLocks/>
                </p:cNvSpPr>
                <p:nvPr/>
              </p:nvSpPr>
              <p:spPr bwMode="gray">
                <a:xfrm>
                  <a:off x="560" y="1523"/>
                  <a:ext cx="16" cy="30"/>
                </a:xfrm>
                <a:custGeom>
                  <a:avLst/>
                  <a:gdLst/>
                  <a:ahLst/>
                  <a:cxnLst>
                    <a:cxn ang="0">
                      <a:pos x="0" y="0"/>
                    </a:cxn>
                    <a:cxn ang="0">
                      <a:pos x="10" y="4"/>
                    </a:cxn>
                    <a:cxn ang="0">
                      <a:pos x="16" y="16"/>
                    </a:cxn>
                    <a:cxn ang="0">
                      <a:pos x="14" y="24"/>
                    </a:cxn>
                    <a:cxn ang="0">
                      <a:pos x="10" y="30"/>
                    </a:cxn>
                    <a:cxn ang="0">
                      <a:pos x="4" y="22"/>
                    </a:cxn>
                    <a:cxn ang="0">
                      <a:pos x="4" y="16"/>
                    </a:cxn>
                    <a:cxn ang="0">
                      <a:pos x="0" y="8"/>
                    </a:cxn>
                    <a:cxn ang="0">
                      <a:pos x="0" y="0"/>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3175" cmpd="sng">
                  <a:solidFill>
                    <a:schemeClr val="accent3"/>
                  </a:solidFill>
                  <a:prstDash val="solid"/>
                  <a:round/>
                  <a:headEnd/>
                  <a:tailEnd/>
                </a:ln>
              </p:spPr>
              <p:txBody>
                <a:bodyPr/>
                <a:lstStyle/>
                <a:p>
                  <a:pPr>
                    <a:defRPr/>
                  </a:pPr>
                  <a:endParaRPr lang="en-GB"/>
                </a:p>
              </p:txBody>
            </p:sp>
            <p:sp>
              <p:nvSpPr>
                <p:cNvPr id="42" name="Freeform 23"/>
                <p:cNvSpPr>
                  <a:spLocks/>
                </p:cNvSpPr>
                <p:nvPr/>
              </p:nvSpPr>
              <p:spPr bwMode="gray">
                <a:xfrm>
                  <a:off x="608" y="1575"/>
                  <a:ext cx="14" cy="20"/>
                </a:xfrm>
                <a:custGeom>
                  <a:avLst/>
                  <a:gdLst/>
                  <a:ahLst/>
                  <a:cxnLst>
                    <a:cxn ang="0">
                      <a:pos x="0" y="0"/>
                    </a:cxn>
                    <a:cxn ang="0">
                      <a:pos x="6" y="4"/>
                    </a:cxn>
                    <a:cxn ang="0">
                      <a:pos x="14" y="6"/>
                    </a:cxn>
                    <a:cxn ang="0">
                      <a:pos x="12" y="16"/>
                    </a:cxn>
                    <a:cxn ang="0">
                      <a:pos x="6" y="20"/>
                    </a:cxn>
                    <a:cxn ang="0">
                      <a:pos x="0" y="12"/>
                    </a:cxn>
                    <a:cxn ang="0">
                      <a:pos x="0" y="0"/>
                    </a:cxn>
                  </a:cxnLst>
                  <a:rect l="0" t="0" r="r" b="b"/>
                  <a:pathLst>
                    <a:path w="14" h="20">
                      <a:moveTo>
                        <a:pt x="0" y="0"/>
                      </a:moveTo>
                      <a:lnTo>
                        <a:pt x="6" y="4"/>
                      </a:lnTo>
                      <a:lnTo>
                        <a:pt x="14" y="6"/>
                      </a:lnTo>
                      <a:lnTo>
                        <a:pt x="12" y="16"/>
                      </a:lnTo>
                      <a:lnTo>
                        <a:pt x="6" y="20"/>
                      </a:lnTo>
                      <a:lnTo>
                        <a:pt x="0" y="12"/>
                      </a:lnTo>
                      <a:lnTo>
                        <a:pt x="0" y="0"/>
                      </a:lnTo>
                      <a:close/>
                    </a:path>
                  </a:pathLst>
                </a:custGeom>
                <a:grpFill/>
                <a:ln w="3175" cmpd="sng">
                  <a:solidFill>
                    <a:schemeClr val="accent3"/>
                  </a:solidFill>
                  <a:prstDash val="solid"/>
                  <a:round/>
                  <a:headEnd/>
                  <a:tailEnd/>
                </a:ln>
              </p:spPr>
              <p:txBody>
                <a:bodyPr/>
                <a:lstStyle/>
                <a:p>
                  <a:pPr>
                    <a:defRPr/>
                  </a:pPr>
                  <a:endParaRPr lang="en-GB"/>
                </a:p>
              </p:txBody>
            </p:sp>
            <p:sp>
              <p:nvSpPr>
                <p:cNvPr id="43" name="Freeform 46"/>
                <p:cNvSpPr>
                  <a:spLocks/>
                </p:cNvSpPr>
                <p:nvPr/>
              </p:nvSpPr>
              <p:spPr bwMode="gray">
                <a:xfrm>
                  <a:off x="560" y="1523"/>
                  <a:ext cx="16" cy="30"/>
                </a:xfrm>
                <a:custGeom>
                  <a:avLst/>
                  <a:gdLst/>
                  <a:ahLst/>
                  <a:cxnLst>
                    <a:cxn ang="0">
                      <a:pos x="0" y="0"/>
                    </a:cxn>
                    <a:cxn ang="0">
                      <a:pos x="10" y="4"/>
                    </a:cxn>
                    <a:cxn ang="0">
                      <a:pos x="16" y="16"/>
                    </a:cxn>
                    <a:cxn ang="0">
                      <a:pos x="14" y="24"/>
                    </a:cxn>
                    <a:cxn ang="0">
                      <a:pos x="10" y="30"/>
                    </a:cxn>
                    <a:cxn ang="0">
                      <a:pos x="4" y="22"/>
                    </a:cxn>
                    <a:cxn ang="0">
                      <a:pos x="4" y="16"/>
                    </a:cxn>
                    <a:cxn ang="0">
                      <a:pos x="0" y="8"/>
                    </a:cxn>
                    <a:cxn ang="0">
                      <a:pos x="0" y="0"/>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3175" cmpd="sng">
                  <a:solidFill>
                    <a:schemeClr val="accent3"/>
                  </a:solidFill>
                  <a:round/>
                  <a:headEnd/>
                  <a:tailEnd/>
                </a:ln>
              </p:spPr>
              <p:txBody>
                <a:bodyPr/>
                <a:lstStyle/>
                <a:p>
                  <a:pPr>
                    <a:defRPr/>
                  </a:pPr>
                  <a:endParaRPr lang="en-GB"/>
                </a:p>
              </p:txBody>
            </p:sp>
            <p:sp>
              <p:nvSpPr>
                <p:cNvPr id="44" name="Freeform 47"/>
                <p:cNvSpPr>
                  <a:spLocks/>
                </p:cNvSpPr>
                <p:nvPr/>
              </p:nvSpPr>
              <p:spPr bwMode="gray">
                <a:xfrm>
                  <a:off x="608" y="1575"/>
                  <a:ext cx="14" cy="20"/>
                </a:xfrm>
                <a:custGeom>
                  <a:avLst/>
                  <a:gdLst/>
                  <a:ahLst/>
                  <a:cxnLst>
                    <a:cxn ang="0">
                      <a:pos x="0" y="0"/>
                    </a:cxn>
                    <a:cxn ang="0">
                      <a:pos x="6" y="4"/>
                    </a:cxn>
                    <a:cxn ang="0">
                      <a:pos x="14" y="6"/>
                    </a:cxn>
                    <a:cxn ang="0">
                      <a:pos x="12" y="16"/>
                    </a:cxn>
                    <a:cxn ang="0">
                      <a:pos x="6" y="20"/>
                    </a:cxn>
                    <a:cxn ang="0">
                      <a:pos x="0" y="12"/>
                    </a:cxn>
                    <a:cxn ang="0">
                      <a:pos x="0" y="0"/>
                    </a:cxn>
                  </a:cxnLst>
                  <a:rect l="0" t="0" r="r" b="b"/>
                  <a:pathLst>
                    <a:path w="14" h="20">
                      <a:moveTo>
                        <a:pt x="0" y="0"/>
                      </a:moveTo>
                      <a:lnTo>
                        <a:pt x="6" y="4"/>
                      </a:lnTo>
                      <a:lnTo>
                        <a:pt x="14" y="6"/>
                      </a:lnTo>
                      <a:lnTo>
                        <a:pt x="12" y="16"/>
                      </a:lnTo>
                      <a:lnTo>
                        <a:pt x="6" y="20"/>
                      </a:lnTo>
                      <a:lnTo>
                        <a:pt x="0" y="12"/>
                      </a:lnTo>
                      <a:lnTo>
                        <a:pt x="0" y="0"/>
                      </a:lnTo>
                      <a:close/>
                    </a:path>
                  </a:pathLst>
                </a:custGeom>
                <a:grpFill/>
                <a:ln w="3175" cmpd="sng">
                  <a:solidFill>
                    <a:schemeClr val="accent3"/>
                  </a:solidFill>
                  <a:round/>
                  <a:headEnd/>
                  <a:tailEnd/>
                </a:ln>
              </p:spPr>
              <p:txBody>
                <a:bodyPr/>
                <a:lstStyle/>
                <a:p>
                  <a:pPr>
                    <a:defRPr/>
                  </a:pPr>
                  <a:endParaRPr lang="en-GB"/>
                </a:p>
              </p:txBody>
            </p:sp>
            <p:sp>
              <p:nvSpPr>
                <p:cNvPr id="45" name="Freeform 48"/>
                <p:cNvSpPr>
                  <a:spLocks/>
                </p:cNvSpPr>
                <p:nvPr/>
              </p:nvSpPr>
              <p:spPr bwMode="gray">
                <a:xfrm>
                  <a:off x="576" y="1551"/>
                  <a:ext cx="14" cy="14"/>
                </a:xfrm>
                <a:custGeom>
                  <a:avLst/>
                  <a:gdLst/>
                  <a:ahLst/>
                  <a:cxnLst>
                    <a:cxn ang="0">
                      <a:pos x="4" y="0"/>
                    </a:cxn>
                    <a:cxn ang="0">
                      <a:pos x="8" y="0"/>
                    </a:cxn>
                    <a:cxn ang="0">
                      <a:pos x="14" y="6"/>
                    </a:cxn>
                    <a:cxn ang="0">
                      <a:pos x="8" y="10"/>
                    </a:cxn>
                    <a:cxn ang="0">
                      <a:pos x="2" y="14"/>
                    </a:cxn>
                    <a:cxn ang="0">
                      <a:pos x="0" y="6"/>
                    </a:cxn>
                    <a:cxn ang="0">
                      <a:pos x="4" y="0"/>
                    </a:cxn>
                  </a:cxnLst>
                  <a:rect l="0" t="0" r="r" b="b"/>
                  <a:pathLst>
                    <a:path w="14" h="14">
                      <a:moveTo>
                        <a:pt x="4" y="0"/>
                      </a:moveTo>
                      <a:lnTo>
                        <a:pt x="8" y="0"/>
                      </a:lnTo>
                      <a:lnTo>
                        <a:pt x="14" y="6"/>
                      </a:lnTo>
                      <a:lnTo>
                        <a:pt x="8" y="10"/>
                      </a:lnTo>
                      <a:lnTo>
                        <a:pt x="2" y="14"/>
                      </a:lnTo>
                      <a:lnTo>
                        <a:pt x="0" y="6"/>
                      </a:lnTo>
                      <a:lnTo>
                        <a:pt x="4" y="0"/>
                      </a:lnTo>
                      <a:close/>
                    </a:path>
                  </a:pathLst>
                </a:custGeom>
                <a:grpFill/>
                <a:ln w="3175" cmpd="sng">
                  <a:solidFill>
                    <a:schemeClr val="accent3"/>
                  </a:solidFill>
                  <a:prstDash val="solid"/>
                  <a:round/>
                  <a:headEnd/>
                  <a:tailEnd/>
                </a:ln>
              </p:spPr>
              <p:txBody>
                <a:bodyPr/>
                <a:lstStyle/>
                <a:p>
                  <a:pPr>
                    <a:defRPr/>
                  </a:pPr>
                  <a:endParaRPr lang="en-GB"/>
                </a:p>
              </p:txBody>
            </p:sp>
          </p:grpSp>
          <p:sp>
            <p:nvSpPr>
              <p:cNvPr id="32" name="Freeform 52"/>
              <p:cNvSpPr>
                <a:spLocks/>
              </p:cNvSpPr>
              <p:nvPr/>
            </p:nvSpPr>
            <p:spPr bwMode="gray">
              <a:xfrm>
                <a:off x="3443125" y="3255823"/>
                <a:ext cx="1227661" cy="603062"/>
              </a:xfrm>
              <a:custGeom>
                <a:avLst/>
                <a:gdLst/>
                <a:ahLst/>
                <a:cxnLst>
                  <a:cxn ang="0">
                    <a:pos x="24" y="30"/>
                  </a:cxn>
                  <a:cxn ang="0">
                    <a:pos x="30" y="20"/>
                  </a:cxn>
                  <a:cxn ang="0">
                    <a:pos x="472" y="8"/>
                  </a:cxn>
                  <a:cxn ang="0">
                    <a:pos x="550" y="28"/>
                  </a:cxn>
                  <a:cxn ang="0">
                    <a:pos x="516" y="52"/>
                  </a:cxn>
                  <a:cxn ang="0">
                    <a:pos x="562" y="48"/>
                  </a:cxn>
                  <a:cxn ang="0">
                    <a:pos x="604" y="56"/>
                  </a:cxn>
                  <a:cxn ang="0">
                    <a:pos x="636" y="68"/>
                  </a:cxn>
                  <a:cxn ang="0">
                    <a:pos x="600" y="68"/>
                  </a:cxn>
                  <a:cxn ang="0">
                    <a:pos x="588" y="94"/>
                  </a:cxn>
                  <a:cxn ang="0">
                    <a:pos x="584" y="154"/>
                  </a:cxn>
                  <a:cxn ang="0">
                    <a:pos x="608" y="112"/>
                  </a:cxn>
                  <a:cxn ang="0">
                    <a:pos x="620" y="84"/>
                  </a:cxn>
                  <a:cxn ang="0">
                    <a:pos x="654" y="90"/>
                  </a:cxn>
                  <a:cxn ang="0">
                    <a:pos x="652" y="112"/>
                  </a:cxn>
                  <a:cxn ang="0">
                    <a:pos x="662" y="134"/>
                  </a:cxn>
                  <a:cxn ang="0">
                    <a:pos x="690" y="148"/>
                  </a:cxn>
                  <a:cxn ang="0">
                    <a:pos x="720" y="124"/>
                  </a:cxn>
                  <a:cxn ang="0">
                    <a:pos x="766" y="100"/>
                  </a:cxn>
                  <a:cxn ang="0">
                    <a:pos x="858" y="74"/>
                  </a:cxn>
                  <a:cxn ang="0">
                    <a:pos x="900" y="44"/>
                  </a:cxn>
                  <a:cxn ang="0">
                    <a:pos x="912" y="90"/>
                  </a:cxn>
                  <a:cxn ang="0">
                    <a:pos x="864" y="110"/>
                  </a:cxn>
                  <a:cxn ang="0">
                    <a:pos x="862" y="148"/>
                  </a:cxn>
                  <a:cxn ang="0">
                    <a:pos x="804" y="166"/>
                  </a:cxn>
                  <a:cxn ang="0">
                    <a:pos x="782" y="198"/>
                  </a:cxn>
                  <a:cxn ang="0">
                    <a:pos x="770" y="220"/>
                  </a:cxn>
                  <a:cxn ang="0">
                    <a:pos x="760" y="214"/>
                  </a:cxn>
                  <a:cxn ang="0">
                    <a:pos x="762" y="234"/>
                  </a:cxn>
                  <a:cxn ang="0">
                    <a:pos x="762" y="270"/>
                  </a:cxn>
                  <a:cxn ang="0">
                    <a:pos x="724" y="298"/>
                  </a:cxn>
                  <a:cxn ang="0">
                    <a:pos x="682" y="350"/>
                  </a:cxn>
                  <a:cxn ang="0">
                    <a:pos x="704" y="424"/>
                  </a:cxn>
                  <a:cxn ang="0">
                    <a:pos x="680" y="428"/>
                  </a:cxn>
                  <a:cxn ang="0">
                    <a:pos x="664" y="382"/>
                  </a:cxn>
                  <a:cxn ang="0">
                    <a:pos x="626" y="372"/>
                  </a:cxn>
                  <a:cxn ang="0">
                    <a:pos x="566" y="354"/>
                  </a:cxn>
                  <a:cxn ang="0">
                    <a:pos x="560" y="374"/>
                  </a:cxn>
                  <a:cxn ang="0">
                    <a:pos x="516" y="368"/>
                  </a:cxn>
                  <a:cxn ang="0">
                    <a:pos x="484" y="372"/>
                  </a:cxn>
                  <a:cxn ang="0">
                    <a:pos x="454" y="388"/>
                  </a:cxn>
                  <a:cxn ang="0">
                    <a:pos x="430" y="420"/>
                  </a:cxn>
                  <a:cxn ang="0">
                    <a:pos x="390" y="400"/>
                  </a:cxn>
                  <a:cxn ang="0">
                    <a:pos x="344" y="368"/>
                  </a:cxn>
                  <a:cxn ang="0">
                    <a:pos x="302" y="346"/>
                  </a:cxn>
                  <a:cxn ang="0">
                    <a:pos x="192" y="334"/>
                  </a:cxn>
                  <a:cxn ang="0">
                    <a:pos x="104" y="298"/>
                  </a:cxn>
                  <a:cxn ang="0">
                    <a:pos x="58" y="272"/>
                  </a:cxn>
                  <a:cxn ang="0">
                    <a:pos x="32" y="228"/>
                  </a:cxn>
                  <a:cxn ang="0">
                    <a:pos x="10" y="186"/>
                  </a:cxn>
                  <a:cxn ang="0">
                    <a:pos x="6" y="112"/>
                  </a:cxn>
                  <a:cxn ang="0">
                    <a:pos x="8" y="42"/>
                  </a:cxn>
                </a:cxnLst>
                <a:rect l="0" t="0" r="r" b="b"/>
                <a:pathLst>
                  <a:path w="912" h="448">
                    <a:moveTo>
                      <a:pt x="4" y="38"/>
                    </a:moveTo>
                    <a:lnTo>
                      <a:pt x="0" y="28"/>
                    </a:lnTo>
                    <a:lnTo>
                      <a:pt x="8" y="24"/>
                    </a:lnTo>
                    <a:lnTo>
                      <a:pt x="18" y="28"/>
                    </a:lnTo>
                    <a:lnTo>
                      <a:pt x="24" y="30"/>
                    </a:lnTo>
                    <a:lnTo>
                      <a:pt x="26" y="38"/>
                    </a:lnTo>
                    <a:lnTo>
                      <a:pt x="28" y="44"/>
                    </a:lnTo>
                    <a:lnTo>
                      <a:pt x="34" y="38"/>
                    </a:lnTo>
                    <a:lnTo>
                      <a:pt x="36" y="28"/>
                    </a:lnTo>
                    <a:lnTo>
                      <a:pt x="30" y="20"/>
                    </a:lnTo>
                    <a:lnTo>
                      <a:pt x="30" y="8"/>
                    </a:lnTo>
                    <a:lnTo>
                      <a:pt x="460" y="8"/>
                    </a:lnTo>
                    <a:lnTo>
                      <a:pt x="462" y="0"/>
                    </a:lnTo>
                    <a:lnTo>
                      <a:pt x="470" y="0"/>
                    </a:lnTo>
                    <a:lnTo>
                      <a:pt x="472" y="8"/>
                    </a:lnTo>
                    <a:lnTo>
                      <a:pt x="476" y="12"/>
                    </a:lnTo>
                    <a:lnTo>
                      <a:pt x="488" y="16"/>
                    </a:lnTo>
                    <a:lnTo>
                      <a:pt x="512" y="20"/>
                    </a:lnTo>
                    <a:lnTo>
                      <a:pt x="526" y="24"/>
                    </a:lnTo>
                    <a:lnTo>
                      <a:pt x="550" y="28"/>
                    </a:lnTo>
                    <a:lnTo>
                      <a:pt x="548" y="32"/>
                    </a:lnTo>
                    <a:lnTo>
                      <a:pt x="536" y="36"/>
                    </a:lnTo>
                    <a:lnTo>
                      <a:pt x="528" y="40"/>
                    </a:lnTo>
                    <a:lnTo>
                      <a:pt x="520" y="48"/>
                    </a:lnTo>
                    <a:lnTo>
                      <a:pt x="516" y="52"/>
                    </a:lnTo>
                    <a:lnTo>
                      <a:pt x="526" y="56"/>
                    </a:lnTo>
                    <a:lnTo>
                      <a:pt x="540" y="56"/>
                    </a:lnTo>
                    <a:lnTo>
                      <a:pt x="552" y="56"/>
                    </a:lnTo>
                    <a:lnTo>
                      <a:pt x="558" y="52"/>
                    </a:lnTo>
                    <a:lnTo>
                      <a:pt x="562" y="48"/>
                    </a:lnTo>
                    <a:lnTo>
                      <a:pt x="570" y="42"/>
                    </a:lnTo>
                    <a:lnTo>
                      <a:pt x="574" y="48"/>
                    </a:lnTo>
                    <a:lnTo>
                      <a:pt x="584" y="54"/>
                    </a:lnTo>
                    <a:lnTo>
                      <a:pt x="594" y="58"/>
                    </a:lnTo>
                    <a:lnTo>
                      <a:pt x="604" y="56"/>
                    </a:lnTo>
                    <a:lnTo>
                      <a:pt x="612" y="56"/>
                    </a:lnTo>
                    <a:lnTo>
                      <a:pt x="622" y="54"/>
                    </a:lnTo>
                    <a:lnTo>
                      <a:pt x="628" y="58"/>
                    </a:lnTo>
                    <a:lnTo>
                      <a:pt x="636" y="64"/>
                    </a:lnTo>
                    <a:lnTo>
                      <a:pt x="636" y="68"/>
                    </a:lnTo>
                    <a:lnTo>
                      <a:pt x="628" y="64"/>
                    </a:lnTo>
                    <a:lnTo>
                      <a:pt x="618" y="64"/>
                    </a:lnTo>
                    <a:lnTo>
                      <a:pt x="610" y="70"/>
                    </a:lnTo>
                    <a:lnTo>
                      <a:pt x="604" y="72"/>
                    </a:lnTo>
                    <a:lnTo>
                      <a:pt x="600" y="68"/>
                    </a:lnTo>
                    <a:lnTo>
                      <a:pt x="596" y="72"/>
                    </a:lnTo>
                    <a:lnTo>
                      <a:pt x="588" y="80"/>
                    </a:lnTo>
                    <a:lnTo>
                      <a:pt x="578" y="88"/>
                    </a:lnTo>
                    <a:lnTo>
                      <a:pt x="580" y="96"/>
                    </a:lnTo>
                    <a:lnTo>
                      <a:pt x="588" y="94"/>
                    </a:lnTo>
                    <a:lnTo>
                      <a:pt x="592" y="86"/>
                    </a:lnTo>
                    <a:lnTo>
                      <a:pt x="584" y="104"/>
                    </a:lnTo>
                    <a:lnTo>
                      <a:pt x="580" y="128"/>
                    </a:lnTo>
                    <a:lnTo>
                      <a:pt x="580" y="140"/>
                    </a:lnTo>
                    <a:lnTo>
                      <a:pt x="584" y="154"/>
                    </a:lnTo>
                    <a:lnTo>
                      <a:pt x="594" y="152"/>
                    </a:lnTo>
                    <a:lnTo>
                      <a:pt x="604" y="144"/>
                    </a:lnTo>
                    <a:lnTo>
                      <a:pt x="608" y="134"/>
                    </a:lnTo>
                    <a:lnTo>
                      <a:pt x="608" y="122"/>
                    </a:lnTo>
                    <a:lnTo>
                      <a:pt x="608" y="112"/>
                    </a:lnTo>
                    <a:lnTo>
                      <a:pt x="608" y="100"/>
                    </a:lnTo>
                    <a:lnTo>
                      <a:pt x="608" y="92"/>
                    </a:lnTo>
                    <a:lnTo>
                      <a:pt x="610" y="88"/>
                    </a:lnTo>
                    <a:lnTo>
                      <a:pt x="616" y="88"/>
                    </a:lnTo>
                    <a:lnTo>
                      <a:pt x="620" y="84"/>
                    </a:lnTo>
                    <a:lnTo>
                      <a:pt x="624" y="78"/>
                    </a:lnTo>
                    <a:lnTo>
                      <a:pt x="632" y="76"/>
                    </a:lnTo>
                    <a:lnTo>
                      <a:pt x="640" y="80"/>
                    </a:lnTo>
                    <a:lnTo>
                      <a:pt x="650" y="82"/>
                    </a:lnTo>
                    <a:lnTo>
                      <a:pt x="654" y="90"/>
                    </a:lnTo>
                    <a:lnTo>
                      <a:pt x="652" y="100"/>
                    </a:lnTo>
                    <a:lnTo>
                      <a:pt x="648" y="108"/>
                    </a:lnTo>
                    <a:lnTo>
                      <a:pt x="644" y="112"/>
                    </a:lnTo>
                    <a:lnTo>
                      <a:pt x="646" y="116"/>
                    </a:lnTo>
                    <a:lnTo>
                      <a:pt x="652" y="112"/>
                    </a:lnTo>
                    <a:lnTo>
                      <a:pt x="658" y="108"/>
                    </a:lnTo>
                    <a:lnTo>
                      <a:pt x="664" y="110"/>
                    </a:lnTo>
                    <a:lnTo>
                      <a:pt x="664" y="120"/>
                    </a:lnTo>
                    <a:lnTo>
                      <a:pt x="662" y="126"/>
                    </a:lnTo>
                    <a:lnTo>
                      <a:pt x="662" y="134"/>
                    </a:lnTo>
                    <a:lnTo>
                      <a:pt x="656" y="140"/>
                    </a:lnTo>
                    <a:lnTo>
                      <a:pt x="652" y="148"/>
                    </a:lnTo>
                    <a:lnTo>
                      <a:pt x="660" y="154"/>
                    </a:lnTo>
                    <a:lnTo>
                      <a:pt x="678" y="154"/>
                    </a:lnTo>
                    <a:lnTo>
                      <a:pt x="690" y="148"/>
                    </a:lnTo>
                    <a:lnTo>
                      <a:pt x="702" y="144"/>
                    </a:lnTo>
                    <a:lnTo>
                      <a:pt x="714" y="138"/>
                    </a:lnTo>
                    <a:lnTo>
                      <a:pt x="720" y="136"/>
                    </a:lnTo>
                    <a:lnTo>
                      <a:pt x="722" y="130"/>
                    </a:lnTo>
                    <a:lnTo>
                      <a:pt x="720" y="124"/>
                    </a:lnTo>
                    <a:lnTo>
                      <a:pt x="722" y="120"/>
                    </a:lnTo>
                    <a:lnTo>
                      <a:pt x="744" y="122"/>
                    </a:lnTo>
                    <a:lnTo>
                      <a:pt x="756" y="120"/>
                    </a:lnTo>
                    <a:lnTo>
                      <a:pt x="766" y="112"/>
                    </a:lnTo>
                    <a:lnTo>
                      <a:pt x="766" y="100"/>
                    </a:lnTo>
                    <a:lnTo>
                      <a:pt x="774" y="94"/>
                    </a:lnTo>
                    <a:lnTo>
                      <a:pt x="782" y="88"/>
                    </a:lnTo>
                    <a:lnTo>
                      <a:pt x="840" y="88"/>
                    </a:lnTo>
                    <a:lnTo>
                      <a:pt x="852" y="82"/>
                    </a:lnTo>
                    <a:lnTo>
                      <a:pt x="858" y="74"/>
                    </a:lnTo>
                    <a:lnTo>
                      <a:pt x="862" y="58"/>
                    </a:lnTo>
                    <a:lnTo>
                      <a:pt x="870" y="44"/>
                    </a:lnTo>
                    <a:lnTo>
                      <a:pt x="878" y="36"/>
                    </a:lnTo>
                    <a:lnTo>
                      <a:pt x="886" y="40"/>
                    </a:lnTo>
                    <a:lnTo>
                      <a:pt x="900" y="44"/>
                    </a:lnTo>
                    <a:lnTo>
                      <a:pt x="902" y="52"/>
                    </a:lnTo>
                    <a:lnTo>
                      <a:pt x="900" y="68"/>
                    </a:lnTo>
                    <a:lnTo>
                      <a:pt x="902" y="76"/>
                    </a:lnTo>
                    <a:lnTo>
                      <a:pt x="908" y="82"/>
                    </a:lnTo>
                    <a:lnTo>
                      <a:pt x="912" y="90"/>
                    </a:lnTo>
                    <a:lnTo>
                      <a:pt x="908" y="96"/>
                    </a:lnTo>
                    <a:lnTo>
                      <a:pt x="896" y="96"/>
                    </a:lnTo>
                    <a:lnTo>
                      <a:pt x="884" y="98"/>
                    </a:lnTo>
                    <a:lnTo>
                      <a:pt x="874" y="104"/>
                    </a:lnTo>
                    <a:lnTo>
                      <a:pt x="864" y="110"/>
                    </a:lnTo>
                    <a:lnTo>
                      <a:pt x="858" y="124"/>
                    </a:lnTo>
                    <a:lnTo>
                      <a:pt x="850" y="134"/>
                    </a:lnTo>
                    <a:lnTo>
                      <a:pt x="850" y="142"/>
                    </a:lnTo>
                    <a:lnTo>
                      <a:pt x="854" y="146"/>
                    </a:lnTo>
                    <a:lnTo>
                      <a:pt x="862" y="148"/>
                    </a:lnTo>
                    <a:lnTo>
                      <a:pt x="854" y="154"/>
                    </a:lnTo>
                    <a:lnTo>
                      <a:pt x="848" y="154"/>
                    </a:lnTo>
                    <a:lnTo>
                      <a:pt x="838" y="158"/>
                    </a:lnTo>
                    <a:lnTo>
                      <a:pt x="822" y="162"/>
                    </a:lnTo>
                    <a:lnTo>
                      <a:pt x="804" y="166"/>
                    </a:lnTo>
                    <a:lnTo>
                      <a:pt x="800" y="170"/>
                    </a:lnTo>
                    <a:lnTo>
                      <a:pt x="802" y="182"/>
                    </a:lnTo>
                    <a:lnTo>
                      <a:pt x="796" y="190"/>
                    </a:lnTo>
                    <a:lnTo>
                      <a:pt x="790" y="200"/>
                    </a:lnTo>
                    <a:lnTo>
                      <a:pt x="782" y="198"/>
                    </a:lnTo>
                    <a:lnTo>
                      <a:pt x="786" y="210"/>
                    </a:lnTo>
                    <a:lnTo>
                      <a:pt x="782" y="218"/>
                    </a:lnTo>
                    <a:lnTo>
                      <a:pt x="774" y="228"/>
                    </a:lnTo>
                    <a:lnTo>
                      <a:pt x="770" y="234"/>
                    </a:lnTo>
                    <a:lnTo>
                      <a:pt x="770" y="220"/>
                    </a:lnTo>
                    <a:lnTo>
                      <a:pt x="766" y="208"/>
                    </a:lnTo>
                    <a:lnTo>
                      <a:pt x="768" y="198"/>
                    </a:lnTo>
                    <a:lnTo>
                      <a:pt x="764" y="194"/>
                    </a:lnTo>
                    <a:lnTo>
                      <a:pt x="762" y="202"/>
                    </a:lnTo>
                    <a:lnTo>
                      <a:pt x="760" y="214"/>
                    </a:lnTo>
                    <a:lnTo>
                      <a:pt x="754" y="212"/>
                    </a:lnTo>
                    <a:lnTo>
                      <a:pt x="750" y="214"/>
                    </a:lnTo>
                    <a:lnTo>
                      <a:pt x="758" y="222"/>
                    </a:lnTo>
                    <a:lnTo>
                      <a:pt x="764" y="228"/>
                    </a:lnTo>
                    <a:lnTo>
                      <a:pt x="762" y="234"/>
                    </a:lnTo>
                    <a:lnTo>
                      <a:pt x="764" y="244"/>
                    </a:lnTo>
                    <a:lnTo>
                      <a:pt x="770" y="246"/>
                    </a:lnTo>
                    <a:lnTo>
                      <a:pt x="774" y="256"/>
                    </a:lnTo>
                    <a:lnTo>
                      <a:pt x="770" y="264"/>
                    </a:lnTo>
                    <a:lnTo>
                      <a:pt x="762" y="270"/>
                    </a:lnTo>
                    <a:lnTo>
                      <a:pt x="762" y="278"/>
                    </a:lnTo>
                    <a:lnTo>
                      <a:pt x="752" y="280"/>
                    </a:lnTo>
                    <a:lnTo>
                      <a:pt x="738" y="292"/>
                    </a:lnTo>
                    <a:lnTo>
                      <a:pt x="734" y="296"/>
                    </a:lnTo>
                    <a:lnTo>
                      <a:pt x="724" y="298"/>
                    </a:lnTo>
                    <a:lnTo>
                      <a:pt x="714" y="314"/>
                    </a:lnTo>
                    <a:lnTo>
                      <a:pt x="702" y="318"/>
                    </a:lnTo>
                    <a:lnTo>
                      <a:pt x="696" y="326"/>
                    </a:lnTo>
                    <a:lnTo>
                      <a:pt x="686" y="338"/>
                    </a:lnTo>
                    <a:lnTo>
                      <a:pt x="682" y="350"/>
                    </a:lnTo>
                    <a:lnTo>
                      <a:pt x="686" y="364"/>
                    </a:lnTo>
                    <a:lnTo>
                      <a:pt x="692" y="378"/>
                    </a:lnTo>
                    <a:lnTo>
                      <a:pt x="696" y="392"/>
                    </a:lnTo>
                    <a:lnTo>
                      <a:pt x="702" y="406"/>
                    </a:lnTo>
                    <a:lnTo>
                      <a:pt x="704" y="424"/>
                    </a:lnTo>
                    <a:lnTo>
                      <a:pt x="704" y="440"/>
                    </a:lnTo>
                    <a:lnTo>
                      <a:pt x="702" y="448"/>
                    </a:lnTo>
                    <a:lnTo>
                      <a:pt x="694" y="448"/>
                    </a:lnTo>
                    <a:lnTo>
                      <a:pt x="686" y="440"/>
                    </a:lnTo>
                    <a:lnTo>
                      <a:pt x="680" y="428"/>
                    </a:lnTo>
                    <a:lnTo>
                      <a:pt x="672" y="422"/>
                    </a:lnTo>
                    <a:lnTo>
                      <a:pt x="664" y="416"/>
                    </a:lnTo>
                    <a:lnTo>
                      <a:pt x="662" y="404"/>
                    </a:lnTo>
                    <a:lnTo>
                      <a:pt x="662" y="392"/>
                    </a:lnTo>
                    <a:lnTo>
                      <a:pt x="664" y="382"/>
                    </a:lnTo>
                    <a:lnTo>
                      <a:pt x="656" y="374"/>
                    </a:lnTo>
                    <a:lnTo>
                      <a:pt x="650" y="366"/>
                    </a:lnTo>
                    <a:lnTo>
                      <a:pt x="640" y="362"/>
                    </a:lnTo>
                    <a:lnTo>
                      <a:pt x="634" y="364"/>
                    </a:lnTo>
                    <a:lnTo>
                      <a:pt x="626" y="372"/>
                    </a:lnTo>
                    <a:lnTo>
                      <a:pt x="618" y="362"/>
                    </a:lnTo>
                    <a:lnTo>
                      <a:pt x="606" y="360"/>
                    </a:lnTo>
                    <a:lnTo>
                      <a:pt x="592" y="358"/>
                    </a:lnTo>
                    <a:lnTo>
                      <a:pt x="582" y="354"/>
                    </a:lnTo>
                    <a:lnTo>
                      <a:pt x="566" y="354"/>
                    </a:lnTo>
                    <a:lnTo>
                      <a:pt x="552" y="356"/>
                    </a:lnTo>
                    <a:lnTo>
                      <a:pt x="542" y="358"/>
                    </a:lnTo>
                    <a:lnTo>
                      <a:pt x="548" y="364"/>
                    </a:lnTo>
                    <a:lnTo>
                      <a:pt x="554" y="368"/>
                    </a:lnTo>
                    <a:lnTo>
                      <a:pt x="560" y="374"/>
                    </a:lnTo>
                    <a:lnTo>
                      <a:pt x="552" y="376"/>
                    </a:lnTo>
                    <a:lnTo>
                      <a:pt x="544" y="376"/>
                    </a:lnTo>
                    <a:lnTo>
                      <a:pt x="534" y="378"/>
                    </a:lnTo>
                    <a:lnTo>
                      <a:pt x="526" y="372"/>
                    </a:lnTo>
                    <a:lnTo>
                      <a:pt x="516" y="368"/>
                    </a:lnTo>
                    <a:lnTo>
                      <a:pt x="512" y="370"/>
                    </a:lnTo>
                    <a:lnTo>
                      <a:pt x="508" y="372"/>
                    </a:lnTo>
                    <a:lnTo>
                      <a:pt x="498" y="366"/>
                    </a:lnTo>
                    <a:lnTo>
                      <a:pt x="488" y="366"/>
                    </a:lnTo>
                    <a:lnTo>
                      <a:pt x="484" y="372"/>
                    </a:lnTo>
                    <a:lnTo>
                      <a:pt x="476" y="374"/>
                    </a:lnTo>
                    <a:lnTo>
                      <a:pt x="470" y="370"/>
                    </a:lnTo>
                    <a:lnTo>
                      <a:pt x="466" y="378"/>
                    </a:lnTo>
                    <a:lnTo>
                      <a:pt x="460" y="384"/>
                    </a:lnTo>
                    <a:lnTo>
                      <a:pt x="454" y="388"/>
                    </a:lnTo>
                    <a:lnTo>
                      <a:pt x="442" y="388"/>
                    </a:lnTo>
                    <a:lnTo>
                      <a:pt x="438" y="394"/>
                    </a:lnTo>
                    <a:lnTo>
                      <a:pt x="432" y="400"/>
                    </a:lnTo>
                    <a:lnTo>
                      <a:pt x="428" y="408"/>
                    </a:lnTo>
                    <a:lnTo>
                      <a:pt x="430" y="420"/>
                    </a:lnTo>
                    <a:lnTo>
                      <a:pt x="434" y="432"/>
                    </a:lnTo>
                    <a:lnTo>
                      <a:pt x="422" y="430"/>
                    </a:lnTo>
                    <a:lnTo>
                      <a:pt x="406" y="424"/>
                    </a:lnTo>
                    <a:lnTo>
                      <a:pt x="398" y="412"/>
                    </a:lnTo>
                    <a:lnTo>
                      <a:pt x="390" y="400"/>
                    </a:lnTo>
                    <a:lnTo>
                      <a:pt x="380" y="388"/>
                    </a:lnTo>
                    <a:lnTo>
                      <a:pt x="374" y="374"/>
                    </a:lnTo>
                    <a:lnTo>
                      <a:pt x="360" y="368"/>
                    </a:lnTo>
                    <a:lnTo>
                      <a:pt x="352" y="364"/>
                    </a:lnTo>
                    <a:lnTo>
                      <a:pt x="344" y="368"/>
                    </a:lnTo>
                    <a:lnTo>
                      <a:pt x="342" y="378"/>
                    </a:lnTo>
                    <a:lnTo>
                      <a:pt x="330" y="380"/>
                    </a:lnTo>
                    <a:lnTo>
                      <a:pt x="314" y="370"/>
                    </a:lnTo>
                    <a:lnTo>
                      <a:pt x="312" y="354"/>
                    </a:lnTo>
                    <a:lnTo>
                      <a:pt x="302" y="346"/>
                    </a:lnTo>
                    <a:lnTo>
                      <a:pt x="282" y="330"/>
                    </a:lnTo>
                    <a:lnTo>
                      <a:pt x="262" y="334"/>
                    </a:lnTo>
                    <a:lnTo>
                      <a:pt x="254" y="340"/>
                    </a:lnTo>
                    <a:lnTo>
                      <a:pt x="208" y="340"/>
                    </a:lnTo>
                    <a:lnTo>
                      <a:pt x="192" y="334"/>
                    </a:lnTo>
                    <a:lnTo>
                      <a:pt x="166" y="322"/>
                    </a:lnTo>
                    <a:lnTo>
                      <a:pt x="148" y="316"/>
                    </a:lnTo>
                    <a:lnTo>
                      <a:pt x="116" y="318"/>
                    </a:lnTo>
                    <a:lnTo>
                      <a:pt x="112" y="306"/>
                    </a:lnTo>
                    <a:lnTo>
                      <a:pt x="104" y="298"/>
                    </a:lnTo>
                    <a:lnTo>
                      <a:pt x="98" y="294"/>
                    </a:lnTo>
                    <a:lnTo>
                      <a:pt x="84" y="290"/>
                    </a:lnTo>
                    <a:lnTo>
                      <a:pt x="74" y="282"/>
                    </a:lnTo>
                    <a:lnTo>
                      <a:pt x="60" y="286"/>
                    </a:lnTo>
                    <a:lnTo>
                      <a:pt x="58" y="272"/>
                    </a:lnTo>
                    <a:lnTo>
                      <a:pt x="48" y="258"/>
                    </a:lnTo>
                    <a:lnTo>
                      <a:pt x="38" y="248"/>
                    </a:lnTo>
                    <a:lnTo>
                      <a:pt x="42" y="242"/>
                    </a:lnTo>
                    <a:lnTo>
                      <a:pt x="36" y="238"/>
                    </a:lnTo>
                    <a:lnTo>
                      <a:pt x="32" y="228"/>
                    </a:lnTo>
                    <a:lnTo>
                      <a:pt x="38" y="218"/>
                    </a:lnTo>
                    <a:lnTo>
                      <a:pt x="26" y="218"/>
                    </a:lnTo>
                    <a:lnTo>
                      <a:pt x="18" y="210"/>
                    </a:lnTo>
                    <a:lnTo>
                      <a:pt x="10" y="198"/>
                    </a:lnTo>
                    <a:lnTo>
                      <a:pt x="10" y="186"/>
                    </a:lnTo>
                    <a:lnTo>
                      <a:pt x="2" y="178"/>
                    </a:lnTo>
                    <a:lnTo>
                      <a:pt x="2" y="170"/>
                    </a:lnTo>
                    <a:lnTo>
                      <a:pt x="6" y="148"/>
                    </a:lnTo>
                    <a:lnTo>
                      <a:pt x="2" y="122"/>
                    </a:lnTo>
                    <a:lnTo>
                      <a:pt x="6" y="112"/>
                    </a:lnTo>
                    <a:lnTo>
                      <a:pt x="10" y="64"/>
                    </a:lnTo>
                    <a:lnTo>
                      <a:pt x="16" y="64"/>
                    </a:lnTo>
                    <a:lnTo>
                      <a:pt x="10" y="54"/>
                    </a:lnTo>
                    <a:lnTo>
                      <a:pt x="6" y="48"/>
                    </a:lnTo>
                    <a:lnTo>
                      <a:pt x="8" y="42"/>
                    </a:lnTo>
                    <a:lnTo>
                      <a:pt x="4" y="38"/>
                    </a:lnTo>
                    <a:close/>
                  </a:path>
                </a:pathLst>
              </a:custGeom>
              <a:grpFill/>
              <a:ln w="3175">
                <a:solidFill>
                  <a:schemeClr val="accent3"/>
                </a:solidFill>
                <a:prstDash val="solid"/>
                <a:round/>
                <a:headEnd/>
                <a:tailEnd/>
              </a:ln>
            </p:spPr>
            <p:txBody>
              <a:bodyPr/>
              <a:lstStyle/>
              <a:p>
                <a:pPr>
                  <a:defRPr/>
                </a:pPr>
                <a:endParaRPr lang="en-GB"/>
              </a:p>
            </p:txBody>
          </p:sp>
        </p:grpSp>
        <p:grpSp>
          <p:nvGrpSpPr>
            <p:cNvPr id="11" name="Group 76"/>
            <p:cNvGrpSpPr>
              <a:grpSpLocks/>
            </p:cNvGrpSpPr>
            <p:nvPr/>
          </p:nvGrpSpPr>
          <p:grpSpPr bwMode="gray">
            <a:xfrm>
              <a:off x="4135030" y="3683823"/>
              <a:ext cx="594985" cy="568049"/>
              <a:chOff x="1238" y="2033"/>
              <a:chExt cx="442" cy="422"/>
            </a:xfrm>
            <a:grpFill/>
          </p:grpSpPr>
          <p:sp>
            <p:nvSpPr>
              <p:cNvPr id="17" name="Freeform 62"/>
              <p:cNvSpPr>
                <a:spLocks/>
              </p:cNvSpPr>
              <p:nvPr/>
            </p:nvSpPr>
            <p:spPr bwMode="gray">
              <a:xfrm>
                <a:off x="1238" y="2283"/>
                <a:ext cx="58" cy="64"/>
              </a:xfrm>
              <a:custGeom>
                <a:avLst/>
                <a:gdLst/>
                <a:ahLst/>
                <a:cxnLst>
                  <a:cxn ang="0">
                    <a:pos x="34" y="64"/>
                  </a:cxn>
                  <a:cxn ang="0">
                    <a:pos x="42" y="56"/>
                  </a:cxn>
                  <a:cxn ang="0">
                    <a:pos x="48" y="50"/>
                  </a:cxn>
                  <a:cxn ang="0">
                    <a:pos x="52" y="46"/>
                  </a:cxn>
                  <a:cxn ang="0">
                    <a:pos x="58" y="38"/>
                  </a:cxn>
                  <a:cxn ang="0">
                    <a:pos x="54" y="34"/>
                  </a:cxn>
                  <a:cxn ang="0">
                    <a:pos x="48" y="34"/>
                  </a:cxn>
                  <a:cxn ang="0">
                    <a:pos x="48" y="0"/>
                  </a:cxn>
                  <a:cxn ang="0">
                    <a:pos x="18" y="2"/>
                  </a:cxn>
                  <a:cxn ang="0">
                    <a:pos x="16" y="6"/>
                  </a:cxn>
                  <a:cxn ang="0">
                    <a:pos x="18" y="14"/>
                  </a:cxn>
                  <a:cxn ang="0">
                    <a:pos x="26" y="20"/>
                  </a:cxn>
                  <a:cxn ang="0">
                    <a:pos x="30" y="26"/>
                  </a:cxn>
                  <a:cxn ang="0">
                    <a:pos x="26" y="28"/>
                  </a:cxn>
                  <a:cxn ang="0">
                    <a:pos x="14" y="30"/>
                  </a:cxn>
                  <a:cxn ang="0">
                    <a:pos x="10" y="28"/>
                  </a:cxn>
                  <a:cxn ang="0">
                    <a:pos x="4" y="36"/>
                  </a:cxn>
                  <a:cxn ang="0">
                    <a:pos x="2" y="42"/>
                  </a:cxn>
                  <a:cxn ang="0">
                    <a:pos x="0" y="54"/>
                  </a:cxn>
                  <a:cxn ang="0">
                    <a:pos x="6" y="58"/>
                  </a:cxn>
                  <a:cxn ang="0">
                    <a:pos x="12" y="62"/>
                  </a:cxn>
                  <a:cxn ang="0">
                    <a:pos x="22" y="64"/>
                  </a:cxn>
                  <a:cxn ang="0">
                    <a:pos x="34" y="64"/>
                  </a:cxn>
                </a:cxnLst>
                <a:rect l="0" t="0" r="r" b="b"/>
                <a:pathLst>
                  <a:path w="58" h="64">
                    <a:moveTo>
                      <a:pt x="34" y="64"/>
                    </a:moveTo>
                    <a:lnTo>
                      <a:pt x="42" y="56"/>
                    </a:lnTo>
                    <a:lnTo>
                      <a:pt x="48" y="50"/>
                    </a:lnTo>
                    <a:lnTo>
                      <a:pt x="52" y="46"/>
                    </a:lnTo>
                    <a:lnTo>
                      <a:pt x="58" y="38"/>
                    </a:lnTo>
                    <a:lnTo>
                      <a:pt x="54" y="34"/>
                    </a:lnTo>
                    <a:lnTo>
                      <a:pt x="48" y="34"/>
                    </a:lnTo>
                    <a:lnTo>
                      <a:pt x="48" y="0"/>
                    </a:lnTo>
                    <a:lnTo>
                      <a:pt x="18" y="2"/>
                    </a:lnTo>
                    <a:lnTo>
                      <a:pt x="16" y="6"/>
                    </a:lnTo>
                    <a:lnTo>
                      <a:pt x="18" y="14"/>
                    </a:lnTo>
                    <a:lnTo>
                      <a:pt x="26" y="20"/>
                    </a:lnTo>
                    <a:lnTo>
                      <a:pt x="30" y="26"/>
                    </a:lnTo>
                    <a:lnTo>
                      <a:pt x="26" y="28"/>
                    </a:lnTo>
                    <a:lnTo>
                      <a:pt x="14" y="30"/>
                    </a:lnTo>
                    <a:lnTo>
                      <a:pt x="10" y="28"/>
                    </a:lnTo>
                    <a:lnTo>
                      <a:pt x="4" y="36"/>
                    </a:lnTo>
                    <a:lnTo>
                      <a:pt x="2" y="42"/>
                    </a:lnTo>
                    <a:lnTo>
                      <a:pt x="0" y="54"/>
                    </a:lnTo>
                    <a:lnTo>
                      <a:pt x="6" y="58"/>
                    </a:lnTo>
                    <a:lnTo>
                      <a:pt x="12" y="62"/>
                    </a:lnTo>
                    <a:lnTo>
                      <a:pt x="22" y="64"/>
                    </a:lnTo>
                    <a:lnTo>
                      <a:pt x="34" y="64"/>
                    </a:lnTo>
                    <a:close/>
                  </a:path>
                </a:pathLst>
              </a:custGeom>
              <a:grpFill/>
              <a:ln w="3175">
                <a:solidFill>
                  <a:schemeClr val="accent3"/>
                </a:solidFill>
                <a:prstDash val="solid"/>
                <a:round/>
                <a:headEnd/>
                <a:tailEnd/>
              </a:ln>
            </p:spPr>
            <p:txBody>
              <a:bodyPr/>
              <a:lstStyle/>
              <a:p>
                <a:pPr>
                  <a:defRPr/>
                </a:pPr>
                <a:endParaRPr lang="en-GB"/>
              </a:p>
            </p:txBody>
          </p:sp>
          <p:sp>
            <p:nvSpPr>
              <p:cNvPr id="18" name="Freeform 63"/>
              <p:cNvSpPr>
                <a:spLocks/>
              </p:cNvSpPr>
              <p:nvPr/>
            </p:nvSpPr>
            <p:spPr bwMode="gray">
              <a:xfrm>
                <a:off x="1286" y="2273"/>
                <a:ext cx="12" cy="44"/>
              </a:xfrm>
              <a:custGeom>
                <a:avLst/>
                <a:gdLst/>
                <a:ahLst/>
                <a:cxnLst>
                  <a:cxn ang="0">
                    <a:pos x="10" y="0"/>
                  </a:cxn>
                  <a:cxn ang="0">
                    <a:pos x="12" y="6"/>
                  </a:cxn>
                  <a:cxn ang="0">
                    <a:pos x="10" y="12"/>
                  </a:cxn>
                  <a:cxn ang="0">
                    <a:pos x="10" y="26"/>
                  </a:cxn>
                  <a:cxn ang="0">
                    <a:pos x="10" y="34"/>
                  </a:cxn>
                  <a:cxn ang="0">
                    <a:pos x="6" y="38"/>
                  </a:cxn>
                  <a:cxn ang="0">
                    <a:pos x="0" y="44"/>
                  </a:cxn>
                  <a:cxn ang="0">
                    <a:pos x="0" y="10"/>
                  </a:cxn>
                  <a:cxn ang="0">
                    <a:pos x="6" y="4"/>
                  </a:cxn>
                  <a:cxn ang="0">
                    <a:pos x="10" y="0"/>
                  </a:cxn>
                </a:cxnLst>
                <a:rect l="0" t="0" r="r" b="b"/>
                <a:pathLst>
                  <a:path w="12" h="44">
                    <a:moveTo>
                      <a:pt x="10" y="0"/>
                    </a:moveTo>
                    <a:lnTo>
                      <a:pt x="12" y="6"/>
                    </a:lnTo>
                    <a:lnTo>
                      <a:pt x="10" y="12"/>
                    </a:lnTo>
                    <a:lnTo>
                      <a:pt x="10" y="26"/>
                    </a:lnTo>
                    <a:lnTo>
                      <a:pt x="10" y="34"/>
                    </a:lnTo>
                    <a:lnTo>
                      <a:pt x="6" y="38"/>
                    </a:lnTo>
                    <a:lnTo>
                      <a:pt x="0" y="44"/>
                    </a:lnTo>
                    <a:lnTo>
                      <a:pt x="0" y="10"/>
                    </a:lnTo>
                    <a:lnTo>
                      <a:pt x="6" y="4"/>
                    </a:lnTo>
                    <a:lnTo>
                      <a:pt x="10" y="0"/>
                    </a:lnTo>
                    <a:close/>
                  </a:path>
                </a:pathLst>
              </a:custGeom>
              <a:grpFill/>
              <a:ln w="3175">
                <a:solidFill>
                  <a:schemeClr val="accent3"/>
                </a:solidFill>
                <a:prstDash val="solid"/>
                <a:round/>
                <a:headEnd/>
                <a:tailEnd/>
              </a:ln>
            </p:spPr>
            <p:txBody>
              <a:bodyPr/>
              <a:lstStyle/>
              <a:p>
                <a:pPr>
                  <a:defRPr/>
                </a:pPr>
                <a:endParaRPr lang="en-GB"/>
              </a:p>
            </p:txBody>
          </p:sp>
          <p:sp>
            <p:nvSpPr>
              <p:cNvPr id="19" name="Freeform 64"/>
              <p:cNvSpPr>
                <a:spLocks/>
              </p:cNvSpPr>
              <p:nvPr/>
            </p:nvSpPr>
            <p:spPr bwMode="gray">
              <a:xfrm>
                <a:off x="1272" y="2337"/>
                <a:ext cx="34" cy="22"/>
              </a:xfrm>
              <a:custGeom>
                <a:avLst/>
                <a:gdLst/>
                <a:ahLst/>
                <a:cxnLst>
                  <a:cxn ang="0">
                    <a:pos x="0" y="10"/>
                  </a:cxn>
                  <a:cxn ang="0">
                    <a:pos x="12" y="0"/>
                  </a:cxn>
                  <a:cxn ang="0">
                    <a:pos x="18" y="4"/>
                  </a:cxn>
                  <a:cxn ang="0">
                    <a:pos x="24" y="8"/>
                  </a:cxn>
                  <a:cxn ang="0">
                    <a:pos x="32" y="10"/>
                  </a:cxn>
                  <a:cxn ang="0">
                    <a:pos x="34" y="14"/>
                  </a:cxn>
                  <a:cxn ang="0">
                    <a:pos x="30" y="20"/>
                  </a:cxn>
                  <a:cxn ang="0">
                    <a:pos x="26" y="22"/>
                  </a:cxn>
                  <a:cxn ang="0">
                    <a:pos x="16" y="18"/>
                  </a:cxn>
                  <a:cxn ang="0">
                    <a:pos x="8" y="14"/>
                  </a:cxn>
                  <a:cxn ang="0">
                    <a:pos x="0" y="10"/>
                  </a:cxn>
                </a:cxnLst>
                <a:rect l="0" t="0" r="r" b="b"/>
                <a:pathLst>
                  <a:path w="34" h="22">
                    <a:moveTo>
                      <a:pt x="0" y="10"/>
                    </a:moveTo>
                    <a:lnTo>
                      <a:pt x="12" y="0"/>
                    </a:lnTo>
                    <a:lnTo>
                      <a:pt x="18" y="4"/>
                    </a:lnTo>
                    <a:lnTo>
                      <a:pt x="24" y="8"/>
                    </a:lnTo>
                    <a:lnTo>
                      <a:pt x="32" y="10"/>
                    </a:lnTo>
                    <a:lnTo>
                      <a:pt x="34" y="14"/>
                    </a:lnTo>
                    <a:lnTo>
                      <a:pt x="30" y="20"/>
                    </a:lnTo>
                    <a:lnTo>
                      <a:pt x="26" y="22"/>
                    </a:lnTo>
                    <a:lnTo>
                      <a:pt x="16" y="18"/>
                    </a:lnTo>
                    <a:lnTo>
                      <a:pt x="8" y="14"/>
                    </a:lnTo>
                    <a:lnTo>
                      <a:pt x="0" y="10"/>
                    </a:lnTo>
                    <a:close/>
                  </a:path>
                </a:pathLst>
              </a:custGeom>
              <a:grpFill/>
              <a:ln w="3175">
                <a:solidFill>
                  <a:schemeClr val="accent3"/>
                </a:solidFill>
                <a:prstDash val="solid"/>
                <a:round/>
                <a:headEnd/>
                <a:tailEnd/>
              </a:ln>
            </p:spPr>
            <p:txBody>
              <a:bodyPr/>
              <a:lstStyle/>
              <a:p>
                <a:pPr>
                  <a:defRPr/>
                </a:pPr>
                <a:endParaRPr lang="en-GB"/>
              </a:p>
            </p:txBody>
          </p:sp>
          <p:sp>
            <p:nvSpPr>
              <p:cNvPr id="20" name="Freeform 65"/>
              <p:cNvSpPr>
                <a:spLocks/>
              </p:cNvSpPr>
              <p:nvPr/>
            </p:nvSpPr>
            <p:spPr bwMode="gray">
              <a:xfrm>
                <a:off x="1284" y="2315"/>
                <a:ext cx="96" cy="48"/>
              </a:xfrm>
              <a:custGeom>
                <a:avLst/>
                <a:gdLst/>
                <a:ahLst/>
                <a:cxnLst>
                  <a:cxn ang="0">
                    <a:pos x="12" y="6"/>
                  </a:cxn>
                  <a:cxn ang="0">
                    <a:pos x="26" y="2"/>
                  </a:cxn>
                  <a:cxn ang="0">
                    <a:pos x="34" y="2"/>
                  </a:cxn>
                  <a:cxn ang="0">
                    <a:pos x="42" y="4"/>
                  </a:cxn>
                  <a:cxn ang="0">
                    <a:pos x="52" y="2"/>
                  </a:cxn>
                  <a:cxn ang="0">
                    <a:pos x="64" y="0"/>
                  </a:cxn>
                  <a:cxn ang="0">
                    <a:pos x="74" y="0"/>
                  </a:cxn>
                  <a:cxn ang="0">
                    <a:pos x="80" y="0"/>
                  </a:cxn>
                  <a:cxn ang="0">
                    <a:pos x="84" y="4"/>
                  </a:cxn>
                  <a:cxn ang="0">
                    <a:pos x="96" y="12"/>
                  </a:cxn>
                  <a:cxn ang="0">
                    <a:pos x="94" y="16"/>
                  </a:cxn>
                  <a:cxn ang="0">
                    <a:pos x="88" y="18"/>
                  </a:cxn>
                  <a:cxn ang="0">
                    <a:pos x="80" y="18"/>
                  </a:cxn>
                  <a:cxn ang="0">
                    <a:pos x="70" y="18"/>
                  </a:cxn>
                  <a:cxn ang="0">
                    <a:pos x="64" y="22"/>
                  </a:cxn>
                  <a:cxn ang="0">
                    <a:pos x="56" y="30"/>
                  </a:cxn>
                  <a:cxn ang="0">
                    <a:pos x="48" y="32"/>
                  </a:cxn>
                  <a:cxn ang="0">
                    <a:pos x="42" y="34"/>
                  </a:cxn>
                  <a:cxn ang="0">
                    <a:pos x="40" y="42"/>
                  </a:cxn>
                  <a:cxn ang="0">
                    <a:pos x="36" y="46"/>
                  </a:cxn>
                  <a:cxn ang="0">
                    <a:pos x="30" y="48"/>
                  </a:cxn>
                  <a:cxn ang="0">
                    <a:pos x="30" y="42"/>
                  </a:cxn>
                  <a:cxn ang="0">
                    <a:pos x="28" y="36"/>
                  </a:cxn>
                  <a:cxn ang="0">
                    <a:pos x="22" y="36"/>
                  </a:cxn>
                  <a:cxn ang="0">
                    <a:pos x="20" y="32"/>
                  </a:cxn>
                  <a:cxn ang="0">
                    <a:pos x="6" y="26"/>
                  </a:cxn>
                  <a:cxn ang="0">
                    <a:pos x="0" y="22"/>
                  </a:cxn>
                  <a:cxn ang="0">
                    <a:pos x="12" y="6"/>
                  </a:cxn>
                </a:cxnLst>
                <a:rect l="0" t="0" r="r" b="b"/>
                <a:pathLst>
                  <a:path w="96" h="48">
                    <a:moveTo>
                      <a:pt x="12" y="6"/>
                    </a:moveTo>
                    <a:lnTo>
                      <a:pt x="26" y="2"/>
                    </a:lnTo>
                    <a:lnTo>
                      <a:pt x="34" y="2"/>
                    </a:lnTo>
                    <a:lnTo>
                      <a:pt x="42" y="4"/>
                    </a:lnTo>
                    <a:lnTo>
                      <a:pt x="52" y="2"/>
                    </a:lnTo>
                    <a:lnTo>
                      <a:pt x="64" y="0"/>
                    </a:lnTo>
                    <a:lnTo>
                      <a:pt x="74" y="0"/>
                    </a:lnTo>
                    <a:lnTo>
                      <a:pt x="80" y="0"/>
                    </a:lnTo>
                    <a:lnTo>
                      <a:pt x="84" y="4"/>
                    </a:lnTo>
                    <a:lnTo>
                      <a:pt x="96" y="12"/>
                    </a:lnTo>
                    <a:lnTo>
                      <a:pt x="94" y="16"/>
                    </a:lnTo>
                    <a:lnTo>
                      <a:pt x="88" y="18"/>
                    </a:lnTo>
                    <a:lnTo>
                      <a:pt x="80" y="18"/>
                    </a:lnTo>
                    <a:lnTo>
                      <a:pt x="70" y="18"/>
                    </a:lnTo>
                    <a:lnTo>
                      <a:pt x="64" y="22"/>
                    </a:lnTo>
                    <a:lnTo>
                      <a:pt x="56" y="30"/>
                    </a:lnTo>
                    <a:lnTo>
                      <a:pt x="48"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grpFill/>
              <a:ln w="3175">
                <a:solidFill>
                  <a:schemeClr val="accent3"/>
                </a:solidFill>
                <a:prstDash val="solid"/>
                <a:round/>
                <a:headEnd/>
                <a:tailEnd/>
              </a:ln>
            </p:spPr>
            <p:txBody>
              <a:bodyPr/>
              <a:lstStyle/>
              <a:p>
                <a:pPr>
                  <a:defRPr/>
                </a:pPr>
                <a:endParaRPr lang="en-GB"/>
              </a:p>
            </p:txBody>
          </p:sp>
          <p:sp>
            <p:nvSpPr>
              <p:cNvPr id="21" name="Freeform 66"/>
              <p:cNvSpPr>
                <a:spLocks/>
              </p:cNvSpPr>
              <p:nvPr/>
            </p:nvSpPr>
            <p:spPr bwMode="gray">
              <a:xfrm>
                <a:off x="1314" y="2331"/>
                <a:ext cx="64" cy="66"/>
              </a:xfrm>
              <a:custGeom>
                <a:avLst/>
                <a:gdLst/>
                <a:ahLst/>
                <a:cxnLst>
                  <a:cxn ang="0">
                    <a:pos x="54" y="66"/>
                  </a:cxn>
                  <a:cxn ang="0">
                    <a:pos x="44" y="62"/>
                  </a:cxn>
                  <a:cxn ang="0">
                    <a:pos x="26" y="60"/>
                  </a:cxn>
                  <a:cxn ang="0">
                    <a:pos x="14" y="50"/>
                  </a:cxn>
                  <a:cxn ang="0">
                    <a:pos x="6" y="42"/>
                  </a:cxn>
                  <a:cxn ang="0">
                    <a:pos x="0" y="32"/>
                  </a:cxn>
                  <a:cxn ang="0">
                    <a:pos x="10" y="26"/>
                  </a:cxn>
                  <a:cxn ang="0">
                    <a:pos x="12" y="18"/>
                  </a:cxn>
                  <a:cxn ang="0">
                    <a:pos x="26" y="14"/>
                  </a:cxn>
                  <a:cxn ang="0">
                    <a:pos x="34" y="6"/>
                  </a:cxn>
                  <a:cxn ang="0">
                    <a:pos x="40" y="2"/>
                  </a:cxn>
                  <a:cxn ang="0">
                    <a:pos x="50" y="2"/>
                  </a:cxn>
                  <a:cxn ang="0">
                    <a:pos x="58" y="2"/>
                  </a:cxn>
                  <a:cxn ang="0">
                    <a:pos x="64" y="0"/>
                  </a:cxn>
                  <a:cxn ang="0">
                    <a:pos x="64" y="6"/>
                  </a:cxn>
                  <a:cxn ang="0">
                    <a:pos x="62" y="18"/>
                  </a:cxn>
                  <a:cxn ang="0">
                    <a:pos x="58" y="30"/>
                  </a:cxn>
                  <a:cxn ang="0">
                    <a:pos x="56" y="42"/>
                  </a:cxn>
                  <a:cxn ang="0">
                    <a:pos x="56" y="52"/>
                  </a:cxn>
                  <a:cxn ang="0">
                    <a:pos x="54" y="66"/>
                  </a:cxn>
                </a:cxnLst>
                <a:rect l="0" t="0" r="r" b="b"/>
                <a:pathLst>
                  <a:path w="64" h="66">
                    <a:moveTo>
                      <a:pt x="54" y="66"/>
                    </a:moveTo>
                    <a:lnTo>
                      <a:pt x="44" y="62"/>
                    </a:lnTo>
                    <a:lnTo>
                      <a:pt x="26" y="60"/>
                    </a:lnTo>
                    <a:lnTo>
                      <a:pt x="14" y="50"/>
                    </a:lnTo>
                    <a:lnTo>
                      <a:pt x="6" y="42"/>
                    </a:lnTo>
                    <a:lnTo>
                      <a:pt x="0" y="32"/>
                    </a:lnTo>
                    <a:lnTo>
                      <a:pt x="10" y="26"/>
                    </a:lnTo>
                    <a:lnTo>
                      <a:pt x="12" y="18"/>
                    </a:lnTo>
                    <a:lnTo>
                      <a:pt x="26" y="14"/>
                    </a:lnTo>
                    <a:lnTo>
                      <a:pt x="34" y="6"/>
                    </a:lnTo>
                    <a:lnTo>
                      <a:pt x="40" y="2"/>
                    </a:lnTo>
                    <a:lnTo>
                      <a:pt x="50" y="2"/>
                    </a:lnTo>
                    <a:lnTo>
                      <a:pt x="58" y="2"/>
                    </a:lnTo>
                    <a:lnTo>
                      <a:pt x="64" y="0"/>
                    </a:lnTo>
                    <a:lnTo>
                      <a:pt x="64" y="6"/>
                    </a:lnTo>
                    <a:lnTo>
                      <a:pt x="62" y="18"/>
                    </a:lnTo>
                    <a:lnTo>
                      <a:pt x="58" y="30"/>
                    </a:lnTo>
                    <a:lnTo>
                      <a:pt x="56" y="42"/>
                    </a:lnTo>
                    <a:lnTo>
                      <a:pt x="56" y="52"/>
                    </a:lnTo>
                    <a:lnTo>
                      <a:pt x="54" y="66"/>
                    </a:lnTo>
                    <a:close/>
                  </a:path>
                </a:pathLst>
              </a:custGeom>
              <a:grpFill/>
              <a:ln w="3175">
                <a:solidFill>
                  <a:schemeClr val="accent3"/>
                </a:solidFill>
                <a:prstDash val="solid"/>
                <a:round/>
                <a:headEnd/>
                <a:tailEnd/>
              </a:ln>
            </p:spPr>
            <p:txBody>
              <a:bodyPr/>
              <a:lstStyle/>
              <a:p>
                <a:pPr>
                  <a:defRPr/>
                </a:pPr>
                <a:endParaRPr lang="en-GB"/>
              </a:p>
            </p:txBody>
          </p:sp>
          <p:sp>
            <p:nvSpPr>
              <p:cNvPr id="22" name="Freeform 67"/>
              <p:cNvSpPr>
                <a:spLocks/>
              </p:cNvSpPr>
              <p:nvPr/>
            </p:nvSpPr>
            <p:spPr bwMode="gray">
              <a:xfrm>
                <a:off x="1338" y="2391"/>
                <a:ext cx="50" cy="44"/>
              </a:xfrm>
              <a:custGeom>
                <a:avLst/>
                <a:gdLst/>
                <a:ahLst/>
                <a:cxnLst>
                  <a:cxn ang="0">
                    <a:pos x="18" y="20"/>
                  </a:cxn>
                  <a:cxn ang="0">
                    <a:pos x="12" y="16"/>
                  </a:cxn>
                  <a:cxn ang="0">
                    <a:pos x="10" y="22"/>
                  </a:cxn>
                  <a:cxn ang="0">
                    <a:pos x="8" y="24"/>
                  </a:cxn>
                  <a:cxn ang="0">
                    <a:pos x="2" y="20"/>
                  </a:cxn>
                  <a:cxn ang="0">
                    <a:pos x="0" y="16"/>
                  </a:cxn>
                  <a:cxn ang="0">
                    <a:pos x="0" y="10"/>
                  </a:cxn>
                  <a:cxn ang="0">
                    <a:pos x="2" y="6"/>
                  </a:cxn>
                  <a:cxn ang="0">
                    <a:pos x="2" y="0"/>
                  </a:cxn>
                  <a:cxn ang="0">
                    <a:pos x="18" y="2"/>
                  </a:cxn>
                  <a:cxn ang="0">
                    <a:pos x="30" y="6"/>
                  </a:cxn>
                  <a:cxn ang="0">
                    <a:pos x="34" y="10"/>
                  </a:cxn>
                  <a:cxn ang="0">
                    <a:pos x="42" y="18"/>
                  </a:cxn>
                  <a:cxn ang="0">
                    <a:pos x="48" y="24"/>
                  </a:cxn>
                  <a:cxn ang="0">
                    <a:pos x="50" y="28"/>
                  </a:cxn>
                  <a:cxn ang="0">
                    <a:pos x="46" y="30"/>
                  </a:cxn>
                  <a:cxn ang="0">
                    <a:pos x="44" y="36"/>
                  </a:cxn>
                  <a:cxn ang="0">
                    <a:pos x="42" y="42"/>
                  </a:cxn>
                  <a:cxn ang="0">
                    <a:pos x="38" y="44"/>
                  </a:cxn>
                  <a:cxn ang="0">
                    <a:pos x="34" y="32"/>
                  </a:cxn>
                  <a:cxn ang="0">
                    <a:pos x="28" y="26"/>
                  </a:cxn>
                  <a:cxn ang="0">
                    <a:pos x="24" y="24"/>
                  </a:cxn>
                  <a:cxn ang="0">
                    <a:pos x="18" y="20"/>
                  </a:cxn>
                </a:cxnLst>
                <a:rect l="0" t="0" r="r" b="b"/>
                <a:pathLst>
                  <a:path w="50" h="44">
                    <a:moveTo>
                      <a:pt x="18" y="20"/>
                    </a:moveTo>
                    <a:lnTo>
                      <a:pt x="12" y="16"/>
                    </a:lnTo>
                    <a:lnTo>
                      <a:pt x="10" y="22"/>
                    </a:lnTo>
                    <a:lnTo>
                      <a:pt x="8" y="24"/>
                    </a:lnTo>
                    <a:lnTo>
                      <a:pt x="2" y="20"/>
                    </a:lnTo>
                    <a:lnTo>
                      <a:pt x="0" y="16"/>
                    </a:lnTo>
                    <a:lnTo>
                      <a:pt x="0" y="10"/>
                    </a:lnTo>
                    <a:lnTo>
                      <a:pt x="2" y="6"/>
                    </a:lnTo>
                    <a:lnTo>
                      <a:pt x="2" y="0"/>
                    </a:lnTo>
                    <a:lnTo>
                      <a:pt x="18" y="2"/>
                    </a:lnTo>
                    <a:lnTo>
                      <a:pt x="30" y="6"/>
                    </a:lnTo>
                    <a:lnTo>
                      <a:pt x="34" y="10"/>
                    </a:lnTo>
                    <a:lnTo>
                      <a:pt x="42" y="18"/>
                    </a:lnTo>
                    <a:lnTo>
                      <a:pt x="48" y="24"/>
                    </a:lnTo>
                    <a:lnTo>
                      <a:pt x="50" y="28"/>
                    </a:lnTo>
                    <a:lnTo>
                      <a:pt x="46" y="30"/>
                    </a:lnTo>
                    <a:lnTo>
                      <a:pt x="44" y="36"/>
                    </a:lnTo>
                    <a:lnTo>
                      <a:pt x="42" y="42"/>
                    </a:lnTo>
                    <a:lnTo>
                      <a:pt x="38" y="44"/>
                    </a:lnTo>
                    <a:lnTo>
                      <a:pt x="34" y="32"/>
                    </a:lnTo>
                    <a:lnTo>
                      <a:pt x="28" y="26"/>
                    </a:lnTo>
                    <a:lnTo>
                      <a:pt x="24" y="24"/>
                    </a:lnTo>
                    <a:lnTo>
                      <a:pt x="18" y="20"/>
                    </a:lnTo>
                    <a:close/>
                  </a:path>
                </a:pathLst>
              </a:custGeom>
              <a:grpFill/>
              <a:ln w="3175">
                <a:solidFill>
                  <a:schemeClr val="accent3"/>
                </a:solidFill>
                <a:prstDash val="solid"/>
                <a:round/>
                <a:headEnd/>
                <a:tailEnd/>
              </a:ln>
            </p:spPr>
            <p:txBody>
              <a:bodyPr/>
              <a:lstStyle/>
              <a:p>
                <a:pPr>
                  <a:defRPr/>
                </a:pPr>
                <a:endParaRPr lang="en-GB"/>
              </a:p>
            </p:txBody>
          </p:sp>
          <p:sp>
            <p:nvSpPr>
              <p:cNvPr id="23" name="Freeform 68"/>
              <p:cNvSpPr>
                <a:spLocks/>
              </p:cNvSpPr>
              <p:nvPr/>
            </p:nvSpPr>
            <p:spPr bwMode="gray">
              <a:xfrm>
                <a:off x="1376" y="2417"/>
                <a:ext cx="102" cy="38"/>
              </a:xfrm>
              <a:custGeom>
                <a:avLst/>
                <a:gdLst/>
                <a:ahLst/>
                <a:cxnLst>
                  <a:cxn ang="0">
                    <a:pos x="88" y="34"/>
                  </a:cxn>
                  <a:cxn ang="0">
                    <a:pos x="82" y="32"/>
                  </a:cxn>
                  <a:cxn ang="0">
                    <a:pos x="80" y="28"/>
                  </a:cxn>
                  <a:cxn ang="0">
                    <a:pos x="80" y="22"/>
                  </a:cxn>
                  <a:cxn ang="0">
                    <a:pos x="80" y="16"/>
                  </a:cxn>
                  <a:cxn ang="0">
                    <a:pos x="78" y="12"/>
                  </a:cxn>
                  <a:cxn ang="0">
                    <a:pos x="72" y="10"/>
                  </a:cxn>
                  <a:cxn ang="0">
                    <a:pos x="66" y="10"/>
                  </a:cxn>
                  <a:cxn ang="0">
                    <a:pos x="62" y="12"/>
                  </a:cxn>
                  <a:cxn ang="0">
                    <a:pos x="60" y="16"/>
                  </a:cxn>
                  <a:cxn ang="0">
                    <a:pos x="52" y="18"/>
                  </a:cxn>
                  <a:cxn ang="0">
                    <a:pos x="48" y="22"/>
                  </a:cxn>
                  <a:cxn ang="0">
                    <a:pos x="50" y="26"/>
                  </a:cxn>
                  <a:cxn ang="0">
                    <a:pos x="52" y="30"/>
                  </a:cxn>
                  <a:cxn ang="0">
                    <a:pos x="52" y="36"/>
                  </a:cxn>
                  <a:cxn ang="0">
                    <a:pos x="44" y="38"/>
                  </a:cxn>
                  <a:cxn ang="0">
                    <a:pos x="38" y="32"/>
                  </a:cxn>
                  <a:cxn ang="0">
                    <a:pos x="32" y="26"/>
                  </a:cxn>
                  <a:cxn ang="0">
                    <a:pos x="26" y="22"/>
                  </a:cxn>
                  <a:cxn ang="0">
                    <a:pos x="18" y="20"/>
                  </a:cxn>
                  <a:cxn ang="0">
                    <a:pos x="14" y="18"/>
                  </a:cxn>
                  <a:cxn ang="0">
                    <a:pos x="8" y="20"/>
                  </a:cxn>
                  <a:cxn ang="0">
                    <a:pos x="0" y="18"/>
                  </a:cxn>
                  <a:cxn ang="0">
                    <a:pos x="4" y="14"/>
                  </a:cxn>
                  <a:cxn ang="0">
                    <a:pos x="6" y="8"/>
                  </a:cxn>
                  <a:cxn ang="0">
                    <a:pos x="12" y="2"/>
                  </a:cxn>
                  <a:cxn ang="0">
                    <a:pos x="18" y="4"/>
                  </a:cxn>
                  <a:cxn ang="0">
                    <a:pos x="22" y="8"/>
                  </a:cxn>
                  <a:cxn ang="0">
                    <a:pos x="30" y="12"/>
                  </a:cxn>
                  <a:cxn ang="0">
                    <a:pos x="38" y="12"/>
                  </a:cxn>
                  <a:cxn ang="0">
                    <a:pos x="44" y="10"/>
                  </a:cxn>
                  <a:cxn ang="0">
                    <a:pos x="52" y="6"/>
                  </a:cxn>
                  <a:cxn ang="0">
                    <a:pos x="62" y="2"/>
                  </a:cxn>
                  <a:cxn ang="0">
                    <a:pos x="72" y="0"/>
                  </a:cxn>
                  <a:cxn ang="0">
                    <a:pos x="82" y="2"/>
                  </a:cxn>
                  <a:cxn ang="0">
                    <a:pos x="88" y="6"/>
                  </a:cxn>
                  <a:cxn ang="0">
                    <a:pos x="94" y="10"/>
                  </a:cxn>
                  <a:cxn ang="0">
                    <a:pos x="98" y="16"/>
                  </a:cxn>
                  <a:cxn ang="0">
                    <a:pos x="102" y="20"/>
                  </a:cxn>
                  <a:cxn ang="0">
                    <a:pos x="100" y="26"/>
                  </a:cxn>
                  <a:cxn ang="0">
                    <a:pos x="94" y="30"/>
                  </a:cxn>
                  <a:cxn ang="0">
                    <a:pos x="88" y="34"/>
                  </a:cxn>
                </a:cxnLst>
                <a:rect l="0" t="0" r="r" b="b"/>
                <a:pathLst>
                  <a:path w="102" h="38">
                    <a:moveTo>
                      <a:pt x="88" y="34"/>
                    </a:moveTo>
                    <a:lnTo>
                      <a:pt x="82" y="32"/>
                    </a:lnTo>
                    <a:lnTo>
                      <a:pt x="80" y="28"/>
                    </a:lnTo>
                    <a:lnTo>
                      <a:pt x="80" y="22"/>
                    </a:lnTo>
                    <a:lnTo>
                      <a:pt x="80" y="16"/>
                    </a:lnTo>
                    <a:lnTo>
                      <a:pt x="78" y="12"/>
                    </a:lnTo>
                    <a:lnTo>
                      <a:pt x="72" y="10"/>
                    </a:lnTo>
                    <a:lnTo>
                      <a:pt x="66" y="10"/>
                    </a:lnTo>
                    <a:lnTo>
                      <a:pt x="62" y="12"/>
                    </a:lnTo>
                    <a:lnTo>
                      <a:pt x="60" y="16"/>
                    </a:lnTo>
                    <a:lnTo>
                      <a:pt x="52" y="18"/>
                    </a:lnTo>
                    <a:lnTo>
                      <a:pt x="48" y="22"/>
                    </a:lnTo>
                    <a:lnTo>
                      <a:pt x="50" y="26"/>
                    </a:lnTo>
                    <a:lnTo>
                      <a:pt x="52" y="30"/>
                    </a:lnTo>
                    <a:lnTo>
                      <a:pt x="52" y="36"/>
                    </a:lnTo>
                    <a:lnTo>
                      <a:pt x="44" y="38"/>
                    </a:lnTo>
                    <a:lnTo>
                      <a:pt x="38" y="32"/>
                    </a:lnTo>
                    <a:lnTo>
                      <a:pt x="32" y="26"/>
                    </a:lnTo>
                    <a:lnTo>
                      <a:pt x="26" y="22"/>
                    </a:lnTo>
                    <a:lnTo>
                      <a:pt x="18" y="20"/>
                    </a:lnTo>
                    <a:lnTo>
                      <a:pt x="14" y="18"/>
                    </a:lnTo>
                    <a:lnTo>
                      <a:pt x="8" y="20"/>
                    </a:lnTo>
                    <a:lnTo>
                      <a:pt x="0" y="18"/>
                    </a:lnTo>
                    <a:lnTo>
                      <a:pt x="4" y="14"/>
                    </a:lnTo>
                    <a:lnTo>
                      <a:pt x="6" y="8"/>
                    </a:lnTo>
                    <a:lnTo>
                      <a:pt x="12" y="2"/>
                    </a:lnTo>
                    <a:lnTo>
                      <a:pt x="18" y="4"/>
                    </a:lnTo>
                    <a:lnTo>
                      <a:pt x="22" y="8"/>
                    </a:lnTo>
                    <a:lnTo>
                      <a:pt x="30" y="12"/>
                    </a:lnTo>
                    <a:lnTo>
                      <a:pt x="38" y="12"/>
                    </a:lnTo>
                    <a:lnTo>
                      <a:pt x="44" y="10"/>
                    </a:lnTo>
                    <a:lnTo>
                      <a:pt x="52" y="6"/>
                    </a:lnTo>
                    <a:lnTo>
                      <a:pt x="62" y="2"/>
                    </a:lnTo>
                    <a:lnTo>
                      <a:pt x="72" y="0"/>
                    </a:lnTo>
                    <a:lnTo>
                      <a:pt x="82" y="2"/>
                    </a:lnTo>
                    <a:lnTo>
                      <a:pt x="88" y="6"/>
                    </a:lnTo>
                    <a:lnTo>
                      <a:pt x="94" y="10"/>
                    </a:lnTo>
                    <a:lnTo>
                      <a:pt x="98" y="16"/>
                    </a:lnTo>
                    <a:lnTo>
                      <a:pt x="102" y="20"/>
                    </a:lnTo>
                    <a:lnTo>
                      <a:pt x="100" y="26"/>
                    </a:lnTo>
                    <a:lnTo>
                      <a:pt x="94" y="30"/>
                    </a:lnTo>
                    <a:lnTo>
                      <a:pt x="88" y="34"/>
                    </a:lnTo>
                    <a:close/>
                  </a:path>
                </a:pathLst>
              </a:custGeom>
              <a:grpFill/>
              <a:ln w="3175">
                <a:solidFill>
                  <a:schemeClr val="accent3"/>
                </a:solidFill>
                <a:prstDash val="solid"/>
                <a:round/>
                <a:headEnd/>
                <a:tailEnd/>
              </a:ln>
            </p:spPr>
            <p:txBody>
              <a:bodyPr/>
              <a:lstStyle/>
              <a:p>
                <a:pPr>
                  <a:defRPr/>
                </a:pPr>
                <a:endParaRPr lang="en-GB"/>
              </a:p>
            </p:txBody>
          </p:sp>
          <p:sp>
            <p:nvSpPr>
              <p:cNvPr id="24" name="Freeform 69"/>
              <p:cNvSpPr>
                <a:spLocks/>
              </p:cNvSpPr>
              <p:nvPr/>
            </p:nvSpPr>
            <p:spPr bwMode="gray">
              <a:xfrm>
                <a:off x="1354" y="2195"/>
                <a:ext cx="166" cy="56"/>
              </a:xfrm>
              <a:custGeom>
                <a:avLst/>
                <a:gdLst/>
                <a:ahLst/>
                <a:cxnLst>
                  <a:cxn ang="0">
                    <a:pos x="148" y="56"/>
                  </a:cxn>
                  <a:cxn ang="0">
                    <a:pos x="140" y="52"/>
                  </a:cxn>
                  <a:cxn ang="0">
                    <a:pos x="130" y="52"/>
                  </a:cxn>
                  <a:cxn ang="0">
                    <a:pos x="124" y="56"/>
                  </a:cxn>
                  <a:cxn ang="0">
                    <a:pos x="116" y="54"/>
                  </a:cxn>
                  <a:cxn ang="0">
                    <a:pos x="118" y="46"/>
                  </a:cxn>
                  <a:cxn ang="0">
                    <a:pos x="116" y="40"/>
                  </a:cxn>
                  <a:cxn ang="0">
                    <a:pos x="104" y="40"/>
                  </a:cxn>
                  <a:cxn ang="0">
                    <a:pos x="100" y="32"/>
                  </a:cxn>
                  <a:cxn ang="0">
                    <a:pos x="94" y="30"/>
                  </a:cxn>
                  <a:cxn ang="0">
                    <a:pos x="80" y="26"/>
                  </a:cxn>
                  <a:cxn ang="0">
                    <a:pos x="76" y="22"/>
                  </a:cxn>
                  <a:cxn ang="0">
                    <a:pos x="62" y="18"/>
                  </a:cxn>
                  <a:cxn ang="0">
                    <a:pos x="48" y="16"/>
                  </a:cxn>
                  <a:cxn ang="0">
                    <a:pos x="44" y="12"/>
                  </a:cxn>
                  <a:cxn ang="0">
                    <a:pos x="34" y="10"/>
                  </a:cxn>
                  <a:cxn ang="0">
                    <a:pos x="28" y="14"/>
                  </a:cxn>
                  <a:cxn ang="0">
                    <a:pos x="20" y="18"/>
                  </a:cxn>
                  <a:cxn ang="0">
                    <a:pos x="12" y="22"/>
                  </a:cxn>
                  <a:cxn ang="0">
                    <a:pos x="0" y="22"/>
                  </a:cxn>
                  <a:cxn ang="0">
                    <a:pos x="2" y="16"/>
                  </a:cxn>
                  <a:cxn ang="0">
                    <a:pos x="10" y="6"/>
                  </a:cxn>
                  <a:cxn ang="0">
                    <a:pos x="26" y="2"/>
                  </a:cxn>
                  <a:cxn ang="0">
                    <a:pos x="40" y="0"/>
                  </a:cxn>
                  <a:cxn ang="0">
                    <a:pos x="58" y="0"/>
                  </a:cxn>
                  <a:cxn ang="0">
                    <a:pos x="74" y="4"/>
                  </a:cxn>
                  <a:cxn ang="0">
                    <a:pos x="88" y="10"/>
                  </a:cxn>
                  <a:cxn ang="0">
                    <a:pos x="104" y="14"/>
                  </a:cxn>
                  <a:cxn ang="0">
                    <a:pos x="110" y="20"/>
                  </a:cxn>
                  <a:cxn ang="0">
                    <a:pos x="116" y="24"/>
                  </a:cxn>
                  <a:cxn ang="0">
                    <a:pos x="130" y="30"/>
                  </a:cxn>
                  <a:cxn ang="0">
                    <a:pos x="142" y="34"/>
                  </a:cxn>
                  <a:cxn ang="0">
                    <a:pos x="154" y="40"/>
                  </a:cxn>
                  <a:cxn ang="0">
                    <a:pos x="166" y="46"/>
                  </a:cxn>
                  <a:cxn ang="0">
                    <a:pos x="160" y="50"/>
                  </a:cxn>
                  <a:cxn ang="0">
                    <a:pos x="152" y="52"/>
                  </a:cxn>
                  <a:cxn ang="0">
                    <a:pos x="150" y="56"/>
                  </a:cxn>
                  <a:cxn ang="0">
                    <a:pos x="148" y="56"/>
                  </a:cxn>
                </a:cxnLst>
                <a:rect l="0" t="0" r="r" b="b"/>
                <a:pathLst>
                  <a:path w="166" h="56">
                    <a:moveTo>
                      <a:pt x="148" y="56"/>
                    </a:moveTo>
                    <a:lnTo>
                      <a:pt x="140" y="52"/>
                    </a:lnTo>
                    <a:lnTo>
                      <a:pt x="130" y="52"/>
                    </a:lnTo>
                    <a:lnTo>
                      <a:pt x="124" y="56"/>
                    </a:lnTo>
                    <a:lnTo>
                      <a:pt x="116" y="54"/>
                    </a:lnTo>
                    <a:lnTo>
                      <a:pt x="118" y="46"/>
                    </a:lnTo>
                    <a:lnTo>
                      <a:pt x="116" y="40"/>
                    </a:lnTo>
                    <a:lnTo>
                      <a:pt x="104" y="40"/>
                    </a:lnTo>
                    <a:lnTo>
                      <a:pt x="100" y="32"/>
                    </a:lnTo>
                    <a:lnTo>
                      <a:pt x="94" y="30"/>
                    </a:lnTo>
                    <a:lnTo>
                      <a:pt x="80" y="26"/>
                    </a:lnTo>
                    <a:lnTo>
                      <a:pt x="76" y="22"/>
                    </a:lnTo>
                    <a:lnTo>
                      <a:pt x="62" y="18"/>
                    </a:lnTo>
                    <a:lnTo>
                      <a:pt x="48" y="16"/>
                    </a:lnTo>
                    <a:lnTo>
                      <a:pt x="44" y="12"/>
                    </a:lnTo>
                    <a:lnTo>
                      <a:pt x="34" y="10"/>
                    </a:lnTo>
                    <a:lnTo>
                      <a:pt x="28" y="14"/>
                    </a:lnTo>
                    <a:lnTo>
                      <a:pt x="20" y="18"/>
                    </a:lnTo>
                    <a:lnTo>
                      <a:pt x="12" y="22"/>
                    </a:lnTo>
                    <a:lnTo>
                      <a:pt x="0" y="22"/>
                    </a:lnTo>
                    <a:lnTo>
                      <a:pt x="2" y="16"/>
                    </a:lnTo>
                    <a:lnTo>
                      <a:pt x="10" y="6"/>
                    </a:lnTo>
                    <a:lnTo>
                      <a:pt x="26" y="2"/>
                    </a:lnTo>
                    <a:lnTo>
                      <a:pt x="40" y="0"/>
                    </a:lnTo>
                    <a:lnTo>
                      <a:pt x="58" y="0"/>
                    </a:lnTo>
                    <a:lnTo>
                      <a:pt x="74" y="4"/>
                    </a:lnTo>
                    <a:lnTo>
                      <a:pt x="88" y="10"/>
                    </a:lnTo>
                    <a:lnTo>
                      <a:pt x="104" y="14"/>
                    </a:lnTo>
                    <a:lnTo>
                      <a:pt x="110" y="20"/>
                    </a:lnTo>
                    <a:lnTo>
                      <a:pt x="116" y="24"/>
                    </a:lnTo>
                    <a:lnTo>
                      <a:pt x="130" y="30"/>
                    </a:lnTo>
                    <a:lnTo>
                      <a:pt x="142" y="34"/>
                    </a:lnTo>
                    <a:lnTo>
                      <a:pt x="154" y="40"/>
                    </a:lnTo>
                    <a:lnTo>
                      <a:pt x="166" y="46"/>
                    </a:lnTo>
                    <a:lnTo>
                      <a:pt x="160" y="50"/>
                    </a:lnTo>
                    <a:lnTo>
                      <a:pt x="152" y="52"/>
                    </a:lnTo>
                    <a:lnTo>
                      <a:pt x="150" y="56"/>
                    </a:lnTo>
                    <a:lnTo>
                      <a:pt x="148" y="56"/>
                    </a:lnTo>
                    <a:close/>
                  </a:path>
                </a:pathLst>
              </a:custGeom>
              <a:grpFill/>
              <a:ln w="3175">
                <a:solidFill>
                  <a:schemeClr val="accent3"/>
                </a:solidFill>
                <a:prstDash val="solid"/>
                <a:round/>
                <a:headEnd/>
                <a:tailEnd/>
              </a:ln>
            </p:spPr>
            <p:txBody>
              <a:bodyPr/>
              <a:lstStyle/>
              <a:p>
                <a:pPr>
                  <a:defRPr/>
                </a:pPr>
                <a:endParaRPr lang="en-GB"/>
              </a:p>
            </p:txBody>
          </p:sp>
          <p:sp>
            <p:nvSpPr>
              <p:cNvPr id="25" name="Freeform 70"/>
              <p:cNvSpPr>
                <a:spLocks/>
              </p:cNvSpPr>
              <p:nvPr/>
            </p:nvSpPr>
            <p:spPr bwMode="gray">
              <a:xfrm>
                <a:off x="1520" y="2247"/>
                <a:ext cx="44" cy="30"/>
              </a:xfrm>
              <a:custGeom>
                <a:avLst/>
                <a:gdLst/>
                <a:ahLst/>
                <a:cxnLst>
                  <a:cxn ang="0">
                    <a:pos x="0" y="28"/>
                  </a:cxn>
                  <a:cxn ang="0">
                    <a:pos x="16" y="30"/>
                  </a:cxn>
                  <a:cxn ang="0">
                    <a:pos x="32" y="30"/>
                  </a:cxn>
                  <a:cxn ang="0">
                    <a:pos x="40" y="30"/>
                  </a:cxn>
                  <a:cxn ang="0">
                    <a:pos x="40" y="24"/>
                  </a:cxn>
                  <a:cxn ang="0">
                    <a:pos x="36" y="20"/>
                  </a:cxn>
                  <a:cxn ang="0">
                    <a:pos x="42" y="18"/>
                  </a:cxn>
                  <a:cxn ang="0">
                    <a:pos x="44" y="14"/>
                  </a:cxn>
                  <a:cxn ang="0">
                    <a:pos x="42" y="4"/>
                  </a:cxn>
                  <a:cxn ang="0">
                    <a:pos x="32" y="2"/>
                  </a:cxn>
                  <a:cxn ang="0">
                    <a:pos x="24" y="0"/>
                  </a:cxn>
                  <a:cxn ang="0">
                    <a:pos x="16" y="2"/>
                  </a:cxn>
                  <a:cxn ang="0">
                    <a:pos x="22" y="6"/>
                  </a:cxn>
                  <a:cxn ang="0">
                    <a:pos x="28" y="14"/>
                  </a:cxn>
                  <a:cxn ang="0">
                    <a:pos x="28" y="20"/>
                  </a:cxn>
                  <a:cxn ang="0">
                    <a:pos x="20" y="20"/>
                  </a:cxn>
                  <a:cxn ang="0">
                    <a:pos x="14" y="18"/>
                  </a:cxn>
                  <a:cxn ang="0">
                    <a:pos x="6" y="20"/>
                  </a:cxn>
                  <a:cxn ang="0">
                    <a:pos x="0" y="20"/>
                  </a:cxn>
                  <a:cxn ang="0">
                    <a:pos x="0" y="28"/>
                  </a:cxn>
                </a:cxnLst>
                <a:rect l="0" t="0" r="r" b="b"/>
                <a:pathLst>
                  <a:path w="44" h="30">
                    <a:moveTo>
                      <a:pt x="0" y="28"/>
                    </a:moveTo>
                    <a:lnTo>
                      <a:pt x="16" y="30"/>
                    </a:lnTo>
                    <a:lnTo>
                      <a:pt x="32" y="30"/>
                    </a:lnTo>
                    <a:lnTo>
                      <a:pt x="40" y="30"/>
                    </a:lnTo>
                    <a:lnTo>
                      <a:pt x="40" y="24"/>
                    </a:lnTo>
                    <a:lnTo>
                      <a:pt x="36" y="20"/>
                    </a:lnTo>
                    <a:lnTo>
                      <a:pt x="42" y="18"/>
                    </a:lnTo>
                    <a:lnTo>
                      <a:pt x="44" y="14"/>
                    </a:lnTo>
                    <a:lnTo>
                      <a:pt x="42" y="4"/>
                    </a:lnTo>
                    <a:lnTo>
                      <a:pt x="32" y="2"/>
                    </a:lnTo>
                    <a:lnTo>
                      <a:pt x="24" y="0"/>
                    </a:lnTo>
                    <a:lnTo>
                      <a:pt x="16" y="2"/>
                    </a:lnTo>
                    <a:lnTo>
                      <a:pt x="22" y="6"/>
                    </a:lnTo>
                    <a:lnTo>
                      <a:pt x="28" y="14"/>
                    </a:lnTo>
                    <a:lnTo>
                      <a:pt x="28" y="20"/>
                    </a:lnTo>
                    <a:lnTo>
                      <a:pt x="20" y="20"/>
                    </a:lnTo>
                    <a:lnTo>
                      <a:pt x="14" y="18"/>
                    </a:lnTo>
                    <a:lnTo>
                      <a:pt x="6" y="20"/>
                    </a:lnTo>
                    <a:lnTo>
                      <a:pt x="0" y="20"/>
                    </a:lnTo>
                    <a:lnTo>
                      <a:pt x="0" y="28"/>
                    </a:lnTo>
                    <a:close/>
                  </a:path>
                </a:pathLst>
              </a:custGeom>
              <a:grpFill/>
              <a:ln w="3175">
                <a:solidFill>
                  <a:schemeClr val="accent3"/>
                </a:solidFill>
                <a:prstDash val="solid"/>
                <a:round/>
                <a:headEnd/>
                <a:tailEnd/>
              </a:ln>
            </p:spPr>
            <p:txBody>
              <a:bodyPr/>
              <a:lstStyle/>
              <a:p>
                <a:pPr>
                  <a:defRPr/>
                </a:pPr>
                <a:endParaRPr lang="en-GB"/>
              </a:p>
            </p:txBody>
          </p:sp>
          <p:sp>
            <p:nvSpPr>
              <p:cNvPr id="26" name="Freeform 71"/>
              <p:cNvSpPr>
                <a:spLocks/>
              </p:cNvSpPr>
              <p:nvPr/>
            </p:nvSpPr>
            <p:spPr bwMode="gray">
              <a:xfrm>
                <a:off x="1458" y="2269"/>
                <a:ext cx="32" cy="18"/>
              </a:xfrm>
              <a:custGeom>
                <a:avLst/>
                <a:gdLst/>
                <a:ahLst/>
                <a:cxnLst>
                  <a:cxn ang="0">
                    <a:pos x="0" y="6"/>
                  </a:cxn>
                  <a:cxn ang="0">
                    <a:pos x="6" y="0"/>
                  </a:cxn>
                  <a:cxn ang="0">
                    <a:pos x="14" y="0"/>
                  </a:cxn>
                  <a:cxn ang="0">
                    <a:pos x="20" y="2"/>
                  </a:cxn>
                  <a:cxn ang="0">
                    <a:pos x="28" y="6"/>
                  </a:cxn>
                  <a:cxn ang="0">
                    <a:pos x="32" y="10"/>
                  </a:cxn>
                  <a:cxn ang="0">
                    <a:pos x="24" y="14"/>
                  </a:cxn>
                  <a:cxn ang="0">
                    <a:pos x="18" y="14"/>
                  </a:cxn>
                  <a:cxn ang="0">
                    <a:pos x="14" y="18"/>
                  </a:cxn>
                  <a:cxn ang="0">
                    <a:pos x="10" y="12"/>
                  </a:cxn>
                  <a:cxn ang="0">
                    <a:pos x="6" y="8"/>
                  </a:cxn>
                  <a:cxn ang="0">
                    <a:pos x="0" y="6"/>
                  </a:cxn>
                </a:cxnLst>
                <a:rect l="0" t="0" r="r" b="b"/>
                <a:pathLst>
                  <a:path w="32" h="18">
                    <a:moveTo>
                      <a:pt x="0" y="6"/>
                    </a:moveTo>
                    <a:lnTo>
                      <a:pt x="6" y="0"/>
                    </a:lnTo>
                    <a:lnTo>
                      <a:pt x="14" y="0"/>
                    </a:lnTo>
                    <a:lnTo>
                      <a:pt x="20" y="2"/>
                    </a:lnTo>
                    <a:lnTo>
                      <a:pt x="28" y="6"/>
                    </a:lnTo>
                    <a:lnTo>
                      <a:pt x="32" y="10"/>
                    </a:lnTo>
                    <a:lnTo>
                      <a:pt x="24" y="14"/>
                    </a:lnTo>
                    <a:lnTo>
                      <a:pt x="18" y="14"/>
                    </a:lnTo>
                    <a:lnTo>
                      <a:pt x="14" y="18"/>
                    </a:lnTo>
                    <a:lnTo>
                      <a:pt x="10" y="12"/>
                    </a:lnTo>
                    <a:lnTo>
                      <a:pt x="6" y="8"/>
                    </a:lnTo>
                    <a:lnTo>
                      <a:pt x="0" y="6"/>
                    </a:lnTo>
                    <a:close/>
                  </a:path>
                </a:pathLst>
              </a:custGeom>
              <a:grpFill/>
              <a:ln w="3175">
                <a:solidFill>
                  <a:schemeClr val="accent3"/>
                </a:solidFill>
                <a:prstDash val="solid"/>
                <a:round/>
                <a:headEnd/>
                <a:tailEnd/>
              </a:ln>
            </p:spPr>
            <p:txBody>
              <a:bodyPr/>
              <a:lstStyle/>
              <a:p>
                <a:pPr>
                  <a:defRPr/>
                </a:pPr>
                <a:endParaRPr lang="en-GB"/>
              </a:p>
            </p:txBody>
          </p:sp>
          <p:sp>
            <p:nvSpPr>
              <p:cNvPr id="27" name="Freeform 72"/>
              <p:cNvSpPr>
                <a:spLocks/>
              </p:cNvSpPr>
              <p:nvPr/>
            </p:nvSpPr>
            <p:spPr bwMode="gray">
              <a:xfrm>
                <a:off x="1556" y="2251"/>
                <a:ext cx="58" cy="36"/>
              </a:xfrm>
              <a:custGeom>
                <a:avLst/>
                <a:gdLst/>
                <a:ahLst/>
                <a:cxnLst>
                  <a:cxn ang="0">
                    <a:pos x="6" y="0"/>
                  </a:cxn>
                  <a:cxn ang="0">
                    <a:pos x="16" y="2"/>
                  </a:cxn>
                  <a:cxn ang="0">
                    <a:pos x="24" y="2"/>
                  </a:cxn>
                  <a:cxn ang="0">
                    <a:pos x="34" y="4"/>
                  </a:cxn>
                  <a:cxn ang="0">
                    <a:pos x="40" y="6"/>
                  </a:cxn>
                  <a:cxn ang="0">
                    <a:pos x="46" y="10"/>
                  </a:cxn>
                  <a:cxn ang="0">
                    <a:pos x="56" y="16"/>
                  </a:cxn>
                  <a:cxn ang="0">
                    <a:pos x="58" y="20"/>
                  </a:cxn>
                  <a:cxn ang="0">
                    <a:pos x="54" y="24"/>
                  </a:cxn>
                  <a:cxn ang="0">
                    <a:pos x="44" y="22"/>
                  </a:cxn>
                  <a:cxn ang="0">
                    <a:pos x="38" y="22"/>
                  </a:cxn>
                  <a:cxn ang="0">
                    <a:pos x="30" y="24"/>
                  </a:cxn>
                  <a:cxn ang="0">
                    <a:pos x="24" y="24"/>
                  </a:cxn>
                  <a:cxn ang="0">
                    <a:pos x="20" y="20"/>
                  </a:cxn>
                  <a:cxn ang="0">
                    <a:pos x="14" y="22"/>
                  </a:cxn>
                  <a:cxn ang="0">
                    <a:pos x="12" y="28"/>
                  </a:cxn>
                  <a:cxn ang="0">
                    <a:pos x="12" y="34"/>
                  </a:cxn>
                  <a:cxn ang="0">
                    <a:pos x="8" y="36"/>
                  </a:cxn>
                  <a:cxn ang="0">
                    <a:pos x="4" y="30"/>
                  </a:cxn>
                  <a:cxn ang="0">
                    <a:pos x="4" y="26"/>
                  </a:cxn>
                  <a:cxn ang="0">
                    <a:pos x="4" y="20"/>
                  </a:cxn>
                  <a:cxn ang="0">
                    <a:pos x="0" y="16"/>
                  </a:cxn>
                  <a:cxn ang="0">
                    <a:pos x="6" y="14"/>
                  </a:cxn>
                  <a:cxn ang="0">
                    <a:pos x="8" y="10"/>
                  </a:cxn>
                  <a:cxn ang="0">
                    <a:pos x="6" y="0"/>
                  </a:cxn>
                </a:cxnLst>
                <a:rect l="0" t="0" r="r" b="b"/>
                <a:pathLst>
                  <a:path w="58" h="36">
                    <a:moveTo>
                      <a:pt x="6" y="0"/>
                    </a:moveTo>
                    <a:lnTo>
                      <a:pt x="16" y="2"/>
                    </a:lnTo>
                    <a:lnTo>
                      <a:pt x="24" y="2"/>
                    </a:lnTo>
                    <a:lnTo>
                      <a:pt x="34" y="4"/>
                    </a:lnTo>
                    <a:lnTo>
                      <a:pt x="40" y="6"/>
                    </a:lnTo>
                    <a:lnTo>
                      <a:pt x="46" y="10"/>
                    </a:lnTo>
                    <a:lnTo>
                      <a:pt x="56" y="16"/>
                    </a:lnTo>
                    <a:lnTo>
                      <a:pt x="58" y="20"/>
                    </a:lnTo>
                    <a:lnTo>
                      <a:pt x="54" y="24"/>
                    </a:lnTo>
                    <a:lnTo>
                      <a:pt x="44" y="22"/>
                    </a:lnTo>
                    <a:lnTo>
                      <a:pt x="38" y="22"/>
                    </a:lnTo>
                    <a:lnTo>
                      <a:pt x="30" y="24"/>
                    </a:lnTo>
                    <a:lnTo>
                      <a:pt x="24" y="24"/>
                    </a:lnTo>
                    <a:lnTo>
                      <a:pt x="20" y="20"/>
                    </a:lnTo>
                    <a:lnTo>
                      <a:pt x="14" y="22"/>
                    </a:lnTo>
                    <a:lnTo>
                      <a:pt x="12" y="28"/>
                    </a:lnTo>
                    <a:lnTo>
                      <a:pt x="12" y="34"/>
                    </a:lnTo>
                    <a:lnTo>
                      <a:pt x="8" y="36"/>
                    </a:lnTo>
                    <a:lnTo>
                      <a:pt x="4" y="30"/>
                    </a:lnTo>
                    <a:lnTo>
                      <a:pt x="4" y="26"/>
                    </a:lnTo>
                    <a:lnTo>
                      <a:pt x="4" y="20"/>
                    </a:lnTo>
                    <a:lnTo>
                      <a:pt x="0" y="16"/>
                    </a:lnTo>
                    <a:lnTo>
                      <a:pt x="6" y="14"/>
                    </a:lnTo>
                    <a:lnTo>
                      <a:pt x="8" y="10"/>
                    </a:lnTo>
                    <a:lnTo>
                      <a:pt x="6" y="0"/>
                    </a:lnTo>
                    <a:close/>
                  </a:path>
                </a:pathLst>
              </a:custGeom>
              <a:grpFill/>
              <a:ln w="3175">
                <a:solidFill>
                  <a:schemeClr val="accent3"/>
                </a:solidFill>
                <a:prstDash val="solid"/>
                <a:round/>
                <a:headEnd/>
                <a:tailEnd/>
              </a:ln>
            </p:spPr>
            <p:txBody>
              <a:bodyPr/>
              <a:lstStyle/>
              <a:p>
                <a:pPr>
                  <a:defRPr/>
                </a:pPr>
                <a:endParaRPr lang="en-GB"/>
              </a:p>
            </p:txBody>
          </p:sp>
          <p:sp>
            <p:nvSpPr>
              <p:cNvPr id="28" name="Freeform 73"/>
              <p:cNvSpPr>
                <a:spLocks/>
              </p:cNvSpPr>
              <p:nvPr/>
            </p:nvSpPr>
            <p:spPr bwMode="gray">
              <a:xfrm>
                <a:off x="1632" y="2271"/>
                <a:ext cx="26" cy="10"/>
              </a:xfrm>
              <a:custGeom>
                <a:avLst/>
                <a:gdLst/>
                <a:ahLst/>
                <a:cxnLst>
                  <a:cxn ang="0">
                    <a:pos x="18" y="0"/>
                  </a:cxn>
                  <a:cxn ang="0">
                    <a:pos x="8" y="0"/>
                  </a:cxn>
                  <a:cxn ang="0">
                    <a:pos x="0" y="4"/>
                  </a:cxn>
                  <a:cxn ang="0">
                    <a:pos x="4" y="10"/>
                  </a:cxn>
                  <a:cxn ang="0">
                    <a:pos x="12" y="10"/>
                  </a:cxn>
                  <a:cxn ang="0">
                    <a:pos x="22" y="10"/>
                  </a:cxn>
                  <a:cxn ang="0">
                    <a:pos x="26" y="8"/>
                  </a:cxn>
                  <a:cxn ang="0">
                    <a:pos x="26" y="4"/>
                  </a:cxn>
                  <a:cxn ang="0">
                    <a:pos x="22" y="0"/>
                  </a:cxn>
                  <a:cxn ang="0">
                    <a:pos x="18" y="0"/>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grpFill/>
              <a:ln w="3175">
                <a:solidFill>
                  <a:schemeClr val="accent3"/>
                </a:solidFill>
                <a:prstDash val="solid"/>
                <a:round/>
                <a:headEnd/>
                <a:tailEnd/>
              </a:ln>
            </p:spPr>
            <p:txBody>
              <a:bodyPr/>
              <a:lstStyle/>
              <a:p>
                <a:pPr>
                  <a:defRPr/>
                </a:pPr>
                <a:endParaRPr lang="en-GB"/>
              </a:p>
            </p:txBody>
          </p:sp>
          <p:sp>
            <p:nvSpPr>
              <p:cNvPr id="29" name="Freeform 74"/>
              <p:cNvSpPr>
                <a:spLocks/>
              </p:cNvSpPr>
              <p:nvPr/>
            </p:nvSpPr>
            <p:spPr bwMode="gray">
              <a:xfrm>
                <a:off x="1456" y="2161"/>
                <a:ext cx="12" cy="16"/>
              </a:xfrm>
              <a:custGeom>
                <a:avLst/>
                <a:gdLst/>
                <a:ahLst/>
                <a:cxnLst>
                  <a:cxn ang="0">
                    <a:pos x="8" y="4"/>
                  </a:cxn>
                  <a:cxn ang="0">
                    <a:pos x="2" y="0"/>
                  </a:cxn>
                  <a:cxn ang="0">
                    <a:pos x="0" y="8"/>
                  </a:cxn>
                  <a:cxn ang="0">
                    <a:pos x="6" y="12"/>
                  </a:cxn>
                  <a:cxn ang="0">
                    <a:pos x="10" y="16"/>
                  </a:cxn>
                  <a:cxn ang="0">
                    <a:pos x="12" y="10"/>
                  </a:cxn>
                  <a:cxn ang="0">
                    <a:pos x="8" y="4"/>
                  </a:cxn>
                </a:cxnLst>
                <a:rect l="0" t="0" r="r" b="b"/>
                <a:pathLst>
                  <a:path w="12" h="16">
                    <a:moveTo>
                      <a:pt x="8" y="4"/>
                    </a:moveTo>
                    <a:lnTo>
                      <a:pt x="2" y="0"/>
                    </a:lnTo>
                    <a:lnTo>
                      <a:pt x="0" y="8"/>
                    </a:lnTo>
                    <a:lnTo>
                      <a:pt x="6" y="12"/>
                    </a:lnTo>
                    <a:lnTo>
                      <a:pt x="10" y="16"/>
                    </a:lnTo>
                    <a:lnTo>
                      <a:pt x="12" y="10"/>
                    </a:lnTo>
                    <a:lnTo>
                      <a:pt x="8" y="4"/>
                    </a:lnTo>
                    <a:close/>
                  </a:path>
                </a:pathLst>
              </a:custGeom>
              <a:grpFill/>
              <a:ln w="3175">
                <a:solidFill>
                  <a:schemeClr val="accent3"/>
                </a:solidFill>
                <a:prstDash val="solid"/>
                <a:round/>
                <a:headEnd/>
                <a:tailEnd/>
              </a:ln>
            </p:spPr>
            <p:txBody>
              <a:bodyPr/>
              <a:lstStyle/>
              <a:p>
                <a:pPr>
                  <a:defRPr/>
                </a:pPr>
                <a:endParaRPr lang="en-GB"/>
              </a:p>
            </p:txBody>
          </p:sp>
          <p:sp>
            <p:nvSpPr>
              <p:cNvPr id="30" name="Freeform 75"/>
              <p:cNvSpPr>
                <a:spLocks/>
              </p:cNvSpPr>
              <p:nvPr/>
            </p:nvSpPr>
            <p:spPr bwMode="gray">
              <a:xfrm>
                <a:off x="1668" y="2033"/>
                <a:ext cx="12" cy="8"/>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grpFill/>
              <a:ln w="3175">
                <a:solidFill>
                  <a:schemeClr val="accent3"/>
                </a:solidFill>
                <a:prstDash val="solid"/>
                <a:round/>
                <a:headEnd/>
                <a:tailEnd/>
              </a:ln>
            </p:spPr>
            <p:txBody>
              <a:bodyPr/>
              <a:lstStyle/>
              <a:p>
                <a:pPr>
                  <a:defRPr/>
                </a:pPr>
                <a:endParaRPr lang="en-GB"/>
              </a:p>
            </p:txBody>
          </p:sp>
        </p:grpSp>
      </p:grpSp>
      <p:grpSp>
        <p:nvGrpSpPr>
          <p:cNvPr id="14" name="Group 95"/>
          <p:cNvGrpSpPr>
            <a:grpSpLocks/>
          </p:cNvGrpSpPr>
          <p:nvPr userDrawn="1"/>
        </p:nvGrpSpPr>
        <p:grpSpPr bwMode="gray">
          <a:xfrm>
            <a:off x="3758533" y="4444651"/>
            <a:ext cx="1097902" cy="1833277"/>
            <a:chOff x="1410" y="2371"/>
            <a:chExt cx="736" cy="1184"/>
          </a:xfrm>
          <a:solidFill>
            <a:schemeClr val="accent3"/>
          </a:solidFill>
        </p:grpSpPr>
        <p:sp>
          <p:nvSpPr>
            <p:cNvPr id="78" name="Freeform 77"/>
            <p:cNvSpPr>
              <a:spLocks/>
            </p:cNvSpPr>
            <p:nvPr/>
          </p:nvSpPr>
          <p:spPr bwMode="gray">
            <a:xfrm>
              <a:off x="1450" y="2371"/>
              <a:ext cx="186" cy="266"/>
            </a:xfrm>
            <a:custGeom>
              <a:avLst/>
              <a:gdLst/>
              <a:ahLst/>
              <a:cxnLst>
                <a:cxn ang="0">
                  <a:pos x="30" y="72"/>
                </a:cxn>
                <a:cxn ang="0">
                  <a:pos x="34" y="58"/>
                </a:cxn>
                <a:cxn ang="0">
                  <a:pos x="50" y="42"/>
                </a:cxn>
                <a:cxn ang="0">
                  <a:pos x="54" y="28"/>
                </a:cxn>
                <a:cxn ang="0">
                  <a:pos x="74" y="20"/>
                </a:cxn>
                <a:cxn ang="0">
                  <a:pos x="88" y="16"/>
                </a:cxn>
                <a:cxn ang="0">
                  <a:pos x="104" y="6"/>
                </a:cxn>
                <a:cxn ang="0">
                  <a:pos x="116" y="0"/>
                </a:cxn>
                <a:cxn ang="0">
                  <a:pos x="118" y="10"/>
                </a:cxn>
                <a:cxn ang="0">
                  <a:pos x="106" y="18"/>
                </a:cxn>
                <a:cxn ang="0">
                  <a:pos x="92" y="34"/>
                </a:cxn>
                <a:cxn ang="0">
                  <a:pos x="92" y="54"/>
                </a:cxn>
                <a:cxn ang="0">
                  <a:pos x="100" y="64"/>
                </a:cxn>
                <a:cxn ang="0">
                  <a:pos x="102" y="82"/>
                </a:cxn>
                <a:cxn ang="0">
                  <a:pos x="136" y="84"/>
                </a:cxn>
                <a:cxn ang="0">
                  <a:pos x="176" y="96"/>
                </a:cxn>
                <a:cxn ang="0">
                  <a:pos x="176" y="110"/>
                </a:cxn>
                <a:cxn ang="0">
                  <a:pos x="176" y="128"/>
                </a:cxn>
                <a:cxn ang="0">
                  <a:pos x="178" y="136"/>
                </a:cxn>
                <a:cxn ang="0">
                  <a:pos x="180" y="150"/>
                </a:cxn>
                <a:cxn ang="0">
                  <a:pos x="184" y="162"/>
                </a:cxn>
                <a:cxn ang="0">
                  <a:pos x="178" y="168"/>
                </a:cxn>
                <a:cxn ang="0">
                  <a:pos x="168" y="170"/>
                </a:cxn>
                <a:cxn ang="0">
                  <a:pos x="140" y="172"/>
                </a:cxn>
                <a:cxn ang="0">
                  <a:pos x="138" y="176"/>
                </a:cxn>
                <a:cxn ang="0">
                  <a:pos x="146" y="180"/>
                </a:cxn>
                <a:cxn ang="0">
                  <a:pos x="152" y="188"/>
                </a:cxn>
                <a:cxn ang="0">
                  <a:pos x="142" y="186"/>
                </a:cxn>
                <a:cxn ang="0">
                  <a:pos x="140" y="200"/>
                </a:cxn>
                <a:cxn ang="0">
                  <a:pos x="148" y="220"/>
                </a:cxn>
                <a:cxn ang="0">
                  <a:pos x="144" y="252"/>
                </a:cxn>
                <a:cxn ang="0">
                  <a:pos x="132" y="262"/>
                </a:cxn>
                <a:cxn ang="0">
                  <a:pos x="136" y="246"/>
                </a:cxn>
                <a:cxn ang="0">
                  <a:pos x="132" y="234"/>
                </a:cxn>
                <a:cxn ang="0">
                  <a:pos x="86" y="224"/>
                </a:cxn>
                <a:cxn ang="0">
                  <a:pos x="64" y="200"/>
                </a:cxn>
                <a:cxn ang="0">
                  <a:pos x="38" y="192"/>
                </a:cxn>
                <a:cxn ang="0">
                  <a:pos x="16" y="186"/>
                </a:cxn>
                <a:cxn ang="0">
                  <a:pos x="4" y="168"/>
                </a:cxn>
                <a:cxn ang="0">
                  <a:pos x="12" y="158"/>
                </a:cxn>
                <a:cxn ang="0">
                  <a:pos x="24" y="138"/>
                </a:cxn>
                <a:cxn ang="0">
                  <a:pos x="24" y="110"/>
                </a:cxn>
                <a:cxn ang="0">
                  <a:pos x="20" y="90"/>
                </a:cxn>
                <a:cxn ang="0">
                  <a:pos x="26" y="72"/>
                </a:cxn>
              </a:cxnLst>
              <a:rect l="0" t="0" r="r" b="b"/>
              <a:pathLst>
                <a:path w="186" h="266">
                  <a:moveTo>
                    <a:pt x="28" y="66"/>
                  </a:moveTo>
                  <a:lnTo>
                    <a:pt x="30" y="72"/>
                  </a:lnTo>
                  <a:lnTo>
                    <a:pt x="34" y="68"/>
                  </a:lnTo>
                  <a:lnTo>
                    <a:pt x="34" y="58"/>
                  </a:lnTo>
                  <a:lnTo>
                    <a:pt x="44" y="50"/>
                  </a:lnTo>
                  <a:lnTo>
                    <a:pt x="50" y="42"/>
                  </a:lnTo>
                  <a:lnTo>
                    <a:pt x="52" y="36"/>
                  </a:lnTo>
                  <a:lnTo>
                    <a:pt x="54" y="28"/>
                  </a:lnTo>
                  <a:lnTo>
                    <a:pt x="68" y="20"/>
                  </a:lnTo>
                  <a:lnTo>
                    <a:pt x="74" y="20"/>
                  </a:lnTo>
                  <a:lnTo>
                    <a:pt x="78" y="16"/>
                  </a:lnTo>
                  <a:lnTo>
                    <a:pt x="88" y="16"/>
                  </a:lnTo>
                  <a:lnTo>
                    <a:pt x="96" y="12"/>
                  </a:lnTo>
                  <a:lnTo>
                    <a:pt x="104" y="6"/>
                  </a:lnTo>
                  <a:lnTo>
                    <a:pt x="110" y="0"/>
                  </a:lnTo>
                  <a:lnTo>
                    <a:pt x="116" y="0"/>
                  </a:lnTo>
                  <a:lnTo>
                    <a:pt x="120" y="2"/>
                  </a:lnTo>
                  <a:lnTo>
                    <a:pt x="118" y="10"/>
                  </a:lnTo>
                  <a:lnTo>
                    <a:pt x="112" y="14"/>
                  </a:lnTo>
                  <a:lnTo>
                    <a:pt x="106" y="18"/>
                  </a:lnTo>
                  <a:lnTo>
                    <a:pt x="96" y="26"/>
                  </a:lnTo>
                  <a:lnTo>
                    <a:pt x="92" y="34"/>
                  </a:lnTo>
                  <a:lnTo>
                    <a:pt x="90" y="48"/>
                  </a:lnTo>
                  <a:lnTo>
                    <a:pt x="92" y="54"/>
                  </a:lnTo>
                  <a:lnTo>
                    <a:pt x="96" y="60"/>
                  </a:lnTo>
                  <a:lnTo>
                    <a:pt x="100" y="64"/>
                  </a:lnTo>
                  <a:lnTo>
                    <a:pt x="102" y="68"/>
                  </a:lnTo>
                  <a:lnTo>
                    <a:pt x="102" y="82"/>
                  </a:lnTo>
                  <a:lnTo>
                    <a:pt x="108" y="86"/>
                  </a:lnTo>
                  <a:lnTo>
                    <a:pt x="136" y="84"/>
                  </a:lnTo>
                  <a:lnTo>
                    <a:pt x="148" y="98"/>
                  </a:lnTo>
                  <a:lnTo>
                    <a:pt x="176" y="96"/>
                  </a:lnTo>
                  <a:lnTo>
                    <a:pt x="182" y="102"/>
                  </a:lnTo>
                  <a:lnTo>
                    <a:pt x="176" y="110"/>
                  </a:lnTo>
                  <a:lnTo>
                    <a:pt x="176" y="120"/>
                  </a:lnTo>
                  <a:lnTo>
                    <a:pt x="176" y="128"/>
                  </a:lnTo>
                  <a:lnTo>
                    <a:pt x="176" y="136"/>
                  </a:lnTo>
                  <a:lnTo>
                    <a:pt x="178" y="136"/>
                  </a:lnTo>
                  <a:lnTo>
                    <a:pt x="180" y="138"/>
                  </a:lnTo>
                  <a:lnTo>
                    <a:pt x="180" y="150"/>
                  </a:lnTo>
                  <a:lnTo>
                    <a:pt x="180" y="160"/>
                  </a:lnTo>
                  <a:lnTo>
                    <a:pt x="184" y="162"/>
                  </a:lnTo>
                  <a:lnTo>
                    <a:pt x="186" y="172"/>
                  </a:lnTo>
                  <a:lnTo>
                    <a:pt x="178" y="168"/>
                  </a:lnTo>
                  <a:lnTo>
                    <a:pt x="174" y="168"/>
                  </a:lnTo>
                  <a:lnTo>
                    <a:pt x="168" y="170"/>
                  </a:lnTo>
                  <a:lnTo>
                    <a:pt x="150" y="170"/>
                  </a:lnTo>
                  <a:lnTo>
                    <a:pt x="140" y="172"/>
                  </a:lnTo>
                  <a:lnTo>
                    <a:pt x="140" y="174"/>
                  </a:lnTo>
                  <a:lnTo>
                    <a:pt x="138" y="176"/>
                  </a:lnTo>
                  <a:lnTo>
                    <a:pt x="140" y="178"/>
                  </a:lnTo>
                  <a:lnTo>
                    <a:pt x="146" y="180"/>
                  </a:lnTo>
                  <a:lnTo>
                    <a:pt x="152" y="182"/>
                  </a:lnTo>
                  <a:lnTo>
                    <a:pt x="152" y="188"/>
                  </a:lnTo>
                  <a:lnTo>
                    <a:pt x="146" y="186"/>
                  </a:lnTo>
                  <a:lnTo>
                    <a:pt x="142" y="186"/>
                  </a:lnTo>
                  <a:lnTo>
                    <a:pt x="140" y="188"/>
                  </a:lnTo>
                  <a:lnTo>
                    <a:pt x="140" y="200"/>
                  </a:lnTo>
                  <a:lnTo>
                    <a:pt x="146" y="208"/>
                  </a:lnTo>
                  <a:lnTo>
                    <a:pt x="148" y="220"/>
                  </a:lnTo>
                  <a:lnTo>
                    <a:pt x="146" y="234"/>
                  </a:lnTo>
                  <a:lnTo>
                    <a:pt x="144" y="252"/>
                  </a:lnTo>
                  <a:lnTo>
                    <a:pt x="138" y="266"/>
                  </a:lnTo>
                  <a:lnTo>
                    <a:pt x="132" y="262"/>
                  </a:lnTo>
                  <a:lnTo>
                    <a:pt x="132" y="252"/>
                  </a:lnTo>
                  <a:lnTo>
                    <a:pt x="136" y="246"/>
                  </a:lnTo>
                  <a:lnTo>
                    <a:pt x="134" y="240"/>
                  </a:lnTo>
                  <a:lnTo>
                    <a:pt x="132" y="234"/>
                  </a:lnTo>
                  <a:lnTo>
                    <a:pt x="90" y="232"/>
                  </a:lnTo>
                  <a:lnTo>
                    <a:pt x="86" y="224"/>
                  </a:lnTo>
                  <a:lnTo>
                    <a:pt x="74" y="212"/>
                  </a:lnTo>
                  <a:lnTo>
                    <a:pt x="64" y="200"/>
                  </a:lnTo>
                  <a:lnTo>
                    <a:pt x="50" y="196"/>
                  </a:lnTo>
                  <a:lnTo>
                    <a:pt x="38" y="192"/>
                  </a:lnTo>
                  <a:lnTo>
                    <a:pt x="26" y="192"/>
                  </a:lnTo>
                  <a:lnTo>
                    <a:pt x="16" y="186"/>
                  </a:lnTo>
                  <a:lnTo>
                    <a:pt x="0" y="176"/>
                  </a:lnTo>
                  <a:lnTo>
                    <a:pt x="4" y="168"/>
                  </a:lnTo>
                  <a:lnTo>
                    <a:pt x="4" y="158"/>
                  </a:lnTo>
                  <a:lnTo>
                    <a:pt x="12" y="158"/>
                  </a:lnTo>
                  <a:lnTo>
                    <a:pt x="20" y="152"/>
                  </a:lnTo>
                  <a:lnTo>
                    <a:pt x="24" y="138"/>
                  </a:lnTo>
                  <a:lnTo>
                    <a:pt x="24" y="124"/>
                  </a:lnTo>
                  <a:lnTo>
                    <a:pt x="24" y="110"/>
                  </a:lnTo>
                  <a:lnTo>
                    <a:pt x="22" y="96"/>
                  </a:lnTo>
                  <a:lnTo>
                    <a:pt x="20" y="90"/>
                  </a:lnTo>
                  <a:lnTo>
                    <a:pt x="14" y="80"/>
                  </a:lnTo>
                  <a:lnTo>
                    <a:pt x="26" y="72"/>
                  </a:lnTo>
                  <a:lnTo>
                    <a:pt x="28" y="66"/>
                  </a:lnTo>
                  <a:close/>
                </a:path>
              </a:pathLst>
            </a:custGeom>
            <a:grpFill/>
            <a:ln w="3175">
              <a:solidFill>
                <a:schemeClr val="accent3"/>
              </a:solidFill>
              <a:prstDash val="solid"/>
              <a:round/>
              <a:headEnd/>
              <a:tailEnd/>
            </a:ln>
          </p:spPr>
          <p:txBody>
            <a:bodyPr/>
            <a:lstStyle/>
            <a:p>
              <a:pPr>
                <a:defRPr/>
              </a:pPr>
              <a:endParaRPr lang="en-GB"/>
            </a:p>
          </p:txBody>
        </p:sp>
        <p:sp>
          <p:nvSpPr>
            <p:cNvPr id="79" name="Freeform 78"/>
            <p:cNvSpPr>
              <a:spLocks/>
            </p:cNvSpPr>
            <p:nvPr/>
          </p:nvSpPr>
          <p:spPr bwMode="gray">
            <a:xfrm>
              <a:off x="1418" y="2547"/>
              <a:ext cx="88" cy="100"/>
            </a:xfrm>
            <a:custGeom>
              <a:avLst/>
              <a:gdLst/>
              <a:ahLst/>
              <a:cxnLst>
                <a:cxn ang="0">
                  <a:pos x="26" y="100"/>
                </a:cxn>
                <a:cxn ang="0">
                  <a:pos x="20" y="94"/>
                </a:cxn>
                <a:cxn ang="0">
                  <a:pos x="8" y="88"/>
                </a:cxn>
                <a:cxn ang="0">
                  <a:pos x="8" y="76"/>
                </a:cxn>
                <a:cxn ang="0">
                  <a:pos x="14" y="72"/>
                </a:cxn>
                <a:cxn ang="0">
                  <a:pos x="18" y="64"/>
                </a:cxn>
                <a:cxn ang="0">
                  <a:pos x="18" y="58"/>
                </a:cxn>
                <a:cxn ang="0">
                  <a:pos x="14" y="58"/>
                </a:cxn>
                <a:cxn ang="0">
                  <a:pos x="10" y="62"/>
                </a:cxn>
                <a:cxn ang="0">
                  <a:pos x="6" y="62"/>
                </a:cxn>
                <a:cxn ang="0">
                  <a:pos x="0" y="58"/>
                </a:cxn>
                <a:cxn ang="0">
                  <a:pos x="0" y="48"/>
                </a:cxn>
                <a:cxn ang="0">
                  <a:pos x="2" y="38"/>
                </a:cxn>
                <a:cxn ang="0">
                  <a:pos x="6" y="26"/>
                </a:cxn>
                <a:cxn ang="0">
                  <a:pos x="10" y="18"/>
                </a:cxn>
                <a:cxn ang="0">
                  <a:pos x="14" y="12"/>
                </a:cxn>
                <a:cxn ang="0">
                  <a:pos x="22" y="6"/>
                </a:cxn>
                <a:cxn ang="0">
                  <a:pos x="32" y="0"/>
                </a:cxn>
                <a:cxn ang="0">
                  <a:pos x="58" y="16"/>
                </a:cxn>
                <a:cxn ang="0">
                  <a:pos x="70" y="16"/>
                </a:cxn>
                <a:cxn ang="0">
                  <a:pos x="88" y="22"/>
                </a:cxn>
                <a:cxn ang="0">
                  <a:pos x="86" y="30"/>
                </a:cxn>
                <a:cxn ang="0">
                  <a:pos x="86" y="40"/>
                </a:cxn>
                <a:cxn ang="0">
                  <a:pos x="82" y="48"/>
                </a:cxn>
                <a:cxn ang="0">
                  <a:pos x="76" y="56"/>
                </a:cxn>
                <a:cxn ang="0">
                  <a:pos x="68" y="62"/>
                </a:cxn>
                <a:cxn ang="0">
                  <a:pos x="52" y="68"/>
                </a:cxn>
                <a:cxn ang="0">
                  <a:pos x="46" y="74"/>
                </a:cxn>
                <a:cxn ang="0">
                  <a:pos x="40" y="82"/>
                </a:cxn>
                <a:cxn ang="0">
                  <a:pos x="36" y="92"/>
                </a:cxn>
                <a:cxn ang="0">
                  <a:pos x="26" y="100"/>
                </a:cxn>
              </a:cxnLst>
              <a:rect l="0" t="0" r="r" b="b"/>
              <a:pathLst>
                <a:path w="88" h="100">
                  <a:moveTo>
                    <a:pt x="26" y="100"/>
                  </a:moveTo>
                  <a:lnTo>
                    <a:pt x="20" y="94"/>
                  </a:lnTo>
                  <a:lnTo>
                    <a:pt x="8" y="88"/>
                  </a:lnTo>
                  <a:lnTo>
                    <a:pt x="8" y="76"/>
                  </a:lnTo>
                  <a:lnTo>
                    <a:pt x="14" y="72"/>
                  </a:lnTo>
                  <a:lnTo>
                    <a:pt x="18" y="64"/>
                  </a:lnTo>
                  <a:lnTo>
                    <a:pt x="18" y="58"/>
                  </a:lnTo>
                  <a:lnTo>
                    <a:pt x="14" y="58"/>
                  </a:lnTo>
                  <a:lnTo>
                    <a:pt x="10" y="62"/>
                  </a:lnTo>
                  <a:lnTo>
                    <a:pt x="6" y="62"/>
                  </a:lnTo>
                  <a:lnTo>
                    <a:pt x="0" y="58"/>
                  </a:lnTo>
                  <a:lnTo>
                    <a:pt x="0" y="48"/>
                  </a:lnTo>
                  <a:lnTo>
                    <a:pt x="2" y="38"/>
                  </a:lnTo>
                  <a:lnTo>
                    <a:pt x="6" y="26"/>
                  </a:lnTo>
                  <a:lnTo>
                    <a:pt x="10" y="18"/>
                  </a:lnTo>
                  <a:lnTo>
                    <a:pt x="14" y="12"/>
                  </a:lnTo>
                  <a:lnTo>
                    <a:pt x="22" y="6"/>
                  </a:lnTo>
                  <a:lnTo>
                    <a:pt x="32" y="0"/>
                  </a:lnTo>
                  <a:lnTo>
                    <a:pt x="58" y="16"/>
                  </a:lnTo>
                  <a:lnTo>
                    <a:pt x="70" y="16"/>
                  </a:lnTo>
                  <a:lnTo>
                    <a:pt x="88" y="22"/>
                  </a:lnTo>
                  <a:lnTo>
                    <a:pt x="86" y="30"/>
                  </a:lnTo>
                  <a:lnTo>
                    <a:pt x="86" y="40"/>
                  </a:lnTo>
                  <a:lnTo>
                    <a:pt x="82" y="48"/>
                  </a:lnTo>
                  <a:lnTo>
                    <a:pt x="76" y="56"/>
                  </a:lnTo>
                  <a:lnTo>
                    <a:pt x="68" y="62"/>
                  </a:lnTo>
                  <a:lnTo>
                    <a:pt x="52" y="68"/>
                  </a:lnTo>
                  <a:lnTo>
                    <a:pt x="46" y="74"/>
                  </a:lnTo>
                  <a:lnTo>
                    <a:pt x="40" y="82"/>
                  </a:lnTo>
                  <a:lnTo>
                    <a:pt x="36" y="92"/>
                  </a:lnTo>
                  <a:lnTo>
                    <a:pt x="26" y="100"/>
                  </a:lnTo>
                  <a:close/>
                </a:path>
              </a:pathLst>
            </a:custGeom>
            <a:grpFill/>
            <a:ln w="3175">
              <a:solidFill>
                <a:schemeClr val="accent3"/>
              </a:solidFill>
              <a:prstDash val="solid"/>
              <a:round/>
              <a:headEnd/>
              <a:tailEnd/>
            </a:ln>
          </p:spPr>
          <p:txBody>
            <a:bodyPr/>
            <a:lstStyle/>
            <a:p>
              <a:pPr>
                <a:defRPr/>
              </a:pPr>
              <a:endParaRPr lang="en-GB"/>
            </a:p>
          </p:txBody>
        </p:sp>
        <p:sp>
          <p:nvSpPr>
            <p:cNvPr id="80" name="Freeform 79"/>
            <p:cNvSpPr>
              <a:spLocks/>
            </p:cNvSpPr>
            <p:nvPr/>
          </p:nvSpPr>
          <p:spPr bwMode="gray">
            <a:xfrm>
              <a:off x="1716" y="2395"/>
              <a:ext cx="20" cy="16"/>
            </a:xfrm>
            <a:custGeom>
              <a:avLst/>
              <a:gdLst/>
              <a:ahLst/>
              <a:cxnLst>
                <a:cxn ang="0">
                  <a:pos x="12" y="0"/>
                </a:cxn>
                <a:cxn ang="0">
                  <a:pos x="20" y="0"/>
                </a:cxn>
                <a:cxn ang="0">
                  <a:pos x="18" y="10"/>
                </a:cxn>
                <a:cxn ang="0">
                  <a:pos x="14" y="16"/>
                </a:cxn>
                <a:cxn ang="0">
                  <a:pos x="0" y="14"/>
                </a:cxn>
                <a:cxn ang="0">
                  <a:pos x="6" y="6"/>
                </a:cxn>
                <a:cxn ang="0">
                  <a:pos x="10" y="6"/>
                </a:cxn>
                <a:cxn ang="0">
                  <a:pos x="12" y="0"/>
                </a:cxn>
              </a:cxnLst>
              <a:rect l="0" t="0" r="r" b="b"/>
              <a:pathLst>
                <a:path w="20" h="16">
                  <a:moveTo>
                    <a:pt x="12" y="0"/>
                  </a:moveTo>
                  <a:lnTo>
                    <a:pt x="20" y="0"/>
                  </a:lnTo>
                  <a:lnTo>
                    <a:pt x="18" y="10"/>
                  </a:lnTo>
                  <a:lnTo>
                    <a:pt x="14" y="16"/>
                  </a:lnTo>
                  <a:lnTo>
                    <a:pt x="0" y="14"/>
                  </a:lnTo>
                  <a:lnTo>
                    <a:pt x="6" y="6"/>
                  </a:lnTo>
                  <a:lnTo>
                    <a:pt x="10" y="6"/>
                  </a:lnTo>
                  <a:lnTo>
                    <a:pt x="12" y="0"/>
                  </a:lnTo>
                  <a:close/>
                </a:path>
              </a:pathLst>
            </a:custGeom>
            <a:grpFill/>
            <a:ln w="3175">
              <a:solidFill>
                <a:schemeClr val="accent3"/>
              </a:solidFill>
              <a:prstDash val="solid"/>
              <a:round/>
              <a:headEnd/>
              <a:tailEnd/>
            </a:ln>
          </p:spPr>
          <p:txBody>
            <a:bodyPr/>
            <a:lstStyle/>
            <a:p>
              <a:pPr>
                <a:defRPr/>
              </a:pPr>
              <a:endParaRPr lang="en-GB"/>
            </a:p>
          </p:txBody>
        </p:sp>
        <p:sp>
          <p:nvSpPr>
            <p:cNvPr id="81" name="Freeform 80"/>
            <p:cNvSpPr>
              <a:spLocks/>
            </p:cNvSpPr>
            <p:nvPr/>
          </p:nvSpPr>
          <p:spPr bwMode="gray">
            <a:xfrm>
              <a:off x="1540" y="2373"/>
              <a:ext cx="210" cy="184"/>
            </a:xfrm>
            <a:custGeom>
              <a:avLst/>
              <a:gdLst/>
              <a:ahLst/>
              <a:cxnLst>
                <a:cxn ang="0">
                  <a:pos x="46" y="8"/>
                </a:cxn>
                <a:cxn ang="0">
                  <a:pos x="50" y="0"/>
                </a:cxn>
                <a:cxn ang="0">
                  <a:pos x="52" y="12"/>
                </a:cxn>
                <a:cxn ang="0">
                  <a:pos x="70" y="16"/>
                </a:cxn>
                <a:cxn ang="0">
                  <a:pos x="80" y="24"/>
                </a:cxn>
                <a:cxn ang="0">
                  <a:pos x="108" y="28"/>
                </a:cxn>
                <a:cxn ang="0">
                  <a:pos x="138" y="32"/>
                </a:cxn>
                <a:cxn ang="0">
                  <a:pos x="156" y="26"/>
                </a:cxn>
                <a:cxn ang="0">
                  <a:pos x="174" y="28"/>
                </a:cxn>
                <a:cxn ang="0">
                  <a:pos x="162" y="32"/>
                </a:cxn>
                <a:cxn ang="0">
                  <a:pos x="176" y="40"/>
                </a:cxn>
                <a:cxn ang="0">
                  <a:pos x="192" y="46"/>
                </a:cxn>
                <a:cxn ang="0">
                  <a:pos x="188" y="56"/>
                </a:cxn>
                <a:cxn ang="0">
                  <a:pos x="196" y="60"/>
                </a:cxn>
                <a:cxn ang="0">
                  <a:pos x="210" y="62"/>
                </a:cxn>
                <a:cxn ang="0">
                  <a:pos x="200" y="76"/>
                </a:cxn>
                <a:cxn ang="0">
                  <a:pos x="192" y="90"/>
                </a:cxn>
                <a:cxn ang="0">
                  <a:pos x="190" y="104"/>
                </a:cxn>
                <a:cxn ang="0">
                  <a:pos x="196" y="116"/>
                </a:cxn>
                <a:cxn ang="0">
                  <a:pos x="180" y="130"/>
                </a:cxn>
                <a:cxn ang="0">
                  <a:pos x="164" y="136"/>
                </a:cxn>
                <a:cxn ang="0">
                  <a:pos x="148" y="134"/>
                </a:cxn>
                <a:cxn ang="0">
                  <a:pos x="134" y="132"/>
                </a:cxn>
                <a:cxn ang="0">
                  <a:pos x="142" y="148"/>
                </a:cxn>
                <a:cxn ang="0">
                  <a:pos x="154" y="156"/>
                </a:cxn>
                <a:cxn ang="0">
                  <a:pos x="152" y="166"/>
                </a:cxn>
                <a:cxn ang="0">
                  <a:pos x="140" y="168"/>
                </a:cxn>
                <a:cxn ang="0">
                  <a:pos x="116" y="184"/>
                </a:cxn>
                <a:cxn ang="0">
                  <a:pos x="98" y="174"/>
                </a:cxn>
                <a:cxn ang="0">
                  <a:pos x="94" y="160"/>
                </a:cxn>
                <a:cxn ang="0">
                  <a:pos x="90" y="136"/>
                </a:cxn>
                <a:cxn ang="0">
                  <a:pos x="86" y="108"/>
                </a:cxn>
                <a:cxn ang="0">
                  <a:pos x="86" y="94"/>
                </a:cxn>
                <a:cxn ang="0">
                  <a:pos x="46" y="82"/>
                </a:cxn>
                <a:cxn ang="0">
                  <a:pos x="12" y="80"/>
                </a:cxn>
                <a:cxn ang="0">
                  <a:pos x="0" y="46"/>
                </a:cxn>
                <a:cxn ang="0">
                  <a:pos x="8" y="22"/>
                </a:cxn>
                <a:cxn ang="0">
                  <a:pos x="22" y="16"/>
                </a:cxn>
                <a:cxn ang="0">
                  <a:pos x="22" y="30"/>
                </a:cxn>
                <a:cxn ang="0">
                  <a:pos x="18" y="46"/>
                </a:cxn>
                <a:cxn ang="0">
                  <a:pos x="30" y="48"/>
                </a:cxn>
                <a:cxn ang="0">
                  <a:pos x="30" y="32"/>
                </a:cxn>
                <a:cxn ang="0">
                  <a:pos x="32" y="20"/>
                </a:cxn>
                <a:cxn ang="0">
                  <a:pos x="44" y="14"/>
                </a:cxn>
              </a:cxnLst>
              <a:rect l="0" t="0" r="r" b="b"/>
              <a:pathLst>
                <a:path w="210" h="184">
                  <a:moveTo>
                    <a:pt x="44" y="14"/>
                  </a:moveTo>
                  <a:lnTo>
                    <a:pt x="46" y="8"/>
                  </a:lnTo>
                  <a:lnTo>
                    <a:pt x="46" y="2"/>
                  </a:lnTo>
                  <a:lnTo>
                    <a:pt x="50" y="0"/>
                  </a:lnTo>
                  <a:lnTo>
                    <a:pt x="52" y="4"/>
                  </a:lnTo>
                  <a:lnTo>
                    <a:pt x="52" y="12"/>
                  </a:lnTo>
                  <a:lnTo>
                    <a:pt x="60" y="14"/>
                  </a:lnTo>
                  <a:lnTo>
                    <a:pt x="70" y="16"/>
                  </a:lnTo>
                  <a:lnTo>
                    <a:pt x="76" y="22"/>
                  </a:lnTo>
                  <a:lnTo>
                    <a:pt x="80" y="24"/>
                  </a:lnTo>
                  <a:lnTo>
                    <a:pt x="98" y="28"/>
                  </a:lnTo>
                  <a:lnTo>
                    <a:pt x="108" y="28"/>
                  </a:lnTo>
                  <a:lnTo>
                    <a:pt x="126" y="36"/>
                  </a:lnTo>
                  <a:lnTo>
                    <a:pt x="138" y="32"/>
                  </a:lnTo>
                  <a:lnTo>
                    <a:pt x="146" y="28"/>
                  </a:lnTo>
                  <a:lnTo>
                    <a:pt x="156" y="26"/>
                  </a:lnTo>
                  <a:lnTo>
                    <a:pt x="164" y="28"/>
                  </a:lnTo>
                  <a:lnTo>
                    <a:pt x="174" y="28"/>
                  </a:lnTo>
                  <a:lnTo>
                    <a:pt x="170" y="30"/>
                  </a:lnTo>
                  <a:lnTo>
                    <a:pt x="162" y="32"/>
                  </a:lnTo>
                  <a:lnTo>
                    <a:pt x="164" y="40"/>
                  </a:lnTo>
                  <a:lnTo>
                    <a:pt x="176" y="40"/>
                  </a:lnTo>
                  <a:lnTo>
                    <a:pt x="188" y="42"/>
                  </a:lnTo>
                  <a:lnTo>
                    <a:pt x="192" y="46"/>
                  </a:lnTo>
                  <a:lnTo>
                    <a:pt x="192" y="52"/>
                  </a:lnTo>
                  <a:lnTo>
                    <a:pt x="188" y="56"/>
                  </a:lnTo>
                  <a:lnTo>
                    <a:pt x="188" y="62"/>
                  </a:lnTo>
                  <a:lnTo>
                    <a:pt x="196" y="60"/>
                  </a:lnTo>
                  <a:lnTo>
                    <a:pt x="202" y="58"/>
                  </a:lnTo>
                  <a:lnTo>
                    <a:pt x="210" y="62"/>
                  </a:lnTo>
                  <a:lnTo>
                    <a:pt x="204" y="70"/>
                  </a:lnTo>
                  <a:lnTo>
                    <a:pt x="200" y="76"/>
                  </a:lnTo>
                  <a:lnTo>
                    <a:pt x="202" y="84"/>
                  </a:lnTo>
                  <a:lnTo>
                    <a:pt x="192" y="90"/>
                  </a:lnTo>
                  <a:lnTo>
                    <a:pt x="188" y="96"/>
                  </a:lnTo>
                  <a:lnTo>
                    <a:pt x="190" y="104"/>
                  </a:lnTo>
                  <a:lnTo>
                    <a:pt x="194" y="110"/>
                  </a:lnTo>
                  <a:lnTo>
                    <a:pt x="196" y="116"/>
                  </a:lnTo>
                  <a:lnTo>
                    <a:pt x="192" y="126"/>
                  </a:lnTo>
                  <a:lnTo>
                    <a:pt x="180" y="130"/>
                  </a:lnTo>
                  <a:lnTo>
                    <a:pt x="170" y="132"/>
                  </a:lnTo>
                  <a:lnTo>
                    <a:pt x="164" y="136"/>
                  </a:lnTo>
                  <a:lnTo>
                    <a:pt x="158" y="136"/>
                  </a:lnTo>
                  <a:lnTo>
                    <a:pt x="148" y="134"/>
                  </a:lnTo>
                  <a:lnTo>
                    <a:pt x="140" y="130"/>
                  </a:lnTo>
                  <a:lnTo>
                    <a:pt x="134" y="132"/>
                  </a:lnTo>
                  <a:lnTo>
                    <a:pt x="140" y="138"/>
                  </a:lnTo>
                  <a:lnTo>
                    <a:pt x="142" y="148"/>
                  </a:lnTo>
                  <a:lnTo>
                    <a:pt x="148" y="156"/>
                  </a:lnTo>
                  <a:lnTo>
                    <a:pt x="154" y="156"/>
                  </a:lnTo>
                  <a:lnTo>
                    <a:pt x="154" y="160"/>
                  </a:lnTo>
                  <a:lnTo>
                    <a:pt x="152" y="166"/>
                  </a:lnTo>
                  <a:lnTo>
                    <a:pt x="146" y="166"/>
                  </a:lnTo>
                  <a:lnTo>
                    <a:pt x="140" y="168"/>
                  </a:lnTo>
                  <a:lnTo>
                    <a:pt x="130" y="180"/>
                  </a:lnTo>
                  <a:lnTo>
                    <a:pt x="116" y="184"/>
                  </a:lnTo>
                  <a:lnTo>
                    <a:pt x="106" y="182"/>
                  </a:lnTo>
                  <a:lnTo>
                    <a:pt x="98" y="174"/>
                  </a:lnTo>
                  <a:lnTo>
                    <a:pt x="96" y="170"/>
                  </a:lnTo>
                  <a:lnTo>
                    <a:pt x="94" y="160"/>
                  </a:lnTo>
                  <a:lnTo>
                    <a:pt x="90" y="158"/>
                  </a:lnTo>
                  <a:lnTo>
                    <a:pt x="90" y="136"/>
                  </a:lnTo>
                  <a:lnTo>
                    <a:pt x="86" y="134"/>
                  </a:lnTo>
                  <a:lnTo>
                    <a:pt x="86" y="108"/>
                  </a:lnTo>
                  <a:lnTo>
                    <a:pt x="92" y="100"/>
                  </a:lnTo>
                  <a:lnTo>
                    <a:pt x="86" y="94"/>
                  </a:lnTo>
                  <a:lnTo>
                    <a:pt x="58" y="96"/>
                  </a:lnTo>
                  <a:lnTo>
                    <a:pt x="46" y="82"/>
                  </a:lnTo>
                  <a:lnTo>
                    <a:pt x="18" y="84"/>
                  </a:lnTo>
                  <a:lnTo>
                    <a:pt x="12" y="80"/>
                  </a:lnTo>
                  <a:lnTo>
                    <a:pt x="12" y="66"/>
                  </a:lnTo>
                  <a:lnTo>
                    <a:pt x="0" y="46"/>
                  </a:lnTo>
                  <a:lnTo>
                    <a:pt x="2" y="32"/>
                  </a:lnTo>
                  <a:lnTo>
                    <a:pt x="8" y="22"/>
                  </a:lnTo>
                  <a:lnTo>
                    <a:pt x="18" y="14"/>
                  </a:lnTo>
                  <a:lnTo>
                    <a:pt x="22" y="16"/>
                  </a:lnTo>
                  <a:lnTo>
                    <a:pt x="22" y="20"/>
                  </a:lnTo>
                  <a:lnTo>
                    <a:pt x="22" y="30"/>
                  </a:lnTo>
                  <a:lnTo>
                    <a:pt x="16" y="34"/>
                  </a:lnTo>
                  <a:lnTo>
                    <a:pt x="18" y="46"/>
                  </a:lnTo>
                  <a:lnTo>
                    <a:pt x="22" y="52"/>
                  </a:lnTo>
                  <a:lnTo>
                    <a:pt x="30" y="48"/>
                  </a:lnTo>
                  <a:lnTo>
                    <a:pt x="34" y="40"/>
                  </a:lnTo>
                  <a:lnTo>
                    <a:pt x="30" y="32"/>
                  </a:lnTo>
                  <a:lnTo>
                    <a:pt x="28" y="26"/>
                  </a:lnTo>
                  <a:lnTo>
                    <a:pt x="32" y="20"/>
                  </a:lnTo>
                  <a:lnTo>
                    <a:pt x="38" y="18"/>
                  </a:lnTo>
                  <a:lnTo>
                    <a:pt x="44" y="14"/>
                  </a:lnTo>
                  <a:close/>
                </a:path>
              </a:pathLst>
            </a:custGeom>
            <a:grpFill/>
            <a:ln w="3175">
              <a:solidFill>
                <a:schemeClr val="accent3"/>
              </a:solidFill>
              <a:prstDash val="solid"/>
              <a:round/>
              <a:headEnd/>
              <a:tailEnd/>
            </a:ln>
          </p:spPr>
          <p:txBody>
            <a:bodyPr/>
            <a:lstStyle/>
            <a:p>
              <a:pPr>
                <a:defRPr/>
              </a:pPr>
              <a:endParaRPr lang="en-GB"/>
            </a:p>
          </p:txBody>
        </p:sp>
        <p:sp>
          <p:nvSpPr>
            <p:cNvPr id="82" name="Freeform 81"/>
            <p:cNvSpPr>
              <a:spLocks/>
            </p:cNvSpPr>
            <p:nvPr/>
          </p:nvSpPr>
          <p:spPr bwMode="gray">
            <a:xfrm>
              <a:off x="1728" y="2435"/>
              <a:ext cx="70" cy="114"/>
            </a:xfrm>
            <a:custGeom>
              <a:avLst/>
              <a:gdLst/>
              <a:ahLst/>
              <a:cxnLst>
                <a:cxn ang="0">
                  <a:pos x="42" y="30"/>
                </a:cxn>
                <a:cxn ang="0">
                  <a:pos x="50" y="24"/>
                </a:cxn>
                <a:cxn ang="0">
                  <a:pos x="58" y="30"/>
                </a:cxn>
                <a:cxn ang="0">
                  <a:pos x="66" y="40"/>
                </a:cxn>
                <a:cxn ang="0">
                  <a:pos x="64" y="48"/>
                </a:cxn>
                <a:cxn ang="0">
                  <a:pos x="60" y="54"/>
                </a:cxn>
                <a:cxn ang="0">
                  <a:pos x="54" y="62"/>
                </a:cxn>
                <a:cxn ang="0">
                  <a:pos x="52" y="72"/>
                </a:cxn>
                <a:cxn ang="0">
                  <a:pos x="56" y="76"/>
                </a:cxn>
                <a:cxn ang="0">
                  <a:pos x="60" y="82"/>
                </a:cxn>
                <a:cxn ang="0">
                  <a:pos x="64" y="86"/>
                </a:cxn>
                <a:cxn ang="0">
                  <a:pos x="66" y="90"/>
                </a:cxn>
                <a:cxn ang="0">
                  <a:pos x="70" y="100"/>
                </a:cxn>
                <a:cxn ang="0">
                  <a:pos x="66" y="104"/>
                </a:cxn>
                <a:cxn ang="0">
                  <a:pos x="58" y="108"/>
                </a:cxn>
                <a:cxn ang="0">
                  <a:pos x="52" y="112"/>
                </a:cxn>
                <a:cxn ang="0">
                  <a:pos x="42" y="114"/>
                </a:cxn>
                <a:cxn ang="0">
                  <a:pos x="34" y="114"/>
                </a:cxn>
                <a:cxn ang="0">
                  <a:pos x="26" y="106"/>
                </a:cxn>
                <a:cxn ang="0">
                  <a:pos x="20" y="98"/>
                </a:cxn>
                <a:cxn ang="0">
                  <a:pos x="20" y="90"/>
                </a:cxn>
                <a:cxn ang="0">
                  <a:pos x="20" y="78"/>
                </a:cxn>
                <a:cxn ang="0">
                  <a:pos x="26" y="72"/>
                </a:cxn>
                <a:cxn ang="0">
                  <a:pos x="22" y="62"/>
                </a:cxn>
                <a:cxn ang="0">
                  <a:pos x="18" y="50"/>
                </a:cxn>
                <a:cxn ang="0">
                  <a:pos x="6" y="50"/>
                </a:cxn>
                <a:cxn ang="0">
                  <a:pos x="2" y="42"/>
                </a:cxn>
                <a:cxn ang="0">
                  <a:pos x="0" y="34"/>
                </a:cxn>
                <a:cxn ang="0">
                  <a:pos x="4" y="28"/>
                </a:cxn>
                <a:cxn ang="0">
                  <a:pos x="14" y="22"/>
                </a:cxn>
                <a:cxn ang="0">
                  <a:pos x="12" y="14"/>
                </a:cxn>
                <a:cxn ang="0">
                  <a:pos x="16" y="8"/>
                </a:cxn>
                <a:cxn ang="0">
                  <a:pos x="22" y="0"/>
                </a:cxn>
                <a:cxn ang="0">
                  <a:pos x="28" y="2"/>
                </a:cxn>
                <a:cxn ang="0">
                  <a:pos x="34" y="6"/>
                </a:cxn>
                <a:cxn ang="0">
                  <a:pos x="42" y="12"/>
                </a:cxn>
                <a:cxn ang="0">
                  <a:pos x="44" y="16"/>
                </a:cxn>
                <a:cxn ang="0">
                  <a:pos x="44" y="22"/>
                </a:cxn>
                <a:cxn ang="0">
                  <a:pos x="42" y="30"/>
                </a:cxn>
              </a:cxnLst>
              <a:rect l="0" t="0" r="r" b="b"/>
              <a:pathLst>
                <a:path w="70" h="114">
                  <a:moveTo>
                    <a:pt x="42" y="30"/>
                  </a:moveTo>
                  <a:lnTo>
                    <a:pt x="50" y="24"/>
                  </a:lnTo>
                  <a:lnTo>
                    <a:pt x="58" y="30"/>
                  </a:lnTo>
                  <a:lnTo>
                    <a:pt x="66" y="40"/>
                  </a:lnTo>
                  <a:lnTo>
                    <a:pt x="64" y="48"/>
                  </a:lnTo>
                  <a:lnTo>
                    <a:pt x="60" y="54"/>
                  </a:lnTo>
                  <a:lnTo>
                    <a:pt x="54" y="62"/>
                  </a:lnTo>
                  <a:lnTo>
                    <a:pt x="52" y="72"/>
                  </a:lnTo>
                  <a:lnTo>
                    <a:pt x="56" y="76"/>
                  </a:lnTo>
                  <a:lnTo>
                    <a:pt x="60" y="82"/>
                  </a:lnTo>
                  <a:lnTo>
                    <a:pt x="64" y="86"/>
                  </a:lnTo>
                  <a:lnTo>
                    <a:pt x="66" y="90"/>
                  </a:lnTo>
                  <a:lnTo>
                    <a:pt x="70" y="100"/>
                  </a:lnTo>
                  <a:lnTo>
                    <a:pt x="66" y="104"/>
                  </a:lnTo>
                  <a:lnTo>
                    <a:pt x="58" y="108"/>
                  </a:lnTo>
                  <a:lnTo>
                    <a:pt x="52" y="112"/>
                  </a:lnTo>
                  <a:lnTo>
                    <a:pt x="42" y="114"/>
                  </a:lnTo>
                  <a:lnTo>
                    <a:pt x="34" y="114"/>
                  </a:lnTo>
                  <a:lnTo>
                    <a:pt x="26" y="106"/>
                  </a:lnTo>
                  <a:lnTo>
                    <a:pt x="20" y="98"/>
                  </a:lnTo>
                  <a:lnTo>
                    <a:pt x="20" y="90"/>
                  </a:lnTo>
                  <a:lnTo>
                    <a:pt x="20" y="78"/>
                  </a:lnTo>
                  <a:lnTo>
                    <a:pt x="26" y="72"/>
                  </a:lnTo>
                  <a:lnTo>
                    <a:pt x="22" y="62"/>
                  </a:lnTo>
                  <a:lnTo>
                    <a:pt x="18" y="50"/>
                  </a:lnTo>
                  <a:lnTo>
                    <a:pt x="6" y="50"/>
                  </a:lnTo>
                  <a:lnTo>
                    <a:pt x="2" y="42"/>
                  </a:lnTo>
                  <a:lnTo>
                    <a:pt x="0" y="34"/>
                  </a:lnTo>
                  <a:lnTo>
                    <a:pt x="4" y="28"/>
                  </a:lnTo>
                  <a:lnTo>
                    <a:pt x="14" y="22"/>
                  </a:lnTo>
                  <a:lnTo>
                    <a:pt x="12" y="14"/>
                  </a:lnTo>
                  <a:lnTo>
                    <a:pt x="16" y="8"/>
                  </a:lnTo>
                  <a:lnTo>
                    <a:pt x="22" y="0"/>
                  </a:lnTo>
                  <a:lnTo>
                    <a:pt x="28" y="2"/>
                  </a:lnTo>
                  <a:lnTo>
                    <a:pt x="34" y="6"/>
                  </a:lnTo>
                  <a:lnTo>
                    <a:pt x="42" y="12"/>
                  </a:lnTo>
                  <a:lnTo>
                    <a:pt x="44" y="16"/>
                  </a:lnTo>
                  <a:lnTo>
                    <a:pt x="44" y="22"/>
                  </a:lnTo>
                  <a:lnTo>
                    <a:pt x="42" y="30"/>
                  </a:lnTo>
                  <a:close/>
                </a:path>
              </a:pathLst>
            </a:custGeom>
            <a:grpFill/>
            <a:ln w="3175">
              <a:solidFill>
                <a:schemeClr val="accent3"/>
              </a:solidFill>
              <a:prstDash val="solid"/>
              <a:round/>
              <a:headEnd/>
              <a:tailEnd/>
            </a:ln>
          </p:spPr>
          <p:txBody>
            <a:bodyPr/>
            <a:lstStyle/>
            <a:p>
              <a:pPr>
                <a:defRPr/>
              </a:pPr>
              <a:endParaRPr lang="en-GB"/>
            </a:p>
          </p:txBody>
        </p:sp>
        <p:sp>
          <p:nvSpPr>
            <p:cNvPr id="83" name="Freeform 82"/>
            <p:cNvSpPr>
              <a:spLocks/>
            </p:cNvSpPr>
            <p:nvPr/>
          </p:nvSpPr>
          <p:spPr bwMode="gray">
            <a:xfrm>
              <a:off x="1834" y="2477"/>
              <a:ext cx="48" cy="60"/>
            </a:xfrm>
            <a:custGeom>
              <a:avLst/>
              <a:gdLst/>
              <a:ahLst/>
              <a:cxnLst>
                <a:cxn ang="0">
                  <a:pos x="6" y="0"/>
                </a:cxn>
                <a:cxn ang="0">
                  <a:pos x="16" y="2"/>
                </a:cxn>
                <a:cxn ang="0">
                  <a:pos x="28" y="6"/>
                </a:cxn>
                <a:cxn ang="0">
                  <a:pos x="38" y="12"/>
                </a:cxn>
                <a:cxn ang="0">
                  <a:pos x="44" y="20"/>
                </a:cxn>
                <a:cxn ang="0">
                  <a:pos x="48" y="26"/>
                </a:cxn>
                <a:cxn ang="0">
                  <a:pos x="42" y="34"/>
                </a:cxn>
                <a:cxn ang="0">
                  <a:pos x="36" y="46"/>
                </a:cxn>
                <a:cxn ang="0">
                  <a:pos x="30" y="60"/>
                </a:cxn>
                <a:cxn ang="0">
                  <a:pos x="24" y="56"/>
                </a:cxn>
                <a:cxn ang="0">
                  <a:pos x="14" y="54"/>
                </a:cxn>
                <a:cxn ang="0">
                  <a:pos x="8" y="58"/>
                </a:cxn>
                <a:cxn ang="0">
                  <a:pos x="2" y="58"/>
                </a:cxn>
                <a:cxn ang="0">
                  <a:pos x="2" y="50"/>
                </a:cxn>
                <a:cxn ang="0">
                  <a:pos x="6" y="36"/>
                </a:cxn>
                <a:cxn ang="0">
                  <a:pos x="10" y="28"/>
                </a:cxn>
                <a:cxn ang="0">
                  <a:pos x="4" y="24"/>
                </a:cxn>
                <a:cxn ang="0">
                  <a:pos x="0" y="18"/>
                </a:cxn>
                <a:cxn ang="0">
                  <a:pos x="0" y="12"/>
                </a:cxn>
                <a:cxn ang="0">
                  <a:pos x="2" y="6"/>
                </a:cxn>
                <a:cxn ang="0">
                  <a:pos x="6" y="0"/>
                </a:cxn>
              </a:cxnLst>
              <a:rect l="0" t="0" r="r" b="b"/>
              <a:pathLst>
                <a:path w="48" h="60">
                  <a:moveTo>
                    <a:pt x="6" y="0"/>
                  </a:moveTo>
                  <a:lnTo>
                    <a:pt x="16" y="2"/>
                  </a:lnTo>
                  <a:lnTo>
                    <a:pt x="28" y="6"/>
                  </a:lnTo>
                  <a:lnTo>
                    <a:pt x="38" y="12"/>
                  </a:lnTo>
                  <a:lnTo>
                    <a:pt x="44" y="20"/>
                  </a:lnTo>
                  <a:lnTo>
                    <a:pt x="48" y="26"/>
                  </a:lnTo>
                  <a:lnTo>
                    <a:pt x="42" y="34"/>
                  </a:lnTo>
                  <a:lnTo>
                    <a:pt x="36" y="46"/>
                  </a:lnTo>
                  <a:lnTo>
                    <a:pt x="30" y="60"/>
                  </a:lnTo>
                  <a:lnTo>
                    <a:pt x="24" y="56"/>
                  </a:lnTo>
                  <a:lnTo>
                    <a:pt x="14" y="54"/>
                  </a:lnTo>
                  <a:lnTo>
                    <a:pt x="8" y="58"/>
                  </a:lnTo>
                  <a:lnTo>
                    <a:pt x="2" y="58"/>
                  </a:lnTo>
                  <a:lnTo>
                    <a:pt x="2" y="50"/>
                  </a:lnTo>
                  <a:lnTo>
                    <a:pt x="6" y="36"/>
                  </a:lnTo>
                  <a:lnTo>
                    <a:pt x="10" y="28"/>
                  </a:lnTo>
                  <a:lnTo>
                    <a:pt x="4" y="24"/>
                  </a:lnTo>
                  <a:lnTo>
                    <a:pt x="0" y="18"/>
                  </a:lnTo>
                  <a:lnTo>
                    <a:pt x="0" y="12"/>
                  </a:lnTo>
                  <a:lnTo>
                    <a:pt x="2" y="6"/>
                  </a:lnTo>
                  <a:lnTo>
                    <a:pt x="6" y="0"/>
                  </a:lnTo>
                  <a:close/>
                </a:path>
              </a:pathLst>
            </a:custGeom>
            <a:grpFill/>
            <a:ln w="3175">
              <a:solidFill>
                <a:schemeClr val="accent3"/>
              </a:solidFill>
              <a:prstDash val="solid"/>
              <a:round/>
              <a:headEnd/>
              <a:tailEnd/>
            </a:ln>
          </p:spPr>
          <p:txBody>
            <a:bodyPr/>
            <a:lstStyle/>
            <a:p>
              <a:pPr>
                <a:defRPr/>
              </a:pPr>
              <a:endParaRPr lang="en-GB"/>
            </a:p>
          </p:txBody>
        </p:sp>
        <p:sp>
          <p:nvSpPr>
            <p:cNvPr id="84" name="Freeform 83"/>
            <p:cNvSpPr>
              <a:spLocks/>
            </p:cNvSpPr>
            <p:nvPr/>
          </p:nvSpPr>
          <p:spPr bwMode="gray">
            <a:xfrm>
              <a:off x="1780" y="2475"/>
              <a:ext cx="64" cy="64"/>
            </a:xfrm>
            <a:custGeom>
              <a:avLst/>
              <a:gdLst/>
              <a:ahLst/>
              <a:cxnLst>
                <a:cxn ang="0">
                  <a:pos x="14" y="0"/>
                </a:cxn>
                <a:cxn ang="0">
                  <a:pos x="22" y="0"/>
                </a:cxn>
                <a:cxn ang="0">
                  <a:pos x="32" y="2"/>
                </a:cxn>
                <a:cxn ang="0">
                  <a:pos x="36" y="2"/>
                </a:cxn>
                <a:cxn ang="0">
                  <a:pos x="42" y="2"/>
                </a:cxn>
                <a:cxn ang="0">
                  <a:pos x="48" y="2"/>
                </a:cxn>
                <a:cxn ang="0">
                  <a:pos x="54" y="2"/>
                </a:cxn>
                <a:cxn ang="0">
                  <a:pos x="60" y="2"/>
                </a:cxn>
                <a:cxn ang="0">
                  <a:pos x="54" y="14"/>
                </a:cxn>
                <a:cxn ang="0">
                  <a:pos x="54" y="20"/>
                </a:cxn>
                <a:cxn ang="0">
                  <a:pos x="58" y="26"/>
                </a:cxn>
                <a:cxn ang="0">
                  <a:pos x="64" y="30"/>
                </a:cxn>
                <a:cxn ang="0">
                  <a:pos x="56" y="52"/>
                </a:cxn>
                <a:cxn ang="0">
                  <a:pos x="56" y="60"/>
                </a:cxn>
                <a:cxn ang="0">
                  <a:pos x="50" y="58"/>
                </a:cxn>
                <a:cxn ang="0">
                  <a:pos x="42" y="56"/>
                </a:cxn>
                <a:cxn ang="0">
                  <a:pos x="36" y="54"/>
                </a:cxn>
                <a:cxn ang="0">
                  <a:pos x="32" y="54"/>
                </a:cxn>
                <a:cxn ang="0">
                  <a:pos x="32" y="60"/>
                </a:cxn>
                <a:cxn ang="0">
                  <a:pos x="30" y="64"/>
                </a:cxn>
                <a:cxn ang="0">
                  <a:pos x="28" y="64"/>
                </a:cxn>
                <a:cxn ang="0">
                  <a:pos x="22" y="64"/>
                </a:cxn>
                <a:cxn ang="0">
                  <a:pos x="18" y="60"/>
                </a:cxn>
                <a:cxn ang="0">
                  <a:pos x="12" y="46"/>
                </a:cxn>
                <a:cxn ang="0">
                  <a:pos x="0" y="32"/>
                </a:cxn>
                <a:cxn ang="0">
                  <a:pos x="2" y="22"/>
                </a:cxn>
                <a:cxn ang="0">
                  <a:pos x="8" y="14"/>
                </a:cxn>
                <a:cxn ang="0">
                  <a:pos x="12" y="8"/>
                </a:cxn>
                <a:cxn ang="0">
                  <a:pos x="14" y="0"/>
                </a:cxn>
              </a:cxnLst>
              <a:rect l="0" t="0" r="r" b="b"/>
              <a:pathLst>
                <a:path w="64" h="64">
                  <a:moveTo>
                    <a:pt x="14" y="0"/>
                  </a:moveTo>
                  <a:lnTo>
                    <a:pt x="22" y="0"/>
                  </a:lnTo>
                  <a:lnTo>
                    <a:pt x="32" y="2"/>
                  </a:lnTo>
                  <a:lnTo>
                    <a:pt x="36" y="2"/>
                  </a:lnTo>
                  <a:lnTo>
                    <a:pt x="42" y="2"/>
                  </a:lnTo>
                  <a:lnTo>
                    <a:pt x="48" y="2"/>
                  </a:lnTo>
                  <a:lnTo>
                    <a:pt x="54" y="2"/>
                  </a:lnTo>
                  <a:lnTo>
                    <a:pt x="60" y="2"/>
                  </a:lnTo>
                  <a:lnTo>
                    <a:pt x="54" y="14"/>
                  </a:lnTo>
                  <a:lnTo>
                    <a:pt x="54" y="20"/>
                  </a:lnTo>
                  <a:lnTo>
                    <a:pt x="58" y="26"/>
                  </a:lnTo>
                  <a:lnTo>
                    <a:pt x="64" y="30"/>
                  </a:lnTo>
                  <a:lnTo>
                    <a:pt x="56" y="52"/>
                  </a:lnTo>
                  <a:lnTo>
                    <a:pt x="56" y="60"/>
                  </a:lnTo>
                  <a:lnTo>
                    <a:pt x="50" y="58"/>
                  </a:lnTo>
                  <a:lnTo>
                    <a:pt x="42" y="56"/>
                  </a:lnTo>
                  <a:lnTo>
                    <a:pt x="36" y="54"/>
                  </a:lnTo>
                  <a:lnTo>
                    <a:pt x="32" y="54"/>
                  </a:lnTo>
                  <a:lnTo>
                    <a:pt x="32" y="60"/>
                  </a:lnTo>
                  <a:lnTo>
                    <a:pt x="30" y="64"/>
                  </a:lnTo>
                  <a:lnTo>
                    <a:pt x="28" y="64"/>
                  </a:lnTo>
                  <a:lnTo>
                    <a:pt x="22" y="64"/>
                  </a:lnTo>
                  <a:lnTo>
                    <a:pt x="18" y="60"/>
                  </a:lnTo>
                  <a:lnTo>
                    <a:pt x="12" y="46"/>
                  </a:lnTo>
                  <a:lnTo>
                    <a:pt x="0" y="32"/>
                  </a:lnTo>
                  <a:lnTo>
                    <a:pt x="2" y="22"/>
                  </a:lnTo>
                  <a:lnTo>
                    <a:pt x="8" y="14"/>
                  </a:lnTo>
                  <a:lnTo>
                    <a:pt x="12" y="8"/>
                  </a:lnTo>
                  <a:lnTo>
                    <a:pt x="14" y="0"/>
                  </a:lnTo>
                  <a:close/>
                </a:path>
              </a:pathLst>
            </a:custGeom>
            <a:grpFill/>
            <a:ln w="3175">
              <a:solidFill>
                <a:schemeClr val="accent3"/>
              </a:solidFill>
              <a:prstDash val="solid"/>
              <a:round/>
              <a:headEnd/>
              <a:tailEnd/>
            </a:ln>
          </p:spPr>
          <p:txBody>
            <a:bodyPr/>
            <a:lstStyle/>
            <a:p>
              <a:pPr>
                <a:defRPr/>
              </a:pPr>
              <a:endParaRPr lang="en-GB"/>
            </a:p>
          </p:txBody>
        </p:sp>
        <p:sp>
          <p:nvSpPr>
            <p:cNvPr id="85" name="Freeform 84"/>
            <p:cNvSpPr>
              <a:spLocks/>
            </p:cNvSpPr>
            <p:nvPr/>
          </p:nvSpPr>
          <p:spPr bwMode="gray">
            <a:xfrm>
              <a:off x="1410" y="2569"/>
              <a:ext cx="198" cy="292"/>
            </a:xfrm>
            <a:custGeom>
              <a:avLst/>
              <a:gdLst/>
              <a:ahLst/>
              <a:cxnLst>
                <a:cxn ang="0">
                  <a:pos x="6" y="60"/>
                </a:cxn>
                <a:cxn ang="0">
                  <a:pos x="16" y="54"/>
                </a:cxn>
                <a:cxn ang="0">
                  <a:pos x="24" y="68"/>
                </a:cxn>
                <a:cxn ang="0">
                  <a:pos x="44" y="70"/>
                </a:cxn>
                <a:cxn ang="0">
                  <a:pos x="54" y="52"/>
                </a:cxn>
                <a:cxn ang="0">
                  <a:pos x="72" y="40"/>
                </a:cxn>
                <a:cxn ang="0">
                  <a:pos x="84" y="34"/>
                </a:cxn>
                <a:cxn ang="0">
                  <a:pos x="94" y="18"/>
                </a:cxn>
                <a:cxn ang="0">
                  <a:pos x="104" y="2"/>
                </a:cxn>
                <a:cxn ang="0">
                  <a:pos x="114" y="14"/>
                </a:cxn>
                <a:cxn ang="0">
                  <a:pos x="126" y="26"/>
                </a:cxn>
                <a:cxn ang="0">
                  <a:pos x="172" y="36"/>
                </a:cxn>
                <a:cxn ang="0">
                  <a:pos x="176" y="48"/>
                </a:cxn>
                <a:cxn ang="0">
                  <a:pos x="172" y="64"/>
                </a:cxn>
                <a:cxn ang="0">
                  <a:pos x="172" y="68"/>
                </a:cxn>
                <a:cxn ang="0">
                  <a:pos x="142" y="76"/>
                </a:cxn>
                <a:cxn ang="0">
                  <a:pos x="130" y="98"/>
                </a:cxn>
                <a:cxn ang="0">
                  <a:pos x="116" y="116"/>
                </a:cxn>
                <a:cxn ang="0">
                  <a:pos x="124" y="138"/>
                </a:cxn>
                <a:cxn ang="0">
                  <a:pos x="144" y="158"/>
                </a:cxn>
                <a:cxn ang="0">
                  <a:pos x="162" y="156"/>
                </a:cxn>
                <a:cxn ang="0">
                  <a:pos x="172" y="154"/>
                </a:cxn>
                <a:cxn ang="0">
                  <a:pos x="170" y="172"/>
                </a:cxn>
                <a:cxn ang="0">
                  <a:pos x="188" y="174"/>
                </a:cxn>
                <a:cxn ang="0">
                  <a:pos x="198" y="208"/>
                </a:cxn>
                <a:cxn ang="0">
                  <a:pos x="196" y="228"/>
                </a:cxn>
                <a:cxn ang="0">
                  <a:pos x="190" y="240"/>
                </a:cxn>
                <a:cxn ang="0">
                  <a:pos x="192" y="256"/>
                </a:cxn>
                <a:cxn ang="0">
                  <a:pos x="194" y="268"/>
                </a:cxn>
                <a:cxn ang="0">
                  <a:pos x="184" y="282"/>
                </a:cxn>
                <a:cxn ang="0">
                  <a:pos x="174" y="292"/>
                </a:cxn>
                <a:cxn ang="0">
                  <a:pos x="140" y="268"/>
                </a:cxn>
                <a:cxn ang="0">
                  <a:pos x="100" y="248"/>
                </a:cxn>
                <a:cxn ang="0">
                  <a:pos x="76" y="222"/>
                </a:cxn>
                <a:cxn ang="0">
                  <a:pos x="72" y="198"/>
                </a:cxn>
                <a:cxn ang="0">
                  <a:pos x="56" y="172"/>
                </a:cxn>
                <a:cxn ang="0">
                  <a:pos x="36" y="132"/>
                </a:cxn>
                <a:cxn ang="0">
                  <a:pos x="16" y="102"/>
                </a:cxn>
                <a:cxn ang="0">
                  <a:pos x="6" y="84"/>
                </a:cxn>
                <a:cxn ang="0">
                  <a:pos x="2" y="68"/>
                </a:cxn>
              </a:cxnLst>
              <a:rect l="0" t="0" r="r" b="b"/>
              <a:pathLst>
                <a:path w="198" h="292">
                  <a:moveTo>
                    <a:pt x="2" y="68"/>
                  </a:moveTo>
                  <a:lnTo>
                    <a:pt x="6" y="60"/>
                  </a:lnTo>
                  <a:lnTo>
                    <a:pt x="10" y="54"/>
                  </a:lnTo>
                  <a:lnTo>
                    <a:pt x="16" y="54"/>
                  </a:lnTo>
                  <a:lnTo>
                    <a:pt x="16" y="66"/>
                  </a:lnTo>
                  <a:lnTo>
                    <a:pt x="24" y="68"/>
                  </a:lnTo>
                  <a:lnTo>
                    <a:pt x="34" y="78"/>
                  </a:lnTo>
                  <a:lnTo>
                    <a:pt x="44" y="70"/>
                  </a:lnTo>
                  <a:lnTo>
                    <a:pt x="48" y="60"/>
                  </a:lnTo>
                  <a:lnTo>
                    <a:pt x="54" y="52"/>
                  </a:lnTo>
                  <a:lnTo>
                    <a:pt x="60" y="46"/>
                  </a:lnTo>
                  <a:lnTo>
                    <a:pt x="72" y="40"/>
                  </a:lnTo>
                  <a:lnTo>
                    <a:pt x="80" y="36"/>
                  </a:lnTo>
                  <a:lnTo>
                    <a:pt x="84" y="34"/>
                  </a:lnTo>
                  <a:lnTo>
                    <a:pt x="90" y="26"/>
                  </a:lnTo>
                  <a:lnTo>
                    <a:pt x="94" y="18"/>
                  </a:lnTo>
                  <a:lnTo>
                    <a:pt x="96" y="0"/>
                  </a:lnTo>
                  <a:lnTo>
                    <a:pt x="104" y="2"/>
                  </a:lnTo>
                  <a:lnTo>
                    <a:pt x="110" y="10"/>
                  </a:lnTo>
                  <a:lnTo>
                    <a:pt x="114" y="14"/>
                  </a:lnTo>
                  <a:lnTo>
                    <a:pt x="120" y="20"/>
                  </a:lnTo>
                  <a:lnTo>
                    <a:pt x="126" y="26"/>
                  </a:lnTo>
                  <a:lnTo>
                    <a:pt x="130" y="34"/>
                  </a:lnTo>
                  <a:lnTo>
                    <a:pt x="172" y="36"/>
                  </a:lnTo>
                  <a:lnTo>
                    <a:pt x="174" y="42"/>
                  </a:lnTo>
                  <a:lnTo>
                    <a:pt x="176" y="48"/>
                  </a:lnTo>
                  <a:lnTo>
                    <a:pt x="172" y="54"/>
                  </a:lnTo>
                  <a:lnTo>
                    <a:pt x="172" y="64"/>
                  </a:lnTo>
                  <a:lnTo>
                    <a:pt x="178" y="68"/>
                  </a:lnTo>
                  <a:lnTo>
                    <a:pt x="172" y="68"/>
                  </a:lnTo>
                  <a:lnTo>
                    <a:pt x="156" y="70"/>
                  </a:lnTo>
                  <a:lnTo>
                    <a:pt x="142" y="76"/>
                  </a:lnTo>
                  <a:lnTo>
                    <a:pt x="132" y="88"/>
                  </a:lnTo>
                  <a:lnTo>
                    <a:pt x="130" y="98"/>
                  </a:lnTo>
                  <a:lnTo>
                    <a:pt x="124" y="104"/>
                  </a:lnTo>
                  <a:lnTo>
                    <a:pt x="116" y="116"/>
                  </a:lnTo>
                  <a:lnTo>
                    <a:pt x="120" y="126"/>
                  </a:lnTo>
                  <a:lnTo>
                    <a:pt x="124" y="138"/>
                  </a:lnTo>
                  <a:lnTo>
                    <a:pt x="134" y="148"/>
                  </a:lnTo>
                  <a:lnTo>
                    <a:pt x="144" y="158"/>
                  </a:lnTo>
                  <a:lnTo>
                    <a:pt x="152" y="160"/>
                  </a:lnTo>
                  <a:lnTo>
                    <a:pt x="162" y="156"/>
                  </a:lnTo>
                  <a:lnTo>
                    <a:pt x="170" y="148"/>
                  </a:lnTo>
                  <a:lnTo>
                    <a:pt x="172" y="154"/>
                  </a:lnTo>
                  <a:lnTo>
                    <a:pt x="168" y="166"/>
                  </a:lnTo>
                  <a:lnTo>
                    <a:pt x="170" y="172"/>
                  </a:lnTo>
                  <a:lnTo>
                    <a:pt x="176" y="172"/>
                  </a:lnTo>
                  <a:lnTo>
                    <a:pt x="188" y="174"/>
                  </a:lnTo>
                  <a:lnTo>
                    <a:pt x="198" y="200"/>
                  </a:lnTo>
                  <a:lnTo>
                    <a:pt x="198" y="208"/>
                  </a:lnTo>
                  <a:lnTo>
                    <a:pt x="196" y="222"/>
                  </a:lnTo>
                  <a:lnTo>
                    <a:pt x="196" y="228"/>
                  </a:lnTo>
                  <a:lnTo>
                    <a:pt x="194" y="230"/>
                  </a:lnTo>
                  <a:lnTo>
                    <a:pt x="190" y="240"/>
                  </a:lnTo>
                  <a:lnTo>
                    <a:pt x="188" y="250"/>
                  </a:lnTo>
                  <a:lnTo>
                    <a:pt x="192" y="256"/>
                  </a:lnTo>
                  <a:lnTo>
                    <a:pt x="198" y="262"/>
                  </a:lnTo>
                  <a:lnTo>
                    <a:pt x="194" y="268"/>
                  </a:lnTo>
                  <a:lnTo>
                    <a:pt x="186" y="276"/>
                  </a:lnTo>
                  <a:lnTo>
                    <a:pt x="184" y="282"/>
                  </a:lnTo>
                  <a:lnTo>
                    <a:pt x="180" y="290"/>
                  </a:lnTo>
                  <a:lnTo>
                    <a:pt x="174" y="292"/>
                  </a:lnTo>
                  <a:lnTo>
                    <a:pt x="158" y="278"/>
                  </a:lnTo>
                  <a:lnTo>
                    <a:pt x="140" y="268"/>
                  </a:lnTo>
                  <a:lnTo>
                    <a:pt x="118" y="258"/>
                  </a:lnTo>
                  <a:lnTo>
                    <a:pt x="100" y="248"/>
                  </a:lnTo>
                  <a:lnTo>
                    <a:pt x="90" y="236"/>
                  </a:lnTo>
                  <a:lnTo>
                    <a:pt x="76" y="222"/>
                  </a:lnTo>
                  <a:lnTo>
                    <a:pt x="82" y="214"/>
                  </a:lnTo>
                  <a:lnTo>
                    <a:pt x="72" y="198"/>
                  </a:lnTo>
                  <a:lnTo>
                    <a:pt x="64" y="186"/>
                  </a:lnTo>
                  <a:lnTo>
                    <a:pt x="56" y="172"/>
                  </a:lnTo>
                  <a:lnTo>
                    <a:pt x="48" y="152"/>
                  </a:lnTo>
                  <a:lnTo>
                    <a:pt x="36" y="132"/>
                  </a:lnTo>
                  <a:lnTo>
                    <a:pt x="26" y="112"/>
                  </a:lnTo>
                  <a:lnTo>
                    <a:pt x="16" y="102"/>
                  </a:lnTo>
                  <a:lnTo>
                    <a:pt x="4" y="96"/>
                  </a:lnTo>
                  <a:lnTo>
                    <a:pt x="6" y="84"/>
                  </a:lnTo>
                  <a:lnTo>
                    <a:pt x="0" y="78"/>
                  </a:lnTo>
                  <a:lnTo>
                    <a:pt x="2" y="68"/>
                  </a:lnTo>
                  <a:close/>
                </a:path>
              </a:pathLst>
            </a:custGeom>
            <a:grpFill/>
            <a:ln w="3175">
              <a:solidFill>
                <a:schemeClr val="accent3"/>
              </a:solidFill>
              <a:prstDash val="solid"/>
              <a:round/>
              <a:headEnd/>
              <a:tailEnd/>
            </a:ln>
          </p:spPr>
          <p:txBody>
            <a:bodyPr/>
            <a:lstStyle/>
            <a:p>
              <a:pPr>
                <a:defRPr/>
              </a:pPr>
              <a:endParaRPr lang="en-GB"/>
            </a:p>
          </p:txBody>
        </p:sp>
        <p:sp>
          <p:nvSpPr>
            <p:cNvPr id="86" name="Freeform 85"/>
            <p:cNvSpPr>
              <a:spLocks/>
            </p:cNvSpPr>
            <p:nvPr/>
          </p:nvSpPr>
          <p:spPr bwMode="gray">
            <a:xfrm>
              <a:off x="1598" y="2725"/>
              <a:ext cx="188" cy="214"/>
            </a:xfrm>
            <a:custGeom>
              <a:avLst/>
              <a:gdLst/>
              <a:ahLst/>
              <a:cxnLst>
                <a:cxn ang="0">
                  <a:pos x="54" y="0"/>
                </a:cxn>
                <a:cxn ang="0">
                  <a:pos x="68" y="28"/>
                </a:cxn>
                <a:cxn ang="0">
                  <a:pos x="100" y="44"/>
                </a:cxn>
                <a:cxn ang="0">
                  <a:pos x="122" y="56"/>
                </a:cxn>
                <a:cxn ang="0">
                  <a:pos x="146" y="74"/>
                </a:cxn>
                <a:cxn ang="0">
                  <a:pos x="146" y="90"/>
                </a:cxn>
                <a:cxn ang="0">
                  <a:pos x="160" y="102"/>
                </a:cxn>
                <a:cxn ang="0">
                  <a:pos x="174" y="110"/>
                </a:cxn>
                <a:cxn ang="0">
                  <a:pos x="186" y="126"/>
                </a:cxn>
                <a:cxn ang="0">
                  <a:pos x="188" y="142"/>
                </a:cxn>
                <a:cxn ang="0">
                  <a:pos x="184" y="162"/>
                </a:cxn>
                <a:cxn ang="0">
                  <a:pos x="174" y="160"/>
                </a:cxn>
                <a:cxn ang="0">
                  <a:pos x="152" y="152"/>
                </a:cxn>
                <a:cxn ang="0">
                  <a:pos x="126" y="158"/>
                </a:cxn>
                <a:cxn ang="0">
                  <a:pos x="114" y="174"/>
                </a:cxn>
                <a:cxn ang="0">
                  <a:pos x="112" y="194"/>
                </a:cxn>
                <a:cxn ang="0">
                  <a:pos x="90" y="198"/>
                </a:cxn>
                <a:cxn ang="0">
                  <a:pos x="74" y="200"/>
                </a:cxn>
                <a:cxn ang="0">
                  <a:pos x="52" y="196"/>
                </a:cxn>
                <a:cxn ang="0">
                  <a:pos x="40" y="210"/>
                </a:cxn>
                <a:cxn ang="0">
                  <a:pos x="32" y="214"/>
                </a:cxn>
                <a:cxn ang="0">
                  <a:pos x="28" y="214"/>
                </a:cxn>
                <a:cxn ang="0">
                  <a:pos x="22" y="186"/>
                </a:cxn>
                <a:cxn ang="0">
                  <a:pos x="14" y="156"/>
                </a:cxn>
                <a:cxn ang="0">
                  <a:pos x="2" y="126"/>
                </a:cxn>
                <a:cxn ang="0">
                  <a:pos x="6" y="112"/>
                </a:cxn>
                <a:cxn ang="0">
                  <a:pos x="4" y="100"/>
                </a:cxn>
                <a:cxn ang="0">
                  <a:pos x="2" y="84"/>
                </a:cxn>
                <a:cxn ang="0">
                  <a:pos x="8" y="72"/>
                </a:cxn>
                <a:cxn ang="0">
                  <a:pos x="10" y="44"/>
                </a:cxn>
                <a:cxn ang="0">
                  <a:pos x="10" y="18"/>
                </a:cxn>
                <a:cxn ang="0">
                  <a:pos x="34" y="10"/>
                </a:cxn>
              </a:cxnLst>
              <a:rect l="0" t="0" r="r" b="b"/>
              <a:pathLst>
                <a:path w="188" h="214">
                  <a:moveTo>
                    <a:pt x="42" y="4"/>
                  </a:moveTo>
                  <a:lnTo>
                    <a:pt x="54" y="0"/>
                  </a:lnTo>
                  <a:lnTo>
                    <a:pt x="66" y="0"/>
                  </a:lnTo>
                  <a:lnTo>
                    <a:pt x="68" y="28"/>
                  </a:lnTo>
                  <a:lnTo>
                    <a:pt x="80" y="40"/>
                  </a:lnTo>
                  <a:lnTo>
                    <a:pt x="100" y="44"/>
                  </a:lnTo>
                  <a:lnTo>
                    <a:pt x="104" y="50"/>
                  </a:lnTo>
                  <a:lnTo>
                    <a:pt x="122" y="56"/>
                  </a:lnTo>
                  <a:lnTo>
                    <a:pt x="142" y="62"/>
                  </a:lnTo>
                  <a:lnTo>
                    <a:pt x="146" y="74"/>
                  </a:lnTo>
                  <a:lnTo>
                    <a:pt x="148" y="82"/>
                  </a:lnTo>
                  <a:lnTo>
                    <a:pt x="146" y="90"/>
                  </a:lnTo>
                  <a:lnTo>
                    <a:pt x="148" y="102"/>
                  </a:lnTo>
                  <a:lnTo>
                    <a:pt x="160" y="102"/>
                  </a:lnTo>
                  <a:lnTo>
                    <a:pt x="176" y="102"/>
                  </a:lnTo>
                  <a:lnTo>
                    <a:pt x="174" y="110"/>
                  </a:lnTo>
                  <a:lnTo>
                    <a:pt x="176" y="122"/>
                  </a:lnTo>
                  <a:lnTo>
                    <a:pt x="186" y="126"/>
                  </a:lnTo>
                  <a:lnTo>
                    <a:pt x="188" y="136"/>
                  </a:lnTo>
                  <a:lnTo>
                    <a:pt x="188" y="142"/>
                  </a:lnTo>
                  <a:lnTo>
                    <a:pt x="180" y="156"/>
                  </a:lnTo>
                  <a:lnTo>
                    <a:pt x="184" y="162"/>
                  </a:lnTo>
                  <a:lnTo>
                    <a:pt x="180" y="166"/>
                  </a:lnTo>
                  <a:lnTo>
                    <a:pt x="174" y="160"/>
                  </a:lnTo>
                  <a:lnTo>
                    <a:pt x="164" y="154"/>
                  </a:lnTo>
                  <a:lnTo>
                    <a:pt x="152" y="152"/>
                  </a:lnTo>
                  <a:lnTo>
                    <a:pt x="136" y="154"/>
                  </a:lnTo>
                  <a:lnTo>
                    <a:pt x="126" y="158"/>
                  </a:lnTo>
                  <a:lnTo>
                    <a:pt x="120" y="160"/>
                  </a:lnTo>
                  <a:lnTo>
                    <a:pt x="114" y="174"/>
                  </a:lnTo>
                  <a:lnTo>
                    <a:pt x="114" y="184"/>
                  </a:lnTo>
                  <a:lnTo>
                    <a:pt x="112" y="194"/>
                  </a:lnTo>
                  <a:lnTo>
                    <a:pt x="108" y="198"/>
                  </a:lnTo>
                  <a:lnTo>
                    <a:pt x="90" y="198"/>
                  </a:lnTo>
                  <a:lnTo>
                    <a:pt x="84" y="212"/>
                  </a:lnTo>
                  <a:lnTo>
                    <a:pt x="74" y="200"/>
                  </a:lnTo>
                  <a:lnTo>
                    <a:pt x="60" y="202"/>
                  </a:lnTo>
                  <a:lnTo>
                    <a:pt x="52" y="196"/>
                  </a:lnTo>
                  <a:lnTo>
                    <a:pt x="44" y="202"/>
                  </a:lnTo>
                  <a:lnTo>
                    <a:pt x="40" y="210"/>
                  </a:lnTo>
                  <a:lnTo>
                    <a:pt x="38" y="214"/>
                  </a:lnTo>
                  <a:lnTo>
                    <a:pt x="32" y="214"/>
                  </a:lnTo>
                  <a:lnTo>
                    <a:pt x="30" y="214"/>
                  </a:lnTo>
                  <a:lnTo>
                    <a:pt x="28" y="214"/>
                  </a:lnTo>
                  <a:lnTo>
                    <a:pt x="26" y="200"/>
                  </a:lnTo>
                  <a:lnTo>
                    <a:pt x="22" y="186"/>
                  </a:lnTo>
                  <a:lnTo>
                    <a:pt x="14" y="174"/>
                  </a:lnTo>
                  <a:lnTo>
                    <a:pt x="14" y="156"/>
                  </a:lnTo>
                  <a:lnTo>
                    <a:pt x="8" y="144"/>
                  </a:lnTo>
                  <a:lnTo>
                    <a:pt x="2" y="126"/>
                  </a:lnTo>
                  <a:lnTo>
                    <a:pt x="0" y="118"/>
                  </a:lnTo>
                  <a:lnTo>
                    <a:pt x="6" y="112"/>
                  </a:lnTo>
                  <a:lnTo>
                    <a:pt x="10" y="106"/>
                  </a:lnTo>
                  <a:lnTo>
                    <a:pt x="4" y="100"/>
                  </a:lnTo>
                  <a:lnTo>
                    <a:pt x="0" y="94"/>
                  </a:lnTo>
                  <a:lnTo>
                    <a:pt x="2" y="84"/>
                  </a:lnTo>
                  <a:lnTo>
                    <a:pt x="6" y="74"/>
                  </a:lnTo>
                  <a:lnTo>
                    <a:pt x="8" y="72"/>
                  </a:lnTo>
                  <a:lnTo>
                    <a:pt x="8" y="66"/>
                  </a:lnTo>
                  <a:lnTo>
                    <a:pt x="10" y="44"/>
                  </a:lnTo>
                  <a:lnTo>
                    <a:pt x="0" y="18"/>
                  </a:lnTo>
                  <a:lnTo>
                    <a:pt x="10" y="18"/>
                  </a:lnTo>
                  <a:lnTo>
                    <a:pt x="20" y="16"/>
                  </a:lnTo>
                  <a:lnTo>
                    <a:pt x="34" y="10"/>
                  </a:lnTo>
                  <a:lnTo>
                    <a:pt x="42" y="4"/>
                  </a:lnTo>
                  <a:close/>
                </a:path>
              </a:pathLst>
            </a:custGeom>
            <a:grpFill/>
            <a:ln w="3175">
              <a:solidFill>
                <a:schemeClr val="accent3"/>
              </a:solidFill>
              <a:prstDash val="solid"/>
              <a:round/>
              <a:headEnd/>
              <a:tailEnd/>
            </a:ln>
          </p:spPr>
          <p:txBody>
            <a:bodyPr/>
            <a:lstStyle/>
            <a:p>
              <a:pPr>
                <a:defRPr/>
              </a:pPr>
              <a:endParaRPr lang="en-GB"/>
            </a:p>
          </p:txBody>
        </p:sp>
        <p:sp>
          <p:nvSpPr>
            <p:cNvPr id="87" name="Freeform 86"/>
            <p:cNvSpPr>
              <a:spLocks/>
            </p:cNvSpPr>
            <p:nvPr/>
          </p:nvSpPr>
          <p:spPr bwMode="gray">
            <a:xfrm>
              <a:off x="1706" y="2877"/>
              <a:ext cx="134" cy="140"/>
            </a:xfrm>
            <a:custGeom>
              <a:avLst/>
              <a:gdLst/>
              <a:ahLst/>
              <a:cxnLst>
                <a:cxn ang="0">
                  <a:pos x="108" y="136"/>
                </a:cxn>
                <a:cxn ang="0">
                  <a:pos x="94" y="140"/>
                </a:cxn>
                <a:cxn ang="0">
                  <a:pos x="72" y="140"/>
                </a:cxn>
                <a:cxn ang="0">
                  <a:pos x="66" y="132"/>
                </a:cxn>
                <a:cxn ang="0">
                  <a:pos x="72" y="118"/>
                </a:cxn>
                <a:cxn ang="0">
                  <a:pos x="80" y="106"/>
                </a:cxn>
                <a:cxn ang="0">
                  <a:pos x="74" y="98"/>
                </a:cxn>
                <a:cxn ang="0">
                  <a:pos x="54" y="90"/>
                </a:cxn>
                <a:cxn ang="0">
                  <a:pos x="38" y="78"/>
                </a:cxn>
                <a:cxn ang="0">
                  <a:pos x="30" y="78"/>
                </a:cxn>
                <a:cxn ang="0">
                  <a:pos x="20" y="72"/>
                </a:cxn>
                <a:cxn ang="0">
                  <a:pos x="8" y="60"/>
                </a:cxn>
                <a:cxn ang="0">
                  <a:pos x="2" y="52"/>
                </a:cxn>
                <a:cxn ang="0">
                  <a:pos x="0" y="46"/>
                </a:cxn>
                <a:cxn ang="0">
                  <a:pos x="4" y="42"/>
                </a:cxn>
                <a:cxn ang="0">
                  <a:pos x="6" y="32"/>
                </a:cxn>
                <a:cxn ang="0">
                  <a:pos x="6" y="22"/>
                </a:cxn>
                <a:cxn ang="0">
                  <a:pos x="12" y="8"/>
                </a:cxn>
                <a:cxn ang="0">
                  <a:pos x="28" y="2"/>
                </a:cxn>
                <a:cxn ang="0">
                  <a:pos x="44" y="0"/>
                </a:cxn>
                <a:cxn ang="0">
                  <a:pos x="56" y="2"/>
                </a:cxn>
                <a:cxn ang="0">
                  <a:pos x="66" y="8"/>
                </a:cxn>
                <a:cxn ang="0">
                  <a:pos x="72" y="14"/>
                </a:cxn>
                <a:cxn ang="0">
                  <a:pos x="76" y="22"/>
                </a:cxn>
                <a:cxn ang="0">
                  <a:pos x="76" y="34"/>
                </a:cxn>
                <a:cxn ang="0">
                  <a:pos x="76" y="50"/>
                </a:cxn>
                <a:cxn ang="0">
                  <a:pos x="86" y="50"/>
                </a:cxn>
                <a:cxn ang="0">
                  <a:pos x="94" y="48"/>
                </a:cxn>
                <a:cxn ang="0">
                  <a:pos x="104" y="50"/>
                </a:cxn>
                <a:cxn ang="0">
                  <a:pos x="110" y="54"/>
                </a:cxn>
                <a:cxn ang="0">
                  <a:pos x="108" y="64"/>
                </a:cxn>
                <a:cxn ang="0">
                  <a:pos x="112" y="74"/>
                </a:cxn>
                <a:cxn ang="0">
                  <a:pos x="120" y="82"/>
                </a:cxn>
                <a:cxn ang="0">
                  <a:pos x="128" y="80"/>
                </a:cxn>
                <a:cxn ang="0">
                  <a:pos x="134" y="82"/>
                </a:cxn>
                <a:cxn ang="0">
                  <a:pos x="132" y="90"/>
                </a:cxn>
                <a:cxn ang="0">
                  <a:pos x="128" y="100"/>
                </a:cxn>
                <a:cxn ang="0">
                  <a:pos x="128" y="114"/>
                </a:cxn>
                <a:cxn ang="0">
                  <a:pos x="126" y="120"/>
                </a:cxn>
                <a:cxn ang="0">
                  <a:pos x="122" y="128"/>
                </a:cxn>
                <a:cxn ang="0">
                  <a:pos x="112" y="134"/>
                </a:cxn>
                <a:cxn ang="0">
                  <a:pos x="108" y="136"/>
                </a:cxn>
              </a:cxnLst>
              <a:rect l="0" t="0" r="r" b="b"/>
              <a:pathLst>
                <a:path w="134" h="140">
                  <a:moveTo>
                    <a:pt x="108" y="136"/>
                  </a:moveTo>
                  <a:lnTo>
                    <a:pt x="94" y="140"/>
                  </a:lnTo>
                  <a:lnTo>
                    <a:pt x="72" y="140"/>
                  </a:lnTo>
                  <a:lnTo>
                    <a:pt x="66" y="132"/>
                  </a:lnTo>
                  <a:lnTo>
                    <a:pt x="72" y="118"/>
                  </a:lnTo>
                  <a:lnTo>
                    <a:pt x="80" y="106"/>
                  </a:lnTo>
                  <a:lnTo>
                    <a:pt x="74" y="98"/>
                  </a:lnTo>
                  <a:lnTo>
                    <a:pt x="54" y="90"/>
                  </a:lnTo>
                  <a:lnTo>
                    <a:pt x="38" y="78"/>
                  </a:lnTo>
                  <a:lnTo>
                    <a:pt x="30" y="78"/>
                  </a:lnTo>
                  <a:lnTo>
                    <a:pt x="20" y="72"/>
                  </a:lnTo>
                  <a:lnTo>
                    <a:pt x="8" y="60"/>
                  </a:lnTo>
                  <a:lnTo>
                    <a:pt x="2" y="52"/>
                  </a:lnTo>
                  <a:lnTo>
                    <a:pt x="0" y="46"/>
                  </a:lnTo>
                  <a:lnTo>
                    <a:pt x="4" y="42"/>
                  </a:lnTo>
                  <a:lnTo>
                    <a:pt x="6" y="32"/>
                  </a:lnTo>
                  <a:lnTo>
                    <a:pt x="6" y="22"/>
                  </a:lnTo>
                  <a:lnTo>
                    <a:pt x="12" y="8"/>
                  </a:lnTo>
                  <a:lnTo>
                    <a:pt x="28" y="2"/>
                  </a:lnTo>
                  <a:lnTo>
                    <a:pt x="44" y="0"/>
                  </a:lnTo>
                  <a:lnTo>
                    <a:pt x="56" y="2"/>
                  </a:lnTo>
                  <a:lnTo>
                    <a:pt x="66" y="8"/>
                  </a:lnTo>
                  <a:lnTo>
                    <a:pt x="72" y="14"/>
                  </a:lnTo>
                  <a:lnTo>
                    <a:pt x="76" y="22"/>
                  </a:lnTo>
                  <a:lnTo>
                    <a:pt x="76" y="34"/>
                  </a:lnTo>
                  <a:lnTo>
                    <a:pt x="76" y="50"/>
                  </a:lnTo>
                  <a:lnTo>
                    <a:pt x="86" y="50"/>
                  </a:lnTo>
                  <a:lnTo>
                    <a:pt x="94" y="48"/>
                  </a:lnTo>
                  <a:lnTo>
                    <a:pt x="104" y="50"/>
                  </a:lnTo>
                  <a:lnTo>
                    <a:pt x="110" y="54"/>
                  </a:lnTo>
                  <a:lnTo>
                    <a:pt x="108" y="64"/>
                  </a:lnTo>
                  <a:lnTo>
                    <a:pt x="112" y="74"/>
                  </a:lnTo>
                  <a:lnTo>
                    <a:pt x="120" y="82"/>
                  </a:lnTo>
                  <a:lnTo>
                    <a:pt x="128" y="80"/>
                  </a:lnTo>
                  <a:lnTo>
                    <a:pt x="134" y="82"/>
                  </a:lnTo>
                  <a:lnTo>
                    <a:pt x="132" y="90"/>
                  </a:lnTo>
                  <a:lnTo>
                    <a:pt x="128" y="100"/>
                  </a:lnTo>
                  <a:lnTo>
                    <a:pt x="128" y="114"/>
                  </a:lnTo>
                  <a:lnTo>
                    <a:pt x="126" y="120"/>
                  </a:lnTo>
                  <a:lnTo>
                    <a:pt x="122" y="128"/>
                  </a:lnTo>
                  <a:lnTo>
                    <a:pt x="112" y="134"/>
                  </a:lnTo>
                  <a:lnTo>
                    <a:pt x="108" y="136"/>
                  </a:lnTo>
                  <a:close/>
                </a:path>
              </a:pathLst>
            </a:custGeom>
            <a:grpFill/>
            <a:ln w="3175">
              <a:solidFill>
                <a:schemeClr val="accent3"/>
              </a:solidFill>
              <a:prstDash val="solid"/>
              <a:round/>
              <a:headEnd/>
              <a:tailEnd/>
            </a:ln>
          </p:spPr>
          <p:txBody>
            <a:bodyPr/>
            <a:lstStyle/>
            <a:p>
              <a:pPr>
                <a:defRPr/>
              </a:pPr>
              <a:endParaRPr lang="en-GB"/>
            </a:p>
          </p:txBody>
        </p:sp>
        <p:sp>
          <p:nvSpPr>
            <p:cNvPr id="88" name="Freeform 87"/>
            <p:cNvSpPr>
              <a:spLocks/>
            </p:cNvSpPr>
            <p:nvPr/>
          </p:nvSpPr>
          <p:spPr bwMode="gray">
            <a:xfrm>
              <a:off x="1774" y="3057"/>
              <a:ext cx="84" cy="90"/>
            </a:xfrm>
            <a:custGeom>
              <a:avLst/>
              <a:gdLst/>
              <a:ahLst/>
              <a:cxnLst>
                <a:cxn ang="0">
                  <a:pos x="20" y="0"/>
                </a:cxn>
                <a:cxn ang="0">
                  <a:pos x="30" y="8"/>
                </a:cxn>
                <a:cxn ang="0">
                  <a:pos x="38" y="18"/>
                </a:cxn>
                <a:cxn ang="0">
                  <a:pos x="46" y="20"/>
                </a:cxn>
                <a:cxn ang="0">
                  <a:pos x="60" y="28"/>
                </a:cxn>
                <a:cxn ang="0">
                  <a:pos x="72" y="38"/>
                </a:cxn>
                <a:cxn ang="0">
                  <a:pos x="78" y="44"/>
                </a:cxn>
                <a:cxn ang="0">
                  <a:pos x="82" y="50"/>
                </a:cxn>
                <a:cxn ang="0">
                  <a:pos x="80" y="56"/>
                </a:cxn>
                <a:cxn ang="0">
                  <a:pos x="80" y="62"/>
                </a:cxn>
                <a:cxn ang="0">
                  <a:pos x="84" y="66"/>
                </a:cxn>
                <a:cxn ang="0">
                  <a:pos x="80" y="70"/>
                </a:cxn>
                <a:cxn ang="0">
                  <a:pos x="72" y="80"/>
                </a:cxn>
                <a:cxn ang="0">
                  <a:pos x="66" y="86"/>
                </a:cxn>
                <a:cxn ang="0">
                  <a:pos x="62" y="88"/>
                </a:cxn>
                <a:cxn ang="0">
                  <a:pos x="60" y="90"/>
                </a:cxn>
                <a:cxn ang="0">
                  <a:pos x="42" y="88"/>
                </a:cxn>
                <a:cxn ang="0">
                  <a:pos x="28" y="86"/>
                </a:cxn>
                <a:cxn ang="0">
                  <a:pos x="18" y="82"/>
                </a:cxn>
                <a:cxn ang="0">
                  <a:pos x="6" y="80"/>
                </a:cxn>
                <a:cxn ang="0">
                  <a:pos x="0" y="76"/>
                </a:cxn>
                <a:cxn ang="0">
                  <a:pos x="0" y="60"/>
                </a:cxn>
                <a:cxn ang="0">
                  <a:pos x="4" y="40"/>
                </a:cxn>
                <a:cxn ang="0">
                  <a:pos x="6" y="24"/>
                </a:cxn>
                <a:cxn ang="0">
                  <a:pos x="10" y="8"/>
                </a:cxn>
                <a:cxn ang="0">
                  <a:pos x="12" y="2"/>
                </a:cxn>
                <a:cxn ang="0">
                  <a:pos x="20" y="0"/>
                </a:cxn>
              </a:cxnLst>
              <a:rect l="0" t="0" r="r" b="b"/>
              <a:pathLst>
                <a:path w="84" h="90">
                  <a:moveTo>
                    <a:pt x="20" y="0"/>
                  </a:moveTo>
                  <a:lnTo>
                    <a:pt x="30" y="8"/>
                  </a:lnTo>
                  <a:lnTo>
                    <a:pt x="38" y="18"/>
                  </a:lnTo>
                  <a:lnTo>
                    <a:pt x="46" y="20"/>
                  </a:lnTo>
                  <a:lnTo>
                    <a:pt x="60" y="28"/>
                  </a:lnTo>
                  <a:lnTo>
                    <a:pt x="72" y="38"/>
                  </a:lnTo>
                  <a:lnTo>
                    <a:pt x="78" y="44"/>
                  </a:lnTo>
                  <a:lnTo>
                    <a:pt x="82" y="50"/>
                  </a:lnTo>
                  <a:lnTo>
                    <a:pt x="80" y="56"/>
                  </a:lnTo>
                  <a:lnTo>
                    <a:pt x="80" y="62"/>
                  </a:lnTo>
                  <a:lnTo>
                    <a:pt x="84" y="66"/>
                  </a:lnTo>
                  <a:lnTo>
                    <a:pt x="80" y="70"/>
                  </a:lnTo>
                  <a:lnTo>
                    <a:pt x="72" y="80"/>
                  </a:lnTo>
                  <a:lnTo>
                    <a:pt x="66" y="86"/>
                  </a:lnTo>
                  <a:lnTo>
                    <a:pt x="62" y="88"/>
                  </a:lnTo>
                  <a:lnTo>
                    <a:pt x="60" y="90"/>
                  </a:lnTo>
                  <a:lnTo>
                    <a:pt x="42" y="88"/>
                  </a:lnTo>
                  <a:lnTo>
                    <a:pt x="28" y="86"/>
                  </a:lnTo>
                  <a:lnTo>
                    <a:pt x="18" y="82"/>
                  </a:lnTo>
                  <a:lnTo>
                    <a:pt x="6" y="80"/>
                  </a:lnTo>
                  <a:lnTo>
                    <a:pt x="0" y="76"/>
                  </a:lnTo>
                  <a:lnTo>
                    <a:pt x="0" y="60"/>
                  </a:lnTo>
                  <a:lnTo>
                    <a:pt x="4" y="40"/>
                  </a:lnTo>
                  <a:lnTo>
                    <a:pt x="6" y="24"/>
                  </a:lnTo>
                  <a:lnTo>
                    <a:pt x="10" y="8"/>
                  </a:lnTo>
                  <a:lnTo>
                    <a:pt x="12" y="2"/>
                  </a:lnTo>
                  <a:lnTo>
                    <a:pt x="20" y="0"/>
                  </a:lnTo>
                  <a:close/>
                </a:path>
              </a:pathLst>
            </a:custGeom>
            <a:grpFill/>
            <a:ln w="3175">
              <a:solidFill>
                <a:schemeClr val="accent3"/>
              </a:solidFill>
              <a:prstDash val="solid"/>
              <a:round/>
              <a:headEnd/>
              <a:tailEnd/>
            </a:ln>
          </p:spPr>
          <p:txBody>
            <a:bodyPr/>
            <a:lstStyle/>
            <a:p>
              <a:pPr>
                <a:defRPr/>
              </a:pPr>
              <a:endParaRPr lang="en-GB"/>
            </a:p>
          </p:txBody>
        </p:sp>
        <p:sp>
          <p:nvSpPr>
            <p:cNvPr id="89" name="Freeform 88"/>
            <p:cNvSpPr>
              <a:spLocks/>
            </p:cNvSpPr>
            <p:nvPr/>
          </p:nvSpPr>
          <p:spPr bwMode="gray">
            <a:xfrm>
              <a:off x="1534" y="2921"/>
              <a:ext cx="316" cy="562"/>
            </a:xfrm>
            <a:custGeom>
              <a:avLst/>
              <a:gdLst/>
              <a:ahLst/>
              <a:cxnLst>
                <a:cxn ang="0">
                  <a:pos x="108" y="6"/>
                </a:cxn>
                <a:cxn ang="0">
                  <a:pos x="138" y="4"/>
                </a:cxn>
                <a:cxn ang="0">
                  <a:pos x="172" y="2"/>
                </a:cxn>
                <a:cxn ang="0">
                  <a:pos x="190" y="26"/>
                </a:cxn>
                <a:cxn ang="0">
                  <a:pos x="210" y="34"/>
                </a:cxn>
                <a:cxn ang="0">
                  <a:pos x="236" y="50"/>
                </a:cxn>
                <a:cxn ang="0">
                  <a:pos x="246" y="72"/>
                </a:cxn>
                <a:cxn ang="0">
                  <a:pos x="266" y="96"/>
                </a:cxn>
                <a:cxn ang="0">
                  <a:pos x="294" y="84"/>
                </a:cxn>
                <a:cxn ang="0">
                  <a:pos x="310" y="62"/>
                </a:cxn>
                <a:cxn ang="0">
                  <a:pos x="312" y="88"/>
                </a:cxn>
                <a:cxn ang="0">
                  <a:pos x="292" y="104"/>
                </a:cxn>
                <a:cxn ang="0">
                  <a:pos x="268" y="128"/>
                </a:cxn>
                <a:cxn ang="0">
                  <a:pos x="252" y="138"/>
                </a:cxn>
                <a:cxn ang="0">
                  <a:pos x="240" y="192"/>
                </a:cxn>
                <a:cxn ang="0">
                  <a:pos x="234" y="222"/>
                </a:cxn>
                <a:cxn ang="0">
                  <a:pos x="258" y="236"/>
                </a:cxn>
                <a:cxn ang="0">
                  <a:pos x="266" y="254"/>
                </a:cxn>
                <a:cxn ang="0">
                  <a:pos x="240" y="294"/>
                </a:cxn>
                <a:cxn ang="0">
                  <a:pos x="190" y="300"/>
                </a:cxn>
                <a:cxn ang="0">
                  <a:pos x="180" y="314"/>
                </a:cxn>
                <a:cxn ang="0">
                  <a:pos x="162" y="342"/>
                </a:cxn>
                <a:cxn ang="0">
                  <a:pos x="136" y="332"/>
                </a:cxn>
                <a:cxn ang="0">
                  <a:pos x="136" y="362"/>
                </a:cxn>
                <a:cxn ang="0">
                  <a:pos x="150" y="362"/>
                </a:cxn>
                <a:cxn ang="0">
                  <a:pos x="158" y="370"/>
                </a:cxn>
                <a:cxn ang="0">
                  <a:pos x="146" y="368"/>
                </a:cxn>
                <a:cxn ang="0">
                  <a:pos x="140" y="376"/>
                </a:cxn>
                <a:cxn ang="0">
                  <a:pos x="132" y="396"/>
                </a:cxn>
                <a:cxn ang="0">
                  <a:pos x="118" y="414"/>
                </a:cxn>
                <a:cxn ang="0">
                  <a:pos x="96" y="444"/>
                </a:cxn>
                <a:cxn ang="0">
                  <a:pos x="112" y="456"/>
                </a:cxn>
                <a:cxn ang="0">
                  <a:pos x="118" y="474"/>
                </a:cxn>
                <a:cxn ang="0">
                  <a:pos x="90" y="510"/>
                </a:cxn>
                <a:cxn ang="0">
                  <a:pos x="70" y="524"/>
                </a:cxn>
                <a:cxn ang="0">
                  <a:pos x="72" y="552"/>
                </a:cxn>
                <a:cxn ang="0">
                  <a:pos x="60" y="558"/>
                </a:cxn>
                <a:cxn ang="0">
                  <a:pos x="18" y="544"/>
                </a:cxn>
                <a:cxn ang="0">
                  <a:pos x="2" y="520"/>
                </a:cxn>
                <a:cxn ang="0">
                  <a:pos x="10" y="492"/>
                </a:cxn>
                <a:cxn ang="0">
                  <a:pos x="28" y="450"/>
                </a:cxn>
                <a:cxn ang="0">
                  <a:pos x="26" y="400"/>
                </a:cxn>
                <a:cxn ang="0">
                  <a:pos x="24" y="360"/>
                </a:cxn>
                <a:cxn ang="0">
                  <a:pos x="36" y="302"/>
                </a:cxn>
                <a:cxn ang="0">
                  <a:pos x="40" y="278"/>
                </a:cxn>
                <a:cxn ang="0">
                  <a:pos x="48" y="244"/>
                </a:cxn>
                <a:cxn ang="0">
                  <a:pos x="56" y="196"/>
                </a:cxn>
                <a:cxn ang="0">
                  <a:pos x="48" y="156"/>
                </a:cxn>
                <a:cxn ang="0">
                  <a:pos x="64" y="106"/>
                </a:cxn>
                <a:cxn ang="0">
                  <a:pos x="76" y="52"/>
                </a:cxn>
                <a:cxn ang="0">
                  <a:pos x="100" y="30"/>
                </a:cxn>
              </a:cxnLst>
              <a:rect l="0" t="0" r="r" b="b"/>
              <a:pathLst>
                <a:path w="316" h="562">
                  <a:moveTo>
                    <a:pt x="102" y="18"/>
                  </a:moveTo>
                  <a:lnTo>
                    <a:pt x="104" y="10"/>
                  </a:lnTo>
                  <a:lnTo>
                    <a:pt x="108" y="6"/>
                  </a:lnTo>
                  <a:lnTo>
                    <a:pt x="116" y="0"/>
                  </a:lnTo>
                  <a:lnTo>
                    <a:pt x="124" y="6"/>
                  </a:lnTo>
                  <a:lnTo>
                    <a:pt x="138" y="4"/>
                  </a:lnTo>
                  <a:lnTo>
                    <a:pt x="148" y="16"/>
                  </a:lnTo>
                  <a:lnTo>
                    <a:pt x="154" y="2"/>
                  </a:lnTo>
                  <a:lnTo>
                    <a:pt x="172" y="2"/>
                  </a:lnTo>
                  <a:lnTo>
                    <a:pt x="174" y="8"/>
                  </a:lnTo>
                  <a:lnTo>
                    <a:pt x="180" y="16"/>
                  </a:lnTo>
                  <a:lnTo>
                    <a:pt x="190" y="26"/>
                  </a:lnTo>
                  <a:lnTo>
                    <a:pt x="192" y="28"/>
                  </a:lnTo>
                  <a:lnTo>
                    <a:pt x="202" y="34"/>
                  </a:lnTo>
                  <a:lnTo>
                    <a:pt x="210" y="34"/>
                  </a:lnTo>
                  <a:lnTo>
                    <a:pt x="220" y="40"/>
                  </a:lnTo>
                  <a:lnTo>
                    <a:pt x="226" y="46"/>
                  </a:lnTo>
                  <a:lnTo>
                    <a:pt x="236" y="50"/>
                  </a:lnTo>
                  <a:lnTo>
                    <a:pt x="246" y="54"/>
                  </a:lnTo>
                  <a:lnTo>
                    <a:pt x="252" y="62"/>
                  </a:lnTo>
                  <a:lnTo>
                    <a:pt x="246" y="72"/>
                  </a:lnTo>
                  <a:lnTo>
                    <a:pt x="238" y="88"/>
                  </a:lnTo>
                  <a:lnTo>
                    <a:pt x="244" y="96"/>
                  </a:lnTo>
                  <a:lnTo>
                    <a:pt x="266" y="96"/>
                  </a:lnTo>
                  <a:lnTo>
                    <a:pt x="280" y="92"/>
                  </a:lnTo>
                  <a:lnTo>
                    <a:pt x="288" y="86"/>
                  </a:lnTo>
                  <a:lnTo>
                    <a:pt x="294" y="84"/>
                  </a:lnTo>
                  <a:lnTo>
                    <a:pt x="300" y="70"/>
                  </a:lnTo>
                  <a:lnTo>
                    <a:pt x="300" y="60"/>
                  </a:lnTo>
                  <a:lnTo>
                    <a:pt x="310" y="62"/>
                  </a:lnTo>
                  <a:lnTo>
                    <a:pt x="314" y="66"/>
                  </a:lnTo>
                  <a:lnTo>
                    <a:pt x="316" y="76"/>
                  </a:lnTo>
                  <a:lnTo>
                    <a:pt x="312" y="88"/>
                  </a:lnTo>
                  <a:lnTo>
                    <a:pt x="308" y="94"/>
                  </a:lnTo>
                  <a:lnTo>
                    <a:pt x="300" y="98"/>
                  </a:lnTo>
                  <a:lnTo>
                    <a:pt x="292" y="104"/>
                  </a:lnTo>
                  <a:lnTo>
                    <a:pt x="282" y="112"/>
                  </a:lnTo>
                  <a:lnTo>
                    <a:pt x="274" y="118"/>
                  </a:lnTo>
                  <a:lnTo>
                    <a:pt x="268" y="128"/>
                  </a:lnTo>
                  <a:lnTo>
                    <a:pt x="262" y="132"/>
                  </a:lnTo>
                  <a:lnTo>
                    <a:pt x="260" y="136"/>
                  </a:lnTo>
                  <a:lnTo>
                    <a:pt x="252" y="138"/>
                  </a:lnTo>
                  <a:lnTo>
                    <a:pt x="246" y="160"/>
                  </a:lnTo>
                  <a:lnTo>
                    <a:pt x="244" y="174"/>
                  </a:lnTo>
                  <a:lnTo>
                    <a:pt x="240" y="192"/>
                  </a:lnTo>
                  <a:lnTo>
                    <a:pt x="240" y="212"/>
                  </a:lnTo>
                  <a:lnTo>
                    <a:pt x="236" y="216"/>
                  </a:lnTo>
                  <a:lnTo>
                    <a:pt x="234" y="222"/>
                  </a:lnTo>
                  <a:lnTo>
                    <a:pt x="244" y="224"/>
                  </a:lnTo>
                  <a:lnTo>
                    <a:pt x="254" y="228"/>
                  </a:lnTo>
                  <a:lnTo>
                    <a:pt x="258" y="236"/>
                  </a:lnTo>
                  <a:lnTo>
                    <a:pt x="256" y="244"/>
                  </a:lnTo>
                  <a:lnTo>
                    <a:pt x="258" y="248"/>
                  </a:lnTo>
                  <a:lnTo>
                    <a:pt x="266" y="254"/>
                  </a:lnTo>
                  <a:lnTo>
                    <a:pt x="266" y="268"/>
                  </a:lnTo>
                  <a:lnTo>
                    <a:pt x="254" y="284"/>
                  </a:lnTo>
                  <a:lnTo>
                    <a:pt x="240" y="294"/>
                  </a:lnTo>
                  <a:lnTo>
                    <a:pt x="220" y="296"/>
                  </a:lnTo>
                  <a:lnTo>
                    <a:pt x="206" y="298"/>
                  </a:lnTo>
                  <a:lnTo>
                    <a:pt x="190" y="300"/>
                  </a:lnTo>
                  <a:lnTo>
                    <a:pt x="180" y="298"/>
                  </a:lnTo>
                  <a:lnTo>
                    <a:pt x="178" y="304"/>
                  </a:lnTo>
                  <a:lnTo>
                    <a:pt x="180" y="314"/>
                  </a:lnTo>
                  <a:lnTo>
                    <a:pt x="178" y="330"/>
                  </a:lnTo>
                  <a:lnTo>
                    <a:pt x="170" y="338"/>
                  </a:lnTo>
                  <a:lnTo>
                    <a:pt x="162" y="342"/>
                  </a:lnTo>
                  <a:lnTo>
                    <a:pt x="148" y="336"/>
                  </a:lnTo>
                  <a:lnTo>
                    <a:pt x="142" y="334"/>
                  </a:lnTo>
                  <a:lnTo>
                    <a:pt x="136" y="332"/>
                  </a:lnTo>
                  <a:lnTo>
                    <a:pt x="134" y="338"/>
                  </a:lnTo>
                  <a:lnTo>
                    <a:pt x="136" y="354"/>
                  </a:lnTo>
                  <a:lnTo>
                    <a:pt x="136" y="362"/>
                  </a:lnTo>
                  <a:lnTo>
                    <a:pt x="142" y="364"/>
                  </a:lnTo>
                  <a:lnTo>
                    <a:pt x="150" y="364"/>
                  </a:lnTo>
                  <a:lnTo>
                    <a:pt x="150" y="362"/>
                  </a:lnTo>
                  <a:lnTo>
                    <a:pt x="154" y="360"/>
                  </a:lnTo>
                  <a:lnTo>
                    <a:pt x="158" y="364"/>
                  </a:lnTo>
                  <a:lnTo>
                    <a:pt x="158" y="370"/>
                  </a:lnTo>
                  <a:lnTo>
                    <a:pt x="152" y="374"/>
                  </a:lnTo>
                  <a:lnTo>
                    <a:pt x="148" y="372"/>
                  </a:lnTo>
                  <a:lnTo>
                    <a:pt x="146" y="368"/>
                  </a:lnTo>
                  <a:lnTo>
                    <a:pt x="142" y="368"/>
                  </a:lnTo>
                  <a:lnTo>
                    <a:pt x="138" y="370"/>
                  </a:lnTo>
                  <a:lnTo>
                    <a:pt x="140" y="376"/>
                  </a:lnTo>
                  <a:lnTo>
                    <a:pt x="136" y="382"/>
                  </a:lnTo>
                  <a:lnTo>
                    <a:pt x="130" y="384"/>
                  </a:lnTo>
                  <a:lnTo>
                    <a:pt x="132" y="396"/>
                  </a:lnTo>
                  <a:lnTo>
                    <a:pt x="126" y="408"/>
                  </a:lnTo>
                  <a:lnTo>
                    <a:pt x="124" y="410"/>
                  </a:lnTo>
                  <a:lnTo>
                    <a:pt x="118" y="414"/>
                  </a:lnTo>
                  <a:lnTo>
                    <a:pt x="106" y="420"/>
                  </a:lnTo>
                  <a:lnTo>
                    <a:pt x="94" y="432"/>
                  </a:lnTo>
                  <a:lnTo>
                    <a:pt x="96" y="444"/>
                  </a:lnTo>
                  <a:lnTo>
                    <a:pt x="106" y="454"/>
                  </a:lnTo>
                  <a:lnTo>
                    <a:pt x="106" y="456"/>
                  </a:lnTo>
                  <a:lnTo>
                    <a:pt x="112" y="456"/>
                  </a:lnTo>
                  <a:lnTo>
                    <a:pt x="122" y="458"/>
                  </a:lnTo>
                  <a:lnTo>
                    <a:pt x="122" y="466"/>
                  </a:lnTo>
                  <a:lnTo>
                    <a:pt x="118" y="474"/>
                  </a:lnTo>
                  <a:lnTo>
                    <a:pt x="104" y="486"/>
                  </a:lnTo>
                  <a:lnTo>
                    <a:pt x="94" y="496"/>
                  </a:lnTo>
                  <a:lnTo>
                    <a:pt x="90" y="510"/>
                  </a:lnTo>
                  <a:lnTo>
                    <a:pt x="88" y="516"/>
                  </a:lnTo>
                  <a:lnTo>
                    <a:pt x="76" y="518"/>
                  </a:lnTo>
                  <a:lnTo>
                    <a:pt x="70" y="524"/>
                  </a:lnTo>
                  <a:lnTo>
                    <a:pt x="66" y="538"/>
                  </a:lnTo>
                  <a:lnTo>
                    <a:pt x="68" y="546"/>
                  </a:lnTo>
                  <a:lnTo>
                    <a:pt x="72" y="552"/>
                  </a:lnTo>
                  <a:lnTo>
                    <a:pt x="78" y="560"/>
                  </a:lnTo>
                  <a:lnTo>
                    <a:pt x="76" y="562"/>
                  </a:lnTo>
                  <a:lnTo>
                    <a:pt x="60" y="558"/>
                  </a:lnTo>
                  <a:lnTo>
                    <a:pt x="34" y="558"/>
                  </a:lnTo>
                  <a:lnTo>
                    <a:pt x="24" y="556"/>
                  </a:lnTo>
                  <a:lnTo>
                    <a:pt x="18" y="544"/>
                  </a:lnTo>
                  <a:lnTo>
                    <a:pt x="18" y="528"/>
                  </a:lnTo>
                  <a:lnTo>
                    <a:pt x="6" y="526"/>
                  </a:lnTo>
                  <a:lnTo>
                    <a:pt x="2" y="520"/>
                  </a:lnTo>
                  <a:lnTo>
                    <a:pt x="0" y="510"/>
                  </a:lnTo>
                  <a:lnTo>
                    <a:pt x="2" y="500"/>
                  </a:lnTo>
                  <a:lnTo>
                    <a:pt x="10" y="492"/>
                  </a:lnTo>
                  <a:lnTo>
                    <a:pt x="18" y="480"/>
                  </a:lnTo>
                  <a:lnTo>
                    <a:pt x="20" y="462"/>
                  </a:lnTo>
                  <a:lnTo>
                    <a:pt x="28" y="450"/>
                  </a:lnTo>
                  <a:lnTo>
                    <a:pt x="28" y="424"/>
                  </a:lnTo>
                  <a:lnTo>
                    <a:pt x="30" y="412"/>
                  </a:lnTo>
                  <a:lnTo>
                    <a:pt x="26" y="400"/>
                  </a:lnTo>
                  <a:lnTo>
                    <a:pt x="26" y="380"/>
                  </a:lnTo>
                  <a:lnTo>
                    <a:pt x="22" y="376"/>
                  </a:lnTo>
                  <a:lnTo>
                    <a:pt x="24" y="360"/>
                  </a:lnTo>
                  <a:lnTo>
                    <a:pt x="26" y="348"/>
                  </a:lnTo>
                  <a:lnTo>
                    <a:pt x="28" y="318"/>
                  </a:lnTo>
                  <a:lnTo>
                    <a:pt x="36" y="302"/>
                  </a:lnTo>
                  <a:lnTo>
                    <a:pt x="38" y="296"/>
                  </a:lnTo>
                  <a:lnTo>
                    <a:pt x="40" y="292"/>
                  </a:lnTo>
                  <a:lnTo>
                    <a:pt x="40" y="278"/>
                  </a:lnTo>
                  <a:lnTo>
                    <a:pt x="38" y="254"/>
                  </a:lnTo>
                  <a:lnTo>
                    <a:pt x="44" y="248"/>
                  </a:lnTo>
                  <a:lnTo>
                    <a:pt x="48" y="244"/>
                  </a:lnTo>
                  <a:lnTo>
                    <a:pt x="50" y="224"/>
                  </a:lnTo>
                  <a:lnTo>
                    <a:pt x="54" y="216"/>
                  </a:lnTo>
                  <a:lnTo>
                    <a:pt x="56" y="196"/>
                  </a:lnTo>
                  <a:lnTo>
                    <a:pt x="52" y="180"/>
                  </a:lnTo>
                  <a:lnTo>
                    <a:pt x="48" y="172"/>
                  </a:lnTo>
                  <a:lnTo>
                    <a:pt x="48" y="156"/>
                  </a:lnTo>
                  <a:lnTo>
                    <a:pt x="52" y="148"/>
                  </a:lnTo>
                  <a:lnTo>
                    <a:pt x="56" y="120"/>
                  </a:lnTo>
                  <a:lnTo>
                    <a:pt x="64" y="106"/>
                  </a:lnTo>
                  <a:lnTo>
                    <a:pt x="74" y="92"/>
                  </a:lnTo>
                  <a:lnTo>
                    <a:pt x="80" y="82"/>
                  </a:lnTo>
                  <a:lnTo>
                    <a:pt x="76" y="52"/>
                  </a:lnTo>
                  <a:lnTo>
                    <a:pt x="82" y="46"/>
                  </a:lnTo>
                  <a:lnTo>
                    <a:pt x="90" y="42"/>
                  </a:lnTo>
                  <a:lnTo>
                    <a:pt x="100" y="30"/>
                  </a:lnTo>
                  <a:lnTo>
                    <a:pt x="102" y="18"/>
                  </a:lnTo>
                  <a:close/>
                </a:path>
              </a:pathLst>
            </a:custGeom>
            <a:grpFill/>
            <a:ln w="3175">
              <a:solidFill>
                <a:schemeClr val="accent3"/>
              </a:solidFill>
              <a:prstDash val="solid"/>
              <a:round/>
              <a:headEnd/>
              <a:tailEnd/>
            </a:ln>
          </p:spPr>
          <p:txBody>
            <a:bodyPr/>
            <a:lstStyle/>
            <a:p>
              <a:pPr>
                <a:defRPr/>
              </a:pPr>
              <a:endParaRPr lang="en-GB"/>
            </a:p>
          </p:txBody>
        </p:sp>
        <p:sp>
          <p:nvSpPr>
            <p:cNvPr id="90" name="Freeform 89"/>
            <p:cNvSpPr>
              <a:spLocks/>
            </p:cNvSpPr>
            <p:nvPr/>
          </p:nvSpPr>
          <p:spPr bwMode="gray">
            <a:xfrm>
              <a:off x="1500" y="2843"/>
              <a:ext cx="136" cy="672"/>
            </a:xfrm>
            <a:custGeom>
              <a:avLst/>
              <a:gdLst/>
              <a:ahLst/>
              <a:cxnLst>
                <a:cxn ang="0">
                  <a:pos x="96" y="2"/>
                </a:cxn>
                <a:cxn ang="0">
                  <a:pos x="112" y="38"/>
                </a:cxn>
                <a:cxn ang="0">
                  <a:pos x="124" y="82"/>
                </a:cxn>
                <a:cxn ang="0">
                  <a:pos x="134" y="108"/>
                </a:cxn>
                <a:cxn ang="0">
                  <a:pos x="110" y="130"/>
                </a:cxn>
                <a:cxn ang="0">
                  <a:pos x="90" y="198"/>
                </a:cxn>
                <a:cxn ang="0">
                  <a:pos x="82" y="250"/>
                </a:cxn>
                <a:cxn ang="0">
                  <a:pos x="84" y="302"/>
                </a:cxn>
                <a:cxn ang="0">
                  <a:pos x="74" y="354"/>
                </a:cxn>
                <a:cxn ang="0">
                  <a:pos x="60" y="426"/>
                </a:cxn>
                <a:cxn ang="0">
                  <a:pos x="60" y="458"/>
                </a:cxn>
                <a:cxn ang="0">
                  <a:pos x="62" y="502"/>
                </a:cxn>
                <a:cxn ang="0">
                  <a:pos x="52" y="558"/>
                </a:cxn>
                <a:cxn ang="0">
                  <a:pos x="34" y="588"/>
                </a:cxn>
                <a:cxn ang="0">
                  <a:pos x="52" y="606"/>
                </a:cxn>
                <a:cxn ang="0">
                  <a:pos x="68" y="636"/>
                </a:cxn>
                <a:cxn ang="0">
                  <a:pos x="88" y="648"/>
                </a:cxn>
                <a:cxn ang="0">
                  <a:pos x="74" y="666"/>
                </a:cxn>
                <a:cxn ang="0">
                  <a:pos x="58" y="668"/>
                </a:cxn>
                <a:cxn ang="0">
                  <a:pos x="70" y="652"/>
                </a:cxn>
                <a:cxn ang="0">
                  <a:pos x="52" y="662"/>
                </a:cxn>
                <a:cxn ang="0">
                  <a:pos x="46" y="648"/>
                </a:cxn>
                <a:cxn ang="0">
                  <a:pos x="38" y="646"/>
                </a:cxn>
                <a:cxn ang="0">
                  <a:pos x="42" y="632"/>
                </a:cxn>
                <a:cxn ang="0">
                  <a:pos x="26" y="630"/>
                </a:cxn>
                <a:cxn ang="0">
                  <a:pos x="20" y="606"/>
                </a:cxn>
                <a:cxn ang="0">
                  <a:pos x="16" y="590"/>
                </a:cxn>
                <a:cxn ang="0">
                  <a:pos x="8" y="558"/>
                </a:cxn>
                <a:cxn ang="0">
                  <a:pos x="18" y="568"/>
                </a:cxn>
                <a:cxn ang="0">
                  <a:pos x="28" y="556"/>
                </a:cxn>
                <a:cxn ang="0">
                  <a:pos x="28" y="548"/>
                </a:cxn>
                <a:cxn ang="0">
                  <a:pos x="18" y="536"/>
                </a:cxn>
                <a:cxn ang="0">
                  <a:pos x="16" y="530"/>
                </a:cxn>
                <a:cxn ang="0">
                  <a:pos x="10" y="514"/>
                </a:cxn>
                <a:cxn ang="0">
                  <a:pos x="24" y="506"/>
                </a:cxn>
                <a:cxn ang="0">
                  <a:pos x="42" y="494"/>
                </a:cxn>
                <a:cxn ang="0">
                  <a:pos x="44" y="462"/>
                </a:cxn>
                <a:cxn ang="0">
                  <a:pos x="46" y="440"/>
                </a:cxn>
                <a:cxn ang="0">
                  <a:pos x="36" y="428"/>
                </a:cxn>
                <a:cxn ang="0">
                  <a:pos x="32" y="456"/>
                </a:cxn>
                <a:cxn ang="0">
                  <a:pos x="22" y="450"/>
                </a:cxn>
                <a:cxn ang="0">
                  <a:pos x="28" y="426"/>
                </a:cxn>
                <a:cxn ang="0">
                  <a:pos x="32" y="394"/>
                </a:cxn>
                <a:cxn ang="0">
                  <a:pos x="34" y="366"/>
                </a:cxn>
                <a:cxn ang="0">
                  <a:pos x="38" y="346"/>
                </a:cxn>
                <a:cxn ang="0">
                  <a:pos x="52" y="308"/>
                </a:cxn>
                <a:cxn ang="0">
                  <a:pos x="64" y="270"/>
                </a:cxn>
                <a:cxn ang="0">
                  <a:pos x="70" y="214"/>
                </a:cxn>
                <a:cxn ang="0">
                  <a:pos x="70" y="194"/>
                </a:cxn>
                <a:cxn ang="0">
                  <a:pos x="82" y="98"/>
                </a:cxn>
                <a:cxn ang="0">
                  <a:pos x="84" y="18"/>
                </a:cxn>
              </a:cxnLst>
              <a:rect l="0" t="0" r="r" b="b"/>
              <a:pathLst>
                <a:path w="136" h="672">
                  <a:moveTo>
                    <a:pt x="84" y="18"/>
                  </a:moveTo>
                  <a:lnTo>
                    <a:pt x="90" y="16"/>
                  </a:lnTo>
                  <a:lnTo>
                    <a:pt x="96" y="2"/>
                  </a:lnTo>
                  <a:lnTo>
                    <a:pt x="98" y="0"/>
                  </a:lnTo>
                  <a:lnTo>
                    <a:pt x="102" y="12"/>
                  </a:lnTo>
                  <a:lnTo>
                    <a:pt x="112" y="38"/>
                  </a:lnTo>
                  <a:lnTo>
                    <a:pt x="112" y="56"/>
                  </a:lnTo>
                  <a:lnTo>
                    <a:pt x="120" y="68"/>
                  </a:lnTo>
                  <a:lnTo>
                    <a:pt x="124" y="82"/>
                  </a:lnTo>
                  <a:lnTo>
                    <a:pt x="126" y="96"/>
                  </a:lnTo>
                  <a:lnTo>
                    <a:pt x="136" y="96"/>
                  </a:lnTo>
                  <a:lnTo>
                    <a:pt x="134" y="108"/>
                  </a:lnTo>
                  <a:lnTo>
                    <a:pt x="124" y="120"/>
                  </a:lnTo>
                  <a:lnTo>
                    <a:pt x="116" y="124"/>
                  </a:lnTo>
                  <a:lnTo>
                    <a:pt x="110" y="130"/>
                  </a:lnTo>
                  <a:lnTo>
                    <a:pt x="114" y="160"/>
                  </a:lnTo>
                  <a:lnTo>
                    <a:pt x="96" y="186"/>
                  </a:lnTo>
                  <a:lnTo>
                    <a:pt x="90" y="198"/>
                  </a:lnTo>
                  <a:lnTo>
                    <a:pt x="86" y="222"/>
                  </a:lnTo>
                  <a:lnTo>
                    <a:pt x="82" y="234"/>
                  </a:lnTo>
                  <a:lnTo>
                    <a:pt x="82" y="250"/>
                  </a:lnTo>
                  <a:lnTo>
                    <a:pt x="90" y="274"/>
                  </a:lnTo>
                  <a:lnTo>
                    <a:pt x="88" y="292"/>
                  </a:lnTo>
                  <a:lnTo>
                    <a:pt x="84" y="302"/>
                  </a:lnTo>
                  <a:lnTo>
                    <a:pt x="82" y="322"/>
                  </a:lnTo>
                  <a:lnTo>
                    <a:pt x="72" y="332"/>
                  </a:lnTo>
                  <a:lnTo>
                    <a:pt x="74" y="354"/>
                  </a:lnTo>
                  <a:lnTo>
                    <a:pt x="74" y="370"/>
                  </a:lnTo>
                  <a:lnTo>
                    <a:pt x="62" y="396"/>
                  </a:lnTo>
                  <a:lnTo>
                    <a:pt x="60" y="426"/>
                  </a:lnTo>
                  <a:lnTo>
                    <a:pt x="58" y="438"/>
                  </a:lnTo>
                  <a:lnTo>
                    <a:pt x="56" y="454"/>
                  </a:lnTo>
                  <a:lnTo>
                    <a:pt x="60" y="458"/>
                  </a:lnTo>
                  <a:lnTo>
                    <a:pt x="60" y="478"/>
                  </a:lnTo>
                  <a:lnTo>
                    <a:pt x="64" y="490"/>
                  </a:lnTo>
                  <a:lnTo>
                    <a:pt x="62" y="502"/>
                  </a:lnTo>
                  <a:lnTo>
                    <a:pt x="62" y="528"/>
                  </a:lnTo>
                  <a:lnTo>
                    <a:pt x="54" y="540"/>
                  </a:lnTo>
                  <a:lnTo>
                    <a:pt x="52" y="558"/>
                  </a:lnTo>
                  <a:lnTo>
                    <a:pt x="44" y="570"/>
                  </a:lnTo>
                  <a:lnTo>
                    <a:pt x="36" y="578"/>
                  </a:lnTo>
                  <a:lnTo>
                    <a:pt x="34" y="588"/>
                  </a:lnTo>
                  <a:lnTo>
                    <a:pt x="36" y="596"/>
                  </a:lnTo>
                  <a:lnTo>
                    <a:pt x="40" y="604"/>
                  </a:lnTo>
                  <a:lnTo>
                    <a:pt x="52" y="606"/>
                  </a:lnTo>
                  <a:lnTo>
                    <a:pt x="52" y="622"/>
                  </a:lnTo>
                  <a:lnTo>
                    <a:pt x="58" y="634"/>
                  </a:lnTo>
                  <a:lnTo>
                    <a:pt x="68" y="636"/>
                  </a:lnTo>
                  <a:lnTo>
                    <a:pt x="94" y="636"/>
                  </a:lnTo>
                  <a:lnTo>
                    <a:pt x="96" y="644"/>
                  </a:lnTo>
                  <a:lnTo>
                    <a:pt x="88" y="648"/>
                  </a:lnTo>
                  <a:lnTo>
                    <a:pt x="80" y="650"/>
                  </a:lnTo>
                  <a:lnTo>
                    <a:pt x="74" y="656"/>
                  </a:lnTo>
                  <a:lnTo>
                    <a:pt x="74" y="666"/>
                  </a:lnTo>
                  <a:lnTo>
                    <a:pt x="72" y="672"/>
                  </a:lnTo>
                  <a:lnTo>
                    <a:pt x="64" y="672"/>
                  </a:lnTo>
                  <a:lnTo>
                    <a:pt x="58" y="668"/>
                  </a:lnTo>
                  <a:lnTo>
                    <a:pt x="60" y="664"/>
                  </a:lnTo>
                  <a:lnTo>
                    <a:pt x="66" y="660"/>
                  </a:lnTo>
                  <a:lnTo>
                    <a:pt x="70" y="652"/>
                  </a:lnTo>
                  <a:lnTo>
                    <a:pt x="64" y="648"/>
                  </a:lnTo>
                  <a:lnTo>
                    <a:pt x="56" y="654"/>
                  </a:lnTo>
                  <a:lnTo>
                    <a:pt x="52" y="662"/>
                  </a:lnTo>
                  <a:lnTo>
                    <a:pt x="44" y="660"/>
                  </a:lnTo>
                  <a:lnTo>
                    <a:pt x="38" y="654"/>
                  </a:lnTo>
                  <a:lnTo>
                    <a:pt x="46" y="648"/>
                  </a:lnTo>
                  <a:lnTo>
                    <a:pt x="48" y="644"/>
                  </a:lnTo>
                  <a:lnTo>
                    <a:pt x="46" y="640"/>
                  </a:lnTo>
                  <a:lnTo>
                    <a:pt x="38" y="646"/>
                  </a:lnTo>
                  <a:lnTo>
                    <a:pt x="28" y="646"/>
                  </a:lnTo>
                  <a:lnTo>
                    <a:pt x="30" y="638"/>
                  </a:lnTo>
                  <a:lnTo>
                    <a:pt x="42" y="632"/>
                  </a:lnTo>
                  <a:lnTo>
                    <a:pt x="42" y="628"/>
                  </a:lnTo>
                  <a:lnTo>
                    <a:pt x="34" y="630"/>
                  </a:lnTo>
                  <a:lnTo>
                    <a:pt x="26" y="630"/>
                  </a:lnTo>
                  <a:lnTo>
                    <a:pt x="28" y="622"/>
                  </a:lnTo>
                  <a:lnTo>
                    <a:pt x="22" y="618"/>
                  </a:lnTo>
                  <a:lnTo>
                    <a:pt x="20" y="606"/>
                  </a:lnTo>
                  <a:lnTo>
                    <a:pt x="20" y="602"/>
                  </a:lnTo>
                  <a:lnTo>
                    <a:pt x="20" y="594"/>
                  </a:lnTo>
                  <a:lnTo>
                    <a:pt x="16" y="590"/>
                  </a:lnTo>
                  <a:lnTo>
                    <a:pt x="10" y="582"/>
                  </a:lnTo>
                  <a:lnTo>
                    <a:pt x="6" y="574"/>
                  </a:lnTo>
                  <a:lnTo>
                    <a:pt x="8" y="558"/>
                  </a:lnTo>
                  <a:lnTo>
                    <a:pt x="14" y="558"/>
                  </a:lnTo>
                  <a:lnTo>
                    <a:pt x="16" y="560"/>
                  </a:lnTo>
                  <a:lnTo>
                    <a:pt x="18" y="568"/>
                  </a:lnTo>
                  <a:lnTo>
                    <a:pt x="24" y="566"/>
                  </a:lnTo>
                  <a:lnTo>
                    <a:pt x="24" y="556"/>
                  </a:lnTo>
                  <a:lnTo>
                    <a:pt x="28" y="556"/>
                  </a:lnTo>
                  <a:lnTo>
                    <a:pt x="32" y="554"/>
                  </a:lnTo>
                  <a:lnTo>
                    <a:pt x="32" y="546"/>
                  </a:lnTo>
                  <a:lnTo>
                    <a:pt x="28" y="548"/>
                  </a:lnTo>
                  <a:lnTo>
                    <a:pt x="20" y="550"/>
                  </a:lnTo>
                  <a:lnTo>
                    <a:pt x="18" y="544"/>
                  </a:lnTo>
                  <a:lnTo>
                    <a:pt x="18" y="536"/>
                  </a:lnTo>
                  <a:lnTo>
                    <a:pt x="24" y="534"/>
                  </a:lnTo>
                  <a:lnTo>
                    <a:pt x="24" y="530"/>
                  </a:lnTo>
                  <a:lnTo>
                    <a:pt x="16" y="530"/>
                  </a:lnTo>
                  <a:lnTo>
                    <a:pt x="0" y="530"/>
                  </a:lnTo>
                  <a:lnTo>
                    <a:pt x="6" y="522"/>
                  </a:lnTo>
                  <a:lnTo>
                    <a:pt x="10" y="514"/>
                  </a:lnTo>
                  <a:lnTo>
                    <a:pt x="16" y="506"/>
                  </a:lnTo>
                  <a:lnTo>
                    <a:pt x="22" y="502"/>
                  </a:lnTo>
                  <a:lnTo>
                    <a:pt x="24" y="506"/>
                  </a:lnTo>
                  <a:lnTo>
                    <a:pt x="28" y="518"/>
                  </a:lnTo>
                  <a:lnTo>
                    <a:pt x="36" y="508"/>
                  </a:lnTo>
                  <a:lnTo>
                    <a:pt x="42" y="494"/>
                  </a:lnTo>
                  <a:lnTo>
                    <a:pt x="40" y="484"/>
                  </a:lnTo>
                  <a:lnTo>
                    <a:pt x="38" y="472"/>
                  </a:lnTo>
                  <a:lnTo>
                    <a:pt x="44" y="462"/>
                  </a:lnTo>
                  <a:lnTo>
                    <a:pt x="42" y="452"/>
                  </a:lnTo>
                  <a:lnTo>
                    <a:pt x="44" y="446"/>
                  </a:lnTo>
                  <a:lnTo>
                    <a:pt x="46" y="440"/>
                  </a:lnTo>
                  <a:lnTo>
                    <a:pt x="46" y="428"/>
                  </a:lnTo>
                  <a:lnTo>
                    <a:pt x="40" y="426"/>
                  </a:lnTo>
                  <a:lnTo>
                    <a:pt x="36" y="428"/>
                  </a:lnTo>
                  <a:lnTo>
                    <a:pt x="34" y="438"/>
                  </a:lnTo>
                  <a:lnTo>
                    <a:pt x="32" y="444"/>
                  </a:lnTo>
                  <a:lnTo>
                    <a:pt x="32" y="456"/>
                  </a:lnTo>
                  <a:lnTo>
                    <a:pt x="28" y="462"/>
                  </a:lnTo>
                  <a:lnTo>
                    <a:pt x="22" y="458"/>
                  </a:lnTo>
                  <a:lnTo>
                    <a:pt x="22" y="450"/>
                  </a:lnTo>
                  <a:lnTo>
                    <a:pt x="22" y="438"/>
                  </a:lnTo>
                  <a:lnTo>
                    <a:pt x="26" y="430"/>
                  </a:lnTo>
                  <a:lnTo>
                    <a:pt x="28" y="426"/>
                  </a:lnTo>
                  <a:lnTo>
                    <a:pt x="28" y="416"/>
                  </a:lnTo>
                  <a:lnTo>
                    <a:pt x="30" y="402"/>
                  </a:lnTo>
                  <a:lnTo>
                    <a:pt x="32" y="394"/>
                  </a:lnTo>
                  <a:lnTo>
                    <a:pt x="40" y="386"/>
                  </a:lnTo>
                  <a:lnTo>
                    <a:pt x="36" y="376"/>
                  </a:lnTo>
                  <a:lnTo>
                    <a:pt x="34" y="366"/>
                  </a:lnTo>
                  <a:lnTo>
                    <a:pt x="34" y="358"/>
                  </a:lnTo>
                  <a:lnTo>
                    <a:pt x="32" y="346"/>
                  </a:lnTo>
                  <a:lnTo>
                    <a:pt x="38" y="346"/>
                  </a:lnTo>
                  <a:lnTo>
                    <a:pt x="42" y="332"/>
                  </a:lnTo>
                  <a:lnTo>
                    <a:pt x="48" y="320"/>
                  </a:lnTo>
                  <a:lnTo>
                    <a:pt x="52" y="308"/>
                  </a:lnTo>
                  <a:lnTo>
                    <a:pt x="58" y="292"/>
                  </a:lnTo>
                  <a:lnTo>
                    <a:pt x="60" y="278"/>
                  </a:lnTo>
                  <a:lnTo>
                    <a:pt x="64" y="270"/>
                  </a:lnTo>
                  <a:lnTo>
                    <a:pt x="62" y="232"/>
                  </a:lnTo>
                  <a:lnTo>
                    <a:pt x="62" y="220"/>
                  </a:lnTo>
                  <a:lnTo>
                    <a:pt x="70" y="214"/>
                  </a:lnTo>
                  <a:lnTo>
                    <a:pt x="70" y="206"/>
                  </a:lnTo>
                  <a:lnTo>
                    <a:pt x="66" y="200"/>
                  </a:lnTo>
                  <a:lnTo>
                    <a:pt x="70" y="194"/>
                  </a:lnTo>
                  <a:lnTo>
                    <a:pt x="74" y="174"/>
                  </a:lnTo>
                  <a:lnTo>
                    <a:pt x="80" y="144"/>
                  </a:lnTo>
                  <a:lnTo>
                    <a:pt x="82" y="98"/>
                  </a:lnTo>
                  <a:lnTo>
                    <a:pt x="88" y="52"/>
                  </a:lnTo>
                  <a:lnTo>
                    <a:pt x="86" y="28"/>
                  </a:lnTo>
                  <a:lnTo>
                    <a:pt x="84" y="18"/>
                  </a:lnTo>
                  <a:close/>
                </a:path>
              </a:pathLst>
            </a:custGeom>
            <a:grpFill/>
            <a:ln w="3175">
              <a:solidFill>
                <a:schemeClr val="accent3"/>
              </a:solidFill>
              <a:prstDash val="solid"/>
              <a:round/>
              <a:headEnd/>
              <a:tailEnd/>
            </a:ln>
          </p:spPr>
          <p:txBody>
            <a:bodyPr/>
            <a:lstStyle/>
            <a:p>
              <a:pPr>
                <a:defRPr/>
              </a:pPr>
              <a:endParaRPr lang="en-GB"/>
            </a:p>
          </p:txBody>
        </p:sp>
        <p:sp>
          <p:nvSpPr>
            <p:cNvPr id="91" name="Freeform 90"/>
            <p:cNvSpPr>
              <a:spLocks/>
            </p:cNvSpPr>
            <p:nvPr/>
          </p:nvSpPr>
          <p:spPr bwMode="gray">
            <a:xfrm>
              <a:off x="1612" y="3497"/>
              <a:ext cx="56" cy="46"/>
            </a:xfrm>
            <a:custGeom>
              <a:avLst/>
              <a:gdLst/>
              <a:ahLst/>
              <a:cxnLst>
                <a:cxn ang="0">
                  <a:pos x="0" y="0"/>
                </a:cxn>
                <a:cxn ang="0">
                  <a:pos x="0" y="42"/>
                </a:cxn>
                <a:cxn ang="0">
                  <a:pos x="12" y="42"/>
                </a:cxn>
                <a:cxn ang="0">
                  <a:pos x="22" y="42"/>
                </a:cxn>
                <a:cxn ang="0">
                  <a:pos x="36" y="46"/>
                </a:cxn>
                <a:cxn ang="0">
                  <a:pos x="50" y="44"/>
                </a:cxn>
                <a:cxn ang="0">
                  <a:pos x="56" y="42"/>
                </a:cxn>
                <a:cxn ang="0">
                  <a:pos x="48" y="40"/>
                </a:cxn>
                <a:cxn ang="0">
                  <a:pos x="32" y="36"/>
                </a:cxn>
                <a:cxn ang="0">
                  <a:pos x="20" y="28"/>
                </a:cxn>
                <a:cxn ang="0">
                  <a:pos x="8" y="16"/>
                </a:cxn>
                <a:cxn ang="0">
                  <a:pos x="6" y="8"/>
                </a:cxn>
                <a:cxn ang="0">
                  <a:pos x="4" y="2"/>
                </a:cxn>
                <a:cxn ang="0">
                  <a:pos x="0" y="0"/>
                </a:cxn>
              </a:cxnLst>
              <a:rect l="0" t="0" r="r" b="b"/>
              <a:pathLst>
                <a:path w="56" h="46">
                  <a:moveTo>
                    <a:pt x="0" y="0"/>
                  </a:moveTo>
                  <a:lnTo>
                    <a:pt x="0" y="42"/>
                  </a:lnTo>
                  <a:lnTo>
                    <a:pt x="12" y="42"/>
                  </a:lnTo>
                  <a:lnTo>
                    <a:pt x="22" y="42"/>
                  </a:lnTo>
                  <a:lnTo>
                    <a:pt x="36" y="46"/>
                  </a:lnTo>
                  <a:lnTo>
                    <a:pt x="50" y="44"/>
                  </a:lnTo>
                  <a:lnTo>
                    <a:pt x="56" y="42"/>
                  </a:lnTo>
                  <a:lnTo>
                    <a:pt x="48" y="40"/>
                  </a:lnTo>
                  <a:lnTo>
                    <a:pt x="32" y="36"/>
                  </a:lnTo>
                  <a:lnTo>
                    <a:pt x="20" y="28"/>
                  </a:lnTo>
                  <a:lnTo>
                    <a:pt x="8" y="16"/>
                  </a:lnTo>
                  <a:lnTo>
                    <a:pt x="6" y="8"/>
                  </a:lnTo>
                  <a:lnTo>
                    <a:pt x="4" y="2"/>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92" name="Freeform 91"/>
            <p:cNvSpPr>
              <a:spLocks/>
            </p:cNvSpPr>
            <p:nvPr/>
          </p:nvSpPr>
          <p:spPr bwMode="gray">
            <a:xfrm>
              <a:off x="1570" y="3491"/>
              <a:ext cx="68" cy="64"/>
            </a:xfrm>
            <a:custGeom>
              <a:avLst/>
              <a:gdLst/>
              <a:ahLst/>
              <a:cxnLst>
                <a:cxn ang="0">
                  <a:pos x="2" y="46"/>
                </a:cxn>
                <a:cxn ang="0">
                  <a:pos x="0" y="40"/>
                </a:cxn>
                <a:cxn ang="0">
                  <a:pos x="6" y="38"/>
                </a:cxn>
                <a:cxn ang="0">
                  <a:pos x="10" y="38"/>
                </a:cxn>
                <a:cxn ang="0">
                  <a:pos x="20" y="38"/>
                </a:cxn>
                <a:cxn ang="0">
                  <a:pos x="26" y="40"/>
                </a:cxn>
                <a:cxn ang="0">
                  <a:pos x="30" y="38"/>
                </a:cxn>
                <a:cxn ang="0">
                  <a:pos x="22" y="32"/>
                </a:cxn>
                <a:cxn ang="0">
                  <a:pos x="16" y="28"/>
                </a:cxn>
                <a:cxn ang="0">
                  <a:pos x="18" y="22"/>
                </a:cxn>
                <a:cxn ang="0">
                  <a:pos x="22" y="22"/>
                </a:cxn>
                <a:cxn ang="0">
                  <a:pos x="28" y="20"/>
                </a:cxn>
                <a:cxn ang="0">
                  <a:pos x="26" y="14"/>
                </a:cxn>
                <a:cxn ang="0">
                  <a:pos x="20" y="16"/>
                </a:cxn>
                <a:cxn ang="0">
                  <a:pos x="14" y="18"/>
                </a:cxn>
                <a:cxn ang="0">
                  <a:pos x="12" y="12"/>
                </a:cxn>
                <a:cxn ang="0">
                  <a:pos x="14" y="8"/>
                </a:cxn>
                <a:cxn ang="0">
                  <a:pos x="20" y="6"/>
                </a:cxn>
                <a:cxn ang="0">
                  <a:pos x="24" y="2"/>
                </a:cxn>
                <a:cxn ang="0">
                  <a:pos x="32" y="0"/>
                </a:cxn>
                <a:cxn ang="0">
                  <a:pos x="38" y="0"/>
                </a:cxn>
                <a:cxn ang="0">
                  <a:pos x="42" y="6"/>
                </a:cxn>
                <a:cxn ang="0">
                  <a:pos x="42" y="48"/>
                </a:cxn>
                <a:cxn ang="0">
                  <a:pos x="64" y="48"/>
                </a:cxn>
                <a:cxn ang="0">
                  <a:pos x="68" y="52"/>
                </a:cxn>
                <a:cxn ang="0">
                  <a:pos x="68" y="56"/>
                </a:cxn>
                <a:cxn ang="0">
                  <a:pos x="60" y="58"/>
                </a:cxn>
                <a:cxn ang="0">
                  <a:pos x="52" y="58"/>
                </a:cxn>
                <a:cxn ang="0">
                  <a:pos x="44" y="60"/>
                </a:cxn>
                <a:cxn ang="0">
                  <a:pos x="42" y="64"/>
                </a:cxn>
                <a:cxn ang="0">
                  <a:pos x="34" y="62"/>
                </a:cxn>
                <a:cxn ang="0">
                  <a:pos x="24" y="60"/>
                </a:cxn>
                <a:cxn ang="0">
                  <a:pos x="20" y="56"/>
                </a:cxn>
                <a:cxn ang="0">
                  <a:pos x="20" y="50"/>
                </a:cxn>
                <a:cxn ang="0">
                  <a:pos x="16" y="50"/>
                </a:cxn>
                <a:cxn ang="0">
                  <a:pos x="12" y="50"/>
                </a:cxn>
                <a:cxn ang="0">
                  <a:pos x="12" y="56"/>
                </a:cxn>
                <a:cxn ang="0">
                  <a:pos x="2" y="52"/>
                </a:cxn>
                <a:cxn ang="0">
                  <a:pos x="2" y="46"/>
                </a:cxn>
              </a:cxnLst>
              <a:rect l="0" t="0" r="r" b="b"/>
              <a:pathLst>
                <a:path w="68" h="64">
                  <a:moveTo>
                    <a:pt x="2" y="46"/>
                  </a:moveTo>
                  <a:lnTo>
                    <a:pt x="0" y="40"/>
                  </a:lnTo>
                  <a:lnTo>
                    <a:pt x="6" y="38"/>
                  </a:lnTo>
                  <a:lnTo>
                    <a:pt x="10" y="38"/>
                  </a:lnTo>
                  <a:lnTo>
                    <a:pt x="20" y="38"/>
                  </a:lnTo>
                  <a:lnTo>
                    <a:pt x="26" y="40"/>
                  </a:lnTo>
                  <a:lnTo>
                    <a:pt x="30" y="38"/>
                  </a:lnTo>
                  <a:lnTo>
                    <a:pt x="22" y="32"/>
                  </a:lnTo>
                  <a:lnTo>
                    <a:pt x="16" y="28"/>
                  </a:lnTo>
                  <a:lnTo>
                    <a:pt x="18" y="22"/>
                  </a:lnTo>
                  <a:lnTo>
                    <a:pt x="22" y="22"/>
                  </a:lnTo>
                  <a:lnTo>
                    <a:pt x="28" y="20"/>
                  </a:lnTo>
                  <a:lnTo>
                    <a:pt x="26" y="14"/>
                  </a:lnTo>
                  <a:lnTo>
                    <a:pt x="20" y="16"/>
                  </a:lnTo>
                  <a:lnTo>
                    <a:pt x="14" y="18"/>
                  </a:lnTo>
                  <a:lnTo>
                    <a:pt x="12" y="12"/>
                  </a:lnTo>
                  <a:lnTo>
                    <a:pt x="14" y="8"/>
                  </a:lnTo>
                  <a:lnTo>
                    <a:pt x="20" y="6"/>
                  </a:lnTo>
                  <a:lnTo>
                    <a:pt x="24" y="2"/>
                  </a:lnTo>
                  <a:lnTo>
                    <a:pt x="32" y="0"/>
                  </a:lnTo>
                  <a:lnTo>
                    <a:pt x="38" y="0"/>
                  </a:lnTo>
                  <a:lnTo>
                    <a:pt x="42" y="6"/>
                  </a:lnTo>
                  <a:lnTo>
                    <a:pt x="42" y="48"/>
                  </a:lnTo>
                  <a:lnTo>
                    <a:pt x="64" y="48"/>
                  </a:lnTo>
                  <a:lnTo>
                    <a:pt x="68" y="52"/>
                  </a:lnTo>
                  <a:lnTo>
                    <a:pt x="68" y="56"/>
                  </a:lnTo>
                  <a:lnTo>
                    <a:pt x="60" y="58"/>
                  </a:lnTo>
                  <a:lnTo>
                    <a:pt x="52" y="58"/>
                  </a:lnTo>
                  <a:lnTo>
                    <a:pt x="44" y="60"/>
                  </a:lnTo>
                  <a:lnTo>
                    <a:pt x="42" y="64"/>
                  </a:lnTo>
                  <a:lnTo>
                    <a:pt x="34" y="62"/>
                  </a:lnTo>
                  <a:lnTo>
                    <a:pt x="24" y="60"/>
                  </a:lnTo>
                  <a:lnTo>
                    <a:pt x="20" y="56"/>
                  </a:lnTo>
                  <a:lnTo>
                    <a:pt x="20" y="50"/>
                  </a:lnTo>
                  <a:lnTo>
                    <a:pt x="16" y="50"/>
                  </a:lnTo>
                  <a:lnTo>
                    <a:pt x="12" y="50"/>
                  </a:lnTo>
                  <a:lnTo>
                    <a:pt x="12" y="56"/>
                  </a:lnTo>
                  <a:lnTo>
                    <a:pt x="2" y="52"/>
                  </a:lnTo>
                  <a:lnTo>
                    <a:pt x="2" y="46"/>
                  </a:lnTo>
                  <a:close/>
                </a:path>
              </a:pathLst>
            </a:custGeom>
            <a:grpFill/>
            <a:ln w="3175">
              <a:solidFill>
                <a:schemeClr val="accent3"/>
              </a:solidFill>
              <a:prstDash val="solid"/>
              <a:round/>
              <a:headEnd/>
              <a:tailEnd/>
            </a:ln>
          </p:spPr>
          <p:txBody>
            <a:bodyPr/>
            <a:lstStyle/>
            <a:p>
              <a:pPr>
                <a:defRPr/>
              </a:pPr>
              <a:endParaRPr lang="en-GB"/>
            </a:p>
          </p:txBody>
        </p:sp>
        <p:sp>
          <p:nvSpPr>
            <p:cNvPr id="93" name="Freeform 92"/>
            <p:cNvSpPr>
              <a:spLocks/>
            </p:cNvSpPr>
            <p:nvPr/>
          </p:nvSpPr>
          <p:spPr bwMode="gray">
            <a:xfrm>
              <a:off x="1738" y="3463"/>
              <a:ext cx="18" cy="18"/>
            </a:xfrm>
            <a:custGeom>
              <a:avLst/>
              <a:gdLst/>
              <a:ahLst/>
              <a:cxnLst>
                <a:cxn ang="0">
                  <a:pos x="6" y="4"/>
                </a:cxn>
                <a:cxn ang="0">
                  <a:pos x="12" y="0"/>
                </a:cxn>
                <a:cxn ang="0">
                  <a:pos x="18" y="2"/>
                </a:cxn>
                <a:cxn ang="0">
                  <a:pos x="18" y="6"/>
                </a:cxn>
                <a:cxn ang="0">
                  <a:pos x="14" y="10"/>
                </a:cxn>
                <a:cxn ang="0">
                  <a:pos x="8" y="16"/>
                </a:cxn>
                <a:cxn ang="0">
                  <a:pos x="4" y="18"/>
                </a:cxn>
                <a:cxn ang="0">
                  <a:pos x="0" y="16"/>
                </a:cxn>
                <a:cxn ang="0">
                  <a:pos x="0" y="12"/>
                </a:cxn>
                <a:cxn ang="0">
                  <a:pos x="4" y="8"/>
                </a:cxn>
                <a:cxn ang="0">
                  <a:pos x="6" y="4"/>
                </a:cxn>
              </a:cxnLst>
              <a:rect l="0" t="0" r="r" b="b"/>
              <a:pathLst>
                <a:path w="18" h="18">
                  <a:moveTo>
                    <a:pt x="6" y="4"/>
                  </a:moveTo>
                  <a:lnTo>
                    <a:pt x="12" y="0"/>
                  </a:lnTo>
                  <a:lnTo>
                    <a:pt x="18" y="2"/>
                  </a:lnTo>
                  <a:lnTo>
                    <a:pt x="18" y="6"/>
                  </a:lnTo>
                  <a:lnTo>
                    <a:pt x="14" y="10"/>
                  </a:lnTo>
                  <a:lnTo>
                    <a:pt x="8" y="16"/>
                  </a:lnTo>
                  <a:lnTo>
                    <a:pt x="4" y="18"/>
                  </a:lnTo>
                  <a:lnTo>
                    <a:pt x="0" y="16"/>
                  </a:lnTo>
                  <a:lnTo>
                    <a:pt x="0" y="12"/>
                  </a:lnTo>
                  <a:lnTo>
                    <a:pt x="4" y="8"/>
                  </a:lnTo>
                  <a:lnTo>
                    <a:pt x="6" y="4"/>
                  </a:lnTo>
                  <a:close/>
                </a:path>
              </a:pathLst>
            </a:custGeom>
            <a:grpFill/>
            <a:ln w="3175">
              <a:solidFill>
                <a:schemeClr val="accent3"/>
              </a:solidFill>
              <a:prstDash val="solid"/>
              <a:round/>
              <a:headEnd/>
              <a:tailEnd/>
            </a:ln>
          </p:spPr>
          <p:txBody>
            <a:bodyPr/>
            <a:lstStyle/>
            <a:p>
              <a:pPr>
                <a:defRPr/>
              </a:pPr>
              <a:endParaRPr lang="en-GB"/>
            </a:p>
          </p:txBody>
        </p:sp>
        <p:sp>
          <p:nvSpPr>
            <p:cNvPr id="94" name="Freeform 93"/>
            <p:cNvSpPr>
              <a:spLocks/>
            </p:cNvSpPr>
            <p:nvPr/>
          </p:nvSpPr>
          <p:spPr bwMode="gray">
            <a:xfrm>
              <a:off x="1754" y="3465"/>
              <a:ext cx="28" cy="20"/>
            </a:xfrm>
            <a:custGeom>
              <a:avLst/>
              <a:gdLst/>
              <a:ahLst/>
              <a:cxnLst>
                <a:cxn ang="0">
                  <a:pos x="6" y="8"/>
                </a:cxn>
                <a:cxn ang="0">
                  <a:pos x="10" y="0"/>
                </a:cxn>
                <a:cxn ang="0">
                  <a:pos x="16" y="0"/>
                </a:cxn>
                <a:cxn ang="0">
                  <a:pos x="22" y="0"/>
                </a:cxn>
                <a:cxn ang="0">
                  <a:pos x="28" y="2"/>
                </a:cxn>
                <a:cxn ang="0">
                  <a:pos x="28" y="6"/>
                </a:cxn>
                <a:cxn ang="0">
                  <a:pos x="22" y="8"/>
                </a:cxn>
                <a:cxn ang="0">
                  <a:pos x="18" y="10"/>
                </a:cxn>
                <a:cxn ang="0">
                  <a:pos x="16" y="10"/>
                </a:cxn>
                <a:cxn ang="0">
                  <a:pos x="12" y="14"/>
                </a:cxn>
                <a:cxn ang="0">
                  <a:pos x="8" y="16"/>
                </a:cxn>
                <a:cxn ang="0">
                  <a:pos x="6" y="20"/>
                </a:cxn>
                <a:cxn ang="0">
                  <a:pos x="0" y="18"/>
                </a:cxn>
                <a:cxn ang="0">
                  <a:pos x="0" y="12"/>
                </a:cxn>
                <a:cxn ang="0">
                  <a:pos x="2" y="10"/>
                </a:cxn>
                <a:cxn ang="0">
                  <a:pos x="6" y="8"/>
                </a:cxn>
              </a:cxnLst>
              <a:rect l="0" t="0" r="r" b="b"/>
              <a:pathLst>
                <a:path w="28" h="20">
                  <a:moveTo>
                    <a:pt x="6" y="8"/>
                  </a:moveTo>
                  <a:lnTo>
                    <a:pt x="10" y="0"/>
                  </a:lnTo>
                  <a:lnTo>
                    <a:pt x="16" y="0"/>
                  </a:lnTo>
                  <a:lnTo>
                    <a:pt x="22" y="0"/>
                  </a:lnTo>
                  <a:lnTo>
                    <a:pt x="28" y="2"/>
                  </a:lnTo>
                  <a:lnTo>
                    <a:pt x="28" y="6"/>
                  </a:lnTo>
                  <a:lnTo>
                    <a:pt x="22" y="8"/>
                  </a:lnTo>
                  <a:lnTo>
                    <a:pt x="18" y="10"/>
                  </a:lnTo>
                  <a:lnTo>
                    <a:pt x="16" y="10"/>
                  </a:lnTo>
                  <a:lnTo>
                    <a:pt x="12" y="14"/>
                  </a:lnTo>
                  <a:lnTo>
                    <a:pt x="8" y="16"/>
                  </a:lnTo>
                  <a:lnTo>
                    <a:pt x="6" y="20"/>
                  </a:lnTo>
                  <a:lnTo>
                    <a:pt x="0" y="18"/>
                  </a:lnTo>
                  <a:lnTo>
                    <a:pt x="0" y="12"/>
                  </a:lnTo>
                  <a:lnTo>
                    <a:pt x="2" y="10"/>
                  </a:lnTo>
                  <a:lnTo>
                    <a:pt x="6" y="8"/>
                  </a:lnTo>
                  <a:close/>
                </a:path>
              </a:pathLst>
            </a:custGeom>
            <a:grpFill/>
            <a:ln w="3175">
              <a:solidFill>
                <a:schemeClr val="accent3"/>
              </a:solidFill>
              <a:prstDash val="solid"/>
              <a:round/>
              <a:headEnd/>
              <a:tailEnd/>
            </a:ln>
          </p:spPr>
          <p:txBody>
            <a:bodyPr/>
            <a:lstStyle/>
            <a:p>
              <a:pPr>
                <a:defRPr/>
              </a:pPr>
              <a:endParaRPr lang="en-GB"/>
            </a:p>
          </p:txBody>
        </p:sp>
        <p:sp>
          <p:nvSpPr>
            <p:cNvPr id="95" name="Freeform 94"/>
            <p:cNvSpPr>
              <a:spLocks/>
            </p:cNvSpPr>
            <p:nvPr/>
          </p:nvSpPr>
          <p:spPr bwMode="gray">
            <a:xfrm>
              <a:off x="1526" y="2485"/>
              <a:ext cx="620" cy="638"/>
            </a:xfrm>
            <a:custGeom>
              <a:avLst/>
              <a:gdLst/>
              <a:ahLst/>
              <a:cxnLst>
                <a:cxn ang="0">
                  <a:pos x="366" y="36"/>
                </a:cxn>
                <a:cxn ang="0">
                  <a:pos x="378" y="70"/>
                </a:cxn>
                <a:cxn ang="0">
                  <a:pos x="362" y="100"/>
                </a:cxn>
                <a:cxn ang="0">
                  <a:pos x="388" y="78"/>
                </a:cxn>
                <a:cxn ang="0">
                  <a:pos x="402" y="98"/>
                </a:cxn>
                <a:cxn ang="0">
                  <a:pos x="404" y="108"/>
                </a:cxn>
                <a:cxn ang="0">
                  <a:pos x="420" y="92"/>
                </a:cxn>
                <a:cxn ang="0">
                  <a:pos x="472" y="114"/>
                </a:cxn>
                <a:cxn ang="0">
                  <a:pos x="476" y="126"/>
                </a:cxn>
                <a:cxn ang="0">
                  <a:pos x="516" y="130"/>
                </a:cxn>
                <a:cxn ang="0">
                  <a:pos x="572" y="152"/>
                </a:cxn>
                <a:cxn ang="0">
                  <a:pos x="614" y="174"/>
                </a:cxn>
                <a:cxn ang="0">
                  <a:pos x="600" y="246"/>
                </a:cxn>
                <a:cxn ang="0">
                  <a:pos x="570" y="286"/>
                </a:cxn>
                <a:cxn ang="0">
                  <a:pos x="556" y="322"/>
                </a:cxn>
                <a:cxn ang="0">
                  <a:pos x="544" y="392"/>
                </a:cxn>
                <a:cxn ang="0">
                  <a:pos x="512" y="446"/>
                </a:cxn>
                <a:cxn ang="0">
                  <a:pos x="454" y="468"/>
                </a:cxn>
                <a:cxn ang="0">
                  <a:pos x="408" y="494"/>
                </a:cxn>
                <a:cxn ang="0">
                  <a:pos x="398" y="550"/>
                </a:cxn>
                <a:cxn ang="0">
                  <a:pos x="374" y="588"/>
                </a:cxn>
                <a:cxn ang="0">
                  <a:pos x="352" y="606"/>
                </a:cxn>
                <a:cxn ang="0">
                  <a:pos x="370" y="584"/>
                </a:cxn>
                <a:cxn ang="0">
                  <a:pos x="352" y="596"/>
                </a:cxn>
                <a:cxn ang="0">
                  <a:pos x="342" y="622"/>
                </a:cxn>
                <a:cxn ang="0">
                  <a:pos x="330" y="622"/>
                </a:cxn>
                <a:cxn ang="0">
                  <a:pos x="286" y="590"/>
                </a:cxn>
                <a:cxn ang="0">
                  <a:pos x="300" y="540"/>
                </a:cxn>
                <a:cxn ang="0">
                  <a:pos x="322" y="502"/>
                </a:cxn>
                <a:cxn ang="0">
                  <a:pos x="314" y="474"/>
                </a:cxn>
                <a:cxn ang="0">
                  <a:pos x="290" y="446"/>
                </a:cxn>
                <a:cxn ang="0">
                  <a:pos x="256" y="414"/>
                </a:cxn>
                <a:cxn ang="0">
                  <a:pos x="260" y="376"/>
                </a:cxn>
                <a:cxn ang="0">
                  <a:pos x="220" y="342"/>
                </a:cxn>
                <a:cxn ang="0">
                  <a:pos x="214" y="302"/>
                </a:cxn>
                <a:cxn ang="0">
                  <a:pos x="162" y="282"/>
                </a:cxn>
                <a:cxn ang="0">
                  <a:pos x="116" y="244"/>
                </a:cxn>
                <a:cxn ang="0">
                  <a:pos x="60" y="256"/>
                </a:cxn>
                <a:cxn ang="0">
                  <a:pos x="48" y="238"/>
                </a:cxn>
                <a:cxn ang="0">
                  <a:pos x="8" y="222"/>
                </a:cxn>
                <a:cxn ang="0">
                  <a:pos x="26" y="160"/>
                </a:cxn>
                <a:cxn ang="0">
                  <a:pos x="70" y="120"/>
                </a:cxn>
                <a:cxn ang="0">
                  <a:pos x="66" y="72"/>
                </a:cxn>
                <a:cxn ang="0">
                  <a:pos x="92" y="56"/>
                </a:cxn>
                <a:cxn ang="0">
                  <a:pos x="130" y="72"/>
                </a:cxn>
                <a:cxn ang="0">
                  <a:pos x="168" y="44"/>
                </a:cxn>
                <a:cxn ang="0">
                  <a:pos x="154" y="18"/>
                </a:cxn>
                <a:cxn ang="0">
                  <a:pos x="194" y="18"/>
                </a:cxn>
                <a:cxn ang="0">
                  <a:pos x="228" y="22"/>
                </a:cxn>
                <a:cxn ang="0">
                  <a:pos x="244" y="64"/>
                </a:cxn>
                <a:cxn ang="0">
                  <a:pos x="276" y="54"/>
                </a:cxn>
                <a:cxn ang="0">
                  <a:pos x="290" y="44"/>
                </a:cxn>
                <a:cxn ang="0">
                  <a:pos x="332" y="48"/>
                </a:cxn>
              </a:cxnLst>
              <a:rect l="0" t="0" r="r" b="b"/>
              <a:pathLst>
                <a:path w="620" h="638">
                  <a:moveTo>
                    <a:pt x="356" y="18"/>
                  </a:moveTo>
                  <a:lnTo>
                    <a:pt x="362" y="20"/>
                  </a:lnTo>
                  <a:lnTo>
                    <a:pt x="366" y="24"/>
                  </a:lnTo>
                  <a:lnTo>
                    <a:pt x="364" y="28"/>
                  </a:lnTo>
                  <a:lnTo>
                    <a:pt x="366" y="36"/>
                  </a:lnTo>
                  <a:lnTo>
                    <a:pt x="368" y="44"/>
                  </a:lnTo>
                  <a:lnTo>
                    <a:pt x="376" y="54"/>
                  </a:lnTo>
                  <a:lnTo>
                    <a:pt x="382" y="60"/>
                  </a:lnTo>
                  <a:lnTo>
                    <a:pt x="382" y="68"/>
                  </a:lnTo>
                  <a:lnTo>
                    <a:pt x="378" y="70"/>
                  </a:lnTo>
                  <a:lnTo>
                    <a:pt x="370" y="76"/>
                  </a:lnTo>
                  <a:lnTo>
                    <a:pt x="362" y="84"/>
                  </a:lnTo>
                  <a:lnTo>
                    <a:pt x="360" y="88"/>
                  </a:lnTo>
                  <a:lnTo>
                    <a:pt x="360" y="96"/>
                  </a:lnTo>
                  <a:lnTo>
                    <a:pt x="362" y="100"/>
                  </a:lnTo>
                  <a:lnTo>
                    <a:pt x="368" y="98"/>
                  </a:lnTo>
                  <a:lnTo>
                    <a:pt x="372" y="92"/>
                  </a:lnTo>
                  <a:lnTo>
                    <a:pt x="372" y="82"/>
                  </a:lnTo>
                  <a:lnTo>
                    <a:pt x="380" y="78"/>
                  </a:lnTo>
                  <a:lnTo>
                    <a:pt x="388" y="78"/>
                  </a:lnTo>
                  <a:lnTo>
                    <a:pt x="392" y="82"/>
                  </a:lnTo>
                  <a:lnTo>
                    <a:pt x="400" y="84"/>
                  </a:lnTo>
                  <a:lnTo>
                    <a:pt x="404" y="88"/>
                  </a:lnTo>
                  <a:lnTo>
                    <a:pt x="404" y="92"/>
                  </a:lnTo>
                  <a:lnTo>
                    <a:pt x="402" y="98"/>
                  </a:lnTo>
                  <a:lnTo>
                    <a:pt x="398" y="102"/>
                  </a:lnTo>
                  <a:lnTo>
                    <a:pt x="392" y="108"/>
                  </a:lnTo>
                  <a:lnTo>
                    <a:pt x="392" y="116"/>
                  </a:lnTo>
                  <a:lnTo>
                    <a:pt x="396" y="116"/>
                  </a:lnTo>
                  <a:lnTo>
                    <a:pt x="404" y="108"/>
                  </a:lnTo>
                  <a:lnTo>
                    <a:pt x="406" y="108"/>
                  </a:lnTo>
                  <a:lnTo>
                    <a:pt x="408" y="104"/>
                  </a:lnTo>
                  <a:lnTo>
                    <a:pt x="410" y="98"/>
                  </a:lnTo>
                  <a:lnTo>
                    <a:pt x="414" y="94"/>
                  </a:lnTo>
                  <a:lnTo>
                    <a:pt x="420" y="92"/>
                  </a:lnTo>
                  <a:lnTo>
                    <a:pt x="426" y="94"/>
                  </a:lnTo>
                  <a:lnTo>
                    <a:pt x="440" y="98"/>
                  </a:lnTo>
                  <a:lnTo>
                    <a:pt x="448" y="104"/>
                  </a:lnTo>
                  <a:lnTo>
                    <a:pt x="462" y="110"/>
                  </a:lnTo>
                  <a:lnTo>
                    <a:pt x="472" y="114"/>
                  </a:lnTo>
                  <a:lnTo>
                    <a:pt x="472" y="120"/>
                  </a:lnTo>
                  <a:lnTo>
                    <a:pt x="468" y="126"/>
                  </a:lnTo>
                  <a:lnTo>
                    <a:pt x="466" y="134"/>
                  </a:lnTo>
                  <a:lnTo>
                    <a:pt x="468" y="134"/>
                  </a:lnTo>
                  <a:lnTo>
                    <a:pt x="476" y="126"/>
                  </a:lnTo>
                  <a:lnTo>
                    <a:pt x="482" y="124"/>
                  </a:lnTo>
                  <a:lnTo>
                    <a:pt x="488" y="122"/>
                  </a:lnTo>
                  <a:lnTo>
                    <a:pt x="496" y="124"/>
                  </a:lnTo>
                  <a:lnTo>
                    <a:pt x="506" y="128"/>
                  </a:lnTo>
                  <a:lnTo>
                    <a:pt x="516" y="130"/>
                  </a:lnTo>
                  <a:lnTo>
                    <a:pt x="528" y="130"/>
                  </a:lnTo>
                  <a:lnTo>
                    <a:pt x="538" y="132"/>
                  </a:lnTo>
                  <a:lnTo>
                    <a:pt x="548" y="134"/>
                  </a:lnTo>
                  <a:lnTo>
                    <a:pt x="560" y="142"/>
                  </a:lnTo>
                  <a:lnTo>
                    <a:pt x="572" y="152"/>
                  </a:lnTo>
                  <a:lnTo>
                    <a:pt x="582" y="160"/>
                  </a:lnTo>
                  <a:lnTo>
                    <a:pt x="592" y="166"/>
                  </a:lnTo>
                  <a:lnTo>
                    <a:pt x="602" y="164"/>
                  </a:lnTo>
                  <a:lnTo>
                    <a:pt x="610" y="164"/>
                  </a:lnTo>
                  <a:lnTo>
                    <a:pt x="614" y="174"/>
                  </a:lnTo>
                  <a:lnTo>
                    <a:pt x="620" y="190"/>
                  </a:lnTo>
                  <a:lnTo>
                    <a:pt x="620" y="206"/>
                  </a:lnTo>
                  <a:lnTo>
                    <a:pt x="618" y="224"/>
                  </a:lnTo>
                  <a:lnTo>
                    <a:pt x="608" y="236"/>
                  </a:lnTo>
                  <a:lnTo>
                    <a:pt x="600" y="246"/>
                  </a:lnTo>
                  <a:lnTo>
                    <a:pt x="580" y="264"/>
                  </a:lnTo>
                  <a:lnTo>
                    <a:pt x="580" y="272"/>
                  </a:lnTo>
                  <a:lnTo>
                    <a:pt x="578" y="278"/>
                  </a:lnTo>
                  <a:lnTo>
                    <a:pt x="574" y="282"/>
                  </a:lnTo>
                  <a:lnTo>
                    <a:pt x="570" y="286"/>
                  </a:lnTo>
                  <a:lnTo>
                    <a:pt x="562" y="290"/>
                  </a:lnTo>
                  <a:lnTo>
                    <a:pt x="556" y="294"/>
                  </a:lnTo>
                  <a:lnTo>
                    <a:pt x="554" y="302"/>
                  </a:lnTo>
                  <a:lnTo>
                    <a:pt x="554" y="310"/>
                  </a:lnTo>
                  <a:lnTo>
                    <a:pt x="556" y="322"/>
                  </a:lnTo>
                  <a:lnTo>
                    <a:pt x="556" y="338"/>
                  </a:lnTo>
                  <a:lnTo>
                    <a:pt x="554" y="350"/>
                  </a:lnTo>
                  <a:lnTo>
                    <a:pt x="552" y="366"/>
                  </a:lnTo>
                  <a:lnTo>
                    <a:pt x="548" y="376"/>
                  </a:lnTo>
                  <a:lnTo>
                    <a:pt x="544" y="392"/>
                  </a:lnTo>
                  <a:lnTo>
                    <a:pt x="536" y="408"/>
                  </a:lnTo>
                  <a:lnTo>
                    <a:pt x="528" y="420"/>
                  </a:lnTo>
                  <a:lnTo>
                    <a:pt x="524" y="434"/>
                  </a:lnTo>
                  <a:lnTo>
                    <a:pt x="518" y="440"/>
                  </a:lnTo>
                  <a:lnTo>
                    <a:pt x="512" y="446"/>
                  </a:lnTo>
                  <a:lnTo>
                    <a:pt x="508" y="452"/>
                  </a:lnTo>
                  <a:lnTo>
                    <a:pt x="494" y="456"/>
                  </a:lnTo>
                  <a:lnTo>
                    <a:pt x="482" y="456"/>
                  </a:lnTo>
                  <a:lnTo>
                    <a:pt x="464" y="458"/>
                  </a:lnTo>
                  <a:lnTo>
                    <a:pt x="454" y="468"/>
                  </a:lnTo>
                  <a:lnTo>
                    <a:pt x="446" y="472"/>
                  </a:lnTo>
                  <a:lnTo>
                    <a:pt x="438" y="472"/>
                  </a:lnTo>
                  <a:lnTo>
                    <a:pt x="430" y="480"/>
                  </a:lnTo>
                  <a:lnTo>
                    <a:pt x="418" y="484"/>
                  </a:lnTo>
                  <a:lnTo>
                    <a:pt x="408" y="494"/>
                  </a:lnTo>
                  <a:lnTo>
                    <a:pt x="404" y="502"/>
                  </a:lnTo>
                  <a:lnTo>
                    <a:pt x="402" y="516"/>
                  </a:lnTo>
                  <a:lnTo>
                    <a:pt x="402" y="526"/>
                  </a:lnTo>
                  <a:lnTo>
                    <a:pt x="404" y="542"/>
                  </a:lnTo>
                  <a:lnTo>
                    <a:pt x="398" y="550"/>
                  </a:lnTo>
                  <a:lnTo>
                    <a:pt x="390" y="560"/>
                  </a:lnTo>
                  <a:lnTo>
                    <a:pt x="384" y="566"/>
                  </a:lnTo>
                  <a:lnTo>
                    <a:pt x="380" y="574"/>
                  </a:lnTo>
                  <a:lnTo>
                    <a:pt x="376" y="584"/>
                  </a:lnTo>
                  <a:lnTo>
                    <a:pt x="374" y="588"/>
                  </a:lnTo>
                  <a:lnTo>
                    <a:pt x="370" y="592"/>
                  </a:lnTo>
                  <a:lnTo>
                    <a:pt x="366" y="600"/>
                  </a:lnTo>
                  <a:lnTo>
                    <a:pt x="360" y="604"/>
                  </a:lnTo>
                  <a:lnTo>
                    <a:pt x="352" y="610"/>
                  </a:lnTo>
                  <a:lnTo>
                    <a:pt x="352" y="606"/>
                  </a:lnTo>
                  <a:lnTo>
                    <a:pt x="352" y="604"/>
                  </a:lnTo>
                  <a:lnTo>
                    <a:pt x="356" y="600"/>
                  </a:lnTo>
                  <a:lnTo>
                    <a:pt x="360" y="596"/>
                  </a:lnTo>
                  <a:lnTo>
                    <a:pt x="366" y="590"/>
                  </a:lnTo>
                  <a:lnTo>
                    <a:pt x="370" y="584"/>
                  </a:lnTo>
                  <a:lnTo>
                    <a:pt x="368" y="580"/>
                  </a:lnTo>
                  <a:lnTo>
                    <a:pt x="364" y="582"/>
                  </a:lnTo>
                  <a:lnTo>
                    <a:pt x="360" y="586"/>
                  </a:lnTo>
                  <a:lnTo>
                    <a:pt x="356" y="592"/>
                  </a:lnTo>
                  <a:lnTo>
                    <a:pt x="352" y="596"/>
                  </a:lnTo>
                  <a:lnTo>
                    <a:pt x="348" y="600"/>
                  </a:lnTo>
                  <a:lnTo>
                    <a:pt x="348" y="606"/>
                  </a:lnTo>
                  <a:lnTo>
                    <a:pt x="346" y="612"/>
                  </a:lnTo>
                  <a:lnTo>
                    <a:pt x="344" y="618"/>
                  </a:lnTo>
                  <a:lnTo>
                    <a:pt x="342" y="622"/>
                  </a:lnTo>
                  <a:lnTo>
                    <a:pt x="336" y="630"/>
                  </a:lnTo>
                  <a:lnTo>
                    <a:pt x="332" y="638"/>
                  </a:lnTo>
                  <a:lnTo>
                    <a:pt x="328" y="634"/>
                  </a:lnTo>
                  <a:lnTo>
                    <a:pt x="328" y="628"/>
                  </a:lnTo>
                  <a:lnTo>
                    <a:pt x="330" y="622"/>
                  </a:lnTo>
                  <a:lnTo>
                    <a:pt x="326" y="614"/>
                  </a:lnTo>
                  <a:lnTo>
                    <a:pt x="320" y="610"/>
                  </a:lnTo>
                  <a:lnTo>
                    <a:pt x="308" y="600"/>
                  </a:lnTo>
                  <a:lnTo>
                    <a:pt x="294" y="592"/>
                  </a:lnTo>
                  <a:lnTo>
                    <a:pt x="286" y="590"/>
                  </a:lnTo>
                  <a:lnTo>
                    <a:pt x="278" y="580"/>
                  </a:lnTo>
                  <a:lnTo>
                    <a:pt x="268" y="572"/>
                  </a:lnTo>
                  <a:lnTo>
                    <a:pt x="270" y="568"/>
                  </a:lnTo>
                  <a:lnTo>
                    <a:pt x="276" y="564"/>
                  </a:lnTo>
                  <a:lnTo>
                    <a:pt x="300" y="540"/>
                  </a:lnTo>
                  <a:lnTo>
                    <a:pt x="308" y="534"/>
                  </a:lnTo>
                  <a:lnTo>
                    <a:pt x="316" y="530"/>
                  </a:lnTo>
                  <a:lnTo>
                    <a:pt x="320" y="524"/>
                  </a:lnTo>
                  <a:lnTo>
                    <a:pt x="324" y="512"/>
                  </a:lnTo>
                  <a:lnTo>
                    <a:pt x="322" y="502"/>
                  </a:lnTo>
                  <a:lnTo>
                    <a:pt x="318" y="498"/>
                  </a:lnTo>
                  <a:lnTo>
                    <a:pt x="308" y="496"/>
                  </a:lnTo>
                  <a:lnTo>
                    <a:pt x="308" y="490"/>
                  </a:lnTo>
                  <a:lnTo>
                    <a:pt x="312" y="482"/>
                  </a:lnTo>
                  <a:lnTo>
                    <a:pt x="314" y="474"/>
                  </a:lnTo>
                  <a:lnTo>
                    <a:pt x="308" y="472"/>
                  </a:lnTo>
                  <a:lnTo>
                    <a:pt x="300" y="474"/>
                  </a:lnTo>
                  <a:lnTo>
                    <a:pt x="292" y="466"/>
                  </a:lnTo>
                  <a:lnTo>
                    <a:pt x="288" y="456"/>
                  </a:lnTo>
                  <a:lnTo>
                    <a:pt x="290" y="446"/>
                  </a:lnTo>
                  <a:lnTo>
                    <a:pt x="284" y="442"/>
                  </a:lnTo>
                  <a:lnTo>
                    <a:pt x="274" y="440"/>
                  </a:lnTo>
                  <a:lnTo>
                    <a:pt x="266" y="442"/>
                  </a:lnTo>
                  <a:lnTo>
                    <a:pt x="256" y="442"/>
                  </a:lnTo>
                  <a:lnTo>
                    <a:pt x="256" y="414"/>
                  </a:lnTo>
                  <a:lnTo>
                    <a:pt x="252" y="406"/>
                  </a:lnTo>
                  <a:lnTo>
                    <a:pt x="256" y="402"/>
                  </a:lnTo>
                  <a:lnTo>
                    <a:pt x="252" y="396"/>
                  </a:lnTo>
                  <a:lnTo>
                    <a:pt x="260" y="382"/>
                  </a:lnTo>
                  <a:lnTo>
                    <a:pt x="260" y="376"/>
                  </a:lnTo>
                  <a:lnTo>
                    <a:pt x="258" y="366"/>
                  </a:lnTo>
                  <a:lnTo>
                    <a:pt x="248" y="362"/>
                  </a:lnTo>
                  <a:lnTo>
                    <a:pt x="246" y="350"/>
                  </a:lnTo>
                  <a:lnTo>
                    <a:pt x="248" y="342"/>
                  </a:lnTo>
                  <a:lnTo>
                    <a:pt x="220" y="342"/>
                  </a:lnTo>
                  <a:lnTo>
                    <a:pt x="218" y="330"/>
                  </a:lnTo>
                  <a:lnTo>
                    <a:pt x="218" y="326"/>
                  </a:lnTo>
                  <a:lnTo>
                    <a:pt x="220" y="322"/>
                  </a:lnTo>
                  <a:lnTo>
                    <a:pt x="218" y="314"/>
                  </a:lnTo>
                  <a:lnTo>
                    <a:pt x="214" y="302"/>
                  </a:lnTo>
                  <a:lnTo>
                    <a:pt x="196" y="298"/>
                  </a:lnTo>
                  <a:lnTo>
                    <a:pt x="184" y="292"/>
                  </a:lnTo>
                  <a:lnTo>
                    <a:pt x="176" y="290"/>
                  </a:lnTo>
                  <a:lnTo>
                    <a:pt x="172" y="284"/>
                  </a:lnTo>
                  <a:lnTo>
                    <a:pt x="162" y="282"/>
                  </a:lnTo>
                  <a:lnTo>
                    <a:pt x="152" y="280"/>
                  </a:lnTo>
                  <a:lnTo>
                    <a:pt x="140" y="268"/>
                  </a:lnTo>
                  <a:lnTo>
                    <a:pt x="138" y="240"/>
                  </a:lnTo>
                  <a:lnTo>
                    <a:pt x="126" y="240"/>
                  </a:lnTo>
                  <a:lnTo>
                    <a:pt x="116" y="244"/>
                  </a:lnTo>
                  <a:lnTo>
                    <a:pt x="114" y="244"/>
                  </a:lnTo>
                  <a:lnTo>
                    <a:pt x="106" y="250"/>
                  </a:lnTo>
                  <a:lnTo>
                    <a:pt x="92" y="256"/>
                  </a:lnTo>
                  <a:lnTo>
                    <a:pt x="72" y="258"/>
                  </a:lnTo>
                  <a:lnTo>
                    <a:pt x="60" y="256"/>
                  </a:lnTo>
                  <a:lnTo>
                    <a:pt x="54" y="256"/>
                  </a:lnTo>
                  <a:lnTo>
                    <a:pt x="52" y="250"/>
                  </a:lnTo>
                  <a:lnTo>
                    <a:pt x="56" y="238"/>
                  </a:lnTo>
                  <a:lnTo>
                    <a:pt x="54" y="232"/>
                  </a:lnTo>
                  <a:lnTo>
                    <a:pt x="48" y="238"/>
                  </a:lnTo>
                  <a:lnTo>
                    <a:pt x="38" y="242"/>
                  </a:lnTo>
                  <a:lnTo>
                    <a:pt x="36" y="244"/>
                  </a:lnTo>
                  <a:lnTo>
                    <a:pt x="28" y="242"/>
                  </a:lnTo>
                  <a:lnTo>
                    <a:pt x="18" y="232"/>
                  </a:lnTo>
                  <a:lnTo>
                    <a:pt x="8" y="222"/>
                  </a:lnTo>
                  <a:lnTo>
                    <a:pt x="0" y="200"/>
                  </a:lnTo>
                  <a:lnTo>
                    <a:pt x="8" y="188"/>
                  </a:lnTo>
                  <a:lnTo>
                    <a:pt x="14" y="182"/>
                  </a:lnTo>
                  <a:lnTo>
                    <a:pt x="16" y="172"/>
                  </a:lnTo>
                  <a:lnTo>
                    <a:pt x="26" y="160"/>
                  </a:lnTo>
                  <a:lnTo>
                    <a:pt x="40" y="154"/>
                  </a:lnTo>
                  <a:lnTo>
                    <a:pt x="62" y="152"/>
                  </a:lnTo>
                  <a:lnTo>
                    <a:pt x="68" y="138"/>
                  </a:lnTo>
                  <a:lnTo>
                    <a:pt x="68" y="126"/>
                  </a:lnTo>
                  <a:lnTo>
                    <a:pt x="70" y="120"/>
                  </a:lnTo>
                  <a:lnTo>
                    <a:pt x="72" y="106"/>
                  </a:lnTo>
                  <a:lnTo>
                    <a:pt x="70" y="94"/>
                  </a:lnTo>
                  <a:lnTo>
                    <a:pt x="64" y="86"/>
                  </a:lnTo>
                  <a:lnTo>
                    <a:pt x="64" y="74"/>
                  </a:lnTo>
                  <a:lnTo>
                    <a:pt x="66" y="72"/>
                  </a:lnTo>
                  <a:lnTo>
                    <a:pt x="76" y="74"/>
                  </a:lnTo>
                  <a:lnTo>
                    <a:pt x="76" y="68"/>
                  </a:lnTo>
                  <a:lnTo>
                    <a:pt x="64" y="64"/>
                  </a:lnTo>
                  <a:lnTo>
                    <a:pt x="64" y="58"/>
                  </a:lnTo>
                  <a:lnTo>
                    <a:pt x="92" y="56"/>
                  </a:lnTo>
                  <a:lnTo>
                    <a:pt x="102" y="54"/>
                  </a:lnTo>
                  <a:lnTo>
                    <a:pt x="108" y="56"/>
                  </a:lnTo>
                  <a:lnTo>
                    <a:pt x="112" y="62"/>
                  </a:lnTo>
                  <a:lnTo>
                    <a:pt x="120" y="70"/>
                  </a:lnTo>
                  <a:lnTo>
                    <a:pt x="130" y="72"/>
                  </a:lnTo>
                  <a:lnTo>
                    <a:pt x="144" y="68"/>
                  </a:lnTo>
                  <a:lnTo>
                    <a:pt x="150" y="62"/>
                  </a:lnTo>
                  <a:lnTo>
                    <a:pt x="156" y="56"/>
                  </a:lnTo>
                  <a:lnTo>
                    <a:pt x="168" y="52"/>
                  </a:lnTo>
                  <a:lnTo>
                    <a:pt x="168" y="44"/>
                  </a:lnTo>
                  <a:lnTo>
                    <a:pt x="162" y="44"/>
                  </a:lnTo>
                  <a:lnTo>
                    <a:pt x="156" y="36"/>
                  </a:lnTo>
                  <a:lnTo>
                    <a:pt x="154" y="26"/>
                  </a:lnTo>
                  <a:lnTo>
                    <a:pt x="148" y="20"/>
                  </a:lnTo>
                  <a:lnTo>
                    <a:pt x="154" y="18"/>
                  </a:lnTo>
                  <a:lnTo>
                    <a:pt x="162" y="22"/>
                  </a:lnTo>
                  <a:lnTo>
                    <a:pt x="174" y="22"/>
                  </a:lnTo>
                  <a:lnTo>
                    <a:pt x="178" y="24"/>
                  </a:lnTo>
                  <a:lnTo>
                    <a:pt x="184" y="20"/>
                  </a:lnTo>
                  <a:lnTo>
                    <a:pt x="194" y="18"/>
                  </a:lnTo>
                  <a:lnTo>
                    <a:pt x="206" y="14"/>
                  </a:lnTo>
                  <a:lnTo>
                    <a:pt x="210" y="4"/>
                  </a:lnTo>
                  <a:lnTo>
                    <a:pt x="208" y="0"/>
                  </a:lnTo>
                  <a:lnTo>
                    <a:pt x="220" y="0"/>
                  </a:lnTo>
                  <a:lnTo>
                    <a:pt x="228" y="22"/>
                  </a:lnTo>
                  <a:lnTo>
                    <a:pt x="222" y="28"/>
                  </a:lnTo>
                  <a:lnTo>
                    <a:pt x="222" y="48"/>
                  </a:lnTo>
                  <a:lnTo>
                    <a:pt x="228" y="56"/>
                  </a:lnTo>
                  <a:lnTo>
                    <a:pt x="236" y="64"/>
                  </a:lnTo>
                  <a:lnTo>
                    <a:pt x="244" y="64"/>
                  </a:lnTo>
                  <a:lnTo>
                    <a:pt x="254" y="62"/>
                  </a:lnTo>
                  <a:lnTo>
                    <a:pt x="260" y="58"/>
                  </a:lnTo>
                  <a:lnTo>
                    <a:pt x="268" y="54"/>
                  </a:lnTo>
                  <a:lnTo>
                    <a:pt x="272" y="50"/>
                  </a:lnTo>
                  <a:lnTo>
                    <a:pt x="276" y="54"/>
                  </a:lnTo>
                  <a:lnTo>
                    <a:pt x="282" y="54"/>
                  </a:lnTo>
                  <a:lnTo>
                    <a:pt x="284" y="54"/>
                  </a:lnTo>
                  <a:lnTo>
                    <a:pt x="286" y="48"/>
                  </a:lnTo>
                  <a:lnTo>
                    <a:pt x="286" y="44"/>
                  </a:lnTo>
                  <a:lnTo>
                    <a:pt x="290" y="44"/>
                  </a:lnTo>
                  <a:lnTo>
                    <a:pt x="300" y="46"/>
                  </a:lnTo>
                  <a:lnTo>
                    <a:pt x="310" y="50"/>
                  </a:lnTo>
                  <a:lnTo>
                    <a:pt x="316" y="50"/>
                  </a:lnTo>
                  <a:lnTo>
                    <a:pt x="322" y="46"/>
                  </a:lnTo>
                  <a:lnTo>
                    <a:pt x="332" y="48"/>
                  </a:lnTo>
                  <a:lnTo>
                    <a:pt x="338" y="52"/>
                  </a:lnTo>
                  <a:lnTo>
                    <a:pt x="350" y="24"/>
                  </a:lnTo>
                  <a:lnTo>
                    <a:pt x="356" y="18"/>
                  </a:lnTo>
                  <a:close/>
                </a:path>
              </a:pathLst>
            </a:custGeom>
            <a:grpFill/>
            <a:ln w="3175">
              <a:solidFill>
                <a:schemeClr val="accent3"/>
              </a:solidFill>
              <a:prstDash val="solid"/>
              <a:round/>
              <a:headEnd/>
              <a:tailEnd/>
            </a:ln>
          </p:spPr>
          <p:txBody>
            <a:bodyPr/>
            <a:lstStyle/>
            <a:p>
              <a:pPr>
                <a:defRPr/>
              </a:pPr>
              <a:endParaRPr lang="en-GB"/>
            </a:p>
          </p:txBody>
        </p:sp>
      </p:grpSp>
      <p:grpSp>
        <p:nvGrpSpPr>
          <p:cNvPr id="16" name="Group 500"/>
          <p:cNvGrpSpPr>
            <a:grpSpLocks/>
          </p:cNvGrpSpPr>
          <p:nvPr userDrawn="1"/>
        </p:nvGrpSpPr>
        <p:grpSpPr bwMode="auto">
          <a:xfrm>
            <a:off x="5113338" y="2143125"/>
            <a:ext cx="1519237" cy="1712913"/>
            <a:chOff x="5113009" y="2143764"/>
            <a:chExt cx="1520059" cy="1712504"/>
          </a:xfrm>
        </p:grpSpPr>
        <p:grpSp>
          <p:nvGrpSpPr>
            <p:cNvPr id="31" name="Group 499"/>
            <p:cNvGrpSpPr/>
            <p:nvPr/>
          </p:nvGrpSpPr>
          <p:grpSpPr bwMode="gray">
            <a:xfrm>
              <a:off x="5113013" y="2614473"/>
              <a:ext cx="1520060" cy="1241799"/>
              <a:chOff x="5588839" y="2547765"/>
              <a:chExt cx="1371697" cy="1079588"/>
            </a:xfrm>
            <a:solidFill>
              <a:schemeClr val="accent3"/>
            </a:solidFill>
          </p:grpSpPr>
          <p:sp>
            <p:nvSpPr>
              <p:cNvPr id="151" name="Freeform 10"/>
              <p:cNvSpPr>
                <a:spLocks/>
              </p:cNvSpPr>
              <p:nvPr/>
            </p:nvSpPr>
            <p:spPr bwMode="gray">
              <a:xfrm>
                <a:off x="5588839" y="2720068"/>
                <a:ext cx="223456" cy="110382"/>
              </a:xfrm>
              <a:custGeom>
                <a:avLst/>
                <a:gdLst/>
                <a:ahLst/>
                <a:cxnLst>
                  <a:cxn ang="0">
                    <a:pos x="14" y="28"/>
                  </a:cxn>
                  <a:cxn ang="0">
                    <a:pos x="0" y="28"/>
                  </a:cxn>
                  <a:cxn ang="0">
                    <a:pos x="6" y="18"/>
                  </a:cxn>
                  <a:cxn ang="0">
                    <a:pos x="10" y="10"/>
                  </a:cxn>
                  <a:cxn ang="0">
                    <a:pos x="20" y="2"/>
                  </a:cxn>
                  <a:cxn ang="0">
                    <a:pos x="30" y="6"/>
                  </a:cxn>
                  <a:cxn ang="0">
                    <a:pos x="42" y="14"/>
                  </a:cxn>
                  <a:cxn ang="0">
                    <a:pos x="44" y="24"/>
                  </a:cxn>
                  <a:cxn ang="0">
                    <a:pos x="48" y="28"/>
                  </a:cxn>
                  <a:cxn ang="0">
                    <a:pos x="54" y="24"/>
                  </a:cxn>
                  <a:cxn ang="0">
                    <a:pos x="58" y="18"/>
                  </a:cxn>
                  <a:cxn ang="0">
                    <a:pos x="64" y="12"/>
                  </a:cxn>
                  <a:cxn ang="0">
                    <a:pos x="68" y="16"/>
                  </a:cxn>
                  <a:cxn ang="0">
                    <a:pos x="72" y="22"/>
                  </a:cxn>
                  <a:cxn ang="0">
                    <a:pos x="80" y="14"/>
                  </a:cxn>
                  <a:cxn ang="0">
                    <a:pos x="86" y="8"/>
                  </a:cxn>
                  <a:cxn ang="0">
                    <a:pos x="92" y="12"/>
                  </a:cxn>
                  <a:cxn ang="0">
                    <a:pos x="104" y="14"/>
                  </a:cxn>
                  <a:cxn ang="0">
                    <a:pos x="118" y="8"/>
                  </a:cxn>
                  <a:cxn ang="0">
                    <a:pos x="128" y="0"/>
                  </a:cxn>
                  <a:cxn ang="0">
                    <a:pos x="140" y="12"/>
                  </a:cxn>
                  <a:cxn ang="0">
                    <a:pos x="150" y="16"/>
                  </a:cxn>
                  <a:cxn ang="0">
                    <a:pos x="158" y="24"/>
                  </a:cxn>
                  <a:cxn ang="0">
                    <a:pos x="166" y="34"/>
                  </a:cxn>
                  <a:cxn ang="0">
                    <a:pos x="166" y="42"/>
                  </a:cxn>
                  <a:cxn ang="0">
                    <a:pos x="156" y="50"/>
                  </a:cxn>
                  <a:cxn ang="0">
                    <a:pos x="140" y="60"/>
                  </a:cxn>
                  <a:cxn ang="0">
                    <a:pos x="120" y="68"/>
                  </a:cxn>
                  <a:cxn ang="0">
                    <a:pos x="102" y="74"/>
                  </a:cxn>
                  <a:cxn ang="0">
                    <a:pos x="88" y="82"/>
                  </a:cxn>
                  <a:cxn ang="0">
                    <a:pos x="74" y="82"/>
                  </a:cxn>
                  <a:cxn ang="0">
                    <a:pos x="58" y="76"/>
                  </a:cxn>
                  <a:cxn ang="0">
                    <a:pos x="48" y="70"/>
                  </a:cxn>
                  <a:cxn ang="0">
                    <a:pos x="18" y="70"/>
                  </a:cxn>
                  <a:cxn ang="0">
                    <a:pos x="32" y="62"/>
                  </a:cxn>
                  <a:cxn ang="0">
                    <a:pos x="34" y="52"/>
                  </a:cxn>
                  <a:cxn ang="0">
                    <a:pos x="26" y="48"/>
                  </a:cxn>
                  <a:cxn ang="0">
                    <a:pos x="14" y="46"/>
                  </a:cxn>
                  <a:cxn ang="0">
                    <a:pos x="2" y="44"/>
                  </a:cxn>
                  <a:cxn ang="0">
                    <a:pos x="18" y="38"/>
                  </a:cxn>
                  <a:cxn ang="0">
                    <a:pos x="30" y="32"/>
                  </a:cxn>
                  <a:cxn ang="0">
                    <a:pos x="24" y="28"/>
                  </a:cxn>
                  <a:cxn ang="0">
                    <a:pos x="14" y="28"/>
                  </a:cxn>
                </a:cxnLst>
                <a:rect l="0" t="0" r="r" b="b"/>
                <a:pathLst>
                  <a:path w="166" h="82">
                    <a:moveTo>
                      <a:pt x="14" y="28"/>
                    </a:moveTo>
                    <a:lnTo>
                      <a:pt x="0" y="28"/>
                    </a:lnTo>
                    <a:lnTo>
                      <a:pt x="6" y="18"/>
                    </a:lnTo>
                    <a:lnTo>
                      <a:pt x="10" y="10"/>
                    </a:lnTo>
                    <a:lnTo>
                      <a:pt x="20" y="2"/>
                    </a:lnTo>
                    <a:lnTo>
                      <a:pt x="30" y="6"/>
                    </a:lnTo>
                    <a:lnTo>
                      <a:pt x="42" y="14"/>
                    </a:lnTo>
                    <a:lnTo>
                      <a:pt x="44" y="24"/>
                    </a:lnTo>
                    <a:lnTo>
                      <a:pt x="48" y="28"/>
                    </a:lnTo>
                    <a:lnTo>
                      <a:pt x="54" y="24"/>
                    </a:lnTo>
                    <a:lnTo>
                      <a:pt x="58" y="18"/>
                    </a:lnTo>
                    <a:lnTo>
                      <a:pt x="64" y="12"/>
                    </a:lnTo>
                    <a:lnTo>
                      <a:pt x="68" y="16"/>
                    </a:lnTo>
                    <a:lnTo>
                      <a:pt x="72" y="22"/>
                    </a:lnTo>
                    <a:lnTo>
                      <a:pt x="80" y="14"/>
                    </a:lnTo>
                    <a:lnTo>
                      <a:pt x="86" y="8"/>
                    </a:lnTo>
                    <a:lnTo>
                      <a:pt x="92" y="12"/>
                    </a:lnTo>
                    <a:lnTo>
                      <a:pt x="104" y="14"/>
                    </a:lnTo>
                    <a:lnTo>
                      <a:pt x="118" y="8"/>
                    </a:lnTo>
                    <a:lnTo>
                      <a:pt x="128" y="0"/>
                    </a:lnTo>
                    <a:lnTo>
                      <a:pt x="140" y="12"/>
                    </a:lnTo>
                    <a:lnTo>
                      <a:pt x="150" y="16"/>
                    </a:lnTo>
                    <a:lnTo>
                      <a:pt x="158" y="24"/>
                    </a:lnTo>
                    <a:lnTo>
                      <a:pt x="166" y="34"/>
                    </a:lnTo>
                    <a:lnTo>
                      <a:pt x="166" y="42"/>
                    </a:lnTo>
                    <a:lnTo>
                      <a:pt x="156" y="50"/>
                    </a:lnTo>
                    <a:lnTo>
                      <a:pt x="140" y="60"/>
                    </a:lnTo>
                    <a:lnTo>
                      <a:pt x="120" y="68"/>
                    </a:lnTo>
                    <a:lnTo>
                      <a:pt x="102" y="74"/>
                    </a:lnTo>
                    <a:lnTo>
                      <a:pt x="88" y="82"/>
                    </a:lnTo>
                    <a:lnTo>
                      <a:pt x="74" y="82"/>
                    </a:lnTo>
                    <a:lnTo>
                      <a:pt x="58" y="76"/>
                    </a:lnTo>
                    <a:lnTo>
                      <a:pt x="48" y="70"/>
                    </a:lnTo>
                    <a:lnTo>
                      <a:pt x="18" y="70"/>
                    </a:lnTo>
                    <a:lnTo>
                      <a:pt x="32" y="62"/>
                    </a:lnTo>
                    <a:lnTo>
                      <a:pt x="34" y="52"/>
                    </a:lnTo>
                    <a:lnTo>
                      <a:pt x="26" y="48"/>
                    </a:lnTo>
                    <a:lnTo>
                      <a:pt x="14" y="46"/>
                    </a:lnTo>
                    <a:lnTo>
                      <a:pt x="2" y="44"/>
                    </a:lnTo>
                    <a:lnTo>
                      <a:pt x="18" y="38"/>
                    </a:lnTo>
                    <a:lnTo>
                      <a:pt x="30" y="32"/>
                    </a:lnTo>
                    <a:lnTo>
                      <a:pt x="24" y="28"/>
                    </a:lnTo>
                    <a:lnTo>
                      <a:pt x="14" y="28"/>
                    </a:lnTo>
                    <a:close/>
                  </a:path>
                </a:pathLst>
              </a:custGeom>
              <a:grpFill/>
              <a:ln w="3175">
                <a:solidFill>
                  <a:schemeClr val="accent3"/>
                </a:solidFill>
                <a:prstDash val="solid"/>
                <a:round/>
                <a:headEnd/>
                <a:tailEnd/>
              </a:ln>
            </p:spPr>
            <p:txBody>
              <a:bodyPr/>
              <a:lstStyle/>
              <a:p>
                <a:pPr>
                  <a:defRPr/>
                </a:pPr>
                <a:endParaRPr lang="en-GB"/>
              </a:p>
            </p:txBody>
          </p:sp>
          <p:sp>
            <p:nvSpPr>
              <p:cNvPr id="152" name="Freeform 151"/>
              <p:cNvSpPr>
                <a:spLocks/>
              </p:cNvSpPr>
              <p:nvPr/>
            </p:nvSpPr>
            <p:spPr bwMode="gray">
              <a:xfrm>
                <a:off x="6548623" y="2588149"/>
                <a:ext cx="228840" cy="352683"/>
              </a:xfrm>
              <a:custGeom>
                <a:avLst/>
                <a:gdLst/>
                <a:ahLst/>
                <a:cxnLst>
                  <a:cxn ang="0">
                    <a:pos x="106" y="250"/>
                  </a:cxn>
                  <a:cxn ang="0">
                    <a:pos x="88" y="250"/>
                  </a:cxn>
                  <a:cxn ang="0">
                    <a:pos x="64" y="258"/>
                  </a:cxn>
                  <a:cxn ang="0">
                    <a:pos x="40" y="262"/>
                  </a:cxn>
                  <a:cxn ang="0">
                    <a:pos x="10" y="246"/>
                  </a:cxn>
                  <a:cxn ang="0">
                    <a:pos x="12" y="226"/>
                  </a:cxn>
                  <a:cxn ang="0">
                    <a:pos x="6" y="204"/>
                  </a:cxn>
                  <a:cxn ang="0">
                    <a:pos x="10" y="188"/>
                  </a:cxn>
                  <a:cxn ang="0">
                    <a:pos x="22" y="182"/>
                  </a:cxn>
                  <a:cxn ang="0">
                    <a:pos x="28" y="170"/>
                  </a:cxn>
                  <a:cxn ang="0">
                    <a:pos x="64" y="142"/>
                  </a:cxn>
                  <a:cxn ang="0">
                    <a:pos x="72" y="140"/>
                  </a:cxn>
                  <a:cxn ang="0">
                    <a:pos x="70" y="124"/>
                  </a:cxn>
                  <a:cxn ang="0">
                    <a:pos x="54" y="116"/>
                  </a:cxn>
                  <a:cxn ang="0">
                    <a:pos x="44" y="102"/>
                  </a:cxn>
                  <a:cxn ang="0">
                    <a:pos x="50" y="86"/>
                  </a:cxn>
                  <a:cxn ang="0">
                    <a:pos x="42" y="82"/>
                  </a:cxn>
                  <a:cxn ang="0">
                    <a:pos x="44" y="62"/>
                  </a:cxn>
                  <a:cxn ang="0">
                    <a:pos x="34" y="48"/>
                  </a:cxn>
                  <a:cxn ang="0">
                    <a:pos x="20" y="48"/>
                  </a:cxn>
                  <a:cxn ang="0">
                    <a:pos x="0" y="30"/>
                  </a:cxn>
                  <a:cxn ang="0">
                    <a:pos x="10" y="22"/>
                  </a:cxn>
                  <a:cxn ang="0">
                    <a:pos x="24" y="38"/>
                  </a:cxn>
                  <a:cxn ang="0">
                    <a:pos x="66" y="42"/>
                  </a:cxn>
                  <a:cxn ang="0">
                    <a:pos x="76" y="32"/>
                  </a:cxn>
                  <a:cxn ang="0">
                    <a:pos x="84" y="12"/>
                  </a:cxn>
                  <a:cxn ang="0">
                    <a:pos x="104" y="0"/>
                  </a:cxn>
                  <a:cxn ang="0">
                    <a:pos x="126" y="8"/>
                  </a:cxn>
                  <a:cxn ang="0">
                    <a:pos x="136" y="22"/>
                  </a:cxn>
                  <a:cxn ang="0">
                    <a:pos x="126" y="32"/>
                  </a:cxn>
                  <a:cxn ang="0">
                    <a:pos x="122" y="54"/>
                  </a:cxn>
                  <a:cxn ang="0">
                    <a:pos x="146" y="68"/>
                  </a:cxn>
                  <a:cxn ang="0">
                    <a:pos x="130" y="84"/>
                  </a:cxn>
                  <a:cxn ang="0">
                    <a:pos x="140" y="102"/>
                  </a:cxn>
                  <a:cxn ang="0">
                    <a:pos x="146" y="118"/>
                  </a:cxn>
                  <a:cxn ang="0">
                    <a:pos x="138" y="138"/>
                  </a:cxn>
                  <a:cxn ang="0">
                    <a:pos x="148" y="148"/>
                  </a:cxn>
                  <a:cxn ang="0">
                    <a:pos x="156" y="162"/>
                  </a:cxn>
                  <a:cxn ang="0">
                    <a:pos x="146" y="172"/>
                  </a:cxn>
                  <a:cxn ang="0">
                    <a:pos x="170" y="190"/>
                  </a:cxn>
                  <a:cxn ang="0">
                    <a:pos x="162" y="204"/>
                  </a:cxn>
                  <a:cxn ang="0">
                    <a:pos x="136" y="228"/>
                  </a:cxn>
                  <a:cxn ang="0">
                    <a:pos x="106" y="250"/>
                  </a:cxn>
                </a:cxnLst>
                <a:rect l="0" t="0" r="r" b="b"/>
                <a:pathLst>
                  <a:path w="170" h="262">
                    <a:moveTo>
                      <a:pt x="106" y="250"/>
                    </a:moveTo>
                    <a:lnTo>
                      <a:pt x="88" y="250"/>
                    </a:lnTo>
                    <a:lnTo>
                      <a:pt x="64" y="258"/>
                    </a:lnTo>
                    <a:lnTo>
                      <a:pt x="40" y="262"/>
                    </a:lnTo>
                    <a:lnTo>
                      <a:pt x="10" y="246"/>
                    </a:lnTo>
                    <a:lnTo>
                      <a:pt x="12" y="226"/>
                    </a:lnTo>
                    <a:lnTo>
                      <a:pt x="6" y="204"/>
                    </a:lnTo>
                    <a:lnTo>
                      <a:pt x="10" y="188"/>
                    </a:lnTo>
                    <a:lnTo>
                      <a:pt x="22" y="182"/>
                    </a:lnTo>
                    <a:lnTo>
                      <a:pt x="28" y="170"/>
                    </a:lnTo>
                    <a:lnTo>
                      <a:pt x="64" y="142"/>
                    </a:lnTo>
                    <a:lnTo>
                      <a:pt x="72" y="140"/>
                    </a:lnTo>
                    <a:lnTo>
                      <a:pt x="70" y="124"/>
                    </a:lnTo>
                    <a:lnTo>
                      <a:pt x="54" y="116"/>
                    </a:lnTo>
                    <a:lnTo>
                      <a:pt x="44" y="102"/>
                    </a:lnTo>
                    <a:lnTo>
                      <a:pt x="50" y="86"/>
                    </a:lnTo>
                    <a:lnTo>
                      <a:pt x="42" y="82"/>
                    </a:lnTo>
                    <a:lnTo>
                      <a:pt x="44" y="62"/>
                    </a:lnTo>
                    <a:lnTo>
                      <a:pt x="34" y="48"/>
                    </a:lnTo>
                    <a:lnTo>
                      <a:pt x="20" y="48"/>
                    </a:lnTo>
                    <a:lnTo>
                      <a:pt x="0" y="30"/>
                    </a:lnTo>
                    <a:lnTo>
                      <a:pt x="10" y="22"/>
                    </a:lnTo>
                    <a:lnTo>
                      <a:pt x="24" y="38"/>
                    </a:lnTo>
                    <a:lnTo>
                      <a:pt x="66" y="42"/>
                    </a:lnTo>
                    <a:lnTo>
                      <a:pt x="76" y="32"/>
                    </a:lnTo>
                    <a:lnTo>
                      <a:pt x="84" y="12"/>
                    </a:lnTo>
                    <a:lnTo>
                      <a:pt x="104" y="0"/>
                    </a:lnTo>
                    <a:lnTo>
                      <a:pt x="126" y="8"/>
                    </a:lnTo>
                    <a:lnTo>
                      <a:pt x="136" y="22"/>
                    </a:lnTo>
                    <a:lnTo>
                      <a:pt x="126" y="32"/>
                    </a:lnTo>
                    <a:lnTo>
                      <a:pt x="122" y="54"/>
                    </a:lnTo>
                    <a:lnTo>
                      <a:pt x="146" y="68"/>
                    </a:lnTo>
                    <a:lnTo>
                      <a:pt x="130" y="84"/>
                    </a:lnTo>
                    <a:lnTo>
                      <a:pt x="140" y="102"/>
                    </a:lnTo>
                    <a:lnTo>
                      <a:pt x="146" y="118"/>
                    </a:lnTo>
                    <a:lnTo>
                      <a:pt x="138" y="138"/>
                    </a:lnTo>
                    <a:lnTo>
                      <a:pt x="148" y="148"/>
                    </a:lnTo>
                    <a:lnTo>
                      <a:pt x="156" y="162"/>
                    </a:lnTo>
                    <a:lnTo>
                      <a:pt x="146" y="172"/>
                    </a:lnTo>
                    <a:lnTo>
                      <a:pt x="170" y="190"/>
                    </a:lnTo>
                    <a:lnTo>
                      <a:pt x="162" y="204"/>
                    </a:lnTo>
                    <a:lnTo>
                      <a:pt x="136" y="228"/>
                    </a:lnTo>
                    <a:lnTo>
                      <a:pt x="106" y="250"/>
                    </a:lnTo>
                    <a:close/>
                  </a:path>
                </a:pathLst>
              </a:custGeom>
              <a:grpFill/>
              <a:ln w="3175">
                <a:solidFill>
                  <a:schemeClr val="accent3"/>
                </a:solidFill>
                <a:prstDash val="solid"/>
                <a:round/>
                <a:headEnd/>
                <a:tailEnd/>
              </a:ln>
            </p:spPr>
            <p:txBody>
              <a:bodyPr/>
              <a:lstStyle/>
              <a:p>
                <a:pPr>
                  <a:defRPr/>
                </a:pPr>
                <a:endParaRPr lang="en-GB"/>
              </a:p>
            </p:txBody>
          </p:sp>
          <p:sp>
            <p:nvSpPr>
              <p:cNvPr id="153" name="Freeform 152"/>
              <p:cNvSpPr>
                <a:spLocks/>
              </p:cNvSpPr>
              <p:nvPr/>
            </p:nvSpPr>
            <p:spPr bwMode="gray">
              <a:xfrm>
                <a:off x="6339975" y="2628532"/>
                <a:ext cx="281339" cy="454988"/>
              </a:xfrm>
              <a:custGeom>
                <a:avLst/>
                <a:gdLst/>
                <a:ahLst/>
                <a:cxnLst>
                  <a:cxn ang="0">
                    <a:pos x="167" y="10"/>
                  </a:cxn>
                  <a:cxn ang="0">
                    <a:pos x="189" y="18"/>
                  </a:cxn>
                  <a:cxn ang="0">
                    <a:pos x="199" y="40"/>
                  </a:cxn>
                  <a:cxn ang="0">
                    <a:pos x="205" y="56"/>
                  </a:cxn>
                  <a:cxn ang="0">
                    <a:pos x="209" y="86"/>
                  </a:cxn>
                  <a:cxn ang="0">
                    <a:pos x="181" y="90"/>
                  </a:cxn>
                  <a:cxn ang="0">
                    <a:pos x="161" y="114"/>
                  </a:cxn>
                  <a:cxn ang="0">
                    <a:pos x="153" y="138"/>
                  </a:cxn>
                  <a:cxn ang="0">
                    <a:pos x="121" y="152"/>
                  </a:cxn>
                  <a:cxn ang="0">
                    <a:pos x="103" y="178"/>
                  </a:cxn>
                  <a:cxn ang="0">
                    <a:pos x="101" y="216"/>
                  </a:cxn>
                  <a:cxn ang="0">
                    <a:pos x="125" y="236"/>
                  </a:cxn>
                  <a:cxn ang="0">
                    <a:pos x="111" y="256"/>
                  </a:cxn>
                  <a:cxn ang="0">
                    <a:pos x="91" y="278"/>
                  </a:cxn>
                  <a:cxn ang="0">
                    <a:pos x="87" y="304"/>
                  </a:cxn>
                  <a:cxn ang="0">
                    <a:pos x="69" y="322"/>
                  </a:cxn>
                  <a:cxn ang="0">
                    <a:pos x="51" y="336"/>
                  </a:cxn>
                  <a:cxn ang="0">
                    <a:pos x="33" y="324"/>
                  </a:cxn>
                  <a:cxn ang="0">
                    <a:pos x="29" y="308"/>
                  </a:cxn>
                  <a:cxn ang="0">
                    <a:pos x="11" y="274"/>
                  </a:cxn>
                  <a:cxn ang="0">
                    <a:pos x="17" y="252"/>
                  </a:cxn>
                  <a:cxn ang="0">
                    <a:pos x="25" y="228"/>
                  </a:cxn>
                  <a:cxn ang="0">
                    <a:pos x="17" y="208"/>
                  </a:cxn>
                  <a:cxn ang="0">
                    <a:pos x="29" y="194"/>
                  </a:cxn>
                  <a:cxn ang="0">
                    <a:pos x="17" y="168"/>
                  </a:cxn>
                  <a:cxn ang="0">
                    <a:pos x="33" y="134"/>
                  </a:cxn>
                  <a:cxn ang="0">
                    <a:pos x="53" y="124"/>
                  </a:cxn>
                  <a:cxn ang="0">
                    <a:pos x="57" y="94"/>
                  </a:cxn>
                  <a:cxn ang="0">
                    <a:pos x="73" y="76"/>
                  </a:cxn>
                  <a:cxn ang="0">
                    <a:pos x="87" y="54"/>
                  </a:cxn>
                  <a:cxn ang="0">
                    <a:pos x="99" y="26"/>
                  </a:cxn>
                  <a:cxn ang="0">
                    <a:pos x="117" y="12"/>
                  </a:cxn>
                  <a:cxn ang="0">
                    <a:pos x="131" y="18"/>
                  </a:cxn>
                  <a:cxn ang="0">
                    <a:pos x="145" y="2"/>
                  </a:cxn>
                </a:cxnLst>
                <a:rect l="0" t="0" r="r" b="b"/>
                <a:pathLst>
                  <a:path w="209" h="338">
                    <a:moveTo>
                      <a:pt x="155" y="0"/>
                    </a:moveTo>
                    <a:lnTo>
                      <a:pt x="167" y="10"/>
                    </a:lnTo>
                    <a:lnTo>
                      <a:pt x="175" y="18"/>
                    </a:lnTo>
                    <a:lnTo>
                      <a:pt x="189" y="18"/>
                    </a:lnTo>
                    <a:lnTo>
                      <a:pt x="199" y="32"/>
                    </a:lnTo>
                    <a:lnTo>
                      <a:pt x="199" y="40"/>
                    </a:lnTo>
                    <a:lnTo>
                      <a:pt x="197" y="52"/>
                    </a:lnTo>
                    <a:lnTo>
                      <a:pt x="205" y="56"/>
                    </a:lnTo>
                    <a:lnTo>
                      <a:pt x="199" y="72"/>
                    </a:lnTo>
                    <a:lnTo>
                      <a:pt x="209" y="86"/>
                    </a:lnTo>
                    <a:lnTo>
                      <a:pt x="191" y="88"/>
                    </a:lnTo>
                    <a:lnTo>
                      <a:pt x="181" y="90"/>
                    </a:lnTo>
                    <a:lnTo>
                      <a:pt x="167" y="100"/>
                    </a:lnTo>
                    <a:lnTo>
                      <a:pt x="161" y="114"/>
                    </a:lnTo>
                    <a:lnTo>
                      <a:pt x="165" y="124"/>
                    </a:lnTo>
                    <a:lnTo>
                      <a:pt x="153" y="138"/>
                    </a:lnTo>
                    <a:lnTo>
                      <a:pt x="137" y="150"/>
                    </a:lnTo>
                    <a:lnTo>
                      <a:pt x="121" y="152"/>
                    </a:lnTo>
                    <a:lnTo>
                      <a:pt x="111" y="166"/>
                    </a:lnTo>
                    <a:lnTo>
                      <a:pt x="103" y="178"/>
                    </a:lnTo>
                    <a:lnTo>
                      <a:pt x="99" y="194"/>
                    </a:lnTo>
                    <a:lnTo>
                      <a:pt x="101" y="216"/>
                    </a:lnTo>
                    <a:lnTo>
                      <a:pt x="115" y="222"/>
                    </a:lnTo>
                    <a:lnTo>
                      <a:pt x="125" y="236"/>
                    </a:lnTo>
                    <a:lnTo>
                      <a:pt x="123" y="248"/>
                    </a:lnTo>
                    <a:lnTo>
                      <a:pt x="111" y="256"/>
                    </a:lnTo>
                    <a:lnTo>
                      <a:pt x="93" y="266"/>
                    </a:lnTo>
                    <a:lnTo>
                      <a:pt x="91" y="278"/>
                    </a:lnTo>
                    <a:lnTo>
                      <a:pt x="91" y="292"/>
                    </a:lnTo>
                    <a:lnTo>
                      <a:pt x="87" y="304"/>
                    </a:lnTo>
                    <a:lnTo>
                      <a:pt x="81" y="316"/>
                    </a:lnTo>
                    <a:lnTo>
                      <a:pt x="69" y="322"/>
                    </a:lnTo>
                    <a:lnTo>
                      <a:pt x="55" y="324"/>
                    </a:lnTo>
                    <a:lnTo>
                      <a:pt x="51" y="336"/>
                    </a:lnTo>
                    <a:lnTo>
                      <a:pt x="37" y="338"/>
                    </a:lnTo>
                    <a:lnTo>
                      <a:pt x="33" y="324"/>
                    </a:lnTo>
                    <a:lnTo>
                      <a:pt x="29" y="316"/>
                    </a:lnTo>
                    <a:lnTo>
                      <a:pt x="29" y="308"/>
                    </a:lnTo>
                    <a:lnTo>
                      <a:pt x="17" y="290"/>
                    </a:lnTo>
                    <a:lnTo>
                      <a:pt x="11" y="274"/>
                    </a:lnTo>
                    <a:lnTo>
                      <a:pt x="0" y="254"/>
                    </a:lnTo>
                    <a:lnTo>
                      <a:pt x="17" y="252"/>
                    </a:lnTo>
                    <a:lnTo>
                      <a:pt x="17" y="236"/>
                    </a:lnTo>
                    <a:lnTo>
                      <a:pt x="25" y="228"/>
                    </a:lnTo>
                    <a:lnTo>
                      <a:pt x="29" y="216"/>
                    </a:lnTo>
                    <a:lnTo>
                      <a:pt x="17" y="208"/>
                    </a:lnTo>
                    <a:lnTo>
                      <a:pt x="31" y="206"/>
                    </a:lnTo>
                    <a:lnTo>
                      <a:pt x="29" y="194"/>
                    </a:lnTo>
                    <a:lnTo>
                      <a:pt x="17" y="188"/>
                    </a:lnTo>
                    <a:lnTo>
                      <a:pt x="17" y="168"/>
                    </a:lnTo>
                    <a:lnTo>
                      <a:pt x="17" y="138"/>
                    </a:lnTo>
                    <a:lnTo>
                      <a:pt x="33" y="134"/>
                    </a:lnTo>
                    <a:lnTo>
                      <a:pt x="49" y="128"/>
                    </a:lnTo>
                    <a:lnTo>
                      <a:pt x="53" y="124"/>
                    </a:lnTo>
                    <a:lnTo>
                      <a:pt x="47" y="110"/>
                    </a:lnTo>
                    <a:lnTo>
                      <a:pt x="57" y="94"/>
                    </a:lnTo>
                    <a:lnTo>
                      <a:pt x="59" y="80"/>
                    </a:lnTo>
                    <a:lnTo>
                      <a:pt x="73" y="76"/>
                    </a:lnTo>
                    <a:lnTo>
                      <a:pt x="75" y="64"/>
                    </a:lnTo>
                    <a:lnTo>
                      <a:pt x="87" y="54"/>
                    </a:lnTo>
                    <a:lnTo>
                      <a:pt x="87" y="42"/>
                    </a:lnTo>
                    <a:lnTo>
                      <a:pt x="99" y="26"/>
                    </a:lnTo>
                    <a:lnTo>
                      <a:pt x="117" y="24"/>
                    </a:lnTo>
                    <a:lnTo>
                      <a:pt x="117" y="12"/>
                    </a:lnTo>
                    <a:lnTo>
                      <a:pt x="131" y="10"/>
                    </a:lnTo>
                    <a:lnTo>
                      <a:pt x="131" y="18"/>
                    </a:lnTo>
                    <a:lnTo>
                      <a:pt x="145" y="18"/>
                    </a:lnTo>
                    <a:lnTo>
                      <a:pt x="145" y="2"/>
                    </a:lnTo>
                    <a:lnTo>
                      <a:pt x="155" y="0"/>
                    </a:lnTo>
                    <a:close/>
                  </a:path>
                </a:pathLst>
              </a:custGeom>
              <a:grpFill/>
              <a:ln w="3175">
                <a:solidFill>
                  <a:schemeClr val="accent3"/>
                </a:solidFill>
                <a:prstDash val="solid"/>
                <a:round/>
                <a:headEnd/>
                <a:tailEnd/>
              </a:ln>
            </p:spPr>
            <p:txBody>
              <a:bodyPr/>
              <a:lstStyle/>
              <a:p>
                <a:pPr>
                  <a:defRPr/>
                </a:pPr>
                <a:endParaRPr lang="en-GB"/>
              </a:p>
            </p:txBody>
          </p:sp>
          <p:sp>
            <p:nvSpPr>
              <p:cNvPr id="154" name="Freeform 153"/>
              <p:cNvSpPr>
                <a:spLocks/>
              </p:cNvSpPr>
              <p:nvPr/>
            </p:nvSpPr>
            <p:spPr bwMode="gray">
              <a:xfrm>
                <a:off x="6210747" y="2547765"/>
                <a:ext cx="553255" cy="454988"/>
              </a:xfrm>
              <a:custGeom>
                <a:avLst/>
                <a:gdLst/>
                <a:ahLst/>
                <a:cxnLst>
                  <a:cxn ang="0">
                    <a:pos x="92" y="310"/>
                  </a:cxn>
                  <a:cxn ang="0">
                    <a:pos x="82" y="312"/>
                  </a:cxn>
                  <a:cxn ang="0">
                    <a:pos x="62" y="328"/>
                  </a:cxn>
                  <a:cxn ang="0">
                    <a:pos x="24" y="334"/>
                  </a:cxn>
                  <a:cxn ang="0">
                    <a:pos x="10" y="316"/>
                  </a:cxn>
                  <a:cxn ang="0">
                    <a:pos x="16" y="302"/>
                  </a:cxn>
                  <a:cxn ang="0">
                    <a:pos x="4" y="296"/>
                  </a:cxn>
                  <a:cxn ang="0">
                    <a:pos x="8" y="280"/>
                  </a:cxn>
                  <a:cxn ang="0">
                    <a:pos x="0" y="250"/>
                  </a:cxn>
                  <a:cxn ang="0">
                    <a:pos x="26" y="230"/>
                  </a:cxn>
                  <a:cxn ang="0">
                    <a:pos x="56" y="220"/>
                  </a:cxn>
                  <a:cxn ang="0">
                    <a:pos x="70" y="208"/>
                  </a:cxn>
                  <a:cxn ang="0">
                    <a:pos x="98" y="202"/>
                  </a:cxn>
                  <a:cxn ang="0">
                    <a:pos x="84" y="204"/>
                  </a:cxn>
                  <a:cxn ang="0">
                    <a:pos x="92" y="184"/>
                  </a:cxn>
                  <a:cxn ang="0">
                    <a:pos x="113" y="164"/>
                  </a:cxn>
                  <a:cxn ang="0">
                    <a:pos x="137" y="134"/>
                  </a:cxn>
                  <a:cxn ang="0">
                    <a:pos x="157" y="106"/>
                  </a:cxn>
                  <a:cxn ang="0">
                    <a:pos x="175" y="86"/>
                  </a:cxn>
                  <a:cxn ang="0">
                    <a:pos x="185" y="72"/>
                  </a:cxn>
                  <a:cxn ang="0">
                    <a:pos x="163" y="78"/>
                  </a:cxn>
                  <a:cxn ang="0">
                    <a:pos x="165" y="62"/>
                  </a:cxn>
                  <a:cxn ang="0">
                    <a:pos x="183" y="64"/>
                  </a:cxn>
                  <a:cxn ang="0">
                    <a:pos x="203" y="60"/>
                  </a:cxn>
                  <a:cxn ang="0">
                    <a:pos x="199" y="44"/>
                  </a:cxn>
                  <a:cxn ang="0">
                    <a:pos x="225" y="30"/>
                  </a:cxn>
                  <a:cxn ang="0">
                    <a:pos x="243" y="40"/>
                  </a:cxn>
                  <a:cxn ang="0">
                    <a:pos x="267" y="38"/>
                  </a:cxn>
                  <a:cxn ang="0">
                    <a:pos x="285" y="24"/>
                  </a:cxn>
                  <a:cxn ang="0">
                    <a:pos x="291" y="36"/>
                  </a:cxn>
                  <a:cxn ang="0">
                    <a:pos x="309" y="16"/>
                  </a:cxn>
                  <a:cxn ang="0">
                    <a:pos x="337" y="4"/>
                  </a:cxn>
                  <a:cxn ang="0">
                    <a:pos x="319" y="32"/>
                  </a:cxn>
                  <a:cxn ang="0">
                    <a:pos x="343" y="22"/>
                  </a:cxn>
                  <a:cxn ang="0">
                    <a:pos x="373" y="6"/>
                  </a:cxn>
                  <a:cxn ang="0">
                    <a:pos x="387" y="10"/>
                  </a:cxn>
                  <a:cxn ang="0">
                    <a:pos x="401" y="32"/>
                  </a:cxn>
                  <a:cxn ang="0">
                    <a:pos x="397" y="44"/>
                  </a:cxn>
                  <a:cxn ang="0">
                    <a:pos x="387" y="52"/>
                  </a:cxn>
                  <a:cxn ang="0">
                    <a:pos x="355" y="30"/>
                  </a:cxn>
                  <a:cxn ang="0">
                    <a:pos x="333" y="44"/>
                  </a:cxn>
                  <a:cxn ang="0">
                    <a:pos x="317" y="72"/>
                  </a:cxn>
                  <a:cxn ang="0">
                    <a:pos x="275" y="68"/>
                  </a:cxn>
                  <a:cxn ang="0">
                    <a:pos x="261" y="52"/>
                  </a:cxn>
                  <a:cxn ang="0">
                    <a:pos x="241" y="62"/>
                  </a:cxn>
                  <a:cxn ang="0">
                    <a:pos x="227" y="78"/>
                  </a:cxn>
                  <a:cxn ang="0">
                    <a:pos x="213" y="72"/>
                  </a:cxn>
                  <a:cxn ang="0">
                    <a:pos x="195" y="86"/>
                  </a:cxn>
                  <a:cxn ang="0">
                    <a:pos x="183" y="114"/>
                  </a:cxn>
                  <a:cxn ang="0">
                    <a:pos x="169" y="136"/>
                  </a:cxn>
                  <a:cxn ang="0">
                    <a:pos x="153" y="154"/>
                  </a:cxn>
                  <a:cxn ang="0">
                    <a:pos x="149" y="184"/>
                  </a:cxn>
                  <a:cxn ang="0">
                    <a:pos x="113" y="198"/>
                  </a:cxn>
                  <a:cxn ang="0">
                    <a:pos x="125" y="254"/>
                  </a:cxn>
                  <a:cxn ang="0">
                    <a:pos x="113" y="268"/>
                  </a:cxn>
                  <a:cxn ang="0">
                    <a:pos x="121" y="288"/>
                  </a:cxn>
                  <a:cxn ang="0">
                    <a:pos x="113" y="312"/>
                  </a:cxn>
                </a:cxnLst>
                <a:rect l="0" t="0" r="r" b="b"/>
                <a:pathLst>
                  <a:path w="411" h="338">
                    <a:moveTo>
                      <a:pt x="96" y="314"/>
                    </a:moveTo>
                    <a:lnTo>
                      <a:pt x="92" y="310"/>
                    </a:lnTo>
                    <a:lnTo>
                      <a:pt x="88" y="300"/>
                    </a:lnTo>
                    <a:lnTo>
                      <a:pt x="82" y="312"/>
                    </a:lnTo>
                    <a:lnTo>
                      <a:pt x="74" y="316"/>
                    </a:lnTo>
                    <a:lnTo>
                      <a:pt x="62" y="328"/>
                    </a:lnTo>
                    <a:lnTo>
                      <a:pt x="42" y="338"/>
                    </a:lnTo>
                    <a:lnTo>
                      <a:pt x="24" y="334"/>
                    </a:lnTo>
                    <a:lnTo>
                      <a:pt x="12" y="324"/>
                    </a:lnTo>
                    <a:lnTo>
                      <a:pt x="10" y="316"/>
                    </a:lnTo>
                    <a:lnTo>
                      <a:pt x="18" y="306"/>
                    </a:lnTo>
                    <a:lnTo>
                      <a:pt x="16" y="302"/>
                    </a:lnTo>
                    <a:lnTo>
                      <a:pt x="6" y="304"/>
                    </a:lnTo>
                    <a:lnTo>
                      <a:pt x="4" y="296"/>
                    </a:lnTo>
                    <a:lnTo>
                      <a:pt x="18" y="286"/>
                    </a:lnTo>
                    <a:lnTo>
                      <a:pt x="8" y="280"/>
                    </a:lnTo>
                    <a:lnTo>
                      <a:pt x="4" y="272"/>
                    </a:lnTo>
                    <a:lnTo>
                      <a:pt x="0" y="250"/>
                    </a:lnTo>
                    <a:lnTo>
                      <a:pt x="4" y="240"/>
                    </a:lnTo>
                    <a:lnTo>
                      <a:pt x="26" y="230"/>
                    </a:lnTo>
                    <a:lnTo>
                      <a:pt x="42" y="226"/>
                    </a:lnTo>
                    <a:lnTo>
                      <a:pt x="56" y="220"/>
                    </a:lnTo>
                    <a:lnTo>
                      <a:pt x="62" y="208"/>
                    </a:lnTo>
                    <a:lnTo>
                      <a:pt x="70" y="208"/>
                    </a:lnTo>
                    <a:lnTo>
                      <a:pt x="84" y="210"/>
                    </a:lnTo>
                    <a:lnTo>
                      <a:pt x="98" y="202"/>
                    </a:lnTo>
                    <a:lnTo>
                      <a:pt x="94" y="194"/>
                    </a:lnTo>
                    <a:lnTo>
                      <a:pt x="84" y="204"/>
                    </a:lnTo>
                    <a:lnTo>
                      <a:pt x="74" y="202"/>
                    </a:lnTo>
                    <a:lnTo>
                      <a:pt x="92" y="184"/>
                    </a:lnTo>
                    <a:lnTo>
                      <a:pt x="103" y="178"/>
                    </a:lnTo>
                    <a:lnTo>
                      <a:pt x="113" y="164"/>
                    </a:lnTo>
                    <a:lnTo>
                      <a:pt x="127" y="140"/>
                    </a:lnTo>
                    <a:lnTo>
                      <a:pt x="137" y="134"/>
                    </a:lnTo>
                    <a:lnTo>
                      <a:pt x="137" y="122"/>
                    </a:lnTo>
                    <a:lnTo>
                      <a:pt x="157" y="106"/>
                    </a:lnTo>
                    <a:lnTo>
                      <a:pt x="167" y="100"/>
                    </a:lnTo>
                    <a:lnTo>
                      <a:pt x="175" y="86"/>
                    </a:lnTo>
                    <a:lnTo>
                      <a:pt x="183" y="86"/>
                    </a:lnTo>
                    <a:lnTo>
                      <a:pt x="185" y="72"/>
                    </a:lnTo>
                    <a:lnTo>
                      <a:pt x="175" y="78"/>
                    </a:lnTo>
                    <a:lnTo>
                      <a:pt x="163" y="78"/>
                    </a:lnTo>
                    <a:lnTo>
                      <a:pt x="161" y="72"/>
                    </a:lnTo>
                    <a:lnTo>
                      <a:pt x="165" y="62"/>
                    </a:lnTo>
                    <a:lnTo>
                      <a:pt x="175" y="56"/>
                    </a:lnTo>
                    <a:lnTo>
                      <a:pt x="183" y="64"/>
                    </a:lnTo>
                    <a:lnTo>
                      <a:pt x="201" y="68"/>
                    </a:lnTo>
                    <a:lnTo>
                      <a:pt x="203" y="60"/>
                    </a:lnTo>
                    <a:lnTo>
                      <a:pt x="193" y="54"/>
                    </a:lnTo>
                    <a:lnTo>
                      <a:pt x="199" y="44"/>
                    </a:lnTo>
                    <a:lnTo>
                      <a:pt x="217" y="48"/>
                    </a:lnTo>
                    <a:lnTo>
                      <a:pt x="225" y="30"/>
                    </a:lnTo>
                    <a:lnTo>
                      <a:pt x="237" y="30"/>
                    </a:lnTo>
                    <a:lnTo>
                      <a:pt x="243" y="40"/>
                    </a:lnTo>
                    <a:lnTo>
                      <a:pt x="257" y="32"/>
                    </a:lnTo>
                    <a:lnTo>
                      <a:pt x="267" y="38"/>
                    </a:lnTo>
                    <a:lnTo>
                      <a:pt x="273" y="26"/>
                    </a:lnTo>
                    <a:lnTo>
                      <a:pt x="285" y="24"/>
                    </a:lnTo>
                    <a:lnTo>
                      <a:pt x="285" y="34"/>
                    </a:lnTo>
                    <a:lnTo>
                      <a:pt x="291" y="36"/>
                    </a:lnTo>
                    <a:lnTo>
                      <a:pt x="295" y="16"/>
                    </a:lnTo>
                    <a:lnTo>
                      <a:pt x="309" y="16"/>
                    </a:lnTo>
                    <a:lnTo>
                      <a:pt x="329" y="0"/>
                    </a:lnTo>
                    <a:lnTo>
                      <a:pt x="337" y="4"/>
                    </a:lnTo>
                    <a:lnTo>
                      <a:pt x="319" y="22"/>
                    </a:lnTo>
                    <a:lnTo>
                      <a:pt x="319" y="32"/>
                    </a:lnTo>
                    <a:lnTo>
                      <a:pt x="343" y="10"/>
                    </a:lnTo>
                    <a:lnTo>
                      <a:pt x="343" y="22"/>
                    </a:lnTo>
                    <a:lnTo>
                      <a:pt x="359" y="4"/>
                    </a:lnTo>
                    <a:lnTo>
                      <a:pt x="373" y="6"/>
                    </a:lnTo>
                    <a:lnTo>
                      <a:pt x="369" y="20"/>
                    </a:lnTo>
                    <a:lnTo>
                      <a:pt x="387" y="10"/>
                    </a:lnTo>
                    <a:lnTo>
                      <a:pt x="411" y="20"/>
                    </a:lnTo>
                    <a:lnTo>
                      <a:pt x="401" y="32"/>
                    </a:lnTo>
                    <a:lnTo>
                      <a:pt x="381" y="30"/>
                    </a:lnTo>
                    <a:lnTo>
                      <a:pt x="397" y="44"/>
                    </a:lnTo>
                    <a:lnTo>
                      <a:pt x="397" y="50"/>
                    </a:lnTo>
                    <a:lnTo>
                      <a:pt x="387" y="52"/>
                    </a:lnTo>
                    <a:lnTo>
                      <a:pt x="377" y="38"/>
                    </a:lnTo>
                    <a:lnTo>
                      <a:pt x="355" y="30"/>
                    </a:lnTo>
                    <a:lnTo>
                      <a:pt x="335" y="42"/>
                    </a:lnTo>
                    <a:lnTo>
                      <a:pt x="333" y="44"/>
                    </a:lnTo>
                    <a:lnTo>
                      <a:pt x="329" y="60"/>
                    </a:lnTo>
                    <a:lnTo>
                      <a:pt x="317" y="72"/>
                    </a:lnTo>
                    <a:lnTo>
                      <a:pt x="303" y="70"/>
                    </a:lnTo>
                    <a:lnTo>
                      <a:pt x="275" y="68"/>
                    </a:lnTo>
                    <a:lnTo>
                      <a:pt x="267" y="58"/>
                    </a:lnTo>
                    <a:lnTo>
                      <a:pt x="261" y="52"/>
                    </a:lnTo>
                    <a:lnTo>
                      <a:pt x="251" y="60"/>
                    </a:lnTo>
                    <a:lnTo>
                      <a:pt x="241" y="62"/>
                    </a:lnTo>
                    <a:lnTo>
                      <a:pt x="241" y="78"/>
                    </a:lnTo>
                    <a:lnTo>
                      <a:pt x="227" y="78"/>
                    </a:lnTo>
                    <a:lnTo>
                      <a:pt x="227" y="70"/>
                    </a:lnTo>
                    <a:lnTo>
                      <a:pt x="213" y="72"/>
                    </a:lnTo>
                    <a:lnTo>
                      <a:pt x="213" y="84"/>
                    </a:lnTo>
                    <a:lnTo>
                      <a:pt x="195" y="86"/>
                    </a:lnTo>
                    <a:lnTo>
                      <a:pt x="183" y="102"/>
                    </a:lnTo>
                    <a:lnTo>
                      <a:pt x="183" y="114"/>
                    </a:lnTo>
                    <a:lnTo>
                      <a:pt x="171" y="124"/>
                    </a:lnTo>
                    <a:lnTo>
                      <a:pt x="169" y="136"/>
                    </a:lnTo>
                    <a:lnTo>
                      <a:pt x="155" y="140"/>
                    </a:lnTo>
                    <a:lnTo>
                      <a:pt x="153" y="154"/>
                    </a:lnTo>
                    <a:lnTo>
                      <a:pt x="143" y="170"/>
                    </a:lnTo>
                    <a:lnTo>
                      <a:pt x="149" y="184"/>
                    </a:lnTo>
                    <a:lnTo>
                      <a:pt x="145" y="188"/>
                    </a:lnTo>
                    <a:lnTo>
                      <a:pt x="113" y="198"/>
                    </a:lnTo>
                    <a:lnTo>
                      <a:pt x="113" y="248"/>
                    </a:lnTo>
                    <a:lnTo>
                      <a:pt x="125" y="254"/>
                    </a:lnTo>
                    <a:lnTo>
                      <a:pt x="127" y="266"/>
                    </a:lnTo>
                    <a:lnTo>
                      <a:pt x="113" y="268"/>
                    </a:lnTo>
                    <a:lnTo>
                      <a:pt x="125" y="276"/>
                    </a:lnTo>
                    <a:lnTo>
                      <a:pt x="121" y="288"/>
                    </a:lnTo>
                    <a:lnTo>
                      <a:pt x="113" y="296"/>
                    </a:lnTo>
                    <a:lnTo>
                      <a:pt x="113" y="312"/>
                    </a:lnTo>
                    <a:lnTo>
                      <a:pt x="96" y="314"/>
                    </a:lnTo>
                    <a:close/>
                  </a:path>
                </a:pathLst>
              </a:custGeom>
              <a:grpFill/>
              <a:ln w="3175">
                <a:solidFill>
                  <a:schemeClr val="accent3"/>
                </a:solidFill>
                <a:prstDash val="solid"/>
                <a:round/>
                <a:headEnd/>
                <a:tailEnd/>
              </a:ln>
            </p:spPr>
            <p:txBody>
              <a:bodyPr/>
              <a:lstStyle/>
              <a:p>
                <a:pPr>
                  <a:defRPr/>
                </a:pPr>
                <a:endParaRPr lang="en-GB"/>
              </a:p>
            </p:txBody>
          </p:sp>
          <p:sp>
            <p:nvSpPr>
              <p:cNvPr id="155" name="Freeform 154"/>
              <p:cNvSpPr>
                <a:spLocks/>
              </p:cNvSpPr>
              <p:nvPr/>
            </p:nvSpPr>
            <p:spPr bwMode="gray">
              <a:xfrm>
                <a:off x="6607853" y="2954293"/>
                <a:ext cx="94228" cy="59229"/>
              </a:xfrm>
              <a:custGeom>
                <a:avLst/>
                <a:gdLst/>
                <a:ahLst/>
                <a:cxnLst>
                  <a:cxn ang="0">
                    <a:pos x="16" y="36"/>
                  </a:cxn>
                  <a:cxn ang="0">
                    <a:pos x="28" y="36"/>
                  </a:cxn>
                  <a:cxn ang="0">
                    <a:pos x="40" y="40"/>
                  </a:cxn>
                  <a:cxn ang="0">
                    <a:pos x="52" y="44"/>
                  </a:cxn>
                  <a:cxn ang="0">
                    <a:pos x="62" y="44"/>
                  </a:cxn>
                  <a:cxn ang="0">
                    <a:pos x="64" y="32"/>
                  </a:cxn>
                  <a:cxn ang="0">
                    <a:pos x="64" y="16"/>
                  </a:cxn>
                  <a:cxn ang="0">
                    <a:pos x="70" y="4"/>
                  </a:cxn>
                  <a:cxn ang="0">
                    <a:pos x="54" y="6"/>
                  </a:cxn>
                  <a:cxn ang="0">
                    <a:pos x="40" y="0"/>
                  </a:cxn>
                  <a:cxn ang="0">
                    <a:pos x="18" y="4"/>
                  </a:cxn>
                  <a:cxn ang="0">
                    <a:pos x="2" y="8"/>
                  </a:cxn>
                  <a:cxn ang="0">
                    <a:pos x="0" y="20"/>
                  </a:cxn>
                  <a:cxn ang="0">
                    <a:pos x="6" y="30"/>
                  </a:cxn>
                  <a:cxn ang="0">
                    <a:pos x="14" y="30"/>
                  </a:cxn>
                  <a:cxn ang="0">
                    <a:pos x="16" y="36"/>
                  </a:cxn>
                </a:cxnLst>
                <a:rect l="0" t="0" r="r" b="b"/>
                <a:pathLst>
                  <a:path w="70" h="44">
                    <a:moveTo>
                      <a:pt x="16" y="36"/>
                    </a:moveTo>
                    <a:lnTo>
                      <a:pt x="28" y="36"/>
                    </a:lnTo>
                    <a:lnTo>
                      <a:pt x="40" y="40"/>
                    </a:lnTo>
                    <a:lnTo>
                      <a:pt x="52" y="44"/>
                    </a:lnTo>
                    <a:lnTo>
                      <a:pt x="62" y="44"/>
                    </a:lnTo>
                    <a:lnTo>
                      <a:pt x="64" y="32"/>
                    </a:lnTo>
                    <a:lnTo>
                      <a:pt x="64" y="16"/>
                    </a:lnTo>
                    <a:lnTo>
                      <a:pt x="70" y="4"/>
                    </a:lnTo>
                    <a:lnTo>
                      <a:pt x="54" y="6"/>
                    </a:lnTo>
                    <a:lnTo>
                      <a:pt x="40" y="0"/>
                    </a:lnTo>
                    <a:lnTo>
                      <a:pt x="18" y="4"/>
                    </a:lnTo>
                    <a:lnTo>
                      <a:pt x="2" y="8"/>
                    </a:lnTo>
                    <a:lnTo>
                      <a:pt x="0" y="20"/>
                    </a:lnTo>
                    <a:lnTo>
                      <a:pt x="6" y="30"/>
                    </a:lnTo>
                    <a:lnTo>
                      <a:pt x="14" y="30"/>
                    </a:lnTo>
                    <a:lnTo>
                      <a:pt x="16" y="36"/>
                    </a:lnTo>
                    <a:close/>
                  </a:path>
                </a:pathLst>
              </a:custGeom>
              <a:grpFill/>
              <a:ln w="3175">
                <a:solidFill>
                  <a:schemeClr val="accent3"/>
                </a:solidFill>
                <a:prstDash val="solid"/>
                <a:round/>
                <a:headEnd/>
                <a:tailEnd/>
              </a:ln>
            </p:spPr>
            <p:txBody>
              <a:bodyPr/>
              <a:lstStyle/>
              <a:p>
                <a:pPr>
                  <a:defRPr/>
                </a:pPr>
                <a:endParaRPr lang="en-GB"/>
              </a:p>
            </p:txBody>
          </p:sp>
          <p:sp>
            <p:nvSpPr>
              <p:cNvPr id="156" name="Freeform 155"/>
              <p:cNvSpPr>
                <a:spLocks/>
              </p:cNvSpPr>
              <p:nvPr/>
            </p:nvSpPr>
            <p:spPr bwMode="gray">
              <a:xfrm>
                <a:off x="6554008" y="3002753"/>
                <a:ext cx="156150" cy="72690"/>
              </a:xfrm>
              <a:custGeom>
                <a:avLst/>
                <a:gdLst/>
                <a:ahLst/>
                <a:cxnLst>
                  <a:cxn ang="0">
                    <a:pos x="26" y="12"/>
                  </a:cxn>
                  <a:cxn ang="0">
                    <a:pos x="36" y="18"/>
                  </a:cxn>
                  <a:cxn ang="0">
                    <a:pos x="46" y="24"/>
                  </a:cxn>
                  <a:cxn ang="0">
                    <a:pos x="54" y="18"/>
                  </a:cxn>
                  <a:cxn ang="0">
                    <a:pos x="56" y="8"/>
                  </a:cxn>
                  <a:cxn ang="0">
                    <a:pos x="56" y="0"/>
                  </a:cxn>
                  <a:cxn ang="0">
                    <a:pos x="68" y="0"/>
                  </a:cxn>
                  <a:cxn ang="0">
                    <a:pos x="80" y="4"/>
                  </a:cxn>
                  <a:cxn ang="0">
                    <a:pos x="88" y="6"/>
                  </a:cxn>
                  <a:cxn ang="0">
                    <a:pos x="102" y="8"/>
                  </a:cxn>
                  <a:cxn ang="0">
                    <a:pos x="104" y="12"/>
                  </a:cxn>
                  <a:cxn ang="0">
                    <a:pos x="108" y="20"/>
                  </a:cxn>
                  <a:cxn ang="0">
                    <a:pos x="112" y="36"/>
                  </a:cxn>
                  <a:cxn ang="0">
                    <a:pos x="116" y="42"/>
                  </a:cxn>
                  <a:cxn ang="0">
                    <a:pos x="104" y="50"/>
                  </a:cxn>
                  <a:cxn ang="0">
                    <a:pos x="90" y="54"/>
                  </a:cxn>
                  <a:cxn ang="0">
                    <a:pos x="62" y="36"/>
                  </a:cxn>
                  <a:cxn ang="0">
                    <a:pos x="10" y="38"/>
                  </a:cxn>
                  <a:cxn ang="0">
                    <a:pos x="0" y="40"/>
                  </a:cxn>
                  <a:cxn ang="0">
                    <a:pos x="0" y="30"/>
                  </a:cxn>
                  <a:cxn ang="0">
                    <a:pos x="8" y="20"/>
                  </a:cxn>
                  <a:cxn ang="0">
                    <a:pos x="14" y="10"/>
                  </a:cxn>
                  <a:cxn ang="0">
                    <a:pos x="26" y="12"/>
                  </a:cxn>
                </a:cxnLst>
                <a:rect l="0" t="0" r="r" b="b"/>
                <a:pathLst>
                  <a:path w="116" h="54">
                    <a:moveTo>
                      <a:pt x="26" y="12"/>
                    </a:moveTo>
                    <a:lnTo>
                      <a:pt x="36" y="18"/>
                    </a:lnTo>
                    <a:lnTo>
                      <a:pt x="46" y="24"/>
                    </a:lnTo>
                    <a:lnTo>
                      <a:pt x="54" y="18"/>
                    </a:lnTo>
                    <a:lnTo>
                      <a:pt x="56" y="8"/>
                    </a:lnTo>
                    <a:lnTo>
                      <a:pt x="56" y="0"/>
                    </a:lnTo>
                    <a:lnTo>
                      <a:pt x="68" y="0"/>
                    </a:lnTo>
                    <a:lnTo>
                      <a:pt x="80" y="4"/>
                    </a:lnTo>
                    <a:lnTo>
                      <a:pt x="88" y="6"/>
                    </a:lnTo>
                    <a:lnTo>
                      <a:pt x="102" y="8"/>
                    </a:lnTo>
                    <a:lnTo>
                      <a:pt x="104" y="12"/>
                    </a:lnTo>
                    <a:lnTo>
                      <a:pt x="108" y="20"/>
                    </a:lnTo>
                    <a:lnTo>
                      <a:pt x="112" y="36"/>
                    </a:lnTo>
                    <a:lnTo>
                      <a:pt x="116" y="42"/>
                    </a:lnTo>
                    <a:lnTo>
                      <a:pt x="104" y="50"/>
                    </a:lnTo>
                    <a:lnTo>
                      <a:pt x="90" y="54"/>
                    </a:lnTo>
                    <a:lnTo>
                      <a:pt x="62" y="36"/>
                    </a:lnTo>
                    <a:lnTo>
                      <a:pt x="10" y="38"/>
                    </a:lnTo>
                    <a:lnTo>
                      <a:pt x="0" y="40"/>
                    </a:lnTo>
                    <a:lnTo>
                      <a:pt x="0" y="30"/>
                    </a:lnTo>
                    <a:lnTo>
                      <a:pt x="8" y="20"/>
                    </a:lnTo>
                    <a:lnTo>
                      <a:pt x="14" y="10"/>
                    </a:lnTo>
                    <a:lnTo>
                      <a:pt x="26" y="12"/>
                    </a:lnTo>
                    <a:close/>
                  </a:path>
                </a:pathLst>
              </a:custGeom>
              <a:grpFill/>
              <a:ln w="3175">
                <a:solidFill>
                  <a:schemeClr val="accent3"/>
                </a:solidFill>
                <a:prstDash val="solid"/>
                <a:round/>
                <a:headEnd/>
                <a:tailEnd/>
              </a:ln>
            </p:spPr>
            <p:txBody>
              <a:bodyPr/>
              <a:lstStyle/>
              <a:p>
                <a:pPr>
                  <a:defRPr/>
                </a:pPr>
                <a:endParaRPr lang="en-GB"/>
              </a:p>
            </p:txBody>
          </p:sp>
          <p:sp>
            <p:nvSpPr>
              <p:cNvPr id="157" name="Freeform 156"/>
              <p:cNvSpPr>
                <a:spLocks/>
              </p:cNvSpPr>
              <p:nvPr/>
            </p:nvSpPr>
            <p:spPr bwMode="gray">
              <a:xfrm>
                <a:off x="6554008" y="3051214"/>
                <a:ext cx="121151" cy="72690"/>
              </a:xfrm>
              <a:custGeom>
                <a:avLst/>
                <a:gdLst/>
                <a:ahLst/>
                <a:cxnLst>
                  <a:cxn ang="0">
                    <a:pos x="0" y="4"/>
                  </a:cxn>
                  <a:cxn ang="0">
                    <a:pos x="10" y="2"/>
                  </a:cxn>
                  <a:cxn ang="0">
                    <a:pos x="62" y="0"/>
                  </a:cxn>
                  <a:cxn ang="0">
                    <a:pos x="90" y="18"/>
                  </a:cxn>
                  <a:cxn ang="0">
                    <a:pos x="90" y="30"/>
                  </a:cxn>
                  <a:cxn ang="0">
                    <a:pos x="76" y="34"/>
                  </a:cxn>
                  <a:cxn ang="0">
                    <a:pos x="74" y="50"/>
                  </a:cxn>
                  <a:cxn ang="0">
                    <a:pos x="58" y="52"/>
                  </a:cxn>
                  <a:cxn ang="0">
                    <a:pos x="38" y="54"/>
                  </a:cxn>
                  <a:cxn ang="0">
                    <a:pos x="28" y="44"/>
                  </a:cxn>
                  <a:cxn ang="0">
                    <a:pos x="30" y="34"/>
                  </a:cxn>
                  <a:cxn ang="0">
                    <a:pos x="20" y="30"/>
                  </a:cxn>
                  <a:cxn ang="0">
                    <a:pos x="4" y="26"/>
                  </a:cxn>
                  <a:cxn ang="0">
                    <a:pos x="0" y="4"/>
                  </a:cxn>
                </a:cxnLst>
                <a:rect l="0" t="0" r="r" b="b"/>
                <a:pathLst>
                  <a:path w="90" h="54">
                    <a:moveTo>
                      <a:pt x="0" y="4"/>
                    </a:moveTo>
                    <a:lnTo>
                      <a:pt x="10" y="2"/>
                    </a:lnTo>
                    <a:lnTo>
                      <a:pt x="62" y="0"/>
                    </a:lnTo>
                    <a:lnTo>
                      <a:pt x="90" y="18"/>
                    </a:lnTo>
                    <a:lnTo>
                      <a:pt x="90" y="30"/>
                    </a:lnTo>
                    <a:lnTo>
                      <a:pt x="76" y="34"/>
                    </a:lnTo>
                    <a:lnTo>
                      <a:pt x="74" y="50"/>
                    </a:lnTo>
                    <a:lnTo>
                      <a:pt x="58" y="52"/>
                    </a:lnTo>
                    <a:lnTo>
                      <a:pt x="38" y="54"/>
                    </a:lnTo>
                    <a:lnTo>
                      <a:pt x="28" y="44"/>
                    </a:lnTo>
                    <a:lnTo>
                      <a:pt x="30" y="34"/>
                    </a:lnTo>
                    <a:lnTo>
                      <a:pt x="20" y="30"/>
                    </a:lnTo>
                    <a:lnTo>
                      <a:pt x="4" y="26"/>
                    </a:lnTo>
                    <a:lnTo>
                      <a:pt x="0" y="4"/>
                    </a:lnTo>
                    <a:close/>
                  </a:path>
                </a:pathLst>
              </a:custGeom>
              <a:grpFill/>
              <a:ln w="3175">
                <a:solidFill>
                  <a:schemeClr val="accent3"/>
                </a:solidFill>
                <a:prstDash val="solid"/>
                <a:round/>
                <a:headEnd/>
                <a:tailEnd/>
              </a:ln>
            </p:spPr>
            <p:txBody>
              <a:bodyPr/>
              <a:lstStyle/>
              <a:p>
                <a:pPr>
                  <a:defRPr/>
                </a:pPr>
                <a:endParaRPr lang="en-GB"/>
              </a:p>
            </p:txBody>
          </p:sp>
          <p:sp>
            <p:nvSpPr>
              <p:cNvPr id="158" name="Freeform 157"/>
              <p:cNvSpPr>
                <a:spLocks/>
              </p:cNvSpPr>
              <p:nvPr/>
            </p:nvSpPr>
            <p:spPr bwMode="gray">
              <a:xfrm>
                <a:off x="6524393" y="3086213"/>
                <a:ext cx="69998" cy="26922"/>
              </a:xfrm>
              <a:custGeom>
                <a:avLst/>
                <a:gdLst/>
                <a:ahLst/>
                <a:cxnLst>
                  <a:cxn ang="0">
                    <a:pos x="0" y="12"/>
                  </a:cxn>
                  <a:cxn ang="0">
                    <a:pos x="4" y="20"/>
                  </a:cxn>
                  <a:cxn ang="0">
                    <a:pos x="50" y="18"/>
                  </a:cxn>
                  <a:cxn ang="0">
                    <a:pos x="52" y="8"/>
                  </a:cxn>
                  <a:cxn ang="0">
                    <a:pos x="30" y="0"/>
                  </a:cxn>
                  <a:cxn ang="0">
                    <a:pos x="24" y="8"/>
                  </a:cxn>
                  <a:cxn ang="0">
                    <a:pos x="8" y="6"/>
                  </a:cxn>
                  <a:cxn ang="0">
                    <a:pos x="6" y="12"/>
                  </a:cxn>
                  <a:cxn ang="0">
                    <a:pos x="0" y="12"/>
                  </a:cxn>
                </a:cxnLst>
                <a:rect l="0" t="0" r="r" b="b"/>
                <a:pathLst>
                  <a:path w="52" h="20">
                    <a:moveTo>
                      <a:pt x="0" y="12"/>
                    </a:moveTo>
                    <a:lnTo>
                      <a:pt x="4" y="20"/>
                    </a:lnTo>
                    <a:lnTo>
                      <a:pt x="50" y="18"/>
                    </a:lnTo>
                    <a:lnTo>
                      <a:pt x="52" y="8"/>
                    </a:lnTo>
                    <a:lnTo>
                      <a:pt x="30" y="0"/>
                    </a:lnTo>
                    <a:lnTo>
                      <a:pt x="24" y="8"/>
                    </a:lnTo>
                    <a:lnTo>
                      <a:pt x="8" y="6"/>
                    </a:lnTo>
                    <a:lnTo>
                      <a:pt x="6" y="12"/>
                    </a:lnTo>
                    <a:lnTo>
                      <a:pt x="0" y="12"/>
                    </a:lnTo>
                    <a:close/>
                  </a:path>
                </a:pathLst>
              </a:custGeom>
              <a:grpFill/>
              <a:ln w="3175">
                <a:solidFill>
                  <a:schemeClr val="accent3"/>
                </a:solidFill>
                <a:prstDash val="solid"/>
                <a:round/>
                <a:headEnd/>
                <a:tailEnd/>
              </a:ln>
            </p:spPr>
            <p:txBody>
              <a:bodyPr/>
              <a:lstStyle/>
              <a:p>
                <a:pPr>
                  <a:defRPr/>
                </a:pPr>
                <a:endParaRPr lang="en-GB"/>
              </a:p>
            </p:txBody>
          </p:sp>
          <p:sp>
            <p:nvSpPr>
              <p:cNvPr id="159" name="Freeform 158"/>
              <p:cNvSpPr>
                <a:spLocks/>
              </p:cNvSpPr>
              <p:nvPr/>
            </p:nvSpPr>
            <p:spPr bwMode="gray">
              <a:xfrm>
                <a:off x="6602468" y="3059290"/>
                <a:ext cx="201918" cy="142689"/>
              </a:xfrm>
              <a:custGeom>
                <a:avLst/>
                <a:gdLst/>
                <a:ahLst/>
                <a:cxnLst>
                  <a:cxn ang="0">
                    <a:pos x="2" y="48"/>
                  </a:cxn>
                  <a:cxn ang="0">
                    <a:pos x="24" y="44"/>
                  </a:cxn>
                  <a:cxn ang="0">
                    <a:pos x="38" y="44"/>
                  </a:cxn>
                  <a:cxn ang="0">
                    <a:pos x="40" y="28"/>
                  </a:cxn>
                  <a:cxn ang="0">
                    <a:pos x="54" y="24"/>
                  </a:cxn>
                  <a:cxn ang="0">
                    <a:pos x="54" y="12"/>
                  </a:cxn>
                  <a:cxn ang="0">
                    <a:pos x="68" y="8"/>
                  </a:cxn>
                  <a:cxn ang="0">
                    <a:pos x="80" y="0"/>
                  </a:cxn>
                  <a:cxn ang="0">
                    <a:pos x="98" y="4"/>
                  </a:cxn>
                  <a:cxn ang="0">
                    <a:pos x="98" y="10"/>
                  </a:cxn>
                  <a:cxn ang="0">
                    <a:pos x="118" y="12"/>
                  </a:cxn>
                  <a:cxn ang="0">
                    <a:pos x="122" y="34"/>
                  </a:cxn>
                  <a:cxn ang="0">
                    <a:pos x="150" y="64"/>
                  </a:cxn>
                  <a:cxn ang="0">
                    <a:pos x="148" y="66"/>
                  </a:cxn>
                  <a:cxn ang="0">
                    <a:pos x="130" y="66"/>
                  </a:cxn>
                  <a:cxn ang="0">
                    <a:pos x="130" y="86"/>
                  </a:cxn>
                  <a:cxn ang="0">
                    <a:pos x="118" y="88"/>
                  </a:cxn>
                  <a:cxn ang="0">
                    <a:pos x="114" y="106"/>
                  </a:cxn>
                  <a:cxn ang="0">
                    <a:pos x="94" y="104"/>
                  </a:cxn>
                  <a:cxn ang="0">
                    <a:pos x="92" y="98"/>
                  </a:cxn>
                  <a:cxn ang="0">
                    <a:pos x="64" y="98"/>
                  </a:cxn>
                  <a:cxn ang="0">
                    <a:pos x="46" y="94"/>
                  </a:cxn>
                  <a:cxn ang="0">
                    <a:pos x="16" y="88"/>
                  </a:cxn>
                  <a:cxn ang="0">
                    <a:pos x="6" y="102"/>
                  </a:cxn>
                  <a:cxn ang="0">
                    <a:pos x="6" y="88"/>
                  </a:cxn>
                  <a:cxn ang="0">
                    <a:pos x="0" y="84"/>
                  </a:cxn>
                  <a:cxn ang="0">
                    <a:pos x="2" y="78"/>
                  </a:cxn>
                  <a:cxn ang="0">
                    <a:pos x="10" y="78"/>
                  </a:cxn>
                  <a:cxn ang="0">
                    <a:pos x="10" y="64"/>
                  </a:cxn>
                  <a:cxn ang="0">
                    <a:pos x="6" y="60"/>
                  </a:cxn>
                  <a:cxn ang="0">
                    <a:pos x="2" y="48"/>
                  </a:cxn>
                </a:cxnLst>
                <a:rect l="0" t="0" r="r" b="b"/>
                <a:pathLst>
                  <a:path w="150" h="106">
                    <a:moveTo>
                      <a:pt x="2" y="48"/>
                    </a:moveTo>
                    <a:lnTo>
                      <a:pt x="24" y="44"/>
                    </a:lnTo>
                    <a:lnTo>
                      <a:pt x="38" y="44"/>
                    </a:lnTo>
                    <a:lnTo>
                      <a:pt x="40" y="28"/>
                    </a:lnTo>
                    <a:lnTo>
                      <a:pt x="54" y="24"/>
                    </a:lnTo>
                    <a:lnTo>
                      <a:pt x="54" y="12"/>
                    </a:lnTo>
                    <a:lnTo>
                      <a:pt x="68" y="8"/>
                    </a:lnTo>
                    <a:lnTo>
                      <a:pt x="80" y="0"/>
                    </a:lnTo>
                    <a:lnTo>
                      <a:pt x="98" y="4"/>
                    </a:lnTo>
                    <a:lnTo>
                      <a:pt x="98" y="10"/>
                    </a:lnTo>
                    <a:lnTo>
                      <a:pt x="118" y="12"/>
                    </a:lnTo>
                    <a:lnTo>
                      <a:pt x="122" y="34"/>
                    </a:lnTo>
                    <a:lnTo>
                      <a:pt x="150" y="64"/>
                    </a:lnTo>
                    <a:lnTo>
                      <a:pt x="148" y="66"/>
                    </a:lnTo>
                    <a:lnTo>
                      <a:pt x="130" y="66"/>
                    </a:lnTo>
                    <a:lnTo>
                      <a:pt x="130" y="86"/>
                    </a:lnTo>
                    <a:lnTo>
                      <a:pt x="118" y="88"/>
                    </a:lnTo>
                    <a:lnTo>
                      <a:pt x="114" y="106"/>
                    </a:lnTo>
                    <a:lnTo>
                      <a:pt x="94" y="104"/>
                    </a:lnTo>
                    <a:lnTo>
                      <a:pt x="92" y="98"/>
                    </a:lnTo>
                    <a:lnTo>
                      <a:pt x="64" y="98"/>
                    </a:lnTo>
                    <a:lnTo>
                      <a:pt x="46" y="94"/>
                    </a:lnTo>
                    <a:lnTo>
                      <a:pt x="16" y="88"/>
                    </a:lnTo>
                    <a:lnTo>
                      <a:pt x="6" y="102"/>
                    </a:lnTo>
                    <a:lnTo>
                      <a:pt x="6" y="88"/>
                    </a:lnTo>
                    <a:lnTo>
                      <a:pt x="0" y="84"/>
                    </a:lnTo>
                    <a:lnTo>
                      <a:pt x="2" y="78"/>
                    </a:lnTo>
                    <a:lnTo>
                      <a:pt x="10" y="78"/>
                    </a:lnTo>
                    <a:lnTo>
                      <a:pt x="10" y="64"/>
                    </a:lnTo>
                    <a:lnTo>
                      <a:pt x="6" y="60"/>
                    </a:lnTo>
                    <a:lnTo>
                      <a:pt x="2" y="48"/>
                    </a:lnTo>
                    <a:close/>
                  </a:path>
                </a:pathLst>
              </a:custGeom>
              <a:grpFill/>
              <a:ln w="3175">
                <a:solidFill>
                  <a:schemeClr val="accent3"/>
                </a:solidFill>
                <a:prstDash val="solid"/>
                <a:round/>
                <a:headEnd/>
                <a:tailEnd/>
              </a:ln>
            </p:spPr>
            <p:txBody>
              <a:bodyPr/>
              <a:lstStyle/>
              <a:p>
                <a:pPr>
                  <a:defRPr/>
                </a:pPr>
                <a:endParaRPr lang="en-GB"/>
              </a:p>
            </p:txBody>
          </p:sp>
          <p:sp>
            <p:nvSpPr>
              <p:cNvPr id="160" name="Freeform 159"/>
              <p:cNvSpPr>
                <a:spLocks/>
              </p:cNvSpPr>
              <p:nvPr/>
            </p:nvSpPr>
            <p:spPr bwMode="gray">
              <a:xfrm>
                <a:off x="5976522" y="2981216"/>
                <a:ext cx="169611" cy="258455"/>
              </a:xfrm>
              <a:custGeom>
                <a:avLst/>
                <a:gdLst/>
                <a:ahLst/>
                <a:cxnLst>
                  <a:cxn ang="0">
                    <a:pos x="38" y="84"/>
                  </a:cxn>
                  <a:cxn ang="0">
                    <a:pos x="16" y="90"/>
                  </a:cxn>
                  <a:cxn ang="0">
                    <a:pos x="20" y="76"/>
                  </a:cxn>
                  <a:cxn ang="0">
                    <a:pos x="14" y="60"/>
                  </a:cxn>
                  <a:cxn ang="0">
                    <a:pos x="0" y="60"/>
                  </a:cxn>
                  <a:cxn ang="0">
                    <a:pos x="4" y="44"/>
                  </a:cxn>
                  <a:cxn ang="0">
                    <a:pos x="2" y="20"/>
                  </a:cxn>
                  <a:cxn ang="0">
                    <a:pos x="16" y="0"/>
                  </a:cxn>
                  <a:cxn ang="0">
                    <a:pos x="28" y="26"/>
                  </a:cxn>
                  <a:cxn ang="0">
                    <a:pos x="60" y="38"/>
                  </a:cxn>
                  <a:cxn ang="0">
                    <a:pos x="40" y="58"/>
                  </a:cxn>
                  <a:cxn ang="0">
                    <a:pos x="42" y="70"/>
                  </a:cxn>
                  <a:cxn ang="0">
                    <a:pos x="66" y="68"/>
                  </a:cxn>
                  <a:cxn ang="0">
                    <a:pos x="72" y="90"/>
                  </a:cxn>
                  <a:cxn ang="0">
                    <a:pos x="92" y="110"/>
                  </a:cxn>
                  <a:cxn ang="0">
                    <a:pos x="98" y="130"/>
                  </a:cxn>
                  <a:cxn ang="0">
                    <a:pos x="116" y="130"/>
                  </a:cxn>
                  <a:cxn ang="0">
                    <a:pos x="120" y="148"/>
                  </a:cxn>
                  <a:cxn ang="0">
                    <a:pos x="102" y="160"/>
                  </a:cxn>
                  <a:cxn ang="0">
                    <a:pos x="116" y="166"/>
                  </a:cxn>
                  <a:cxn ang="0">
                    <a:pos x="96" y="176"/>
                  </a:cxn>
                  <a:cxn ang="0">
                    <a:pos x="38" y="176"/>
                  </a:cxn>
                  <a:cxn ang="0">
                    <a:pos x="22" y="184"/>
                  </a:cxn>
                  <a:cxn ang="0">
                    <a:pos x="6" y="188"/>
                  </a:cxn>
                  <a:cxn ang="0">
                    <a:pos x="34" y="164"/>
                  </a:cxn>
                  <a:cxn ang="0">
                    <a:pos x="54" y="162"/>
                  </a:cxn>
                  <a:cxn ang="0">
                    <a:pos x="48" y="160"/>
                  </a:cxn>
                  <a:cxn ang="0">
                    <a:pos x="30" y="158"/>
                  </a:cxn>
                  <a:cxn ang="0">
                    <a:pos x="14" y="158"/>
                  </a:cxn>
                  <a:cxn ang="0">
                    <a:pos x="18" y="148"/>
                  </a:cxn>
                  <a:cxn ang="0">
                    <a:pos x="34" y="136"/>
                  </a:cxn>
                  <a:cxn ang="0">
                    <a:pos x="24" y="128"/>
                  </a:cxn>
                  <a:cxn ang="0">
                    <a:pos x="48" y="122"/>
                  </a:cxn>
                  <a:cxn ang="0">
                    <a:pos x="52" y="102"/>
                  </a:cxn>
                  <a:cxn ang="0">
                    <a:pos x="44" y="86"/>
                  </a:cxn>
                </a:cxnLst>
                <a:rect l="0" t="0" r="r" b="b"/>
                <a:pathLst>
                  <a:path w="126" h="192">
                    <a:moveTo>
                      <a:pt x="44" y="86"/>
                    </a:moveTo>
                    <a:lnTo>
                      <a:pt x="38" y="84"/>
                    </a:lnTo>
                    <a:lnTo>
                      <a:pt x="32" y="92"/>
                    </a:lnTo>
                    <a:lnTo>
                      <a:pt x="16" y="90"/>
                    </a:lnTo>
                    <a:lnTo>
                      <a:pt x="14" y="82"/>
                    </a:lnTo>
                    <a:lnTo>
                      <a:pt x="20" y="76"/>
                    </a:lnTo>
                    <a:lnTo>
                      <a:pt x="18" y="62"/>
                    </a:lnTo>
                    <a:lnTo>
                      <a:pt x="14" y="60"/>
                    </a:lnTo>
                    <a:lnTo>
                      <a:pt x="6" y="64"/>
                    </a:lnTo>
                    <a:lnTo>
                      <a:pt x="0" y="60"/>
                    </a:lnTo>
                    <a:lnTo>
                      <a:pt x="10" y="48"/>
                    </a:lnTo>
                    <a:lnTo>
                      <a:pt x="4" y="44"/>
                    </a:lnTo>
                    <a:lnTo>
                      <a:pt x="0" y="36"/>
                    </a:lnTo>
                    <a:lnTo>
                      <a:pt x="2" y="20"/>
                    </a:lnTo>
                    <a:lnTo>
                      <a:pt x="12" y="20"/>
                    </a:lnTo>
                    <a:lnTo>
                      <a:pt x="16" y="0"/>
                    </a:lnTo>
                    <a:lnTo>
                      <a:pt x="44" y="2"/>
                    </a:lnTo>
                    <a:lnTo>
                      <a:pt x="28" y="26"/>
                    </a:lnTo>
                    <a:lnTo>
                      <a:pt x="64" y="26"/>
                    </a:lnTo>
                    <a:lnTo>
                      <a:pt x="60" y="38"/>
                    </a:lnTo>
                    <a:lnTo>
                      <a:pt x="48" y="50"/>
                    </a:lnTo>
                    <a:lnTo>
                      <a:pt x="40" y="58"/>
                    </a:lnTo>
                    <a:lnTo>
                      <a:pt x="36" y="66"/>
                    </a:lnTo>
                    <a:lnTo>
                      <a:pt x="42" y="70"/>
                    </a:lnTo>
                    <a:lnTo>
                      <a:pt x="52" y="66"/>
                    </a:lnTo>
                    <a:lnTo>
                      <a:pt x="66" y="68"/>
                    </a:lnTo>
                    <a:lnTo>
                      <a:pt x="70" y="78"/>
                    </a:lnTo>
                    <a:lnTo>
                      <a:pt x="72" y="90"/>
                    </a:lnTo>
                    <a:lnTo>
                      <a:pt x="84" y="98"/>
                    </a:lnTo>
                    <a:lnTo>
                      <a:pt x="92" y="110"/>
                    </a:lnTo>
                    <a:lnTo>
                      <a:pt x="94" y="118"/>
                    </a:lnTo>
                    <a:lnTo>
                      <a:pt x="98" y="130"/>
                    </a:lnTo>
                    <a:lnTo>
                      <a:pt x="106" y="132"/>
                    </a:lnTo>
                    <a:lnTo>
                      <a:pt x="116" y="130"/>
                    </a:lnTo>
                    <a:lnTo>
                      <a:pt x="126" y="138"/>
                    </a:lnTo>
                    <a:lnTo>
                      <a:pt x="120" y="148"/>
                    </a:lnTo>
                    <a:lnTo>
                      <a:pt x="110" y="154"/>
                    </a:lnTo>
                    <a:lnTo>
                      <a:pt x="102" y="160"/>
                    </a:lnTo>
                    <a:lnTo>
                      <a:pt x="108" y="162"/>
                    </a:lnTo>
                    <a:lnTo>
                      <a:pt x="116" y="166"/>
                    </a:lnTo>
                    <a:lnTo>
                      <a:pt x="108" y="172"/>
                    </a:lnTo>
                    <a:lnTo>
                      <a:pt x="96" y="176"/>
                    </a:lnTo>
                    <a:lnTo>
                      <a:pt x="46" y="176"/>
                    </a:lnTo>
                    <a:lnTo>
                      <a:pt x="38" y="176"/>
                    </a:lnTo>
                    <a:lnTo>
                      <a:pt x="38" y="184"/>
                    </a:lnTo>
                    <a:lnTo>
                      <a:pt x="22" y="184"/>
                    </a:lnTo>
                    <a:lnTo>
                      <a:pt x="10" y="192"/>
                    </a:lnTo>
                    <a:lnTo>
                      <a:pt x="6" y="188"/>
                    </a:lnTo>
                    <a:lnTo>
                      <a:pt x="24" y="172"/>
                    </a:lnTo>
                    <a:lnTo>
                      <a:pt x="34" y="164"/>
                    </a:lnTo>
                    <a:lnTo>
                      <a:pt x="46" y="164"/>
                    </a:lnTo>
                    <a:lnTo>
                      <a:pt x="54" y="162"/>
                    </a:lnTo>
                    <a:lnTo>
                      <a:pt x="56" y="154"/>
                    </a:lnTo>
                    <a:lnTo>
                      <a:pt x="48" y="160"/>
                    </a:lnTo>
                    <a:lnTo>
                      <a:pt x="38" y="158"/>
                    </a:lnTo>
                    <a:lnTo>
                      <a:pt x="30" y="158"/>
                    </a:lnTo>
                    <a:lnTo>
                      <a:pt x="24" y="154"/>
                    </a:lnTo>
                    <a:lnTo>
                      <a:pt x="14" y="158"/>
                    </a:lnTo>
                    <a:lnTo>
                      <a:pt x="10" y="154"/>
                    </a:lnTo>
                    <a:lnTo>
                      <a:pt x="18" y="148"/>
                    </a:lnTo>
                    <a:lnTo>
                      <a:pt x="26" y="142"/>
                    </a:lnTo>
                    <a:lnTo>
                      <a:pt x="34" y="136"/>
                    </a:lnTo>
                    <a:lnTo>
                      <a:pt x="34" y="130"/>
                    </a:lnTo>
                    <a:lnTo>
                      <a:pt x="24" y="128"/>
                    </a:lnTo>
                    <a:lnTo>
                      <a:pt x="24" y="120"/>
                    </a:lnTo>
                    <a:lnTo>
                      <a:pt x="48" y="122"/>
                    </a:lnTo>
                    <a:lnTo>
                      <a:pt x="48" y="112"/>
                    </a:lnTo>
                    <a:lnTo>
                      <a:pt x="52" y="102"/>
                    </a:lnTo>
                    <a:lnTo>
                      <a:pt x="38" y="94"/>
                    </a:lnTo>
                    <a:lnTo>
                      <a:pt x="44" y="86"/>
                    </a:lnTo>
                    <a:close/>
                  </a:path>
                </a:pathLst>
              </a:custGeom>
              <a:grpFill/>
              <a:ln w="3175">
                <a:solidFill>
                  <a:schemeClr val="accent3"/>
                </a:solidFill>
                <a:prstDash val="solid"/>
                <a:round/>
                <a:headEnd/>
                <a:tailEnd/>
              </a:ln>
            </p:spPr>
            <p:txBody>
              <a:bodyPr/>
              <a:lstStyle/>
              <a:p>
                <a:pPr>
                  <a:defRPr/>
                </a:pPr>
                <a:endParaRPr lang="en-GB"/>
              </a:p>
            </p:txBody>
          </p:sp>
          <p:sp>
            <p:nvSpPr>
              <p:cNvPr id="161" name="Freeform 160"/>
              <p:cNvSpPr>
                <a:spLocks/>
              </p:cNvSpPr>
              <p:nvPr/>
            </p:nvSpPr>
            <p:spPr bwMode="gray">
              <a:xfrm>
                <a:off x="5933446" y="3088905"/>
                <a:ext cx="51153" cy="32307"/>
              </a:xfrm>
              <a:custGeom>
                <a:avLst/>
                <a:gdLst/>
                <a:ahLst/>
                <a:cxnLst>
                  <a:cxn ang="0">
                    <a:pos x="12" y="0"/>
                  </a:cxn>
                  <a:cxn ang="0">
                    <a:pos x="30" y="2"/>
                  </a:cxn>
                  <a:cxn ang="0">
                    <a:pos x="34" y="8"/>
                  </a:cxn>
                  <a:cxn ang="0">
                    <a:pos x="38" y="16"/>
                  </a:cxn>
                  <a:cxn ang="0">
                    <a:pos x="34" y="24"/>
                  </a:cxn>
                  <a:cxn ang="0">
                    <a:pos x="22" y="24"/>
                  </a:cxn>
                  <a:cxn ang="0">
                    <a:pos x="16" y="18"/>
                  </a:cxn>
                  <a:cxn ang="0">
                    <a:pos x="8" y="22"/>
                  </a:cxn>
                  <a:cxn ang="0">
                    <a:pos x="0" y="18"/>
                  </a:cxn>
                  <a:cxn ang="0">
                    <a:pos x="4" y="8"/>
                  </a:cxn>
                  <a:cxn ang="0">
                    <a:pos x="12" y="0"/>
                  </a:cxn>
                </a:cxnLst>
                <a:rect l="0" t="0" r="r" b="b"/>
                <a:pathLst>
                  <a:path w="38" h="24">
                    <a:moveTo>
                      <a:pt x="12" y="0"/>
                    </a:moveTo>
                    <a:lnTo>
                      <a:pt x="30" y="2"/>
                    </a:lnTo>
                    <a:lnTo>
                      <a:pt x="34" y="8"/>
                    </a:lnTo>
                    <a:lnTo>
                      <a:pt x="38" y="16"/>
                    </a:lnTo>
                    <a:lnTo>
                      <a:pt x="34" y="24"/>
                    </a:lnTo>
                    <a:lnTo>
                      <a:pt x="22" y="24"/>
                    </a:lnTo>
                    <a:lnTo>
                      <a:pt x="16" y="18"/>
                    </a:lnTo>
                    <a:lnTo>
                      <a:pt x="8" y="22"/>
                    </a:lnTo>
                    <a:lnTo>
                      <a:pt x="0" y="18"/>
                    </a:lnTo>
                    <a:lnTo>
                      <a:pt x="4" y="8"/>
                    </a:lnTo>
                    <a:lnTo>
                      <a:pt x="12" y="0"/>
                    </a:lnTo>
                    <a:close/>
                  </a:path>
                </a:pathLst>
              </a:custGeom>
              <a:grpFill/>
              <a:ln w="3175">
                <a:solidFill>
                  <a:schemeClr val="accent3"/>
                </a:solidFill>
                <a:prstDash val="solid"/>
                <a:round/>
                <a:headEnd/>
                <a:tailEnd/>
              </a:ln>
            </p:spPr>
            <p:txBody>
              <a:bodyPr/>
              <a:lstStyle/>
              <a:p>
                <a:pPr>
                  <a:defRPr/>
                </a:pPr>
                <a:endParaRPr lang="en-GB"/>
              </a:p>
            </p:txBody>
          </p:sp>
          <p:sp>
            <p:nvSpPr>
              <p:cNvPr id="162" name="Freeform 161"/>
              <p:cNvSpPr>
                <a:spLocks/>
              </p:cNvSpPr>
              <p:nvPr/>
            </p:nvSpPr>
            <p:spPr bwMode="gray">
              <a:xfrm>
                <a:off x="5884986" y="3113135"/>
                <a:ext cx="88844" cy="83459"/>
              </a:xfrm>
              <a:custGeom>
                <a:avLst/>
                <a:gdLst/>
                <a:ahLst/>
                <a:cxnLst>
                  <a:cxn ang="0">
                    <a:pos x="66" y="26"/>
                  </a:cxn>
                  <a:cxn ang="0">
                    <a:pos x="64" y="44"/>
                  </a:cxn>
                  <a:cxn ang="0">
                    <a:pos x="48" y="48"/>
                  </a:cxn>
                  <a:cxn ang="0">
                    <a:pos x="36" y="52"/>
                  </a:cxn>
                  <a:cxn ang="0">
                    <a:pos x="26" y="58"/>
                  </a:cxn>
                  <a:cxn ang="0">
                    <a:pos x="18" y="62"/>
                  </a:cxn>
                  <a:cxn ang="0">
                    <a:pos x="8" y="58"/>
                  </a:cxn>
                  <a:cxn ang="0">
                    <a:pos x="0" y="48"/>
                  </a:cxn>
                  <a:cxn ang="0">
                    <a:pos x="10" y="40"/>
                  </a:cxn>
                  <a:cxn ang="0">
                    <a:pos x="12" y="30"/>
                  </a:cxn>
                  <a:cxn ang="0">
                    <a:pos x="20" y="26"/>
                  </a:cxn>
                  <a:cxn ang="0">
                    <a:pos x="14" y="22"/>
                  </a:cxn>
                  <a:cxn ang="0">
                    <a:pos x="4" y="24"/>
                  </a:cxn>
                  <a:cxn ang="0">
                    <a:pos x="2" y="16"/>
                  </a:cxn>
                  <a:cxn ang="0">
                    <a:pos x="6" y="12"/>
                  </a:cxn>
                  <a:cxn ang="0">
                    <a:pos x="4" y="6"/>
                  </a:cxn>
                  <a:cxn ang="0">
                    <a:pos x="10" y="0"/>
                  </a:cxn>
                  <a:cxn ang="0">
                    <a:pos x="20" y="4"/>
                  </a:cxn>
                  <a:cxn ang="0">
                    <a:pos x="28" y="2"/>
                  </a:cxn>
                  <a:cxn ang="0">
                    <a:pos x="36" y="0"/>
                  </a:cxn>
                  <a:cxn ang="0">
                    <a:pos x="44" y="4"/>
                  </a:cxn>
                  <a:cxn ang="0">
                    <a:pos x="52" y="0"/>
                  </a:cxn>
                  <a:cxn ang="0">
                    <a:pos x="58" y="6"/>
                  </a:cxn>
                  <a:cxn ang="0">
                    <a:pos x="64" y="12"/>
                  </a:cxn>
                  <a:cxn ang="0">
                    <a:pos x="66" y="26"/>
                  </a:cxn>
                </a:cxnLst>
                <a:rect l="0" t="0" r="r" b="b"/>
                <a:pathLst>
                  <a:path w="66" h="62">
                    <a:moveTo>
                      <a:pt x="66" y="26"/>
                    </a:moveTo>
                    <a:lnTo>
                      <a:pt x="64" y="44"/>
                    </a:lnTo>
                    <a:lnTo>
                      <a:pt x="48" y="48"/>
                    </a:lnTo>
                    <a:lnTo>
                      <a:pt x="36" y="52"/>
                    </a:lnTo>
                    <a:lnTo>
                      <a:pt x="26" y="58"/>
                    </a:lnTo>
                    <a:lnTo>
                      <a:pt x="18" y="62"/>
                    </a:lnTo>
                    <a:lnTo>
                      <a:pt x="8" y="58"/>
                    </a:lnTo>
                    <a:lnTo>
                      <a:pt x="0" y="48"/>
                    </a:lnTo>
                    <a:lnTo>
                      <a:pt x="10" y="40"/>
                    </a:lnTo>
                    <a:lnTo>
                      <a:pt x="12" y="30"/>
                    </a:lnTo>
                    <a:lnTo>
                      <a:pt x="20" y="26"/>
                    </a:lnTo>
                    <a:lnTo>
                      <a:pt x="14" y="22"/>
                    </a:lnTo>
                    <a:lnTo>
                      <a:pt x="4" y="24"/>
                    </a:lnTo>
                    <a:lnTo>
                      <a:pt x="2" y="16"/>
                    </a:lnTo>
                    <a:lnTo>
                      <a:pt x="6" y="12"/>
                    </a:lnTo>
                    <a:lnTo>
                      <a:pt x="4" y="6"/>
                    </a:lnTo>
                    <a:lnTo>
                      <a:pt x="10" y="0"/>
                    </a:lnTo>
                    <a:lnTo>
                      <a:pt x="20" y="4"/>
                    </a:lnTo>
                    <a:lnTo>
                      <a:pt x="28" y="2"/>
                    </a:lnTo>
                    <a:lnTo>
                      <a:pt x="36" y="0"/>
                    </a:lnTo>
                    <a:lnTo>
                      <a:pt x="44" y="4"/>
                    </a:lnTo>
                    <a:lnTo>
                      <a:pt x="52" y="0"/>
                    </a:lnTo>
                    <a:lnTo>
                      <a:pt x="58" y="6"/>
                    </a:lnTo>
                    <a:lnTo>
                      <a:pt x="64" y="12"/>
                    </a:lnTo>
                    <a:lnTo>
                      <a:pt x="66" y="26"/>
                    </a:lnTo>
                    <a:close/>
                  </a:path>
                </a:pathLst>
              </a:custGeom>
              <a:grpFill/>
              <a:ln w="3175">
                <a:solidFill>
                  <a:schemeClr val="accent3"/>
                </a:solidFill>
                <a:prstDash val="solid"/>
                <a:round/>
                <a:headEnd/>
                <a:tailEnd/>
              </a:ln>
            </p:spPr>
            <p:txBody>
              <a:bodyPr/>
              <a:lstStyle/>
              <a:p>
                <a:pPr>
                  <a:defRPr/>
                </a:pPr>
                <a:endParaRPr lang="en-GB"/>
              </a:p>
            </p:txBody>
          </p:sp>
          <p:sp>
            <p:nvSpPr>
              <p:cNvPr id="163" name="Freeform 162"/>
              <p:cNvSpPr>
                <a:spLocks/>
              </p:cNvSpPr>
              <p:nvPr/>
            </p:nvSpPr>
            <p:spPr bwMode="gray">
              <a:xfrm>
                <a:off x="6232285" y="3298900"/>
                <a:ext cx="94228" cy="51153"/>
              </a:xfrm>
              <a:custGeom>
                <a:avLst/>
                <a:gdLst/>
                <a:ahLst/>
                <a:cxnLst>
                  <a:cxn ang="0">
                    <a:pos x="24" y="2"/>
                  </a:cxn>
                  <a:cxn ang="0">
                    <a:pos x="40" y="2"/>
                  </a:cxn>
                  <a:cxn ang="0">
                    <a:pos x="50" y="0"/>
                  </a:cxn>
                  <a:cxn ang="0">
                    <a:pos x="58" y="2"/>
                  </a:cxn>
                  <a:cxn ang="0">
                    <a:pos x="60" y="4"/>
                  </a:cxn>
                  <a:cxn ang="0">
                    <a:pos x="58" y="8"/>
                  </a:cxn>
                  <a:cxn ang="0">
                    <a:pos x="56" y="14"/>
                  </a:cxn>
                  <a:cxn ang="0">
                    <a:pos x="64" y="16"/>
                  </a:cxn>
                  <a:cxn ang="0">
                    <a:pos x="68" y="16"/>
                  </a:cxn>
                  <a:cxn ang="0">
                    <a:pos x="70" y="20"/>
                  </a:cxn>
                  <a:cxn ang="0">
                    <a:pos x="66" y="28"/>
                  </a:cxn>
                  <a:cxn ang="0">
                    <a:pos x="56" y="30"/>
                  </a:cxn>
                  <a:cxn ang="0">
                    <a:pos x="50" y="24"/>
                  </a:cxn>
                  <a:cxn ang="0">
                    <a:pos x="50" y="34"/>
                  </a:cxn>
                  <a:cxn ang="0">
                    <a:pos x="46" y="36"/>
                  </a:cxn>
                  <a:cxn ang="0">
                    <a:pos x="40" y="34"/>
                  </a:cxn>
                  <a:cxn ang="0">
                    <a:pos x="34" y="30"/>
                  </a:cxn>
                  <a:cxn ang="0">
                    <a:pos x="30" y="32"/>
                  </a:cxn>
                  <a:cxn ang="0">
                    <a:pos x="30" y="36"/>
                  </a:cxn>
                  <a:cxn ang="0">
                    <a:pos x="16" y="38"/>
                  </a:cxn>
                  <a:cxn ang="0">
                    <a:pos x="16" y="28"/>
                  </a:cxn>
                  <a:cxn ang="0">
                    <a:pos x="0" y="28"/>
                  </a:cxn>
                  <a:cxn ang="0">
                    <a:pos x="8" y="16"/>
                  </a:cxn>
                  <a:cxn ang="0">
                    <a:pos x="18" y="6"/>
                  </a:cxn>
                  <a:cxn ang="0">
                    <a:pos x="22" y="6"/>
                  </a:cxn>
                  <a:cxn ang="0">
                    <a:pos x="24" y="2"/>
                  </a:cxn>
                </a:cxnLst>
                <a:rect l="0" t="0" r="r" b="b"/>
                <a:pathLst>
                  <a:path w="70" h="38">
                    <a:moveTo>
                      <a:pt x="24" y="2"/>
                    </a:moveTo>
                    <a:lnTo>
                      <a:pt x="40" y="2"/>
                    </a:lnTo>
                    <a:lnTo>
                      <a:pt x="50" y="0"/>
                    </a:lnTo>
                    <a:lnTo>
                      <a:pt x="58" y="2"/>
                    </a:lnTo>
                    <a:lnTo>
                      <a:pt x="60" y="4"/>
                    </a:lnTo>
                    <a:lnTo>
                      <a:pt x="58" y="8"/>
                    </a:lnTo>
                    <a:lnTo>
                      <a:pt x="56" y="14"/>
                    </a:lnTo>
                    <a:lnTo>
                      <a:pt x="64" y="16"/>
                    </a:lnTo>
                    <a:lnTo>
                      <a:pt x="68" y="16"/>
                    </a:lnTo>
                    <a:lnTo>
                      <a:pt x="70" y="20"/>
                    </a:lnTo>
                    <a:lnTo>
                      <a:pt x="66" y="28"/>
                    </a:lnTo>
                    <a:lnTo>
                      <a:pt x="56" y="30"/>
                    </a:lnTo>
                    <a:lnTo>
                      <a:pt x="50" y="24"/>
                    </a:lnTo>
                    <a:lnTo>
                      <a:pt x="50" y="34"/>
                    </a:lnTo>
                    <a:lnTo>
                      <a:pt x="46" y="36"/>
                    </a:lnTo>
                    <a:lnTo>
                      <a:pt x="40" y="34"/>
                    </a:lnTo>
                    <a:lnTo>
                      <a:pt x="34" y="30"/>
                    </a:lnTo>
                    <a:lnTo>
                      <a:pt x="30" y="32"/>
                    </a:lnTo>
                    <a:lnTo>
                      <a:pt x="30" y="36"/>
                    </a:lnTo>
                    <a:lnTo>
                      <a:pt x="16" y="38"/>
                    </a:lnTo>
                    <a:lnTo>
                      <a:pt x="16" y="28"/>
                    </a:lnTo>
                    <a:lnTo>
                      <a:pt x="0" y="28"/>
                    </a:lnTo>
                    <a:lnTo>
                      <a:pt x="8" y="16"/>
                    </a:lnTo>
                    <a:lnTo>
                      <a:pt x="18" y="6"/>
                    </a:lnTo>
                    <a:lnTo>
                      <a:pt x="22" y="6"/>
                    </a:lnTo>
                    <a:lnTo>
                      <a:pt x="24" y="2"/>
                    </a:lnTo>
                    <a:close/>
                  </a:path>
                </a:pathLst>
              </a:custGeom>
              <a:grpFill/>
              <a:ln w="3175">
                <a:solidFill>
                  <a:schemeClr val="accent3"/>
                </a:solidFill>
                <a:prstDash val="solid"/>
                <a:round/>
                <a:headEnd/>
                <a:tailEnd/>
              </a:ln>
            </p:spPr>
            <p:txBody>
              <a:bodyPr/>
              <a:lstStyle/>
              <a:p>
                <a:pPr>
                  <a:defRPr/>
                </a:pPr>
                <a:endParaRPr lang="en-GB"/>
              </a:p>
            </p:txBody>
          </p:sp>
          <p:sp>
            <p:nvSpPr>
              <p:cNvPr id="164" name="Freeform 163"/>
              <p:cNvSpPr>
                <a:spLocks/>
              </p:cNvSpPr>
              <p:nvPr/>
            </p:nvSpPr>
            <p:spPr bwMode="gray">
              <a:xfrm>
                <a:off x="6003445" y="3207364"/>
                <a:ext cx="274609" cy="231533"/>
              </a:xfrm>
              <a:custGeom>
                <a:avLst/>
                <a:gdLst/>
                <a:ahLst/>
                <a:cxnLst>
                  <a:cxn ang="0">
                    <a:pos x="126" y="8"/>
                  </a:cxn>
                  <a:cxn ang="0">
                    <a:pos x="152" y="24"/>
                  </a:cxn>
                  <a:cxn ang="0">
                    <a:pos x="162" y="32"/>
                  </a:cxn>
                  <a:cxn ang="0">
                    <a:pos x="180" y="36"/>
                  </a:cxn>
                  <a:cxn ang="0">
                    <a:pos x="202" y="40"/>
                  </a:cxn>
                  <a:cxn ang="0">
                    <a:pos x="198" y="56"/>
                  </a:cxn>
                  <a:cxn ang="0">
                    <a:pos x="194" y="70"/>
                  </a:cxn>
                  <a:cxn ang="0">
                    <a:pos x="188" y="74"/>
                  </a:cxn>
                  <a:cxn ang="0">
                    <a:pos x="170" y="96"/>
                  </a:cxn>
                  <a:cxn ang="0">
                    <a:pos x="186" y="106"/>
                  </a:cxn>
                  <a:cxn ang="0">
                    <a:pos x="188" y="116"/>
                  </a:cxn>
                  <a:cxn ang="0">
                    <a:pos x="186" y="140"/>
                  </a:cxn>
                  <a:cxn ang="0">
                    <a:pos x="194" y="148"/>
                  </a:cxn>
                  <a:cxn ang="0">
                    <a:pos x="182" y="158"/>
                  </a:cxn>
                  <a:cxn ang="0">
                    <a:pos x="160" y="156"/>
                  </a:cxn>
                  <a:cxn ang="0">
                    <a:pos x="138" y="152"/>
                  </a:cxn>
                  <a:cxn ang="0">
                    <a:pos x="122" y="162"/>
                  </a:cxn>
                  <a:cxn ang="0">
                    <a:pos x="106" y="172"/>
                  </a:cxn>
                  <a:cxn ang="0">
                    <a:pos x="80" y="168"/>
                  </a:cxn>
                  <a:cxn ang="0">
                    <a:pos x="50" y="156"/>
                  </a:cxn>
                  <a:cxn ang="0">
                    <a:pos x="56" y="128"/>
                  </a:cxn>
                  <a:cxn ang="0">
                    <a:pos x="64" y="116"/>
                  </a:cxn>
                  <a:cxn ang="0">
                    <a:pos x="44" y="90"/>
                  </a:cxn>
                  <a:cxn ang="0">
                    <a:pos x="36" y="76"/>
                  </a:cxn>
                  <a:cxn ang="0">
                    <a:pos x="18" y="66"/>
                  </a:cxn>
                  <a:cxn ang="0">
                    <a:pos x="0" y="60"/>
                  </a:cxn>
                  <a:cxn ang="0">
                    <a:pos x="8" y="50"/>
                  </a:cxn>
                  <a:cxn ang="0">
                    <a:pos x="26" y="48"/>
                  </a:cxn>
                  <a:cxn ang="0">
                    <a:pos x="40" y="50"/>
                  </a:cxn>
                  <a:cxn ang="0">
                    <a:pos x="54" y="46"/>
                  </a:cxn>
                  <a:cxn ang="0">
                    <a:pos x="48" y="30"/>
                  </a:cxn>
                  <a:cxn ang="0">
                    <a:pos x="62" y="36"/>
                  </a:cxn>
                  <a:cxn ang="0">
                    <a:pos x="84" y="28"/>
                  </a:cxn>
                  <a:cxn ang="0">
                    <a:pos x="106" y="18"/>
                  </a:cxn>
                  <a:cxn ang="0">
                    <a:pos x="116" y="0"/>
                  </a:cxn>
                </a:cxnLst>
                <a:rect l="0" t="0" r="r" b="b"/>
                <a:pathLst>
                  <a:path w="204" h="172">
                    <a:moveTo>
                      <a:pt x="116" y="0"/>
                    </a:moveTo>
                    <a:lnTo>
                      <a:pt x="126" y="8"/>
                    </a:lnTo>
                    <a:lnTo>
                      <a:pt x="140" y="20"/>
                    </a:lnTo>
                    <a:lnTo>
                      <a:pt x="152" y="24"/>
                    </a:lnTo>
                    <a:lnTo>
                      <a:pt x="154" y="28"/>
                    </a:lnTo>
                    <a:lnTo>
                      <a:pt x="162" y="32"/>
                    </a:lnTo>
                    <a:lnTo>
                      <a:pt x="174" y="32"/>
                    </a:lnTo>
                    <a:lnTo>
                      <a:pt x="180" y="36"/>
                    </a:lnTo>
                    <a:lnTo>
                      <a:pt x="184" y="40"/>
                    </a:lnTo>
                    <a:lnTo>
                      <a:pt x="202" y="40"/>
                    </a:lnTo>
                    <a:lnTo>
                      <a:pt x="204" y="44"/>
                    </a:lnTo>
                    <a:lnTo>
                      <a:pt x="198" y="56"/>
                    </a:lnTo>
                    <a:lnTo>
                      <a:pt x="194" y="64"/>
                    </a:lnTo>
                    <a:lnTo>
                      <a:pt x="194" y="70"/>
                    </a:lnTo>
                    <a:lnTo>
                      <a:pt x="192" y="74"/>
                    </a:lnTo>
                    <a:lnTo>
                      <a:pt x="188" y="74"/>
                    </a:lnTo>
                    <a:lnTo>
                      <a:pt x="178" y="84"/>
                    </a:lnTo>
                    <a:lnTo>
                      <a:pt x="170" y="96"/>
                    </a:lnTo>
                    <a:lnTo>
                      <a:pt x="186" y="96"/>
                    </a:lnTo>
                    <a:lnTo>
                      <a:pt x="186" y="106"/>
                    </a:lnTo>
                    <a:lnTo>
                      <a:pt x="186" y="112"/>
                    </a:lnTo>
                    <a:lnTo>
                      <a:pt x="188" y="116"/>
                    </a:lnTo>
                    <a:lnTo>
                      <a:pt x="184" y="124"/>
                    </a:lnTo>
                    <a:lnTo>
                      <a:pt x="186" y="140"/>
                    </a:lnTo>
                    <a:lnTo>
                      <a:pt x="194" y="140"/>
                    </a:lnTo>
                    <a:lnTo>
                      <a:pt x="194" y="148"/>
                    </a:lnTo>
                    <a:lnTo>
                      <a:pt x="186" y="150"/>
                    </a:lnTo>
                    <a:lnTo>
                      <a:pt x="182" y="158"/>
                    </a:lnTo>
                    <a:lnTo>
                      <a:pt x="172" y="162"/>
                    </a:lnTo>
                    <a:lnTo>
                      <a:pt x="160" y="156"/>
                    </a:lnTo>
                    <a:lnTo>
                      <a:pt x="150" y="154"/>
                    </a:lnTo>
                    <a:lnTo>
                      <a:pt x="138" y="152"/>
                    </a:lnTo>
                    <a:lnTo>
                      <a:pt x="128" y="156"/>
                    </a:lnTo>
                    <a:lnTo>
                      <a:pt x="122" y="162"/>
                    </a:lnTo>
                    <a:lnTo>
                      <a:pt x="122" y="172"/>
                    </a:lnTo>
                    <a:lnTo>
                      <a:pt x="106" y="172"/>
                    </a:lnTo>
                    <a:lnTo>
                      <a:pt x="92" y="166"/>
                    </a:lnTo>
                    <a:lnTo>
                      <a:pt x="80" y="168"/>
                    </a:lnTo>
                    <a:lnTo>
                      <a:pt x="64" y="162"/>
                    </a:lnTo>
                    <a:lnTo>
                      <a:pt x="50" y="156"/>
                    </a:lnTo>
                    <a:lnTo>
                      <a:pt x="50" y="144"/>
                    </a:lnTo>
                    <a:lnTo>
                      <a:pt x="56" y="128"/>
                    </a:lnTo>
                    <a:lnTo>
                      <a:pt x="56" y="116"/>
                    </a:lnTo>
                    <a:lnTo>
                      <a:pt x="64" y="116"/>
                    </a:lnTo>
                    <a:lnTo>
                      <a:pt x="56" y="98"/>
                    </a:lnTo>
                    <a:lnTo>
                      <a:pt x="44" y="90"/>
                    </a:lnTo>
                    <a:lnTo>
                      <a:pt x="42" y="82"/>
                    </a:lnTo>
                    <a:lnTo>
                      <a:pt x="36" y="76"/>
                    </a:lnTo>
                    <a:lnTo>
                      <a:pt x="26" y="70"/>
                    </a:lnTo>
                    <a:lnTo>
                      <a:pt x="18" y="66"/>
                    </a:lnTo>
                    <a:lnTo>
                      <a:pt x="6" y="66"/>
                    </a:lnTo>
                    <a:lnTo>
                      <a:pt x="0" y="60"/>
                    </a:lnTo>
                    <a:lnTo>
                      <a:pt x="2" y="52"/>
                    </a:lnTo>
                    <a:lnTo>
                      <a:pt x="8" y="50"/>
                    </a:lnTo>
                    <a:lnTo>
                      <a:pt x="18" y="48"/>
                    </a:lnTo>
                    <a:lnTo>
                      <a:pt x="26" y="48"/>
                    </a:lnTo>
                    <a:lnTo>
                      <a:pt x="32" y="54"/>
                    </a:lnTo>
                    <a:lnTo>
                      <a:pt x="40" y="50"/>
                    </a:lnTo>
                    <a:lnTo>
                      <a:pt x="48" y="52"/>
                    </a:lnTo>
                    <a:lnTo>
                      <a:pt x="54" y="46"/>
                    </a:lnTo>
                    <a:lnTo>
                      <a:pt x="50" y="36"/>
                    </a:lnTo>
                    <a:lnTo>
                      <a:pt x="48" y="30"/>
                    </a:lnTo>
                    <a:lnTo>
                      <a:pt x="54" y="30"/>
                    </a:lnTo>
                    <a:lnTo>
                      <a:pt x="62" y="36"/>
                    </a:lnTo>
                    <a:lnTo>
                      <a:pt x="76" y="34"/>
                    </a:lnTo>
                    <a:lnTo>
                      <a:pt x="84" y="28"/>
                    </a:lnTo>
                    <a:lnTo>
                      <a:pt x="96" y="22"/>
                    </a:lnTo>
                    <a:lnTo>
                      <a:pt x="106" y="18"/>
                    </a:lnTo>
                    <a:lnTo>
                      <a:pt x="106" y="4"/>
                    </a:lnTo>
                    <a:lnTo>
                      <a:pt x="116" y="0"/>
                    </a:lnTo>
                    <a:close/>
                  </a:path>
                </a:pathLst>
              </a:custGeom>
              <a:grpFill/>
              <a:ln w="3175">
                <a:solidFill>
                  <a:schemeClr val="accent3"/>
                </a:solidFill>
                <a:prstDash val="solid"/>
                <a:round/>
                <a:headEnd/>
                <a:tailEnd/>
              </a:ln>
            </p:spPr>
            <p:txBody>
              <a:bodyPr/>
              <a:lstStyle/>
              <a:p>
                <a:pPr>
                  <a:defRPr/>
                </a:pPr>
                <a:endParaRPr lang="en-GB"/>
              </a:p>
            </p:txBody>
          </p:sp>
          <p:sp>
            <p:nvSpPr>
              <p:cNvPr id="165" name="Freeform 164"/>
              <p:cNvSpPr>
                <a:spLocks/>
              </p:cNvSpPr>
              <p:nvPr/>
            </p:nvSpPr>
            <p:spPr bwMode="gray">
              <a:xfrm>
                <a:off x="5901139" y="3444281"/>
                <a:ext cx="72690" cy="129227"/>
              </a:xfrm>
              <a:custGeom>
                <a:avLst/>
                <a:gdLst/>
                <a:ahLst/>
                <a:cxnLst>
                  <a:cxn ang="0">
                    <a:pos x="36" y="96"/>
                  </a:cxn>
                  <a:cxn ang="0">
                    <a:pos x="24" y="96"/>
                  </a:cxn>
                  <a:cxn ang="0">
                    <a:pos x="12" y="96"/>
                  </a:cxn>
                  <a:cxn ang="0">
                    <a:pos x="12" y="88"/>
                  </a:cxn>
                  <a:cxn ang="0">
                    <a:pos x="12" y="72"/>
                  </a:cxn>
                  <a:cxn ang="0">
                    <a:pos x="8" y="70"/>
                  </a:cxn>
                  <a:cxn ang="0">
                    <a:pos x="0" y="60"/>
                  </a:cxn>
                  <a:cxn ang="0">
                    <a:pos x="8" y="50"/>
                  </a:cxn>
                  <a:cxn ang="0">
                    <a:pos x="10" y="40"/>
                  </a:cxn>
                  <a:cxn ang="0">
                    <a:pos x="14" y="26"/>
                  </a:cxn>
                  <a:cxn ang="0">
                    <a:pos x="12" y="14"/>
                  </a:cxn>
                  <a:cxn ang="0">
                    <a:pos x="14" y="0"/>
                  </a:cxn>
                  <a:cxn ang="0">
                    <a:pos x="20" y="2"/>
                  </a:cxn>
                  <a:cxn ang="0">
                    <a:pos x="26" y="8"/>
                  </a:cxn>
                  <a:cxn ang="0">
                    <a:pos x="38" y="6"/>
                  </a:cxn>
                  <a:cxn ang="0">
                    <a:pos x="48" y="6"/>
                  </a:cxn>
                  <a:cxn ang="0">
                    <a:pos x="54" y="14"/>
                  </a:cxn>
                  <a:cxn ang="0">
                    <a:pos x="52" y="20"/>
                  </a:cxn>
                  <a:cxn ang="0">
                    <a:pos x="42" y="22"/>
                  </a:cxn>
                  <a:cxn ang="0">
                    <a:pos x="42" y="36"/>
                  </a:cxn>
                  <a:cxn ang="0">
                    <a:pos x="42" y="46"/>
                  </a:cxn>
                  <a:cxn ang="0">
                    <a:pos x="40" y="50"/>
                  </a:cxn>
                  <a:cxn ang="0">
                    <a:pos x="34" y="54"/>
                  </a:cxn>
                  <a:cxn ang="0">
                    <a:pos x="34" y="58"/>
                  </a:cxn>
                  <a:cxn ang="0">
                    <a:pos x="40" y="66"/>
                  </a:cxn>
                  <a:cxn ang="0">
                    <a:pos x="34" y="70"/>
                  </a:cxn>
                  <a:cxn ang="0">
                    <a:pos x="36" y="76"/>
                  </a:cxn>
                  <a:cxn ang="0">
                    <a:pos x="38" y="82"/>
                  </a:cxn>
                  <a:cxn ang="0">
                    <a:pos x="32" y="86"/>
                  </a:cxn>
                  <a:cxn ang="0">
                    <a:pos x="36" y="96"/>
                  </a:cxn>
                </a:cxnLst>
                <a:rect l="0" t="0" r="r" b="b"/>
                <a:pathLst>
                  <a:path w="54" h="96">
                    <a:moveTo>
                      <a:pt x="36" y="96"/>
                    </a:moveTo>
                    <a:lnTo>
                      <a:pt x="24" y="96"/>
                    </a:lnTo>
                    <a:lnTo>
                      <a:pt x="12" y="96"/>
                    </a:lnTo>
                    <a:lnTo>
                      <a:pt x="12" y="88"/>
                    </a:lnTo>
                    <a:lnTo>
                      <a:pt x="12" y="72"/>
                    </a:lnTo>
                    <a:lnTo>
                      <a:pt x="8" y="70"/>
                    </a:lnTo>
                    <a:lnTo>
                      <a:pt x="0" y="60"/>
                    </a:lnTo>
                    <a:lnTo>
                      <a:pt x="8" y="50"/>
                    </a:lnTo>
                    <a:lnTo>
                      <a:pt x="10" y="40"/>
                    </a:lnTo>
                    <a:lnTo>
                      <a:pt x="14" y="26"/>
                    </a:lnTo>
                    <a:lnTo>
                      <a:pt x="12" y="14"/>
                    </a:lnTo>
                    <a:lnTo>
                      <a:pt x="14" y="0"/>
                    </a:lnTo>
                    <a:lnTo>
                      <a:pt x="20" y="2"/>
                    </a:lnTo>
                    <a:lnTo>
                      <a:pt x="26" y="8"/>
                    </a:lnTo>
                    <a:lnTo>
                      <a:pt x="38" y="6"/>
                    </a:lnTo>
                    <a:lnTo>
                      <a:pt x="48" y="6"/>
                    </a:lnTo>
                    <a:lnTo>
                      <a:pt x="54" y="14"/>
                    </a:lnTo>
                    <a:lnTo>
                      <a:pt x="52" y="20"/>
                    </a:lnTo>
                    <a:lnTo>
                      <a:pt x="42" y="22"/>
                    </a:lnTo>
                    <a:lnTo>
                      <a:pt x="42" y="36"/>
                    </a:lnTo>
                    <a:lnTo>
                      <a:pt x="42" y="46"/>
                    </a:lnTo>
                    <a:lnTo>
                      <a:pt x="40" y="50"/>
                    </a:lnTo>
                    <a:lnTo>
                      <a:pt x="34" y="54"/>
                    </a:lnTo>
                    <a:lnTo>
                      <a:pt x="34" y="58"/>
                    </a:lnTo>
                    <a:lnTo>
                      <a:pt x="40" y="66"/>
                    </a:lnTo>
                    <a:lnTo>
                      <a:pt x="34" y="70"/>
                    </a:lnTo>
                    <a:lnTo>
                      <a:pt x="36" y="76"/>
                    </a:lnTo>
                    <a:lnTo>
                      <a:pt x="38" y="82"/>
                    </a:lnTo>
                    <a:lnTo>
                      <a:pt x="32" y="86"/>
                    </a:lnTo>
                    <a:lnTo>
                      <a:pt x="36" y="96"/>
                    </a:lnTo>
                    <a:close/>
                  </a:path>
                </a:pathLst>
              </a:custGeom>
              <a:grpFill/>
              <a:ln w="3175">
                <a:solidFill>
                  <a:schemeClr val="accent3"/>
                </a:solidFill>
                <a:prstDash val="solid"/>
                <a:round/>
                <a:headEnd/>
                <a:tailEnd/>
              </a:ln>
            </p:spPr>
            <p:txBody>
              <a:bodyPr/>
              <a:lstStyle/>
              <a:p>
                <a:pPr>
                  <a:defRPr/>
                </a:pPr>
                <a:endParaRPr lang="en-GB"/>
              </a:p>
            </p:txBody>
          </p:sp>
          <p:sp>
            <p:nvSpPr>
              <p:cNvPr id="166" name="Freeform 165"/>
              <p:cNvSpPr>
                <a:spLocks/>
              </p:cNvSpPr>
              <p:nvPr/>
            </p:nvSpPr>
            <p:spPr bwMode="gray">
              <a:xfrm>
                <a:off x="5906524" y="3406589"/>
                <a:ext cx="263840" cy="191149"/>
              </a:xfrm>
              <a:custGeom>
                <a:avLst/>
                <a:gdLst/>
                <a:ahLst/>
                <a:cxnLst>
                  <a:cxn ang="0">
                    <a:pos x="10" y="28"/>
                  </a:cxn>
                  <a:cxn ang="0">
                    <a:pos x="6" y="22"/>
                  </a:cxn>
                  <a:cxn ang="0">
                    <a:pos x="0" y="12"/>
                  </a:cxn>
                  <a:cxn ang="0">
                    <a:pos x="4" y="8"/>
                  </a:cxn>
                  <a:cxn ang="0">
                    <a:pos x="16" y="4"/>
                  </a:cxn>
                  <a:cxn ang="0">
                    <a:pos x="24" y="0"/>
                  </a:cxn>
                  <a:cxn ang="0">
                    <a:pos x="46" y="2"/>
                  </a:cxn>
                  <a:cxn ang="0">
                    <a:pos x="66" y="4"/>
                  </a:cxn>
                  <a:cxn ang="0">
                    <a:pos x="78" y="8"/>
                  </a:cxn>
                  <a:cxn ang="0">
                    <a:pos x="96" y="6"/>
                  </a:cxn>
                  <a:cxn ang="0">
                    <a:pos x="114" y="8"/>
                  </a:cxn>
                  <a:cxn ang="0">
                    <a:pos x="122" y="8"/>
                  </a:cxn>
                  <a:cxn ang="0">
                    <a:pos x="136" y="14"/>
                  </a:cxn>
                  <a:cxn ang="0">
                    <a:pos x="152" y="20"/>
                  </a:cxn>
                  <a:cxn ang="0">
                    <a:pos x="164" y="18"/>
                  </a:cxn>
                  <a:cxn ang="0">
                    <a:pos x="178" y="24"/>
                  </a:cxn>
                  <a:cxn ang="0">
                    <a:pos x="194" y="24"/>
                  </a:cxn>
                  <a:cxn ang="0">
                    <a:pos x="196" y="28"/>
                  </a:cxn>
                  <a:cxn ang="0">
                    <a:pos x="194" y="38"/>
                  </a:cxn>
                  <a:cxn ang="0">
                    <a:pos x="188" y="42"/>
                  </a:cxn>
                  <a:cxn ang="0">
                    <a:pos x="178" y="48"/>
                  </a:cxn>
                  <a:cxn ang="0">
                    <a:pos x="166" y="48"/>
                  </a:cxn>
                  <a:cxn ang="0">
                    <a:pos x="160" y="58"/>
                  </a:cxn>
                  <a:cxn ang="0">
                    <a:pos x="150" y="68"/>
                  </a:cxn>
                  <a:cxn ang="0">
                    <a:pos x="144" y="76"/>
                  </a:cxn>
                  <a:cxn ang="0">
                    <a:pos x="142" y="86"/>
                  </a:cxn>
                  <a:cxn ang="0">
                    <a:pos x="146" y="96"/>
                  </a:cxn>
                  <a:cxn ang="0">
                    <a:pos x="140" y="102"/>
                  </a:cxn>
                  <a:cxn ang="0">
                    <a:pos x="132" y="114"/>
                  </a:cxn>
                  <a:cxn ang="0">
                    <a:pos x="122" y="116"/>
                  </a:cxn>
                  <a:cxn ang="0">
                    <a:pos x="116" y="126"/>
                  </a:cxn>
                  <a:cxn ang="0">
                    <a:pos x="102" y="132"/>
                  </a:cxn>
                  <a:cxn ang="0">
                    <a:pos x="86" y="132"/>
                  </a:cxn>
                  <a:cxn ang="0">
                    <a:pos x="74" y="134"/>
                  </a:cxn>
                  <a:cxn ang="0">
                    <a:pos x="62" y="140"/>
                  </a:cxn>
                  <a:cxn ang="0">
                    <a:pos x="56" y="142"/>
                  </a:cxn>
                  <a:cxn ang="0">
                    <a:pos x="46" y="136"/>
                  </a:cxn>
                  <a:cxn ang="0">
                    <a:pos x="44" y="128"/>
                  </a:cxn>
                  <a:cxn ang="0">
                    <a:pos x="38" y="124"/>
                  </a:cxn>
                  <a:cxn ang="0">
                    <a:pos x="32" y="124"/>
                  </a:cxn>
                  <a:cxn ang="0">
                    <a:pos x="28" y="114"/>
                  </a:cxn>
                  <a:cxn ang="0">
                    <a:pos x="34" y="110"/>
                  </a:cxn>
                  <a:cxn ang="0">
                    <a:pos x="30" y="98"/>
                  </a:cxn>
                  <a:cxn ang="0">
                    <a:pos x="36" y="94"/>
                  </a:cxn>
                  <a:cxn ang="0">
                    <a:pos x="30" y="86"/>
                  </a:cxn>
                  <a:cxn ang="0">
                    <a:pos x="30" y="82"/>
                  </a:cxn>
                  <a:cxn ang="0">
                    <a:pos x="36" y="78"/>
                  </a:cxn>
                  <a:cxn ang="0">
                    <a:pos x="38" y="74"/>
                  </a:cxn>
                  <a:cxn ang="0">
                    <a:pos x="38" y="50"/>
                  </a:cxn>
                  <a:cxn ang="0">
                    <a:pos x="48" y="48"/>
                  </a:cxn>
                  <a:cxn ang="0">
                    <a:pos x="50" y="42"/>
                  </a:cxn>
                  <a:cxn ang="0">
                    <a:pos x="44" y="34"/>
                  </a:cxn>
                  <a:cxn ang="0">
                    <a:pos x="22" y="36"/>
                  </a:cxn>
                  <a:cxn ang="0">
                    <a:pos x="16" y="30"/>
                  </a:cxn>
                  <a:cxn ang="0">
                    <a:pos x="10" y="28"/>
                  </a:cxn>
                </a:cxnLst>
                <a:rect l="0" t="0" r="r" b="b"/>
                <a:pathLst>
                  <a:path w="196" h="142">
                    <a:moveTo>
                      <a:pt x="10" y="28"/>
                    </a:moveTo>
                    <a:lnTo>
                      <a:pt x="6" y="22"/>
                    </a:lnTo>
                    <a:lnTo>
                      <a:pt x="0" y="12"/>
                    </a:lnTo>
                    <a:lnTo>
                      <a:pt x="4" y="8"/>
                    </a:lnTo>
                    <a:lnTo>
                      <a:pt x="16" y="4"/>
                    </a:lnTo>
                    <a:lnTo>
                      <a:pt x="24" y="0"/>
                    </a:lnTo>
                    <a:lnTo>
                      <a:pt x="46" y="2"/>
                    </a:lnTo>
                    <a:lnTo>
                      <a:pt x="66" y="4"/>
                    </a:lnTo>
                    <a:lnTo>
                      <a:pt x="78" y="8"/>
                    </a:lnTo>
                    <a:lnTo>
                      <a:pt x="96" y="6"/>
                    </a:lnTo>
                    <a:lnTo>
                      <a:pt x="114" y="8"/>
                    </a:lnTo>
                    <a:lnTo>
                      <a:pt x="122" y="8"/>
                    </a:lnTo>
                    <a:lnTo>
                      <a:pt x="136" y="14"/>
                    </a:lnTo>
                    <a:lnTo>
                      <a:pt x="152" y="20"/>
                    </a:lnTo>
                    <a:lnTo>
                      <a:pt x="164" y="18"/>
                    </a:lnTo>
                    <a:lnTo>
                      <a:pt x="178" y="24"/>
                    </a:lnTo>
                    <a:lnTo>
                      <a:pt x="194" y="24"/>
                    </a:lnTo>
                    <a:lnTo>
                      <a:pt x="196" y="28"/>
                    </a:lnTo>
                    <a:lnTo>
                      <a:pt x="194" y="38"/>
                    </a:lnTo>
                    <a:lnTo>
                      <a:pt x="188" y="42"/>
                    </a:lnTo>
                    <a:lnTo>
                      <a:pt x="178" y="48"/>
                    </a:lnTo>
                    <a:lnTo>
                      <a:pt x="166" y="48"/>
                    </a:lnTo>
                    <a:lnTo>
                      <a:pt x="160" y="58"/>
                    </a:lnTo>
                    <a:lnTo>
                      <a:pt x="150" y="68"/>
                    </a:lnTo>
                    <a:lnTo>
                      <a:pt x="144" y="76"/>
                    </a:lnTo>
                    <a:lnTo>
                      <a:pt x="142" y="86"/>
                    </a:lnTo>
                    <a:lnTo>
                      <a:pt x="146" y="96"/>
                    </a:lnTo>
                    <a:lnTo>
                      <a:pt x="140" y="102"/>
                    </a:lnTo>
                    <a:lnTo>
                      <a:pt x="132" y="114"/>
                    </a:lnTo>
                    <a:lnTo>
                      <a:pt x="122" y="116"/>
                    </a:lnTo>
                    <a:lnTo>
                      <a:pt x="116" y="126"/>
                    </a:lnTo>
                    <a:lnTo>
                      <a:pt x="102" y="132"/>
                    </a:lnTo>
                    <a:lnTo>
                      <a:pt x="86" y="132"/>
                    </a:lnTo>
                    <a:lnTo>
                      <a:pt x="74" y="134"/>
                    </a:lnTo>
                    <a:lnTo>
                      <a:pt x="62" y="140"/>
                    </a:lnTo>
                    <a:lnTo>
                      <a:pt x="56" y="142"/>
                    </a:lnTo>
                    <a:lnTo>
                      <a:pt x="46" y="136"/>
                    </a:lnTo>
                    <a:lnTo>
                      <a:pt x="44" y="128"/>
                    </a:lnTo>
                    <a:lnTo>
                      <a:pt x="38" y="124"/>
                    </a:lnTo>
                    <a:lnTo>
                      <a:pt x="32" y="124"/>
                    </a:lnTo>
                    <a:lnTo>
                      <a:pt x="28" y="114"/>
                    </a:lnTo>
                    <a:lnTo>
                      <a:pt x="34" y="110"/>
                    </a:lnTo>
                    <a:lnTo>
                      <a:pt x="30" y="98"/>
                    </a:lnTo>
                    <a:lnTo>
                      <a:pt x="36" y="94"/>
                    </a:lnTo>
                    <a:lnTo>
                      <a:pt x="30" y="86"/>
                    </a:lnTo>
                    <a:lnTo>
                      <a:pt x="30" y="82"/>
                    </a:lnTo>
                    <a:lnTo>
                      <a:pt x="36" y="78"/>
                    </a:lnTo>
                    <a:lnTo>
                      <a:pt x="38" y="74"/>
                    </a:lnTo>
                    <a:lnTo>
                      <a:pt x="38" y="50"/>
                    </a:lnTo>
                    <a:lnTo>
                      <a:pt x="48" y="48"/>
                    </a:lnTo>
                    <a:lnTo>
                      <a:pt x="50" y="42"/>
                    </a:lnTo>
                    <a:lnTo>
                      <a:pt x="44" y="34"/>
                    </a:lnTo>
                    <a:lnTo>
                      <a:pt x="22" y="36"/>
                    </a:lnTo>
                    <a:lnTo>
                      <a:pt x="16" y="30"/>
                    </a:lnTo>
                    <a:lnTo>
                      <a:pt x="10" y="28"/>
                    </a:lnTo>
                    <a:close/>
                  </a:path>
                </a:pathLst>
              </a:custGeom>
              <a:grpFill/>
              <a:ln w="3175">
                <a:solidFill>
                  <a:schemeClr val="accent3"/>
                </a:solidFill>
                <a:prstDash val="solid"/>
                <a:round/>
                <a:headEnd/>
                <a:tailEnd/>
              </a:ln>
            </p:spPr>
            <p:txBody>
              <a:bodyPr/>
              <a:lstStyle/>
              <a:p>
                <a:pPr>
                  <a:defRPr/>
                </a:pPr>
                <a:endParaRPr lang="en-GB"/>
              </a:p>
            </p:txBody>
          </p:sp>
          <p:sp>
            <p:nvSpPr>
              <p:cNvPr id="167" name="Freeform 166"/>
              <p:cNvSpPr>
                <a:spLocks/>
              </p:cNvSpPr>
              <p:nvPr/>
            </p:nvSpPr>
            <p:spPr bwMode="gray">
              <a:xfrm>
                <a:off x="6291514" y="3430820"/>
                <a:ext cx="18846" cy="34999"/>
              </a:xfrm>
              <a:custGeom>
                <a:avLst/>
                <a:gdLst/>
                <a:ahLst/>
                <a:cxnLst>
                  <a:cxn ang="0">
                    <a:pos x="10" y="0"/>
                  </a:cxn>
                  <a:cxn ang="0">
                    <a:pos x="4" y="2"/>
                  </a:cxn>
                  <a:cxn ang="0">
                    <a:pos x="0" y="6"/>
                  </a:cxn>
                  <a:cxn ang="0">
                    <a:pos x="0" y="14"/>
                  </a:cxn>
                  <a:cxn ang="0">
                    <a:pos x="0" y="22"/>
                  </a:cxn>
                  <a:cxn ang="0">
                    <a:pos x="6" y="26"/>
                  </a:cxn>
                  <a:cxn ang="0">
                    <a:pos x="10" y="18"/>
                  </a:cxn>
                  <a:cxn ang="0">
                    <a:pos x="8" y="12"/>
                  </a:cxn>
                  <a:cxn ang="0">
                    <a:pos x="14" y="10"/>
                  </a:cxn>
                  <a:cxn ang="0">
                    <a:pos x="10" y="0"/>
                  </a:cxn>
                </a:cxnLst>
                <a:rect l="0" t="0" r="r" b="b"/>
                <a:pathLst>
                  <a:path w="14" h="26">
                    <a:moveTo>
                      <a:pt x="10" y="0"/>
                    </a:moveTo>
                    <a:lnTo>
                      <a:pt x="4" y="2"/>
                    </a:lnTo>
                    <a:lnTo>
                      <a:pt x="0" y="6"/>
                    </a:lnTo>
                    <a:lnTo>
                      <a:pt x="0" y="14"/>
                    </a:lnTo>
                    <a:lnTo>
                      <a:pt x="0" y="22"/>
                    </a:lnTo>
                    <a:lnTo>
                      <a:pt x="6" y="26"/>
                    </a:lnTo>
                    <a:lnTo>
                      <a:pt x="10" y="18"/>
                    </a:lnTo>
                    <a:lnTo>
                      <a:pt x="8" y="12"/>
                    </a:lnTo>
                    <a:lnTo>
                      <a:pt x="14" y="10"/>
                    </a:lnTo>
                    <a:lnTo>
                      <a:pt x="10" y="0"/>
                    </a:lnTo>
                    <a:close/>
                  </a:path>
                </a:pathLst>
              </a:custGeom>
              <a:grpFill/>
              <a:ln w="3175">
                <a:solidFill>
                  <a:schemeClr val="accent3"/>
                </a:solidFill>
                <a:prstDash val="solid"/>
                <a:round/>
                <a:headEnd/>
                <a:tailEnd/>
              </a:ln>
            </p:spPr>
            <p:txBody>
              <a:bodyPr/>
              <a:lstStyle/>
              <a:p>
                <a:pPr>
                  <a:defRPr/>
                </a:pPr>
                <a:endParaRPr lang="en-GB"/>
              </a:p>
            </p:txBody>
          </p:sp>
          <p:sp>
            <p:nvSpPr>
              <p:cNvPr id="168" name="Freeform 167"/>
              <p:cNvSpPr>
                <a:spLocks/>
              </p:cNvSpPr>
              <p:nvPr/>
            </p:nvSpPr>
            <p:spPr bwMode="gray">
              <a:xfrm>
                <a:off x="6283438" y="3476588"/>
                <a:ext cx="26922" cy="51153"/>
              </a:xfrm>
              <a:custGeom>
                <a:avLst/>
                <a:gdLst/>
                <a:ahLst/>
                <a:cxnLst>
                  <a:cxn ang="0">
                    <a:pos x="10" y="0"/>
                  </a:cxn>
                  <a:cxn ang="0">
                    <a:pos x="8" y="4"/>
                  </a:cxn>
                  <a:cxn ang="0">
                    <a:pos x="2" y="4"/>
                  </a:cxn>
                  <a:cxn ang="0">
                    <a:pos x="0" y="12"/>
                  </a:cxn>
                  <a:cxn ang="0">
                    <a:pos x="4" y="16"/>
                  </a:cxn>
                  <a:cxn ang="0">
                    <a:pos x="4" y="26"/>
                  </a:cxn>
                  <a:cxn ang="0">
                    <a:pos x="4" y="36"/>
                  </a:cxn>
                  <a:cxn ang="0">
                    <a:pos x="10" y="38"/>
                  </a:cxn>
                  <a:cxn ang="0">
                    <a:pos x="14" y="34"/>
                  </a:cxn>
                  <a:cxn ang="0">
                    <a:pos x="20" y="28"/>
                  </a:cxn>
                  <a:cxn ang="0">
                    <a:pos x="18" y="14"/>
                  </a:cxn>
                  <a:cxn ang="0">
                    <a:pos x="20" y="6"/>
                  </a:cxn>
                  <a:cxn ang="0">
                    <a:pos x="18" y="2"/>
                  </a:cxn>
                  <a:cxn ang="0">
                    <a:pos x="10" y="0"/>
                  </a:cxn>
                </a:cxnLst>
                <a:rect l="0" t="0" r="r" b="b"/>
                <a:pathLst>
                  <a:path w="20" h="38">
                    <a:moveTo>
                      <a:pt x="10" y="0"/>
                    </a:moveTo>
                    <a:lnTo>
                      <a:pt x="8" y="4"/>
                    </a:lnTo>
                    <a:lnTo>
                      <a:pt x="2" y="4"/>
                    </a:lnTo>
                    <a:lnTo>
                      <a:pt x="0" y="12"/>
                    </a:lnTo>
                    <a:lnTo>
                      <a:pt x="4" y="16"/>
                    </a:lnTo>
                    <a:lnTo>
                      <a:pt x="4" y="26"/>
                    </a:lnTo>
                    <a:lnTo>
                      <a:pt x="4" y="36"/>
                    </a:lnTo>
                    <a:lnTo>
                      <a:pt x="10" y="38"/>
                    </a:lnTo>
                    <a:lnTo>
                      <a:pt x="14" y="34"/>
                    </a:lnTo>
                    <a:lnTo>
                      <a:pt x="20" y="28"/>
                    </a:lnTo>
                    <a:lnTo>
                      <a:pt x="18" y="14"/>
                    </a:lnTo>
                    <a:lnTo>
                      <a:pt x="20" y="6"/>
                    </a:lnTo>
                    <a:lnTo>
                      <a:pt x="18" y="2"/>
                    </a:lnTo>
                    <a:lnTo>
                      <a:pt x="10" y="0"/>
                    </a:lnTo>
                    <a:close/>
                  </a:path>
                </a:pathLst>
              </a:custGeom>
              <a:grpFill/>
              <a:ln w="3175">
                <a:solidFill>
                  <a:schemeClr val="accent3"/>
                </a:solidFill>
                <a:prstDash val="solid"/>
                <a:round/>
                <a:headEnd/>
                <a:tailEnd/>
              </a:ln>
            </p:spPr>
            <p:txBody>
              <a:bodyPr/>
              <a:lstStyle/>
              <a:p>
                <a:pPr>
                  <a:defRPr/>
                </a:pPr>
                <a:endParaRPr lang="en-GB"/>
              </a:p>
            </p:txBody>
          </p:sp>
          <p:sp>
            <p:nvSpPr>
              <p:cNvPr id="169" name="Freeform 168"/>
              <p:cNvSpPr>
                <a:spLocks/>
              </p:cNvSpPr>
              <p:nvPr/>
            </p:nvSpPr>
            <p:spPr bwMode="gray">
              <a:xfrm>
                <a:off x="6159595" y="3199287"/>
                <a:ext cx="80767" cy="51153"/>
              </a:xfrm>
              <a:custGeom>
                <a:avLst/>
                <a:gdLst/>
                <a:ahLst/>
                <a:cxnLst>
                  <a:cxn ang="0">
                    <a:pos x="0" y="6"/>
                  </a:cxn>
                  <a:cxn ang="0">
                    <a:pos x="12" y="2"/>
                  </a:cxn>
                  <a:cxn ang="0">
                    <a:pos x="26" y="2"/>
                  </a:cxn>
                  <a:cxn ang="0">
                    <a:pos x="38" y="0"/>
                  </a:cxn>
                  <a:cxn ang="0">
                    <a:pos x="46" y="2"/>
                  </a:cxn>
                  <a:cxn ang="0">
                    <a:pos x="50" y="4"/>
                  </a:cxn>
                  <a:cxn ang="0">
                    <a:pos x="56" y="12"/>
                  </a:cxn>
                  <a:cxn ang="0">
                    <a:pos x="60" y="20"/>
                  </a:cxn>
                  <a:cxn ang="0">
                    <a:pos x="58" y="26"/>
                  </a:cxn>
                  <a:cxn ang="0">
                    <a:pos x="52" y="26"/>
                  </a:cxn>
                  <a:cxn ang="0">
                    <a:pos x="52" y="38"/>
                  </a:cxn>
                  <a:cxn ang="0">
                    <a:pos x="46" y="38"/>
                  </a:cxn>
                  <a:cxn ang="0">
                    <a:pos x="38" y="34"/>
                  </a:cxn>
                  <a:cxn ang="0">
                    <a:pos x="36" y="30"/>
                  </a:cxn>
                  <a:cxn ang="0">
                    <a:pos x="24" y="26"/>
                  </a:cxn>
                  <a:cxn ang="0">
                    <a:pos x="10" y="14"/>
                  </a:cxn>
                  <a:cxn ang="0">
                    <a:pos x="0" y="6"/>
                  </a:cxn>
                </a:cxnLst>
                <a:rect l="0" t="0" r="r" b="b"/>
                <a:pathLst>
                  <a:path w="60" h="38">
                    <a:moveTo>
                      <a:pt x="0" y="6"/>
                    </a:moveTo>
                    <a:lnTo>
                      <a:pt x="12" y="2"/>
                    </a:lnTo>
                    <a:lnTo>
                      <a:pt x="26" y="2"/>
                    </a:lnTo>
                    <a:lnTo>
                      <a:pt x="38" y="0"/>
                    </a:lnTo>
                    <a:lnTo>
                      <a:pt x="46" y="2"/>
                    </a:lnTo>
                    <a:lnTo>
                      <a:pt x="50" y="4"/>
                    </a:lnTo>
                    <a:lnTo>
                      <a:pt x="56" y="12"/>
                    </a:lnTo>
                    <a:lnTo>
                      <a:pt x="60" y="20"/>
                    </a:lnTo>
                    <a:lnTo>
                      <a:pt x="58" y="26"/>
                    </a:lnTo>
                    <a:lnTo>
                      <a:pt x="52" y="26"/>
                    </a:lnTo>
                    <a:lnTo>
                      <a:pt x="52" y="38"/>
                    </a:lnTo>
                    <a:lnTo>
                      <a:pt x="46" y="38"/>
                    </a:lnTo>
                    <a:lnTo>
                      <a:pt x="38" y="34"/>
                    </a:lnTo>
                    <a:lnTo>
                      <a:pt x="36" y="30"/>
                    </a:lnTo>
                    <a:lnTo>
                      <a:pt x="24" y="26"/>
                    </a:lnTo>
                    <a:lnTo>
                      <a:pt x="10" y="14"/>
                    </a:lnTo>
                    <a:lnTo>
                      <a:pt x="0" y="6"/>
                    </a:lnTo>
                    <a:close/>
                  </a:path>
                </a:pathLst>
              </a:custGeom>
              <a:grpFill/>
              <a:ln w="3175">
                <a:solidFill>
                  <a:schemeClr val="accent3"/>
                </a:solidFill>
                <a:prstDash val="solid"/>
                <a:round/>
                <a:headEnd/>
                <a:tailEnd/>
              </a:ln>
            </p:spPr>
            <p:txBody>
              <a:bodyPr/>
              <a:lstStyle/>
              <a:p>
                <a:pPr>
                  <a:defRPr/>
                </a:pPr>
                <a:endParaRPr lang="en-GB"/>
              </a:p>
            </p:txBody>
          </p:sp>
          <p:sp>
            <p:nvSpPr>
              <p:cNvPr id="170" name="Freeform 169"/>
              <p:cNvSpPr>
                <a:spLocks/>
              </p:cNvSpPr>
              <p:nvPr/>
            </p:nvSpPr>
            <p:spPr bwMode="gray">
              <a:xfrm>
                <a:off x="6175748" y="3137365"/>
                <a:ext cx="80767" cy="75383"/>
              </a:xfrm>
              <a:custGeom>
                <a:avLst/>
                <a:gdLst/>
                <a:ahLst/>
                <a:cxnLst>
                  <a:cxn ang="0">
                    <a:pos x="44" y="56"/>
                  </a:cxn>
                  <a:cxn ang="0">
                    <a:pos x="38" y="50"/>
                  </a:cxn>
                  <a:cxn ang="0">
                    <a:pos x="26" y="46"/>
                  </a:cxn>
                  <a:cxn ang="0">
                    <a:pos x="14" y="48"/>
                  </a:cxn>
                  <a:cxn ang="0">
                    <a:pos x="0" y="48"/>
                  </a:cxn>
                  <a:cxn ang="0">
                    <a:pos x="10" y="40"/>
                  </a:cxn>
                  <a:cxn ang="0">
                    <a:pos x="16" y="32"/>
                  </a:cxn>
                  <a:cxn ang="0">
                    <a:pos x="16" y="22"/>
                  </a:cxn>
                  <a:cxn ang="0">
                    <a:pos x="18" y="16"/>
                  </a:cxn>
                  <a:cxn ang="0">
                    <a:pos x="26" y="12"/>
                  </a:cxn>
                  <a:cxn ang="0">
                    <a:pos x="30" y="18"/>
                  </a:cxn>
                  <a:cxn ang="0">
                    <a:pos x="32" y="24"/>
                  </a:cxn>
                  <a:cxn ang="0">
                    <a:pos x="38" y="20"/>
                  </a:cxn>
                  <a:cxn ang="0">
                    <a:pos x="34" y="8"/>
                  </a:cxn>
                  <a:cxn ang="0">
                    <a:pos x="42" y="2"/>
                  </a:cxn>
                  <a:cxn ang="0">
                    <a:pos x="54" y="0"/>
                  </a:cxn>
                  <a:cxn ang="0">
                    <a:pos x="60" y="14"/>
                  </a:cxn>
                  <a:cxn ang="0">
                    <a:pos x="56" y="20"/>
                  </a:cxn>
                  <a:cxn ang="0">
                    <a:pos x="56" y="30"/>
                  </a:cxn>
                  <a:cxn ang="0">
                    <a:pos x="50" y="34"/>
                  </a:cxn>
                  <a:cxn ang="0">
                    <a:pos x="44" y="38"/>
                  </a:cxn>
                  <a:cxn ang="0">
                    <a:pos x="44" y="46"/>
                  </a:cxn>
                  <a:cxn ang="0">
                    <a:pos x="44" y="56"/>
                  </a:cxn>
                </a:cxnLst>
                <a:rect l="0" t="0" r="r" b="b"/>
                <a:pathLst>
                  <a:path w="60" h="56">
                    <a:moveTo>
                      <a:pt x="44" y="56"/>
                    </a:moveTo>
                    <a:lnTo>
                      <a:pt x="38" y="50"/>
                    </a:lnTo>
                    <a:lnTo>
                      <a:pt x="26" y="46"/>
                    </a:lnTo>
                    <a:lnTo>
                      <a:pt x="14" y="48"/>
                    </a:lnTo>
                    <a:lnTo>
                      <a:pt x="0" y="48"/>
                    </a:lnTo>
                    <a:lnTo>
                      <a:pt x="10" y="40"/>
                    </a:lnTo>
                    <a:lnTo>
                      <a:pt x="16" y="32"/>
                    </a:lnTo>
                    <a:lnTo>
                      <a:pt x="16" y="22"/>
                    </a:lnTo>
                    <a:lnTo>
                      <a:pt x="18" y="16"/>
                    </a:lnTo>
                    <a:lnTo>
                      <a:pt x="26" y="12"/>
                    </a:lnTo>
                    <a:lnTo>
                      <a:pt x="30" y="18"/>
                    </a:lnTo>
                    <a:lnTo>
                      <a:pt x="32" y="24"/>
                    </a:lnTo>
                    <a:lnTo>
                      <a:pt x="38" y="20"/>
                    </a:lnTo>
                    <a:lnTo>
                      <a:pt x="34" y="8"/>
                    </a:lnTo>
                    <a:lnTo>
                      <a:pt x="42" y="2"/>
                    </a:lnTo>
                    <a:lnTo>
                      <a:pt x="54" y="0"/>
                    </a:lnTo>
                    <a:lnTo>
                      <a:pt x="60" y="14"/>
                    </a:lnTo>
                    <a:lnTo>
                      <a:pt x="56" y="20"/>
                    </a:lnTo>
                    <a:lnTo>
                      <a:pt x="56" y="30"/>
                    </a:lnTo>
                    <a:lnTo>
                      <a:pt x="50" y="34"/>
                    </a:lnTo>
                    <a:lnTo>
                      <a:pt x="44" y="38"/>
                    </a:lnTo>
                    <a:lnTo>
                      <a:pt x="44" y="46"/>
                    </a:lnTo>
                    <a:lnTo>
                      <a:pt x="44" y="56"/>
                    </a:lnTo>
                    <a:close/>
                  </a:path>
                </a:pathLst>
              </a:custGeom>
              <a:grpFill/>
              <a:ln w="3175">
                <a:solidFill>
                  <a:schemeClr val="accent3"/>
                </a:solidFill>
                <a:prstDash val="solid"/>
                <a:round/>
                <a:headEnd/>
                <a:tailEnd/>
              </a:ln>
            </p:spPr>
            <p:txBody>
              <a:bodyPr/>
              <a:lstStyle/>
              <a:p>
                <a:pPr>
                  <a:defRPr/>
                </a:pPr>
                <a:endParaRPr lang="en-GB"/>
              </a:p>
            </p:txBody>
          </p:sp>
          <p:sp>
            <p:nvSpPr>
              <p:cNvPr id="171" name="Freeform 170"/>
              <p:cNvSpPr>
                <a:spLocks/>
              </p:cNvSpPr>
              <p:nvPr/>
            </p:nvSpPr>
            <p:spPr bwMode="gray">
              <a:xfrm>
                <a:off x="6278053" y="3016215"/>
                <a:ext cx="56537" cy="83459"/>
              </a:xfrm>
              <a:custGeom>
                <a:avLst/>
                <a:gdLst/>
                <a:ahLst/>
                <a:cxnLst>
                  <a:cxn ang="0">
                    <a:pos x="24" y="60"/>
                  </a:cxn>
                  <a:cxn ang="0">
                    <a:pos x="14" y="62"/>
                  </a:cxn>
                  <a:cxn ang="0">
                    <a:pos x="8" y="54"/>
                  </a:cxn>
                  <a:cxn ang="0">
                    <a:pos x="4" y="46"/>
                  </a:cxn>
                  <a:cxn ang="0">
                    <a:pos x="0" y="34"/>
                  </a:cxn>
                  <a:cxn ang="0">
                    <a:pos x="0" y="20"/>
                  </a:cxn>
                  <a:cxn ang="0">
                    <a:pos x="8" y="12"/>
                  </a:cxn>
                  <a:cxn ang="0">
                    <a:pos x="14" y="18"/>
                  </a:cxn>
                  <a:cxn ang="0">
                    <a:pos x="22" y="12"/>
                  </a:cxn>
                  <a:cxn ang="0">
                    <a:pos x="26" y="6"/>
                  </a:cxn>
                  <a:cxn ang="0">
                    <a:pos x="34" y="0"/>
                  </a:cxn>
                  <a:cxn ang="0">
                    <a:pos x="38" y="4"/>
                  </a:cxn>
                  <a:cxn ang="0">
                    <a:pos x="36" y="12"/>
                  </a:cxn>
                  <a:cxn ang="0">
                    <a:pos x="32" y="16"/>
                  </a:cxn>
                  <a:cxn ang="0">
                    <a:pos x="34" y="22"/>
                  </a:cxn>
                  <a:cxn ang="0">
                    <a:pos x="42" y="26"/>
                  </a:cxn>
                  <a:cxn ang="0">
                    <a:pos x="42" y="32"/>
                  </a:cxn>
                  <a:cxn ang="0">
                    <a:pos x="32" y="34"/>
                  </a:cxn>
                  <a:cxn ang="0">
                    <a:pos x="24" y="38"/>
                  </a:cxn>
                  <a:cxn ang="0">
                    <a:pos x="22" y="44"/>
                  </a:cxn>
                  <a:cxn ang="0">
                    <a:pos x="20" y="52"/>
                  </a:cxn>
                  <a:cxn ang="0">
                    <a:pos x="24" y="60"/>
                  </a:cxn>
                </a:cxnLst>
                <a:rect l="0" t="0" r="r" b="b"/>
                <a:pathLst>
                  <a:path w="42" h="62">
                    <a:moveTo>
                      <a:pt x="24" y="60"/>
                    </a:moveTo>
                    <a:lnTo>
                      <a:pt x="14" y="62"/>
                    </a:lnTo>
                    <a:lnTo>
                      <a:pt x="8" y="54"/>
                    </a:lnTo>
                    <a:lnTo>
                      <a:pt x="4" y="46"/>
                    </a:lnTo>
                    <a:lnTo>
                      <a:pt x="0" y="34"/>
                    </a:lnTo>
                    <a:lnTo>
                      <a:pt x="0" y="20"/>
                    </a:lnTo>
                    <a:lnTo>
                      <a:pt x="8" y="12"/>
                    </a:lnTo>
                    <a:lnTo>
                      <a:pt x="14" y="18"/>
                    </a:lnTo>
                    <a:lnTo>
                      <a:pt x="22" y="12"/>
                    </a:lnTo>
                    <a:lnTo>
                      <a:pt x="26" y="6"/>
                    </a:lnTo>
                    <a:lnTo>
                      <a:pt x="34" y="0"/>
                    </a:lnTo>
                    <a:lnTo>
                      <a:pt x="38" y="4"/>
                    </a:lnTo>
                    <a:lnTo>
                      <a:pt x="36" y="12"/>
                    </a:lnTo>
                    <a:lnTo>
                      <a:pt x="32" y="16"/>
                    </a:lnTo>
                    <a:lnTo>
                      <a:pt x="34" y="22"/>
                    </a:lnTo>
                    <a:lnTo>
                      <a:pt x="42" y="26"/>
                    </a:lnTo>
                    <a:lnTo>
                      <a:pt x="42" y="32"/>
                    </a:lnTo>
                    <a:lnTo>
                      <a:pt x="32" y="34"/>
                    </a:lnTo>
                    <a:lnTo>
                      <a:pt x="24" y="38"/>
                    </a:lnTo>
                    <a:lnTo>
                      <a:pt x="22" y="44"/>
                    </a:lnTo>
                    <a:lnTo>
                      <a:pt x="20" y="52"/>
                    </a:lnTo>
                    <a:lnTo>
                      <a:pt x="24" y="60"/>
                    </a:lnTo>
                    <a:close/>
                  </a:path>
                </a:pathLst>
              </a:custGeom>
              <a:grpFill/>
              <a:ln w="3175">
                <a:solidFill>
                  <a:schemeClr val="accent3"/>
                </a:solidFill>
                <a:prstDash val="solid"/>
                <a:round/>
                <a:headEnd/>
                <a:tailEnd/>
              </a:ln>
            </p:spPr>
            <p:txBody>
              <a:bodyPr/>
              <a:lstStyle/>
              <a:p>
                <a:pPr>
                  <a:defRPr/>
                </a:pPr>
                <a:endParaRPr lang="en-GB"/>
              </a:p>
            </p:txBody>
          </p:sp>
          <p:sp>
            <p:nvSpPr>
              <p:cNvPr id="172" name="Freeform 171"/>
              <p:cNvSpPr>
                <a:spLocks/>
              </p:cNvSpPr>
              <p:nvPr/>
            </p:nvSpPr>
            <p:spPr bwMode="gray">
              <a:xfrm>
                <a:off x="6318437" y="3075444"/>
                <a:ext cx="16153" cy="18846"/>
              </a:xfrm>
              <a:custGeom>
                <a:avLst/>
                <a:gdLst/>
                <a:ahLst/>
                <a:cxnLst>
                  <a:cxn ang="0">
                    <a:pos x="2" y="0"/>
                  </a:cxn>
                  <a:cxn ang="0">
                    <a:pos x="12" y="0"/>
                  </a:cxn>
                  <a:cxn ang="0">
                    <a:pos x="12" y="8"/>
                  </a:cxn>
                  <a:cxn ang="0">
                    <a:pos x="12" y="14"/>
                  </a:cxn>
                  <a:cxn ang="0">
                    <a:pos x="4" y="14"/>
                  </a:cxn>
                  <a:cxn ang="0">
                    <a:pos x="0" y="8"/>
                  </a:cxn>
                  <a:cxn ang="0">
                    <a:pos x="2" y="0"/>
                  </a:cxn>
                </a:cxnLst>
                <a:rect l="0" t="0" r="r" b="b"/>
                <a:pathLst>
                  <a:path w="12" h="14">
                    <a:moveTo>
                      <a:pt x="2" y="0"/>
                    </a:moveTo>
                    <a:lnTo>
                      <a:pt x="12" y="0"/>
                    </a:lnTo>
                    <a:lnTo>
                      <a:pt x="12" y="8"/>
                    </a:lnTo>
                    <a:lnTo>
                      <a:pt x="12" y="14"/>
                    </a:lnTo>
                    <a:lnTo>
                      <a:pt x="4" y="14"/>
                    </a:lnTo>
                    <a:lnTo>
                      <a:pt x="0" y="8"/>
                    </a:lnTo>
                    <a:lnTo>
                      <a:pt x="2" y="0"/>
                    </a:lnTo>
                    <a:close/>
                  </a:path>
                </a:pathLst>
              </a:custGeom>
              <a:grpFill/>
              <a:ln w="3175">
                <a:solidFill>
                  <a:schemeClr val="accent3"/>
                </a:solidFill>
                <a:prstDash val="solid"/>
                <a:round/>
                <a:headEnd/>
                <a:tailEnd/>
              </a:ln>
            </p:spPr>
            <p:txBody>
              <a:bodyPr/>
              <a:lstStyle/>
              <a:p>
                <a:pPr>
                  <a:defRPr/>
                </a:pPr>
                <a:endParaRPr lang="en-GB"/>
              </a:p>
            </p:txBody>
          </p:sp>
          <p:sp>
            <p:nvSpPr>
              <p:cNvPr id="173" name="Freeform 172"/>
              <p:cNvSpPr>
                <a:spLocks/>
              </p:cNvSpPr>
              <p:nvPr/>
            </p:nvSpPr>
            <p:spPr bwMode="gray">
              <a:xfrm>
                <a:off x="6342667" y="3061983"/>
                <a:ext cx="33653" cy="32307"/>
              </a:xfrm>
              <a:custGeom>
                <a:avLst/>
                <a:gdLst/>
                <a:ahLst/>
                <a:cxnLst>
                  <a:cxn ang="0">
                    <a:pos x="0" y="6"/>
                  </a:cxn>
                  <a:cxn ang="0">
                    <a:pos x="7" y="6"/>
                  </a:cxn>
                  <a:cxn ang="0">
                    <a:pos x="15" y="8"/>
                  </a:cxn>
                  <a:cxn ang="0">
                    <a:pos x="15" y="2"/>
                  </a:cxn>
                  <a:cxn ang="0">
                    <a:pos x="23" y="0"/>
                  </a:cxn>
                  <a:cxn ang="0">
                    <a:pos x="25" y="4"/>
                  </a:cxn>
                  <a:cxn ang="0">
                    <a:pos x="21" y="10"/>
                  </a:cxn>
                  <a:cxn ang="0">
                    <a:pos x="15" y="12"/>
                  </a:cxn>
                  <a:cxn ang="0">
                    <a:pos x="15" y="18"/>
                  </a:cxn>
                  <a:cxn ang="0">
                    <a:pos x="15" y="24"/>
                  </a:cxn>
                  <a:cxn ang="0">
                    <a:pos x="3" y="20"/>
                  </a:cxn>
                  <a:cxn ang="0">
                    <a:pos x="0" y="14"/>
                  </a:cxn>
                  <a:cxn ang="0">
                    <a:pos x="0" y="6"/>
                  </a:cxn>
                </a:cxnLst>
                <a:rect l="0" t="0" r="r" b="b"/>
                <a:pathLst>
                  <a:path w="25" h="24">
                    <a:moveTo>
                      <a:pt x="0" y="6"/>
                    </a:moveTo>
                    <a:lnTo>
                      <a:pt x="7" y="6"/>
                    </a:lnTo>
                    <a:lnTo>
                      <a:pt x="15" y="8"/>
                    </a:lnTo>
                    <a:lnTo>
                      <a:pt x="15" y="2"/>
                    </a:lnTo>
                    <a:lnTo>
                      <a:pt x="23" y="0"/>
                    </a:lnTo>
                    <a:lnTo>
                      <a:pt x="25" y="4"/>
                    </a:lnTo>
                    <a:lnTo>
                      <a:pt x="21" y="10"/>
                    </a:lnTo>
                    <a:lnTo>
                      <a:pt x="15" y="12"/>
                    </a:lnTo>
                    <a:lnTo>
                      <a:pt x="15" y="18"/>
                    </a:lnTo>
                    <a:lnTo>
                      <a:pt x="15" y="24"/>
                    </a:lnTo>
                    <a:lnTo>
                      <a:pt x="3" y="20"/>
                    </a:lnTo>
                    <a:lnTo>
                      <a:pt x="0" y="14"/>
                    </a:lnTo>
                    <a:lnTo>
                      <a:pt x="0" y="6"/>
                    </a:lnTo>
                    <a:close/>
                  </a:path>
                </a:pathLst>
              </a:custGeom>
              <a:grpFill/>
              <a:ln w="3175">
                <a:solidFill>
                  <a:schemeClr val="accent3"/>
                </a:solidFill>
                <a:prstDash val="solid"/>
                <a:round/>
                <a:headEnd/>
                <a:tailEnd/>
              </a:ln>
            </p:spPr>
            <p:txBody>
              <a:bodyPr/>
              <a:lstStyle/>
              <a:p>
                <a:pPr>
                  <a:defRPr/>
                </a:pPr>
                <a:endParaRPr lang="en-GB"/>
              </a:p>
            </p:txBody>
          </p:sp>
          <p:sp>
            <p:nvSpPr>
              <p:cNvPr id="174" name="Freeform 173"/>
              <p:cNvSpPr>
                <a:spLocks/>
              </p:cNvSpPr>
              <p:nvPr/>
            </p:nvSpPr>
            <p:spPr bwMode="gray">
              <a:xfrm>
                <a:off x="6234977" y="3096982"/>
                <a:ext cx="192495" cy="212687"/>
              </a:xfrm>
              <a:custGeom>
                <a:avLst/>
                <a:gdLst/>
                <a:ahLst/>
                <a:cxnLst>
                  <a:cxn ang="0">
                    <a:pos x="10" y="30"/>
                  </a:cxn>
                  <a:cxn ang="0">
                    <a:pos x="18" y="28"/>
                  </a:cxn>
                  <a:cxn ang="0">
                    <a:pos x="26" y="28"/>
                  </a:cxn>
                  <a:cxn ang="0">
                    <a:pos x="36" y="32"/>
                  </a:cxn>
                  <a:cxn ang="0">
                    <a:pos x="40" y="26"/>
                  </a:cxn>
                  <a:cxn ang="0">
                    <a:pos x="48" y="22"/>
                  </a:cxn>
                  <a:cxn ang="0">
                    <a:pos x="46" y="16"/>
                  </a:cxn>
                  <a:cxn ang="0">
                    <a:pos x="44" y="8"/>
                  </a:cxn>
                  <a:cxn ang="0">
                    <a:pos x="46" y="2"/>
                  </a:cxn>
                  <a:cxn ang="0">
                    <a:pos x="56" y="0"/>
                  </a:cxn>
                  <a:cxn ang="0">
                    <a:pos x="62" y="6"/>
                  </a:cxn>
                  <a:cxn ang="0">
                    <a:pos x="64" y="12"/>
                  </a:cxn>
                  <a:cxn ang="0">
                    <a:pos x="74" y="16"/>
                  </a:cxn>
                  <a:cxn ang="0">
                    <a:pos x="80" y="20"/>
                  </a:cxn>
                  <a:cxn ang="0">
                    <a:pos x="89" y="22"/>
                  </a:cxn>
                  <a:cxn ang="0">
                    <a:pos x="95" y="16"/>
                  </a:cxn>
                  <a:cxn ang="0">
                    <a:pos x="109" y="12"/>
                  </a:cxn>
                  <a:cxn ang="0">
                    <a:pos x="117" y="10"/>
                  </a:cxn>
                  <a:cxn ang="0">
                    <a:pos x="119" y="16"/>
                  </a:cxn>
                  <a:cxn ang="0">
                    <a:pos x="131" y="24"/>
                  </a:cxn>
                  <a:cxn ang="0">
                    <a:pos x="135" y="34"/>
                  </a:cxn>
                  <a:cxn ang="0">
                    <a:pos x="131" y="46"/>
                  </a:cxn>
                  <a:cxn ang="0">
                    <a:pos x="139" y="50"/>
                  </a:cxn>
                  <a:cxn ang="0">
                    <a:pos x="137" y="60"/>
                  </a:cxn>
                  <a:cxn ang="0">
                    <a:pos x="139" y="74"/>
                  </a:cxn>
                  <a:cxn ang="0">
                    <a:pos x="143" y="82"/>
                  </a:cxn>
                  <a:cxn ang="0">
                    <a:pos x="137" y="84"/>
                  </a:cxn>
                  <a:cxn ang="0">
                    <a:pos x="129" y="86"/>
                  </a:cxn>
                  <a:cxn ang="0">
                    <a:pos x="119" y="90"/>
                  </a:cxn>
                  <a:cxn ang="0">
                    <a:pos x="107" y="94"/>
                  </a:cxn>
                  <a:cxn ang="0">
                    <a:pos x="95" y="100"/>
                  </a:cxn>
                  <a:cxn ang="0">
                    <a:pos x="103" y="110"/>
                  </a:cxn>
                  <a:cxn ang="0">
                    <a:pos x="111" y="120"/>
                  </a:cxn>
                  <a:cxn ang="0">
                    <a:pos x="123" y="128"/>
                  </a:cxn>
                  <a:cxn ang="0">
                    <a:pos x="123" y="134"/>
                  </a:cxn>
                  <a:cxn ang="0">
                    <a:pos x="115" y="138"/>
                  </a:cxn>
                  <a:cxn ang="0">
                    <a:pos x="107" y="142"/>
                  </a:cxn>
                  <a:cxn ang="0">
                    <a:pos x="107" y="150"/>
                  </a:cxn>
                  <a:cxn ang="0">
                    <a:pos x="95" y="150"/>
                  </a:cxn>
                  <a:cxn ang="0">
                    <a:pos x="85" y="156"/>
                  </a:cxn>
                  <a:cxn ang="0">
                    <a:pos x="56" y="158"/>
                  </a:cxn>
                  <a:cxn ang="0">
                    <a:pos x="58" y="154"/>
                  </a:cxn>
                  <a:cxn ang="0">
                    <a:pos x="56" y="152"/>
                  </a:cxn>
                  <a:cxn ang="0">
                    <a:pos x="48" y="150"/>
                  </a:cxn>
                  <a:cxn ang="0">
                    <a:pos x="38" y="152"/>
                  </a:cxn>
                  <a:cxn ang="0">
                    <a:pos x="28" y="152"/>
                  </a:cxn>
                  <a:cxn ang="0">
                    <a:pos x="22" y="152"/>
                  </a:cxn>
                  <a:cxn ang="0">
                    <a:pos x="22" y="146"/>
                  </a:cxn>
                  <a:cxn ang="0">
                    <a:pos x="32" y="126"/>
                  </a:cxn>
                  <a:cxn ang="0">
                    <a:pos x="30" y="122"/>
                  </a:cxn>
                  <a:cxn ang="0">
                    <a:pos x="12" y="122"/>
                  </a:cxn>
                  <a:cxn ang="0">
                    <a:pos x="8" y="118"/>
                  </a:cxn>
                  <a:cxn ang="0">
                    <a:pos x="2" y="114"/>
                  </a:cxn>
                  <a:cxn ang="0">
                    <a:pos x="4" y="106"/>
                  </a:cxn>
                  <a:cxn ang="0">
                    <a:pos x="2" y="102"/>
                  </a:cxn>
                  <a:cxn ang="0">
                    <a:pos x="4" y="96"/>
                  </a:cxn>
                  <a:cxn ang="0">
                    <a:pos x="0" y="86"/>
                  </a:cxn>
                  <a:cxn ang="0">
                    <a:pos x="0" y="68"/>
                  </a:cxn>
                  <a:cxn ang="0">
                    <a:pos x="12" y="60"/>
                  </a:cxn>
                  <a:cxn ang="0">
                    <a:pos x="12" y="50"/>
                  </a:cxn>
                  <a:cxn ang="0">
                    <a:pos x="16" y="44"/>
                  </a:cxn>
                  <a:cxn ang="0">
                    <a:pos x="10" y="30"/>
                  </a:cxn>
                </a:cxnLst>
                <a:rect l="0" t="0" r="r" b="b"/>
                <a:pathLst>
                  <a:path w="143" h="158">
                    <a:moveTo>
                      <a:pt x="10" y="30"/>
                    </a:moveTo>
                    <a:lnTo>
                      <a:pt x="18" y="28"/>
                    </a:lnTo>
                    <a:lnTo>
                      <a:pt x="26" y="28"/>
                    </a:lnTo>
                    <a:lnTo>
                      <a:pt x="36" y="32"/>
                    </a:lnTo>
                    <a:lnTo>
                      <a:pt x="40" y="26"/>
                    </a:lnTo>
                    <a:lnTo>
                      <a:pt x="48" y="22"/>
                    </a:lnTo>
                    <a:lnTo>
                      <a:pt x="46" y="16"/>
                    </a:lnTo>
                    <a:lnTo>
                      <a:pt x="44" y="8"/>
                    </a:lnTo>
                    <a:lnTo>
                      <a:pt x="46" y="2"/>
                    </a:lnTo>
                    <a:lnTo>
                      <a:pt x="56" y="0"/>
                    </a:lnTo>
                    <a:lnTo>
                      <a:pt x="62" y="6"/>
                    </a:lnTo>
                    <a:lnTo>
                      <a:pt x="64" y="12"/>
                    </a:lnTo>
                    <a:lnTo>
                      <a:pt x="74" y="16"/>
                    </a:lnTo>
                    <a:lnTo>
                      <a:pt x="80" y="20"/>
                    </a:lnTo>
                    <a:lnTo>
                      <a:pt x="89" y="22"/>
                    </a:lnTo>
                    <a:lnTo>
                      <a:pt x="95" y="16"/>
                    </a:lnTo>
                    <a:lnTo>
                      <a:pt x="109" y="12"/>
                    </a:lnTo>
                    <a:lnTo>
                      <a:pt x="117" y="10"/>
                    </a:lnTo>
                    <a:lnTo>
                      <a:pt x="119" y="16"/>
                    </a:lnTo>
                    <a:lnTo>
                      <a:pt x="131" y="24"/>
                    </a:lnTo>
                    <a:lnTo>
                      <a:pt x="135" y="34"/>
                    </a:lnTo>
                    <a:lnTo>
                      <a:pt x="131" y="46"/>
                    </a:lnTo>
                    <a:lnTo>
                      <a:pt x="139" y="50"/>
                    </a:lnTo>
                    <a:lnTo>
                      <a:pt x="137" y="60"/>
                    </a:lnTo>
                    <a:lnTo>
                      <a:pt x="139" y="74"/>
                    </a:lnTo>
                    <a:lnTo>
                      <a:pt x="143" y="82"/>
                    </a:lnTo>
                    <a:lnTo>
                      <a:pt x="137" y="84"/>
                    </a:lnTo>
                    <a:lnTo>
                      <a:pt x="129" y="86"/>
                    </a:lnTo>
                    <a:lnTo>
                      <a:pt x="119" y="90"/>
                    </a:lnTo>
                    <a:lnTo>
                      <a:pt x="107" y="94"/>
                    </a:lnTo>
                    <a:lnTo>
                      <a:pt x="95" y="100"/>
                    </a:lnTo>
                    <a:lnTo>
                      <a:pt x="103" y="110"/>
                    </a:lnTo>
                    <a:lnTo>
                      <a:pt x="111" y="120"/>
                    </a:lnTo>
                    <a:lnTo>
                      <a:pt x="123" y="128"/>
                    </a:lnTo>
                    <a:lnTo>
                      <a:pt x="123" y="134"/>
                    </a:lnTo>
                    <a:lnTo>
                      <a:pt x="115" y="138"/>
                    </a:lnTo>
                    <a:lnTo>
                      <a:pt x="107" y="142"/>
                    </a:lnTo>
                    <a:lnTo>
                      <a:pt x="107" y="150"/>
                    </a:lnTo>
                    <a:lnTo>
                      <a:pt x="95" y="150"/>
                    </a:lnTo>
                    <a:lnTo>
                      <a:pt x="85" y="156"/>
                    </a:lnTo>
                    <a:lnTo>
                      <a:pt x="56" y="158"/>
                    </a:lnTo>
                    <a:lnTo>
                      <a:pt x="58" y="154"/>
                    </a:lnTo>
                    <a:lnTo>
                      <a:pt x="56" y="152"/>
                    </a:lnTo>
                    <a:lnTo>
                      <a:pt x="48" y="150"/>
                    </a:lnTo>
                    <a:lnTo>
                      <a:pt x="38" y="152"/>
                    </a:lnTo>
                    <a:lnTo>
                      <a:pt x="28" y="152"/>
                    </a:lnTo>
                    <a:lnTo>
                      <a:pt x="22" y="152"/>
                    </a:lnTo>
                    <a:lnTo>
                      <a:pt x="22" y="146"/>
                    </a:lnTo>
                    <a:lnTo>
                      <a:pt x="32" y="126"/>
                    </a:lnTo>
                    <a:lnTo>
                      <a:pt x="30" y="122"/>
                    </a:lnTo>
                    <a:lnTo>
                      <a:pt x="12" y="122"/>
                    </a:lnTo>
                    <a:lnTo>
                      <a:pt x="8" y="118"/>
                    </a:lnTo>
                    <a:lnTo>
                      <a:pt x="2" y="114"/>
                    </a:lnTo>
                    <a:lnTo>
                      <a:pt x="4" y="106"/>
                    </a:lnTo>
                    <a:lnTo>
                      <a:pt x="2" y="102"/>
                    </a:lnTo>
                    <a:lnTo>
                      <a:pt x="4" y="96"/>
                    </a:lnTo>
                    <a:lnTo>
                      <a:pt x="0" y="86"/>
                    </a:lnTo>
                    <a:lnTo>
                      <a:pt x="0" y="68"/>
                    </a:lnTo>
                    <a:lnTo>
                      <a:pt x="12" y="60"/>
                    </a:lnTo>
                    <a:lnTo>
                      <a:pt x="12" y="50"/>
                    </a:lnTo>
                    <a:lnTo>
                      <a:pt x="16" y="44"/>
                    </a:lnTo>
                    <a:lnTo>
                      <a:pt x="10" y="30"/>
                    </a:lnTo>
                    <a:close/>
                  </a:path>
                </a:pathLst>
              </a:custGeom>
              <a:grpFill/>
              <a:ln w="3175">
                <a:solidFill>
                  <a:schemeClr val="accent3"/>
                </a:solidFill>
                <a:prstDash val="solid"/>
                <a:round/>
                <a:headEnd/>
                <a:tailEnd/>
              </a:ln>
            </p:spPr>
            <p:txBody>
              <a:bodyPr/>
              <a:lstStyle/>
              <a:p>
                <a:pPr>
                  <a:defRPr/>
                </a:pPr>
                <a:endParaRPr lang="en-GB"/>
              </a:p>
            </p:txBody>
          </p:sp>
          <p:sp>
            <p:nvSpPr>
              <p:cNvPr id="175" name="Freeform 174"/>
              <p:cNvSpPr>
                <a:spLocks/>
              </p:cNvSpPr>
              <p:nvPr/>
            </p:nvSpPr>
            <p:spPr bwMode="gray">
              <a:xfrm>
                <a:off x="6362859" y="3207364"/>
                <a:ext cx="148073" cy="67306"/>
              </a:xfrm>
              <a:custGeom>
                <a:avLst/>
                <a:gdLst/>
                <a:ahLst/>
                <a:cxnLst>
                  <a:cxn ang="0">
                    <a:pos x="48" y="0"/>
                  </a:cxn>
                  <a:cxn ang="0">
                    <a:pos x="56" y="4"/>
                  </a:cxn>
                  <a:cxn ang="0">
                    <a:pos x="68" y="8"/>
                  </a:cxn>
                  <a:cxn ang="0">
                    <a:pos x="70" y="16"/>
                  </a:cxn>
                  <a:cxn ang="0">
                    <a:pos x="78" y="18"/>
                  </a:cxn>
                  <a:cxn ang="0">
                    <a:pos x="80" y="14"/>
                  </a:cxn>
                  <a:cxn ang="0">
                    <a:pos x="88" y="16"/>
                  </a:cxn>
                  <a:cxn ang="0">
                    <a:pos x="94" y="20"/>
                  </a:cxn>
                  <a:cxn ang="0">
                    <a:pos x="102" y="24"/>
                  </a:cxn>
                  <a:cxn ang="0">
                    <a:pos x="110" y="30"/>
                  </a:cxn>
                  <a:cxn ang="0">
                    <a:pos x="100" y="36"/>
                  </a:cxn>
                  <a:cxn ang="0">
                    <a:pos x="92" y="44"/>
                  </a:cxn>
                  <a:cxn ang="0">
                    <a:pos x="82" y="46"/>
                  </a:cxn>
                  <a:cxn ang="0">
                    <a:pos x="76" y="50"/>
                  </a:cxn>
                  <a:cxn ang="0">
                    <a:pos x="66" y="50"/>
                  </a:cxn>
                  <a:cxn ang="0">
                    <a:pos x="46" y="42"/>
                  </a:cxn>
                  <a:cxn ang="0">
                    <a:pos x="44" y="48"/>
                  </a:cxn>
                  <a:cxn ang="0">
                    <a:pos x="28" y="46"/>
                  </a:cxn>
                  <a:cxn ang="0">
                    <a:pos x="20" y="40"/>
                  </a:cxn>
                  <a:cxn ang="0">
                    <a:pos x="14" y="34"/>
                  </a:cxn>
                  <a:cxn ang="0">
                    <a:pos x="0" y="18"/>
                  </a:cxn>
                  <a:cxn ang="0">
                    <a:pos x="12" y="12"/>
                  </a:cxn>
                  <a:cxn ang="0">
                    <a:pos x="24" y="8"/>
                  </a:cxn>
                  <a:cxn ang="0">
                    <a:pos x="34" y="4"/>
                  </a:cxn>
                  <a:cxn ang="0">
                    <a:pos x="42" y="2"/>
                  </a:cxn>
                  <a:cxn ang="0">
                    <a:pos x="48" y="0"/>
                  </a:cxn>
                </a:cxnLst>
                <a:rect l="0" t="0" r="r" b="b"/>
                <a:pathLst>
                  <a:path w="110" h="50">
                    <a:moveTo>
                      <a:pt x="48" y="0"/>
                    </a:moveTo>
                    <a:lnTo>
                      <a:pt x="56" y="4"/>
                    </a:lnTo>
                    <a:lnTo>
                      <a:pt x="68" y="8"/>
                    </a:lnTo>
                    <a:lnTo>
                      <a:pt x="70" y="16"/>
                    </a:lnTo>
                    <a:lnTo>
                      <a:pt x="78" y="18"/>
                    </a:lnTo>
                    <a:lnTo>
                      <a:pt x="80" y="14"/>
                    </a:lnTo>
                    <a:lnTo>
                      <a:pt x="88" y="16"/>
                    </a:lnTo>
                    <a:lnTo>
                      <a:pt x="94" y="20"/>
                    </a:lnTo>
                    <a:lnTo>
                      <a:pt x="102" y="24"/>
                    </a:lnTo>
                    <a:lnTo>
                      <a:pt x="110" y="30"/>
                    </a:lnTo>
                    <a:lnTo>
                      <a:pt x="100" y="36"/>
                    </a:lnTo>
                    <a:lnTo>
                      <a:pt x="92" y="44"/>
                    </a:lnTo>
                    <a:lnTo>
                      <a:pt x="82" y="46"/>
                    </a:lnTo>
                    <a:lnTo>
                      <a:pt x="76" y="50"/>
                    </a:lnTo>
                    <a:lnTo>
                      <a:pt x="66" y="50"/>
                    </a:lnTo>
                    <a:lnTo>
                      <a:pt x="46" y="42"/>
                    </a:lnTo>
                    <a:lnTo>
                      <a:pt x="44" y="48"/>
                    </a:lnTo>
                    <a:lnTo>
                      <a:pt x="28" y="46"/>
                    </a:lnTo>
                    <a:lnTo>
                      <a:pt x="20" y="40"/>
                    </a:lnTo>
                    <a:lnTo>
                      <a:pt x="14" y="34"/>
                    </a:lnTo>
                    <a:lnTo>
                      <a:pt x="0" y="18"/>
                    </a:lnTo>
                    <a:lnTo>
                      <a:pt x="12" y="12"/>
                    </a:lnTo>
                    <a:lnTo>
                      <a:pt x="24" y="8"/>
                    </a:lnTo>
                    <a:lnTo>
                      <a:pt x="34" y="4"/>
                    </a:lnTo>
                    <a:lnTo>
                      <a:pt x="42" y="2"/>
                    </a:lnTo>
                    <a:lnTo>
                      <a:pt x="48" y="0"/>
                    </a:lnTo>
                    <a:close/>
                  </a:path>
                </a:pathLst>
              </a:custGeom>
              <a:grpFill/>
              <a:ln w="3175">
                <a:solidFill>
                  <a:schemeClr val="accent3"/>
                </a:solidFill>
                <a:prstDash val="solid"/>
                <a:round/>
                <a:headEnd/>
                <a:tailEnd/>
              </a:ln>
            </p:spPr>
            <p:txBody>
              <a:bodyPr/>
              <a:lstStyle/>
              <a:p>
                <a:pPr>
                  <a:defRPr/>
                </a:pPr>
                <a:endParaRPr lang="en-GB"/>
              </a:p>
            </p:txBody>
          </p:sp>
          <p:sp>
            <p:nvSpPr>
              <p:cNvPr id="176" name="Freeform 175"/>
              <p:cNvSpPr>
                <a:spLocks/>
              </p:cNvSpPr>
              <p:nvPr/>
            </p:nvSpPr>
            <p:spPr bwMode="gray">
              <a:xfrm>
                <a:off x="6465164" y="3247747"/>
                <a:ext cx="121151" cy="51153"/>
              </a:xfrm>
              <a:custGeom>
                <a:avLst/>
                <a:gdLst/>
                <a:ahLst/>
                <a:cxnLst>
                  <a:cxn ang="0">
                    <a:pos x="44" y="2"/>
                  </a:cxn>
                  <a:cxn ang="0">
                    <a:pos x="48" y="10"/>
                  </a:cxn>
                  <a:cxn ang="0">
                    <a:pos x="58" y="8"/>
                  </a:cxn>
                  <a:cxn ang="0">
                    <a:pos x="68" y="4"/>
                  </a:cxn>
                  <a:cxn ang="0">
                    <a:pos x="76" y="4"/>
                  </a:cxn>
                  <a:cxn ang="0">
                    <a:pos x="86" y="8"/>
                  </a:cxn>
                  <a:cxn ang="0">
                    <a:pos x="90" y="12"/>
                  </a:cxn>
                  <a:cxn ang="0">
                    <a:pos x="86" y="20"/>
                  </a:cxn>
                  <a:cxn ang="0">
                    <a:pos x="82" y="26"/>
                  </a:cxn>
                  <a:cxn ang="0">
                    <a:pos x="72" y="24"/>
                  </a:cxn>
                  <a:cxn ang="0">
                    <a:pos x="62" y="22"/>
                  </a:cxn>
                  <a:cxn ang="0">
                    <a:pos x="56" y="26"/>
                  </a:cxn>
                  <a:cxn ang="0">
                    <a:pos x="54" y="28"/>
                  </a:cxn>
                  <a:cxn ang="0">
                    <a:pos x="44" y="28"/>
                  </a:cxn>
                  <a:cxn ang="0">
                    <a:pos x="38" y="32"/>
                  </a:cxn>
                  <a:cxn ang="0">
                    <a:pos x="30" y="32"/>
                  </a:cxn>
                  <a:cxn ang="0">
                    <a:pos x="26" y="38"/>
                  </a:cxn>
                  <a:cxn ang="0">
                    <a:pos x="18" y="38"/>
                  </a:cxn>
                  <a:cxn ang="0">
                    <a:pos x="10" y="36"/>
                  </a:cxn>
                  <a:cxn ang="0">
                    <a:pos x="4" y="32"/>
                  </a:cxn>
                  <a:cxn ang="0">
                    <a:pos x="2" y="24"/>
                  </a:cxn>
                  <a:cxn ang="0">
                    <a:pos x="0" y="20"/>
                  </a:cxn>
                  <a:cxn ang="0">
                    <a:pos x="6" y="16"/>
                  </a:cxn>
                  <a:cxn ang="0">
                    <a:pos x="16" y="14"/>
                  </a:cxn>
                  <a:cxn ang="0">
                    <a:pos x="24" y="6"/>
                  </a:cxn>
                  <a:cxn ang="0">
                    <a:pos x="34" y="0"/>
                  </a:cxn>
                  <a:cxn ang="0">
                    <a:pos x="44" y="2"/>
                  </a:cxn>
                </a:cxnLst>
                <a:rect l="0" t="0" r="r" b="b"/>
                <a:pathLst>
                  <a:path w="90" h="38">
                    <a:moveTo>
                      <a:pt x="44" y="2"/>
                    </a:moveTo>
                    <a:lnTo>
                      <a:pt x="48" y="10"/>
                    </a:lnTo>
                    <a:lnTo>
                      <a:pt x="58" y="8"/>
                    </a:lnTo>
                    <a:lnTo>
                      <a:pt x="68" y="4"/>
                    </a:lnTo>
                    <a:lnTo>
                      <a:pt x="76" y="4"/>
                    </a:lnTo>
                    <a:lnTo>
                      <a:pt x="86" y="8"/>
                    </a:lnTo>
                    <a:lnTo>
                      <a:pt x="90" y="12"/>
                    </a:lnTo>
                    <a:lnTo>
                      <a:pt x="86" y="20"/>
                    </a:lnTo>
                    <a:lnTo>
                      <a:pt x="82" y="26"/>
                    </a:lnTo>
                    <a:lnTo>
                      <a:pt x="72" y="24"/>
                    </a:lnTo>
                    <a:lnTo>
                      <a:pt x="62" y="22"/>
                    </a:lnTo>
                    <a:lnTo>
                      <a:pt x="56" y="26"/>
                    </a:lnTo>
                    <a:lnTo>
                      <a:pt x="54" y="28"/>
                    </a:lnTo>
                    <a:lnTo>
                      <a:pt x="44" y="28"/>
                    </a:lnTo>
                    <a:lnTo>
                      <a:pt x="38" y="32"/>
                    </a:lnTo>
                    <a:lnTo>
                      <a:pt x="30" y="32"/>
                    </a:lnTo>
                    <a:lnTo>
                      <a:pt x="26" y="38"/>
                    </a:lnTo>
                    <a:lnTo>
                      <a:pt x="18" y="38"/>
                    </a:lnTo>
                    <a:lnTo>
                      <a:pt x="10" y="36"/>
                    </a:lnTo>
                    <a:lnTo>
                      <a:pt x="4" y="32"/>
                    </a:lnTo>
                    <a:lnTo>
                      <a:pt x="2" y="24"/>
                    </a:lnTo>
                    <a:lnTo>
                      <a:pt x="0" y="20"/>
                    </a:lnTo>
                    <a:lnTo>
                      <a:pt x="6" y="16"/>
                    </a:lnTo>
                    <a:lnTo>
                      <a:pt x="16" y="14"/>
                    </a:lnTo>
                    <a:lnTo>
                      <a:pt x="24" y="6"/>
                    </a:lnTo>
                    <a:lnTo>
                      <a:pt x="34" y="0"/>
                    </a:lnTo>
                    <a:lnTo>
                      <a:pt x="44" y="2"/>
                    </a:lnTo>
                    <a:close/>
                  </a:path>
                </a:pathLst>
              </a:custGeom>
              <a:grpFill/>
              <a:ln w="3175">
                <a:solidFill>
                  <a:schemeClr val="accent3"/>
                </a:solidFill>
                <a:prstDash val="solid"/>
                <a:round/>
                <a:headEnd/>
                <a:tailEnd/>
              </a:ln>
            </p:spPr>
            <p:txBody>
              <a:bodyPr/>
              <a:lstStyle/>
              <a:p>
                <a:pPr>
                  <a:defRPr/>
                </a:pPr>
                <a:endParaRPr lang="en-GB"/>
              </a:p>
            </p:txBody>
          </p:sp>
          <p:sp>
            <p:nvSpPr>
              <p:cNvPr id="177" name="Freeform 176"/>
              <p:cNvSpPr>
                <a:spLocks/>
              </p:cNvSpPr>
              <p:nvPr/>
            </p:nvSpPr>
            <p:spPr bwMode="gray">
              <a:xfrm>
                <a:off x="6307668" y="3263901"/>
                <a:ext cx="170957" cy="69998"/>
              </a:xfrm>
              <a:custGeom>
                <a:avLst/>
                <a:gdLst/>
                <a:ahLst/>
                <a:cxnLst>
                  <a:cxn ang="0">
                    <a:pos x="14" y="46"/>
                  </a:cxn>
                  <a:cxn ang="0">
                    <a:pos x="12" y="42"/>
                  </a:cxn>
                  <a:cxn ang="0">
                    <a:pos x="8" y="42"/>
                  </a:cxn>
                  <a:cxn ang="0">
                    <a:pos x="0" y="40"/>
                  </a:cxn>
                  <a:cxn ang="0">
                    <a:pos x="2" y="34"/>
                  </a:cxn>
                  <a:cxn ang="0">
                    <a:pos x="18" y="34"/>
                  </a:cxn>
                  <a:cxn ang="0">
                    <a:pos x="31" y="32"/>
                  </a:cxn>
                  <a:cxn ang="0">
                    <a:pos x="41" y="26"/>
                  </a:cxn>
                  <a:cxn ang="0">
                    <a:pos x="53" y="26"/>
                  </a:cxn>
                  <a:cxn ang="0">
                    <a:pos x="53" y="18"/>
                  </a:cxn>
                  <a:cxn ang="0">
                    <a:pos x="69" y="10"/>
                  </a:cxn>
                  <a:cxn ang="0">
                    <a:pos x="69" y="4"/>
                  </a:cxn>
                  <a:cxn ang="0">
                    <a:pos x="85" y="6"/>
                  </a:cxn>
                  <a:cxn ang="0">
                    <a:pos x="87" y="0"/>
                  </a:cxn>
                  <a:cxn ang="0">
                    <a:pos x="107" y="8"/>
                  </a:cxn>
                  <a:cxn ang="0">
                    <a:pos x="117" y="8"/>
                  </a:cxn>
                  <a:cxn ang="0">
                    <a:pos x="119" y="12"/>
                  </a:cxn>
                  <a:cxn ang="0">
                    <a:pos x="121" y="20"/>
                  </a:cxn>
                  <a:cxn ang="0">
                    <a:pos x="127" y="24"/>
                  </a:cxn>
                  <a:cxn ang="0">
                    <a:pos x="117" y="28"/>
                  </a:cxn>
                  <a:cxn ang="0">
                    <a:pos x="111" y="34"/>
                  </a:cxn>
                  <a:cxn ang="0">
                    <a:pos x="109" y="40"/>
                  </a:cxn>
                  <a:cxn ang="0">
                    <a:pos x="103" y="44"/>
                  </a:cxn>
                  <a:cxn ang="0">
                    <a:pos x="89" y="50"/>
                  </a:cxn>
                  <a:cxn ang="0">
                    <a:pos x="77" y="52"/>
                  </a:cxn>
                  <a:cxn ang="0">
                    <a:pos x="67" y="48"/>
                  </a:cxn>
                  <a:cxn ang="0">
                    <a:pos x="51" y="50"/>
                  </a:cxn>
                  <a:cxn ang="0">
                    <a:pos x="41" y="46"/>
                  </a:cxn>
                  <a:cxn ang="0">
                    <a:pos x="41" y="40"/>
                  </a:cxn>
                  <a:cxn ang="0">
                    <a:pos x="26" y="40"/>
                  </a:cxn>
                  <a:cxn ang="0">
                    <a:pos x="24" y="46"/>
                  </a:cxn>
                  <a:cxn ang="0">
                    <a:pos x="14" y="46"/>
                  </a:cxn>
                </a:cxnLst>
                <a:rect l="0" t="0" r="r" b="b"/>
                <a:pathLst>
                  <a:path w="127" h="52">
                    <a:moveTo>
                      <a:pt x="14" y="46"/>
                    </a:moveTo>
                    <a:lnTo>
                      <a:pt x="12" y="42"/>
                    </a:lnTo>
                    <a:lnTo>
                      <a:pt x="8" y="42"/>
                    </a:lnTo>
                    <a:lnTo>
                      <a:pt x="0" y="40"/>
                    </a:lnTo>
                    <a:lnTo>
                      <a:pt x="2" y="34"/>
                    </a:lnTo>
                    <a:lnTo>
                      <a:pt x="18" y="34"/>
                    </a:lnTo>
                    <a:lnTo>
                      <a:pt x="31" y="32"/>
                    </a:lnTo>
                    <a:lnTo>
                      <a:pt x="41" y="26"/>
                    </a:lnTo>
                    <a:lnTo>
                      <a:pt x="53" y="26"/>
                    </a:lnTo>
                    <a:lnTo>
                      <a:pt x="53" y="18"/>
                    </a:lnTo>
                    <a:lnTo>
                      <a:pt x="69" y="10"/>
                    </a:lnTo>
                    <a:lnTo>
                      <a:pt x="69" y="4"/>
                    </a:lnTo>
                    <a:lnTo>
                      <a:pt x="85" y="6"/>
                    </a:lnTo>
                    <a:lnTo>
                      <a:pt x="87" y="0"/>
                    </a:lnTo>
                    <a:lnTo>
                      <a:pt x="107" y="8"/>
                    </a:lnTo>
                    <a:lnTo>
                      <a:pt x="117" y="8"/>
                    </a:lnTo>
                    <a:lnTo>
                      <a:pt x="119" y="12"/>
                    </a:lnTo>
                    <a:lnTo>
                      <a:pt x="121" y="20"/>
                    </a:lnTo>
                    <a:lnTo>
                      <a:pt x="127" y="24"/>
                    </a:lnTo>
                    <a:lnTo>
                      <a:pt x="117" y="28"/>
                    </a:lnTo>
                    <a:lnTo>
                      <a:pt x="111" y="34"/>
                    </a:lnTo>
                    <a:lnTo>
                      <a:pt x="109" y="40"/>
                    </a:lnTo>
                    <a:lnTo>
                      <a:pt x="103" y="44"/>
                    </a:lnTo>
                    <a:lnTo>
                      <a:pt x="89" y="50"/>
                    </a:lnTo>
                    <a:lnTo>
                      <a:pt x="77" y="52"/>
                    </a:lnTo>
                    <a:lnTo>
                      <a:pt x="67" y="48"/>
                    </a:lnTo>
                    <a:lnTo>
                      <a:pt x="51" y="50"/>
                    </a:lnTo>
                    <a:lnTo>
                      <a:pt x="41" y="46"/>
                    </a:lnTo>
                    <a:lnTo>
                      <a:pt x="41" y="40"/>
                    </a:lnTo>
                    <a:lnTo>
                      <a:pt x="26" y="40"/>
                    </a:lnTo>
                    <a:lnTo>
                      <a:pt x="24" y="46"/>
                    </a:lnTo>
                    <a:lnTo>
                      <a:pt x="14" y="46"/>
                    </a:lnTo>
                    <a:close/>
                  </a:path>
                </a:pathLst>
              </a:custGeom>
              <a:grpFill/>
              <a:ln w="3175">
                <a:solidFill>
                  <a:schemeClr val="accent3"/>
                </a:solidFill>
                <a:prstDash val="solid"/>
                <a:round/>
                <a:headEnd/>
                <a:tailEnd/>
              </a:ln>
            </p:spPr>
            <p:txBody>
              <a:bodyPr/>
              <a:lstStyle/>
              <a:p>
                <a:pPr>
                  <a:defRPr/>
                </a:pPr>
                <a:endParaRPr lang="en-GB"/>
              </a:p>
            </p:txBody>
          </p:sp>
          <p:sp>
            <p:nvSpPr>
              <p:cNvPr id="178" name="Freeform 177"/>
              <p:cNvSpPr>
                <a:spLocks/>
              </p:cNvSpPr>
              <p:nvPr/>
            </p:nvSpPr>
            <p:spPr bwMode="gray">
              <a:xfrm>
                <a:off x="6411319" y="3102366"/>
                <a:ext cx="207303" cy="161534"/>
              </a:xfrm>
              <a:custGeom>
                <a:avLst/>
                <a:gdLst/>
                <a:ahLst/>
                <a:cxnLst>
                  <a:cxn ang="0">
                    <a:pos x="0" y="20"/>
                  </a:cxn>
                  <a:cxn ang="0">
                    <a:pos x="16" y="16"/>
                  </a:cxn>
                  <a:cxn ang="0">
                    <a:pos x="32" y="10"/>
                  </a:cxn>
                  <a:cxn ang="0">
                    <a:pos x="48" y="0"/>
                  </a:cxn>
                  <a:cxn ang="0">
                    <a:pos x="66" y="0"/>
                  </a:cxn>
                  <a:cxn ang="0">
                    <a:pos x="70" y="8"/>
                  </a:cxn>
                  <a:cxn ang="0">
                    <a:pos x="88" y="8"/>
                  </a:cxn>
                  <a:cxn ang="0">
                    <a:pos x="108" y="8"/>
                  </a:cxn>
                  <a:cxn ang="0">
                    <a:pos x="134" y="6"/>
                  </a:cxn>
                  <a:cxn ang="0">
                    <a:pos x="140" y="12"/>
                  </a:cxn>
                  <a:cxn ang="0">
                    <a:pos x="144" y="16"/>
                  </a:cxn>
                  <a:cxn ang="0">
                    <a:pos x="148" y="28"/>
                  </a:cxn>
                  <a:cxn ang="0">
                    <a:pos x="152" y="32"/>
                  </a:cxn>
                  <a:cxn ang="0">
                    <a:pos x="152" y="46"/>
                  </a:cxn>
                  <a:cxn ang="0">
                    <a:pos x="144" y="46"/>
                  </a:cxn>
                  <a:cxn ang="0">
                    <a:pos x="142" y="52"/>
                  </a:cxn>
                  <a:cxn ang="0">
                    <a:pos x="148" y="56"/>
                  </a:cxn>
                  <a:cxn ang="0">
                    <a:pos x="148" y="70"/>
                  </a:cxn>
                  <a:cxn ang="0">
                    <a:pos x="150" y="76"/>
                  </a:cxn>
                  <a:cxn ang="0">
                    <a:pos x="152" y="84"/>
                  </a:cxn>
                  <a:cxn ang="0">
                    <a:pos x="154" y="88"/>
                  </a:cxn>
                  <a:cxn ang="0">
                    <a:pos x="144" y="94"/>
                  </a:cxn>
                  <a:cxn ang="0">
                    <a:pos x="136" y="102"/>
                  </a:cxn>
                  <a:cxn ang="0">
                    <a:pos x="132" y="110"/>
                  </a:cxn>
                  <a:cxn ang="0">
                    <a:pos x="130" y="120"/>
                  </a:cxn>
                  <a:cxn ang="0">
                    <a:pos x="126" y="116"/>
                  </a:cxn>
                  <a:cxn ang="0">
                    <a:pos x="116" y="112"/>
                  </a:cxn>
                  <a:cxn ang="0">
                    <a:pos x="108" y="112"/>
                  </a:cxn>
                  <a:cxn ang="0">
                    <a:pos x="98" y="116"/>
                  </a:cxn>
                  <a:cxn ang="0">
                    <a:pos x="88" y="118"/>
                  </a:cxn>
                  <a:cxn ang="0">
                    <a:pos x="84" y="110"/>
                  </a:cxn>
                  <a:cxn ang="0">
                    <a:pos x="74" y="108"/>
                  </a:cxn>
                  <a:cxn ang="0">
                    <a:pos x="66" y="102"/>
                  </a:cxn>
                  <a:cxn ang="0">
                    <a:pos x="58" y="98"/>
                  </a:cxn>
                  <a:cxn ang="0">
                    <a:pos x="52" y="94"/>
                  </a:cxn>
                  <a:cxn ang="0">
                    <a:pos x="44" y="92"/>
                  </a:cxn>
                  <a:cxn ang="0">
                    <a:pos x="42" y="96"/>
                  </a:cxn>
                  <a:cxn ang="0">
                    <a:pos x="34" y="94"/>
                  </a:cxn>
                  <a:cxn ang="0">
                    <a:pos x="32" y="86"/>
                  </a:cxn>
                  <a:cxn ang="0">
                    <a:pos x="24" y="84"/>
                  </a:cxn>
                  <a:cxn ang="0">
                    <a:pos x="12" y="78"/>
                  </a:cxn>
                  <a:cxn ang="0">
                    <a:pos x="8" y="70"/>
                  </a:cxn>
                  <a:cxn ang="0">
                    <a:pos x="8" y="46"/>
                  </a:cxn>
                  <a:cxn ang="0">
                    <a:pos x="0" y="42"/>
                  </a:cxn>
                  <a:cxn ang="0">
                    <a:pos x="4" y="30"/>
                  </a:cxn>
                  <a:cxn ang="0">
                    <a:pos x="0" y="20"/>
                  </a:cxn>
                </a:cxnLst>
                <a:rect l="0" t="0" r="r" b="b"/>
                <a:pathLst>
                  <a:path w="154" h="120">
                    <a:moveTo>
                      <a:pt x="0" y="20"/>
                    </a:moveTo>
                    <a:lnTo>
                      <a:pt x="16" y="16"/>
                    </a:lnTo>
                    <a:lnTo>
                      <a:pt x="32" y="10"/>
                    </a:lnTo>
                    <a:lnTo>
                      <a:pt x="48" y="0"/>
                    </a:lnTo>
                    <a:lnTo>
                      <a:pt x="66" y="0"/>
                    </a:lnTo>
                    <a:lnTo>
                      <a:pt x="70" y="8"/>
                    </a:lnTo>
                    <a:lnTo>
                      <a:pt x="88" y="8"/>
                    </a:lnTo>
                    <a:lnTo>
                      <a:pt x="108" y="8"/>
                    </a:lnTo>
                    <a:lnTo>
                      <a:pt x="134" y="6"/>
                    </a:lnTo>
                    <a:lnTo>
                      <a:pt x="140" y="12"/>
                    </a:lnTo>
                    <a:lnTo>
                      <a:pt x="144" y="16"/>
                    </a:lnTo>
                    <a:lnTo>
                      <a:pt x="148" y="28"/>
                    </a:lnTo>
                    <a:lnTo>
                      <a:pt x="152" y="32"/>
                    </a:lnTo>
                    <a:lnTo>
                      <a:pt x="152" y="46"/>
                    </a:lnTo>
                    <a:lnTo>
                      <a:pt x="144" y="46"/>
                    </a:lnTo>
                    <a:lnTo>
                      <a:pt x="142" y="52"/>
                    </a:lnTo>
                    <a:lnTo>
                      <a:pt x="148" y="56"/>
                    </a:lnTo>
                    <a:lnTo>
                      <a:pt x="148" y="70"/>
                    </a:lnTo>
                    <a:lnTo>
                      <a:pt x="150" y="76"/>
                    </a:lnTo>
                    <a:lnTo>
                      <a:pt x="152" y="84"/>
                    </a:lnTo>
                    <a:lnTo>
                      <a:pt x="154" y="88"/>
                    </a:lnTo>
                    <a:lnTo>
                      <a:pt x="144" y="94"/>
                    </a:lnTo>
                    <a:lnTo>
                      <a:pt x="136" y="102"/>
                    </a:lnTo>
                    <a:lnTo>
                      <a:pt x="132" y="110"/>
                    </a:lnTo>
                    <a:lnTo>
                      <a:pt x="130" y="120"/>
                    </a:lnTo>
                    <a:lnTo>
                      <a:pt x="126" y="116"/>
                    </a:lnTo>
                    <a:lnTo>
                      <a:pt x="116" y="112"/>
                    </a:lnTo>
                    <a:lnTo>
                      <a:pt x="108" y="112"/>
                    </a:lnTo>
                    <a:lnTo>
                      <a:pt x="98" y="116"/>
                    </a:lnTo>
                    <a:lnTo>
                      <a:pt x="88" y="118"/>
                    </a:lnTo>
                    <a:lnTo>
                      <a:pt x="84" y="110"/>
                    </a:lnTo>
                    <a:lnTo>
                      <a:pt x="74" y="108"/>
                    </a:lnTo>
                    <a:lnTo>
                      <a:pt x="66" y="102"/>
                    </a:lnTo>
                    <a:lnTo>
                      <a:pt x="58" y="98"/>
                    </a:lnTo>
                    <a:lnTo>
                      <a:pt x="52" y="94"/>
                    </a:lnTo>
                    <a:lnTo>
                      <a:pt x="44" y="92"/>
                    </a:lnTo>
                    <a:lnTo>
                      <a:pt x="42" y="96"/>
                    </a:lnTo>
                    <a:lnTo>
                      <a:pt x="34" y="94"/>
                    </a:lnTo>
                    <a:lnTo>
                      <a:pt x="32" y="86"/>
                    </a:lnTo>
                    <a:lnTo>
                      <a:pt x="24" y="84"/>
                    </a:lnTo>
                    <a:lnTo>
                      <a:pt x="12" y="78"/>
                    </a:lnTo>
                    <a:lnTo>
                      <a:pt x="8" y="70"/>
                    </a:lnTo>
                    <a:lnTo>
                      <a:pt x="8" y="46"/>
                    </a:lnTo>
                    <a:lnTo>
                      <a:pt x="0" y="42"/>
                    </a:lnTo>
                    <a:lnTo>
                      <a:pt x="4" y="30"/>
                    </a:lnTo>
                    <a:lnTo>
                      <a:pt x="0" y="20"/>
                    </a:lnTo>
                    <a:close/>
                  </a:path>
                </a:pathLst>
              </a:custGeom>
              <a:grpFill/>
              <a:ln w="3175">
                <a:solidFill>
                  <a:schemeClr val="accent3"/>
                </a:solidFill>
                <a:prstDash val="solid"/>
                <a:round/>
                <a:headEnd/>
                <a:tailEnd/>
              </a:ln>
            </p:spPr>
            <p:txBody>
              <a:bodyPr/>
              <a:lstStyle/>
              <a:p>
                <a:pPr>
                  <a:defRPr/>
                </a:pPr>
                <a:endParaRPr lang="en-GB"/>
              </a:p>
            </p:txBody>
          </p:sp>
          <p:sp>
            <p:nvSpPr>
              <p:cNvPr id="179" name="Freeform 178"/>
              <p:cNvSpPr>
                <a:spLocks/>
              </p:cNvSpPr>
              <p:nvPr/>
            </p:nvSpPr>
            <p:spPr bwMode="gray">
              <a:xfrm>
                <a:off x="6454395" y="3277362"/>
                <a:ext cx="134612" cy="75383"/>
              </a:xfrm>
              <a:custGeom>
                <a:avLst/>
                <a:gdLst/>
                <a:ahLst/>
                <a:cxnLst>
                  <a:cxn ang="0">
                    <a:pos x="0" y="30"/>
                  </a:cxn>
                  <a:cxn ang="0">
                    <a:pos x="2" y="24"/>
                  </a:cxn>
                  <a:cxn ang="0">
                    <a:pos x="8" y="18"/>
                  </a:cxn>
                  <a:cxn ang="0">
                    <a:pos x="18" y="14"/>
                  </a:cxn>
                  <a:cxn ang="0">
                    <a:pos x="34" y="16"/>
                  </a:cxn>
                  <a:cxn ang="0">
                    <a:pos x="38" y="10"/>
                  </a:cxn>
                  <a:cxn ang="0">
                    <a:pos x="46" y="10"/>
                  </a:cxn>
                  <a:cxn ang="0">
                    <a:pos x="52" y="6"/>
                  </a:cxn>
                  <a:cxn ang="0">
                    <a:pos x="62" y="6"/>
                  </a:cxn>
                  <a:cxn ang="0">
                    <a:pos x="64" y="4"/>
                  </a:cxn>
                  <a:cxn ang="0">
                    <a:pos x="70" y="0"/>
                  </a:cxn>
                  <a:cxn ang="0">
                    <a:pos x="90" y="4"/>
                  </a:cxn>
                  <a:cxn ang="0">
                    <a:pos x="96" y="8"/>
                  </a:cxn>
                  <a:cxn ang="0">
                    <a:pos x="100" y="14"/>
                  </a:cxn>
                  <a:cxn ang="0">
                    <a:pos x="92" y="22"/>
                  </a:cxn>
                  <a:cxn ang="0">
                    <a:pos x="82" y="36"/>
                  </a:cxn>
                  <a:cxn ang="0">
                    <a:pos x="68" y="50"/>
                  </a:cxn>
                  <a:cxn ang="0">
                    <a:pos x="48" y="50"/>
                  </a:cxn>
                  <a:cxn ang="0">
                    <a:pos x="40" y="54"/>
                  </a:cxn>
                  <a:cxn ang="0">
                    <a:pos x="22" y="56"/>
                  </a:cxn>
                  <a:cxn ang="0">
                    <a:pos x="10" y="46"/>
                  </a:cxn>
                  <a:cxn ang="0">
                    <a:pos x="2" y="38"/>
                  </a:cxn>
                  <a:cxn ang="0">
                    <a:pos x="0" y="30"/>
                  </a:cxn>
                </a:cxnLst>
                <a:rect l="0" t="0" r="r" b="b"/>
                <a:pathLst>
                  <a:path w="100" h="56">
                    <a:moveTo>
                      <a:pt x="0" y="30"/>
                    </a:moveTo>
                    <a:lnTo>
                      <a:pt x="2" y="24"/>
                    </a:lnTo>
                    <a:lnTo>
                      <a:pt x="8" y="18"/>
                    </a:lnTo>
                    <a:lnTo>
                      <a:pt x="18" y="14"/>
                    </a:lnTo>
                    <a:lnTo>
                      <a:pt x="34" y="16"/>
                    </a:lnTo>
                    <a:lnTo>
                      <a:pt x="38" y="10"/>
                    </a:lnTo>
                    <a:lnTo>
                      <a:pt x="46" y="10"/>
                    </a:lnTo>
                    <a:lnTo>
                      <a:pt x="52" y="6"/>
                    </a:lnTo>
                    <a:lnTo>
                      <a:pt x="62" y="6"/>
                    </a:lnTo>
                    <a:lnTo>
                      <a:pt x="64" y="4"/>
                    </a:lnTo>
                    <a:lnTo>
                      <a:pt x="70" y="0"/>
                    </a:lnTo>
                    <a:lnTo>
                      <a:pt x="90" y="4"/>
                    </a:lnTo>
                    <a:lnTo>
                      <a:pt x="96" y="8"/>
                    </a:lnTo>
                    <a:lnTo>
                      <a:pt x="100" y="14"/>
                    </a:lnTo>
                    <a:lnTo>
                      <a:pt x="92" y="22"/>
                    </a:lnTo>
                    <a:lnTo>
                      <a:pt x="82" y="36"/>
                    </a:lnTo>
                    <a:lnTo>
                      <a:pt x="68" y="50"/>
                    </a:lnTo>
                    <a:lnTo>
                      <a:pt x="48" y="50"/>
                    </a:lnTo>
                    <a:lnTo>
                      <a:pt x="40" y="54"/>
                    </a:lnTo>
                    <a:lnTo>
                      <a:pt x="22" y="56"/>
                    </a:lnTo>
                    <a:lnTo>
                      <a:pt x="10" y="46"/>
                    </a:lnTo>
                    <a:lnTo>
                      <a:pt x="2" y="38"/>
                    </a:lnTo>
                    <a:lnTo>
                      <a:pt x="0" y="30"/>
                    </a:lnTo>
                    <a:close/>
                  </a:path>
                </a:pathLst>
              </a:custGeom>
              <a:grpFill/>
              <a:ln w="3175">
                <a:solidFill>
                  <a:schemeClr val="accent3"/>
                </a:solidFill>
                <a:prstDash val="solid"/>
                <a:round/>
                <a:headEnd/>
                <a:tailEnd/>
              </a:ln>
            </p:spPr>
            <p:txBody>
              <a:bodyPr/>
              <a:lstStyle/>
              <a:p>
                <a:pPr>
                  <a:defRPr/>
                </a:pPr>
                <a:endParaRPr lang="en-GB"/>
              </a:p>
            </p:txBody>
          </p:sp>
          <p:sp>
            <p:nvSpPr>
              <p:cNvPr id="180" name="Freeform 179"/>
              <p:cNvSpPr>
                <a:spLocks/>
              </p:cNvSpPr>
              <p:nvPr/>
            </p:nvSpPr>
            <p:spPr bwMode="gray">
              <a:xfrm>
                <a:off x="6387089" y="3317745"/>
                <a:ext cx="69998" cy="40384"/>
              </a:xfrm>
              <a:custGeom>
                <a:avLst/>
                <a:gdLst/>
                <a:ahLst/>
                <a:cxnLst>
                  <a:cxn ang="0">
                    <a:pos x="10" y="28"/>
                  </a:cxn>
                  <a:cxn ang="0">
                    <a:pos x="20" y="30"/>
                  </a:cxn>
                  <a:cxn ang="0">
                    <a:pos x="32" y="28"/>
                  </a:cxn>
                  <a:cxn ang="0">
                    <a:pos x="38" y="22"/>
                  </a:cxn>
                  <a:cxn ang="0">
                    <a:pos x="44" y="16"/>
                  </a:cxn>
                  <a:cxn ang="0">
                    <a:pos x="52" y="8"/>
                  </a:cxn>
                  <a:cxn ang="0">
                    <a:pos x="50" y="0"/>
                  </a:cxn>
                  <a:cxn ang="0">
                    <a:pos x="44" y="4"/>
                  </a:cxn>
                  <a:cxn ang="0">
                    <a:pos x="30" y="10"/>
                  </a:cxn>
                  <a:cxn ang="0">
                    <a:pos x="18" y="12"/>
                  </a:cxn>
                  <a:cxn ang="0">
                    <a:pos x="8" y="8"/>
                  </a:cxn>
                  <a:cxn ang="0">
                    <a:pos x="2" y="16"/>
                  </a:cxn>
                  <a:cxn ang="0">
                    <a:pos x="0" y="24"/>
                  </a:cxn>
                  <a:cxn ang="0">
                    <a:pos x="10" y="28"/>
                  </a:cxn>
                </a:cxnLst>
                <a:rect l="0" t="0" r="r" b="b"/>
                <a:pathLst>
                  <a:path w="52" h="30">
                    <a:moveTo>
                      <a:pt x="10" y="28"/>
                    </a:moveTo>
                    <a:lnTo>
                      <a:pt x="20" y="30"/>
                    </a:lnTo>
                    <a:lnTo>
                      <a:pt x="32" y="28"/>
                    </a:lnTo>
                    <a:lnTo>
                      <a:pt x="38" y="22"/>
                    </a:lnTo>
                    <a:lnTo>
                      <a:pt x="44" y="16"/>
                    </a:lnTo>
                    <a:lnTo>
                      <a:pt x="52" y="8"/>
                    </a:lnTo>
                    <a:lnTo>
                      <a:pt x="50" y="0"/>
                    </a:lnTo>
                    <a:lnTo>
                      <a:pt x="44" y="4"/>
                    </a:lnTo>
                    <a:lnTo>
                      <a:pt x="30" y="10"/>
                    </a:lnTo>
                    <a:lnTo>
                      <a:pt x="18" y="12"/>
                    </a:lnTo>
                    <a:lnTo>
                      <a:pt x="8" y="8"/>
                    </a:lnTo>
                    <a:lnTo>
                      <a:pt x="2" y="16"/>
                    </a:lnTo>
                    <a:lnTo>
                      <a:pt x="0" y="24"/>
                    </a:lnTo>
                    <a:lnTo>
                      <a:pt x="10" y="28"/>
                    </a:lnTo>
                    <a:close/>
                  </a:path>
                </a:pathLst>
              </a:custGeom>
              <a:grpFill/>
              <a:ln w="3175">
                <a:solidFill>
                  <a:schemeClr val="accent3"/>
                </a:solidFill>
                <a:prstDash val="solid"/>
                <a:round/>
                <a:headEnd/>
                <a:tailEnd/>
              </a:ln>
            </p:spPr>
            <p:txBody>
              <a:bodyPr/>
              <a:lstStyle/>
              <a:p>
                <a:pPr>
                  <a:defRPr/>
                </a:pPr>
                <a:endParaRPr lang="en-GB"/>
              </a:p>
            </p:txBody>
          </p:sp>
          <p:sp>
            <p:nvSpPr>
              <p:cNvPr id="181" name="Freeform 180"/>
              <p:cNvSpPr>
                <a:spLocks/>
              </p:cNvSpPr>
              <p:nvPr/>
            </p:nvSpPr>
            <p:spPr bwMode="gray">
              <a:xfrm>
                <a:off x="6395166" y="3328514"/>
                <a:ext cx="121151" cy="99613"/>
              </a:xfrm>
              <a:custGeom>
                <a:avLst/>
                <a:gdLst/>
                <a:ahLst/>
                <a:cxnLst>
                  <a:cxn ang="0">
                    <a:pos x="84" y="16"/>
                  </a:cxn>
                  <a:cxn ang="0">
                    <a:pos x="86" y="24"/>
                  </a:cxn>
                  <a:cxn ang="0">
                    <a:pos x="90" y="30"/>
                  </a:cxn>
                  <a:cxn ang="0">
                    <a:pos x="86" y="34"/>
                  </a:cxn>
                  <a:cxn ang="0">
                    <a:pos x="70" y="32"/>
                  </a:cxn>
                  <a:cxn ang="0">
                    <a:pos x="54" y="30"/>
                  </a:cxn>
                  <a:cxn ang="0">
                    <a:pos x="48" y="28"/>
                  </a:cxn>
                  <a:cxn ang="0">
                    <a:pos x="36" y="30"/>
                  </a:cxn>
                  <a:cxn ang="0">
                    <a:pos x="38" y="38"/>
                  </a:cxn>
                  <a:cxn ang="0">
                    <a:pos x="42" y="50"/>
                  </a:cxn>
                  <a:cxn ang="0">
                    <a:pos x="46" y="56"/>
                  </a:cxn>
                  <a:cxn ang="0">
                    <a:pos x="56" y="64"/>
                  </a:cxn>
                  <a:cxn ang="0">
                    <a:pos x="62" y="68"/>
                  </a:cxn>
                  <a:cxn ang="0">
                    <a:pos x="60" y="74"/>
                  </a:cxn>
                  <a:cxn ang="0">
                    <a:pos x="48" y="64"/>
                  </a:cxn>
                  <a:cxn ang="0">
                    <a:pos x="36" y="56"/>
                  </a:cxn>
                  <a:cxn ang="0">
                    <a:pos x="28" y="48"/>
                  </a:cxn>
                  <a:cxn ang="0">
                    <a:pos x="24" y="40"/>
                  </a:cxn>
                  <a:cxn ang="0">
                    <a:pos x="22" y="32"/>
                  </a:cxn>
                  <a:cxn ang="0">
                    <a:pos x="16" y="32"/>
                  </a:cxn>
                  <a:cxn ang="0">
                    <a:pos x="8" y="36"/>
                  </a:cxn>
                  <a:cxn ang="0">
                    <a:pos x="0" y="32"/>
                  </a:cxn>
                  <a:cxn ang="0">
                    <a:pos x="0" y="24"/>
                  </a:cxn>
                  <a:cxn ang="0">
                    <a:pos x="4" y="20"/>
                  </a:cxn>
                  <a:cxn ang="0">
                    <a:pos x="8" y="22"/>
                  </a:cxn>
                  <a:cxn ang="0">
                    <a:pos x="14" y="22"/>
                  </a:cxn>
                  <a:cxn ang="0">
                    <a:pos x="26" y="20"/>
                  </a:cxn>
                  <a:cxn ang="0">
                    <a:pos x="32" y="14"/>
                  </a:cxn>
                  <a:cxn ang="0">
                    <a:pos x="38" y="8"/>
                  </a:cxn>
                  <a:cxn ang="0">
                    <a:pos x="46" y="0"/>
                  </a:cxn>
                  <a:cxn ang="0">
                    <a:pos x="54" y="8"/>
                  </a:cxn>
                  <a:cxn ang="0">
                    <a:pos x="66" y="18"/>
                  </a:cxn>
                  <a:cxn ang="0">
                    <a:pos x="74" y="18"/>
                  </a:cxn>
                  <a:cxn ang="0">
                    <a:pos x="84" y="16"/>
                  </a:cxn>
                </a:cxnLst>
                <a:rect l="0" t="0" r="r" b="b"/>
                <a:pathLst>
                  <a:path w="90" h="74">
                    <a:moveTo>
                      <a:pt x="84" y="16"/>
                    </a:moveTo>
                    <a:lnTo>
                      <a:pt x="86" y="24"/>
                    </a:lnTo>
                    <a:lnTo>
                      <a:pt x="90" y="30"/>
                    </a:lnTo>
                    <a:lnTo>
                      <a:pt x="86" y="34"/>
                    </a:lnTo>
                    <a:lnTo>
                      <a:pt x="70" y="32"/>
                    </a:lnTo>
                    <a:lnTo>
                      <a:pt x="54" y="30"/>
                    </a:lnTo>
                    <a:lnTo>
                      <a:pt x="48" y="28"/>
                    </a:lnTo>
                    <a:lnTo>
                      <a:pt x="36" y="30"/>
                    </a:lnTo>
                    <a:lnTo>
                      <a:pt x="38" y="38"/>
                    </a:lnTo>
                    <a:lnTo>
                      <a:pt x="42" y="50"/>
                    </a:lnTo>
                    <a:lnTo>
                      <a:pt x="46" y="56"/>
                    </a:lnTo>
                    <a:lnTo>
                      <a:pt x="56" y="64"/>
                    </a:lnTo>
                    <a:lnTo>
                      <a:pt x="62" y="68"/>
                    </a:lnTo>
                    <a:lnTo>
                      <a:pt x="60" y="74"/>
                    </a:lnTo>
                    <a:lnTo>
                      <a:pt x="48" y="64"/>
                    </a:lnTo>
                    <a:lnTo>
                      <a:pt x="36" y="56"/>
                    </a:lnTo>
                    <a:lnTo>
                      <a:pt x="28" y="48"/>
                    </a:lnTo>
                    <a:lnTo>
                      <a:pt x="24" y="40"/>
                    </a:lnTo>
                    <a:lnTo>
                      <a:pt x="22" y="32"/>
                    </a:lnTo>
                    <a:lnTo>
                      <a:pt x="16" y="32"/>
                    </a:lnTo>
                    <a:lnTo>
                      <a:pt x="8" y="36"/>
                    </a:lnTo>
                    <a:lnTo>
                      <a:pt x="0" y="32"/>
                    </a:lnTo>
                    <a:lnTo>
                      <a:pt x="0" y="24"/>
                    </a:lnTo>
                    <a:lnTo>
                      <a:pt x="4" y="20"/>
                    </a:lnTo>
                    <a:lnTo>
                      <a:pt x="8" y="22"/>
                    </a:lnTo>
                    <a:lnTo>
                      <a:pt x="14" y="22"/>
                    </a:lnTo>
                    <a:lnTo>
                      <a:pt x="26" y="20"/>
                    </a:lnTo>
                    <a:lnTo>
                      <a:pt x="32" y="14"/>
                    </a:lnTo>
                    <a:lnTo>
                      <a:pt x="38" y="8"/>
                    </a:lnTo>
                    <a:lnTo>
                      <a:pt x="46" y="0"/>
                    </a:lnTo>
                    <a:lnTo>
                      <a:pt x="54" y="8"/>
                    </a:lnTo>
                    <a:lnTo>
                      <a:pt x="66" y="18"/>
                    </a:lnTo>
                    <a:lnTo>
                      <a:pt x="74" y="18"/>
                    </a:lnTo>
                    <a:lnTo>
                      <a:pt x="84" y="16"/>
                    </a:lnTo>
                    <a:close/>
                  </a:path>
                </a:pathLst>
              </a:custGeom>
              <a:grpFill/>
              <a:ln w="3175">
                <a:solidFill>
                  <a:schemeClr val="accent3"/>
                </a:solidFill>
                <a:prstDash val="solid"/>
                <a:round/>
                <a:headEnd/>
                <a:tailEnd/>
              </a:ln>
            </p:spPr>
            <p:txBody>
              <a:bodyPr/>
              <a:lstStyle/>
              <a:p>
                <a:pPr>
                  <a:defRPr/>
                </a:pPr>
                <a:endParaRPr lang="en-GB"/>
              </a:p>
            </p:txBody>
          </p:sp>
          <p:sp>
            <p:nvSpPr>
              <p:cNvPr id="182" name="Freeform 181"/>
              <p:cNvSpPr>
                <a:spLocks/>
              </p:cNvSpPr>
              <p:nvPr/>
            </p:nvSpPr>
            <p:spPr bwMode="gray">
              <a:xfrm>
                <a:off x="6443626" y="3366206"/>
                <a:ext cx="80767" cy="69998"/>
              </a:xfrm>
              <a:custGeom>
                <a:avLst/>
                <a:gdLst/>
                <a:ahLst/>
                <a:cxnLst>
                  <a:cxn ang="0">
                    <a:pos x="0" y="2"/>
                  </a:cxn>
                  <a:cxn ang="0">
                    <a:pos x="12" y="0"/>
                  </a:cxn>
                  <a:cxn ang="0">
                    <a:pos x="26" y="2"/>
                  </a:cxn>
                  <a:cxn ang="0">
                    <a:pos x="50" y="6"/>
                  </a:cxn>
                  <a:cxn ang="0">
                    <a:pos x="56" y="6"/>
                  </a:cxn>
                  <a:cxn ang="0">
                    <a:pos x="58" y="14"/>
                  </a:cxn>
                  <a:cxn ang="0">
                    <a:pos x="54" y="18"/>
                  </a:cxn>
                  <a:cxn ang="0">
                    <a:pos x="60" y="26"/>
                  </a:cxn>
                  <a:cxn ang="0">
                    <a:pos x="52" y="32"/>
                  </a:cxn>
                  <a:cxn ang="0">
                    <a:pos x="50" y="40"/>
                  </a:cxn>
                  <a:cxn ang="0">
                    <a:pos x="44" y="40"/>
                  </a:cxn>
                  <a:cxn ang="0">
                    <a:pos x="42" y="52"/>
                  </a:cxn>
                  <a:cxn ang="0">
                    <a:pos x="34" y="46"/>
                  </a:cxn>
                  <a:cxn ang="0">
                    <a:pos x="26" y="40"/>
                  </a:cxn>
                  <a:cxn ang="0">
                    <a:pos x="16" y="32"/>
                  </a:cxn>
                  <a:cxn ang="0">
                    <a:pos x="10" y="28"/>
                  </a:cxn>
                  <a:cxn ang="0">
                    <a:pos x="6" y="22"/>
                  </a:cxn>
                  <a:cxn ang="0">
                    <a:pos x="2" y="10"/>
                  </a:cxn>
                  <a:cxn ang="0">
                    <a:pos x="0" y="2"/>
                  </a:cxn>
                </a:cxnLst>
                <a:rect l="0" t="0" r="r" b="b"/>
                <a:pathLst>
                  <a:path w="60" h="52">
                    <a:moveTo>
                      <a:pt x="0" y="2"/>
                    </a:moveTo>
                    <a:lnTo>
                      <a:pt x="12" y="0"/>
                    </a:lnTo>
                    <a:lnTo>
                      <a:pt x="26" y="2"/>
                    </a:lnTo>
                    <a:lnTo>
                      <a:pt x="50" y="6"/>
                    </a:lnTo>
                    <a:lnTo>
                      <a:pt x="56" y="6"/>
                    </a:lnTo>
                    <a:lnTo>
                      <a:pt x="58" y="14"/>
                    </a:lnTo>
                    <a:lnTo>
                      <a:pt x="54" y="18"/>
                    </a:lnTo>
                    <a:lnTo>
                      <a:pt x="60" y="26"/>
                    </a:lnTo>
                    <a:lnTo>
                      <a:pt x="52" y="32"/>
                    </a:lnTo>
                    <a:lnTo>
                      <a:pt x="50" y="40"/>
                    </a:lnTo>
                    <a:lnTo>
                      <a:pt x="44" y="40"/>
                    </a:lnTo>
                    <a:lnTo>
                      <a:pt x="42" y="52"/>
                    </a:lnTo>
                    <a:lnTo>
                      <a:pt x="34" y="46"/>
                    </a:lnTo>
                    <a:lnTo>
                      <a:pt x="26" y="40"/>
                    </a:lnTo>
                    <a:lnTo>
                      <a:pt x="16" y="32"/>
                    </a:lnTo>
                    <a:lnTo>
                      <a:pt x="10" y="28"/>
                    </a:lnTo>
                    <a:lnTo>
                      <a:pt x="6" y="22"/>
                    </a:lnTo>
                    <a:lnTo>
                      <a:pt x="2" y="10"/>
                    </a:lnTo>
                    <a:lnTo>
                      <a:pt x="0" y="2"/>
                    </a:lnTo>
                    <a:close/>
                  </a:path>
                </a:pathLst>
              </a:custGeom>
              <a:grpFill/>
              <a:ln w="3175">
                <a:solidFill>
                  <a:schemeClr val="accent3"/>
                </a:solidFill>
                <a:prstDash val="solid"/>
                <a:round/>
                <a:headEnd/>
                <a:tailEnd/>
              </a:ln>
            </p:spPr>
            <p:txBody>
              <a:bodyPr/>
              <a:lstStyle/>
              <a:p>
                <a:pPr>
                  <a:defRPr/>
                </a:pPr>
                <a:endParaRPr lang="en-GB"/>
              </a:p>
            </p:txBody>
          </p:sp>
          <p:sp>
            <p:nvSpPr>
              <p:cNvPr id="183" name="Freeform 182"/>
              <p:cNvSpPr>
                <a:spLocks/>
              </p:cNvSpPr>
              <p:nvPr/>
            </p:nvSpPr>
            <p:spPr bwMode="gray">
              <a:xfrm>
                <a:off x="6500163" y="3344668"/>
                <a:ext cx="94228" cy="104997"/>
              </a:xfrm>
              <a:custGeom>
                <a:avLst/>
                <a:gdLst/>
                <a:ahLst/>
                <a:cxnLst>
                  <a:cxn ang="0">
                    <a:pos x="14" y="78"/>
                  </a:cxn>
                  <a:cxn ang="0">
                    <a:pos x="6" y="72"/>
                  </a:cxn>
                  <a:cxn ang="0">
                    <a:pos x="0" y="68"/>
                  </a:cxn>
                  <a:cxn ang="0">
                    <a:pos x="2" y="56"/>
                  </a:cxn>
                  <a:cxn ang="0">
                    <a:pos x="8" y="56"/>
                  </a:cxn>
                  <a:cxn ang="0">
                    <a:pos x="10" y="48"/>
                  </a:cxn>
                  <a:cxn ang="0">
                    <a:pos x="18" y="42"/>
                  </a:cxn>
                  <a:cxn ang="0">
                    <a:pos x="12" y="34"/>
                  </a:cxn>
                  <a:cxn ang="0">
                    <a:pos x="16" y="30"/>
                  </a:cxn>
                  <a:cxn ang="0">
                    <a:pos x="14" y="22"/>
                  </a:cxn>
                  <a:cxn ang="0">
                    <a:pos x="8" y="22"/>
                  </a:cxn>
                  <a:cxn ang="0">
                    <a:pos x="12" y="18"/>
                  </a:cxn>
                  <a:cxn ang="0">
                    <a:pos x="6" y="4"/>
                  </a:cxn>
                  <a:cxn ang="0">
                    <a:pos x="14" y="0"/>
                  </a:cxn>
                  <a:cxn ang="0">
                    <a:pos x="34" y="0"/>
                  </a:cxn>
                  <a:cxn ang="0">
                    <a:pos x="36" y="8"/>
                  </a:cxn>
                  <a:cxn ang="0">
                    <a:pos x="42" y="16"/>
                  </a:cxn>
                  <a:cxn ang="0">
                    <a:pos x="50" y="28"/>
                  </a:cxn>
                  <a:cxn ang="0">
                    <a:pos x="66" y="30"/>
                  </a:cxn>
                  <a:cxn ang="0">
                    <a:pos x="66" y="40"/>
                  </a:cxn>
                  <a:cxn ang="0">
                    <a:pos x="60" y="44"/>
                  </a:cxn>
                  <a:cxn ang="0">
                    <a:pos x="66" y="52"/>
                  </a:cxn>
                  <a:cxn ang="0">
                    <a:pos x="70" y="58"/>
                  </a:cxn>
                  <a:cxn ang="0">
                    <a:pos x="64" y="70"/>
                  </a:cxn>
                  <a:cxn ang="0">
                    <a:pos x="54" y="72"/>
                  </a:cxn>
                  <a:cxn ang="0">
                    <a:pos x="44" y="76"/>
                  </a:cxn>
                  <a:cxn ang="0">
                    <a:pos x="36" y="76"/>
                  </a:cxn>
                  <a:cxn ang="0">
                    <a:pos x="28" y="70"/>
                  </a:cxn>
                  <a:cxn ang="0">
                    <a:pos x="20" y="68"/>
                  </a:cxn>
                  <a:cxn ang="0">
                    <a:pos x="16" y="72"/>
                  </a:cxn>
                  <a:cxn ang="0">
                    <a:pos x="14" y="78"/>
                  </a:cxn>
                </a:cxnLst>
                <a:rect l="0" t="0" r="r" b="b"/>
                <a:pathLst>
                  <a:path w="70" h="78">
                    <a:moveTo>
                      <a:pt x="14" y="78"/>
                    </a:moveTo>
                    <a:lnTo>
                      <a:pt x="6" y="72"/>
                    </a:lnTo>
                    <a:lnTo>
                      <a:pt x="0" y="68"/>
                    </a:lnTo>
                    <a:lnTo>
                      <a:pt x="2" y="56"/>
                    </a:lnTo>
                    <a:lnTo>
                      <a:pt x="8" y="56"/>
                    </a:lnTo>
                    <a:lnTo>
                      <a:pt x="10" y="48"/>
                    </a:lnTo>
                    <a:lnTo>
                      <a:pt x="18" y="42"/>
                    </a:lnTo>
                    <a:lnTo>
                      <a:pt x="12" y="34"/>
                    </a:lnTo>
                    <a:lnTo>
                      <a:pt x="16" y="30"/>
                    </a:lnTo>
                    <a:lnTo>
                      <a:pt x="14" y="22"/>
                    </a:lnTo>
                    <a:lnTo>
                      <a:pt x="8" y="22"/>
                    </a:lnTo>
                    <a:lnTo>
                      <a:pt x="12" y="18"/>
                    </a:lnTo>
                    <a:lnTo>
                      <a:pt x="6" y="4"/>
                    </a:lnTo>
                    <a:lnTo>
                      <a:pt x="14" y="0"/>
                    </a:lnTo>
                    <a:lnTo>
                      <a:pt x="34" y="0"/>
                    </a:lnTo>
                    <a:lnTo>
                      <a:pt x="36" y="8"/>
                    </a:lnTo>
                    <a:lnTo>
                      <a:pt x="42" y="16"/>
                    </a:lnTo>
                    <a:lnTo>
                      <a:pt x="50" y="28"/>
                    </a:lnTo>
                    <a:lnTo>
                      <a:pt x="66" y="30"/>
                    </a:lnTo>
                    <a:lnTo>
                      <a:pt x="66" y="40"/>
                    </a:lnTo>
                    <a:lnTo>
                      <a:pt x="60" y="44"/>
                    </a:lnTo>
                    <a:lnTo>
                      <a:pt x="66" y="52"/>
                    </a:lnTo>
                    <a:lnTo>
                      <a:pt x="70" y="58"/>
                    </a:lnTo>
                    <a:lnTo>
                      <a:pt x="64" y="70"/>
                    </a:lnTo>
                    <a:lnTo>
                      <a:pt x="54" y="72"/>
                    </a:lnTo>
                    <a:lnTo>
                      <a:pt x="44" y="76"/>
                    </a:lnTo>
                    <a:lnTo>
                      <a:pt x="36" y="76"/>
                    </a:lnTo>
                    <a:lnTo>
                      <a:pt x="28" y="70"/>
                    </a:lnTo>
                    <a:lnTo>
                      <a:pt x="20" y="68"/>
                    </a:lnTo>
                    <a:lnTo>
                      <a:pt x="16" y="72"/>
                    </a:lnTo>
                    <a:lnTo>
                      <a:pt x="14" y="78"/>
                    </a:lnTo>
                    <a:close/>
                  </a:path>
                </a:pathLst>
              </a:custGeom>
              <a:grpFill/>
              <a:ln w="3175">
                <a:solidFill>
                  <a:schemeClr val="accent3"/>
                </a:solidFill>
                <a:prstDash val="solid"/>
                <a:round/>
                <a:headEnd/>
                <a:tailEnd/>
              </a:ln>
            </p:spPr>
            <p:txBody>
              <a:bodyPr/>
              <a:lstStyle/>
              <a:p>
                <a:pPr>
                  <a:defRPr/>
                </a:pPr>
                <a:endParaRPr lang="en-GB"/>
              </a:p>
            </p:txBody>
          </p:sp>
          <p:sp>
            <p:nvSpPr>
              <p:cNvPr id="184" name="Freeform 183"/>
              <p:cNvSpPr>
                <a:spLocks/>
              </p:cNvSpPr>
              <p:nvPr/>
            </p:nvSpPr>
            <p:spPr bwMode="gray">
              <a:xfrm>
                <a:off x="6545931" y="3438896"/>
                <a:ext cx="53845" cy="43076"/>
              </a:xfrm>
              <a:custGeom>
                <a:avLst/>
                <a:gdLst/>
                <a:ahLst/>
                <a:cxnLst>
                  <a:cxn ang="0">
                    <a:pos x="30" y="0"/>
                  </a:cxn>
                  <a:cxn ang="0">
                    <a:pos x="32" y="8"/>
                  </a:cxn>
                  <a:cxn ang="0">
                    <a:pos x="38" y="14"/>
                  </a:cxn>
                  <a:cxn ang="0">
                    <a:pos x="40" y="20"/>
                  </a:cxn>
                  <a:cxn ang="0">
                    <a:pos x="32" y="26"/>
                  </a:cxn>
                  <a:cxn ang="0">
                    <a:pos x="20" y="28"/>
                  </a:cxn>
                  <a:cxn ang="0">
                    <a:pos x="6" y="32"/>
                  </a:cxn>
                  <a:cxn ang="0">
                    <a:pos x="0" y="20"/>
                  </a:cxn>
                  <a:cxn ang="0">
                    <a:pos x="2" y="6"/>
                  </a:cxn>
                  <a:cxn ang="0">
                    <a:pos x="10" y="6"/>
                  </a:cxn>
                  <a:cxn ang="0">
                    <a:pos x="20" y="2"/>
                  </a:cxn>
                  <a:cxn ang="0">
                    <a:pos x="30" y="0"/>
                  </a:cxn>
                </a:cxnLst>
                <a:rect l="0" t="0" r="r" b="b"/>
                <a:pathLst>
                  <a:path w="40" h="32">
                    <a:moveTo>
                      <a:pt x="30" y="0"/>
                    </a:moveTo>
                    <a:lnTo>
                      <a:pt x="32" y="8"/>
                    </a:lnTo>
                    <a:lnTo>
                      <a:pt x="38" y="14"/>
                    </a:lnTo>
                    <a:lnTo>
                      <a:pt x="40" y="20"/>
                    </a:lnTo>
                    <a:lnTo>
                      <a:pt x="32" y="26"/>
                    </a:lnTo>
                    <a:lnTo>
                      <a:pt x="20" y="28"/>
                    </a:lnTo>
                    <a:lnTo>
                      <a:pt x="6" y="32"/>
                    </a:lnTo>
                    <a:lnTo>
                      <a:pt x="0" y="20"/>
                    </a:lnTo>
                    <a:lnTo>
                      <a:pt x="2" y="6"/>
                    </a:lnTo>
                    <a:lnTo>
                      <a:pt x="10" y="6"/>
                    </a:lnTo>
                    <a:lnTo>
                      <a:pt x="20" y="2"/>
                    </a:lnTo>
                    <a:lnTo>
                      <a:pt x="30" y="0"/>
                    </a:lnTo>
                    <a:close/>
                  </a:path>
                </a:pathLst>
              </a:custGeom>
              <a:grpFill/>
              <a:ln w="3175">
                <a:solidFill>
                  <a:schemeClr val="accent3"/>
                </a:solidFill>
                <a:prstDash val="solid"/>
                <a:round/>
                <a:headEnd/>
                <a:tailEnd/>
              </a:ln>
            </p:spPr>
            <p:txBody>
              <a:bodyPr/>
              <a:lstStyle/>
              <a:p>
                <a:pPr>
                  <a:defRPr/>
                </a:pPr>
                <a:endParaRPr lang="en-GB"/>
              </a:p>
            </p:txBody>
          </p:sp>
          <p:sp>
            <p:nvSpPr>
              <p:cNvPr id="185" name="Freeform 184"/>
              <p:cNvSpPr>
                <a:spLocks/>
              </p:cNvSpPr>
              <p:nvPr/>
            </p:nvSpPr>
            <p:spPr bwMode="gray">
              <a:xfrm>
                <a:off x="6376320" y="3551970"/>
                <a:ext cx="56537" cy="32307"/>
              </a:xfrm>
              <a:custGeom>
                <a:avLst/>
                <a:gdLst/>
                <a:ahLst/>
                <a:cxnLst>
                  <a:cxn ang="0">
                    <a:pos x="2" y="0"/>
                  </a:cxn>
                  <a:cxn ang="0">
                    <a:pos x="16" y="0"/>
                  </a:cxn>
                  <a:cxn ang="0">
                    <a:pos x="26" y="0"/>
                  </a:cxn>
                  <a:cxn ang="0">
                    <a:pos x="42" y="0"/>
                  </a:cxn>
                  <a:cxn ang="0">
                    <a:pos x="42" y="4"/>
                  </a:cxn>
                  <a:cxn ang="0">
                    <a:pos x="36" y="10"/>
                  </a:cxn>
                  <a:cxn ang="0">
                    <a:pos x="38" y="18"/>
                  </a:cxn>
                  <a:cxn ang="0">
                    <a:pos x="34" y="24"/>
                  </a:cxn>
                  <a:cxn ang="0">
                    <a:pos x="26" y="16"/>
                  </a:cxn>
                  <a:cxn ang="0">
                    <a:pos x="16" y="16"/>
                  </a:cxn>
                  <a:cxn ang="0">
                    <a:pos x="10" y="10"/>
                  </a:cxn>
                  <a:cxn ang="0">
                    <a:pos x="0" y="8"/>
                  </a:cxn>
                  <a:cxn ang="0">
                    <a:pos x="2" y="0"/>
                  </a:cxn>
                </a:cxnLst>
                <a:rect l="0" t="0" r="r" b="b"/>
                <a:pathLst>
                  <a:path w="42" h="24">
                    <a:moveTo>
                      <a:pt x="2" y="0"/>
                    </a:moveTo>
                    <a:lnTo>
                      <a:pt x="16" y="0"/>
                    </a:lnTo>
                    <a:lnTo>
                      <a:pt x="26" y="0"/>
                    </a:lnTo>
                    <a:lnTo>
                      <a:pt x="42" y="0"/>
                    </a:lnTo>
                    <a:lnTo>
                      <a:pt x="42" y="4"/>
                    </a:lnTo>
                    <a:lnTo>
                      <a:pt x="36" y="10"/>
                    </a:lnTo>
                    <a:lnTo>
                      <a:pt x="38" y="18"/>
                    </a:lnTo>
                    <a:lnTo>
                      <a:pt x="34" y="24"/>
                    </a:lnTo>
                    <a:lnTo>
                      <a:pt x="26" y="16"/>
                    </a:lnTo>
                    <a:lnTo>
                      <a:pt x="16" y="16"/>
                    </a:lnTo>
                    <a:lnTo>
                      <a:pt x="10" y="10"/>
                    </a:lnTo>
                    <a:lnTo>
                      <a:pt x="0" y="8"/>
                    </a:lnTo>
                    <a:lnTo>
                      <a:pt x="2" y="0"/>
                    </a:lnTo>
                    <a:close/>
                  </a:path>
                </a:pathLst>
              </a:custGeom>
              <a:grpFill/>
              <a:ln w="3175">
                <a:solidFill>
                  <a:schemeClr val="accent3"/>
                </a:solidFill>
                <a:prstDash val="solid"/>
                <a:round/>
                <a:headEnd/>
                <a:tailEnd/>
              </a:ln>
            </p:spPr>
            <p:txBody>
              <a:bodyPr/>
              <a:lstStyle/>
              <a:p>
                <a:pPr>
                  <a:defRPr/>
                </a:pPr>
                <a:endParaRPr lang="en-GB"/>
              </a:p>
            </p:txBody>
          </p:sp>
          <p:sp>
            <p:nvSpPr>
              <p:cNvPr id="186" name="Freeform 185"/>
              <p:cNvSpPr>
                <a:spLocks/>
              </p:cNvSpPr>
              <p:nvPr/>
            </p:nvSpPr>
            <p:spPr bwMode="gray">
              <a:xfrm>
                <a:off x="6251131" y="3317745"/>
                <a:ext cx="251724" cy="236917"/>
              </a:xfrm>
              <a:custGeom>
                <a:avLst/>
                <a:gdLst/>
                <a:ahLst/>
                <a:cxnLst>
                  <a:cxn ang="0">
                    <a:pos x="10" y="58"/>
                  </a:cxn>
                  <a:cxn ang="0">
                    <a:pos x="0" y="42"/>
                  </a:cxn>
                  <a:cxn ang="0">
                    <a:pos x="2" y="30"/>
                  </a:cxn>
                  <a:cxn ang="0">
                    <a:pos x="16" y="22"/>
                  </a:cxn>
                  <a:cxn ang="0">
                    <a:pos x="20" y="16"/>
                  </a:cxn>
                  <a:cxn ang="0">
                    <a:pos x="32" y="22"/>
                  </a:cxn>
                  <a:cxn ang="0">
                    <a:pos x="36" y="10"/>
                  </a:cxn>
                  <a:cxn ang="0">
                    <a:pos x="52" y="14"/>
                  </a:cxn>
                  <a:cxn ang="0">
                    <a:pos x="66" y="6"/>
                  </a:cxn>
                  <a:cxn ang="0">
                    <a:pos x="83" y="0"/>
                  </a:cxn>
                  <a:cxn ang="0">
                    <a:pos x="93" y="10"/>
                  </a:cxn>
                  <a:cxn ang="0">
                    <a:pos x="103" y="16"/>
                  </a:cxn>
                  <a:cxn ang="0">
                    <a:pos x="95" y="26"/>
                  </a:cxn>
                  <a:cxn ang="0">
                    <a:pos x="83" y="42"/>
                  </a:cxn>
                  <a:cxn ang="0">
                    <a:pos x="91" y="60"/>
                  </a:cxn>
                  <a:cxn ang="0">
                    <a:pos x="111" y="72"/>
                  </a:cxn>
                  <a:cxn ang="0">
                    <a:pos x="119" y="94"/>
                  </a:cxn>
                  <a:cxn ang="0">
                    <a:pos x="145" y="102"/>
                  </a:cxn>
                  <a:cxn ang="0">
                    <a:pos x="145" y="108"/>
                  </a:cxn>
                  <a:cxn ang="0">
                    <a:pos x="161" y="118"/>
                  </a:cxn>
                  <a:cxn ang="0">
                    <a:pos x="183" y="132"/>
                  </a:cxn>
                  <a:cxn ang="0">
                    <a:pos x="181" y="142"/>
                  </a:cxn>
                  <a:cxn ang="0">
                    <a:pos x="167" y="130"/>
                  </a:cxn>
                  <a:cxn ang="0">
                    <a:pos x="155" y="140"/>
                  </a:cxn>
                  <a:cxn ang="0">
                    <a:pos x="165" y="152"/>
                  </a:cxn>
                  <a:cxn ang="0">
                    <a:pos x="159" y="158"/>
                  </a:cxn>
                  <a:cxn ang="0">
                    <a:pos x="151" y="172"/>
                  </a:cxn>
                  <a:cxn ang="0">
                    <a:pos x="141" y="170"/>
                  </a:cxn>
                  <a:cxn ang="0">
                    <a:pos x="147" y="148"/>
                  </a:cxn>
                  <a:cxn ang="0">
                    <a:pos x="131" y="132"/>
                  </a:cxn>
                  <a:cxn ang="0">
                    <a:pos x="119" y="126"/>
                  </a:cxn>
                  <a:cxn ang="0">
                    <a:pos x="95" y="112"/>
                  </a:cxn>
                  <a:cxn ang="0">
                    <a:pos x="75" y="92"/>
                  </a:cxn>
                  <a:cxn ang="0">
                    <a:pos x="54" y="68"/>
                  </a:cxn>
                  <a:cxn ang="0">
                    <a:pos x="40" y="56"/>
                  </a:cxn>
                  <a:cxn ang="0">
                    <a:pos x="20" y="58"/>
                  </a:cxn>
                  <a:cxn ang="0">
                    <a:pos x="10" y="66"/>
                  </a:cxn>
                </a:cxnLst>
                <a:rect l="0" t="0" r="r" b="b"/>
                <a:pathLst>
                  <a:path w="187" h="176">
                    <a:moveTo>
                      <a:pt x="10" y="66"/>
                    </a:moveTo>
                    <a:lnTo>
                      <a:pt x="10" y="58"/>
                    </a:lnTo>
                    <a:lnTo>
                      <a:pt x="2" y="58"/>
                    </a:lnTo>
                    <a:lnTo>
                      <a:pt x="0" y="42"/>
                    </a:lnTo>
                    <a:lnTo>
                      <a:pt x="4" y="34"/>
                    </a:lnTo>
                    <a:lnTo>
                      <a:pt x="2" y="30"/>
                    </a:lnTo>
                    <a:lnTo>
                      <a:pt x="2" y="24"/>
                    </a:lnTo>
                    <a:lnTo>
                      <a:pt x="16" y="22"/>
                    </a:lnTo>
                    <a:lnTo>
                      <a:pt x="16" y="18"/>
                    </a:lnTo>
                    <a:lnTo>
                      <a:pt x="20" y="16"/>
                    </a:lnTo>
                    <a:lnTo>
                      <a:pt x="26" y="20"/>
                    </a:lnTo>
                    <a:lnTo>
                      <a:pt x="32" y="22"/>
                    </a:lnTo>
                    <a:lnTo>
                      <a:pt x="36" y="20"/>
                    </a:lnTo>
                    <a:lnTo>
                      <a:pt x="36" y="10"/>
                    </a:lnTo>
                    <a:lnTo>
                      <a:pt x="42" y="16"/>
                    </a:lnTo>
                    <a:lnTo>
                      <a:pt x="52" y="14"/>
                    </a:lnTo>
                    <a:lnTo>
                      <a:pt x="56" y="6"/>
                    </a:lnTo>
                    <a:lnTo>
                      <a:pt x="66" y="6"/>
                    </a:lnTo>
                    <a:lnTo>
                      <a:pt x="68" y="0"/>
                    </a:lnTo>
                    <a:lnTo>
                      <a:pt x="83" y="0"/>
                    </a:lnTo>
                    <a:lnTo>
                      <a:pt x="83" y="6"/>
                    </a:lnTo>
                    <a:lnTo>
                      <a:pt x="93" y="10"/>
                    </a:lnTo>
                    <a:lnTo>
                      <a:pt x="109" y="8"/>
                    </a:lnTo>
                    <a:lnTo>
                      <a:pt x="103" y="16"/>
                    </a:lnTo>
                    <a:lnTo>
                      <a:pt x="101" y="24"/>
                    </a:lnTo>
                    <a:lnTo>
                      <a:pt x="95" y="26"/>
                    </a:lnTo>
                    <a:lnTo>
                      <a:pt x="83" y="32"/>
                    </a:lnTo>
                    <a:lnTo>
                      <a:pt x="83" y="42"/>
                    </a:lnTo>
                    <a:lnTo>
                      <a:pt x="83" y="52"/>
                    </a:lnTo>
                    <a:lnTo>
                      <a:pt x="91" y="60"/>
                    </a:lnTo>
                    <a:lnTo>
                      <a:pt x="101" y="66"/>
                    </a:lnTo>
                    <a:lnTo>
                      <a:pt x="111" y="72"/>
                    </a:lnTo>
                    <a:lnTo>
                      <a:pt x="113" y="84"/>
                    </a:lnTo>
                    <a:lnTo>
                      <a:pt x="119" y="94"/>
                    </a:lnTo>
                    <a:lnTo>
                      <a:pt x="129" y="102"/>
                    </a:lnTo>
                    <a:lnTo>
                      <a:pt x="145" y="102"/>
                    </a:lnTo>
                    <a:lnTo>
                      <a:pt x="149" y="106"/>
                    </a:lnTo>
                    <a:lnTo>
                      <a:pt x="145" y="108"/>
                    </a:lnTo>
                    <a:lnTo>
                      <a:pt x="151" y="114"/>
                    </a:lnTo>
                    <a:lnTo>
                      <a:pt x="161" y="118"/>
                    </a:lnTo>
                    <a:lnTo>
                      <a:pt x="175" y="124"/>
                    </a:lnTo>
                    <a:lnTo>
                      <a:pt x="183" y="132"/>
                    </a:lnTo>
                    <a:lnTo>
                      <a:pt x="187" y="138"/>
                    </a:lnTo>
                    <a:lnTo>
                      <a:pt x="181" y="142"/>
                    </a:lnTo>
                    <a:lnTo>
                      <a:pt x="175" y="136"/>
                    </a:lnTo>
                    <a:lnTo>
                      <a:pt x="167" y="130"/>
                    </a:lnTo>
                    <a:lnTo>
                      <a:pt x="159" y="132"/>
                    </a:lnTo>
                    <a:lnTo>
                      <a:pt x="155" y="140"/>
                    </a:lnTo>
                    <a:lnTo>
                      <a:pt x="161" y="148"/>
                    </a:lnTo>
                    <a:lnTo>
                      <a:pt x="165" y="152"/>
                    </a:lnTo>
                    <a:lnTo>
                      <a:pt x="167" y="156"/>
                    </a:lnTo>
                    <a:lnTo>
                      <a:pt x="159" y="158"/>
                    </a:lnTo>
                    <a:lnTo>
                      <a:pt x="157" y="164"/>
                    </a:lnTo>
                    <a:lnTo>
                      <a:pt x="151" y="172"/>
                    </a:lnTo>
                    <a:lnTo>
                      <a:pt x="145" y="176"/>
                    </a:lnTo>
                    <a:lnTo>
                      <a:pt x="141" y="170"/>
                    </a:lnTo>
                    <a:lnTo>
                      <a:pt x="143" y="162"/>
                    </a:lnTo>
                    <a:lnTo>
                      <a:pt x="147" y="148"/>
                    </a:lnTo>
                    <a:lnTo>
                      <a:pt x="143" y="136"/>
                    </a:lnTo>
                    <a:lnTo>
                      <a:pt x="131" y="132"/>
                    </a:lnTo>
                    <a:lnTo>
                      <a:pt x="129" y="126"/>
                    </a:lnTo>
                    <a:lnTo>
                      <a:pt x="119" y="126"/>
                    </a:lnTo>
                    <a:lnTo>
                      <a:pt x="109" y="112"/>
                    </a:lnTo>
                    <a:lnTo>
                      <a:pt x="95" y="112"/>
                    </a:lnTo>
                    <a:lnTo>
                      <a:pt x="83" y="96"/>
                    </a:lnTo>
                    <a:lnTo>
                      <a:pt x="75" y="92"/>
                    </a:lnTo>
                    <a:lnTo>
                      <a:pt x="56" y="84"/>
                    </a:lnTo>
                    <a:lnTo>
                      <a:pt x="54" y="68"/>
                    </a:lnTo>
                    <a:lnTo>
                      <a:pt x="52" y="60"/>
                    </a:lnTo>
                    <a:lnTo>
                      <a:pt x="40" y="56"/>
                    </a:lnTo>
                    <a:lnTo>
                      <a:pt x="26" y="52"/>
                    </a:lnTo>
                    <a:lnTo>
                      <a:pt x="20" y="58"/>
                    </a:lnTo>
                    <a:lnTo>
                      <a:pt x="18" y="64"/>
                    </a:lnTo>
                    <a:lnTo>
                      <a:pt x="10" y="66"/>
                    </a:lnTo>
                    <a:close/>
                  </a:path>
                </a:pathLst>
              </a:custGeom>
              <a:grpFill/>
              <a:ln w="3175">
                <a:solidFill>
                  <a:schemeClr val="accent3"/>
                </a:solidFill>
                <a:prstDash val="solid"/>
                <a:round/>
                <a:headEnd/>
                <a:tailEnd/>
              </a:ln>
            </p:spPr>
            <p:txBody>
              <a:bodyPr/>
              <a:lstStyle/>
              <a:p>
                <a:pPr>
                  <a:defRPr/>
                </a:pPr>
                <a:endParaRPr lang="en-GB"/>
              </a:p>
            </p:txBody>
          </p:sp>
          <p:sp>
            <p:nvSpPr>
              <p:cNvPr id="187" name="Freeform 186"/>
              <p:cNvSpPr>
                <a:spLocks/>
              </p:cNvSpPr>
              <p:nvPr/>
            </p:nvSpPr>
            <p:spPr bwMode="gray">
              <a:xfrm>
                <a:off x="6683235" y="3280054"/>
                <a:ext cx="69998" cy="80767"/>
              </a:xfrm>
              <a:custGeom>
                <a:avLst/>
                <a:gdLst/>
                <a:ahLst/>
                <a:cxnLst>
                  <a:cxn ang="0">
                    <a:pos x="20" y="60"/>
                  </a:cxn>
                  <a:cxn ang="0">
                    <a:pos x="16" y="48"/>
                  </a:cxn>
                  <a:cxn ang="0">
                    <a:pos x="20" y="36"/>
                  </a:cxn>
                  <a:cxn ang="0">
                    <a:pos x="18" y="32"/>
                  </a:cxn>
                  <a:cxn ang="0">
                    <a:pos x="14" y="26"/>
                  </a:cxn>
                  <a:cxn ang="0">
                    <a:pos x="4" y="18"/>
                  </a:cxn>
                  <a:cxn ang="0">
                    <a:pos x="2" y="10"/>
                  </a:cxn>
                  <a:cxn ang="0">
                    <a:pos x="0" y="4"/>
                  </a:cxn>
                  <a:cxn ang="0">
                    <a:pos x="4" y="0"/>
                  </a:cxn>
                  <a:cxn ang="0">
                    <a:pos x="18" y="2"/>
                  </a:cxn>
                  <a:cxn ang="0">
                    <a:pos x="30" y="6"/>
                  </a:cxn>
                  <a:cxn ang="0">
                    <a:pos x="34" y="14"/>
                  </a:cxn>
                  <a:cxn ang="0">
                    <a:pos x="38" y="22"/>
                  </a:cxn>
                  <a:cxn ang="0">
                    <a:pos x="48" y="28"/>
                  </a:cxn>
                  <a:cxn ang="0">
                    <a:pos x="52" y="36"/>
                  </a:cxn>
                  <a:cxn ang="0">
                    <a:pos x="48" y="42"/>
                  </a:cxn>
                  <a:cxn ang="0">
                    <a:pos x="40" y="42"/>
                  </a:cxn>
                  <a:cxn ang="0">
                    <a:pos x="30" y="40"/>
                  </a:cxn>
                  <a:cxn ang="0">
                    <a:pos x="30" y="48"/>
                  </a:cxn>
                  <a:cxn ang="0">
                    <a:pos x="24" y="56"/>
                  </a:cxn>
                  <a:cxn ang="0">
                    <a:pos x="20" y="60"/>
                  </a:cxn>
                </a:cxnLst>
                <a:rect l="0" t="0" r="r" b="b"/>
                <a:pathLst>
                  <a:path w="52" h="60">
                    <a:moveTo>
                      <a:pt x="20" y="60"/>
                    </a:moveTo>
                    <a:lnTo>
                      <a:pt x="16" y="48"/>
                    </a:lnTo>
                    <a:lnTo>
                      <a:pt x="20" y="36"/>
                    </a:lnTo>
                    <a:lnTo>
                      <a:pt x="18" y="32"/>
                    </a:lnTo>
                    <a:lnTo>
                      <a:pt x="14" y="26"/>
                    </a:lnTo>
                    <a:lnTo>
                      <a:pt x="4" y="18"/>
                    </a:lnTo>
                    <a:lnTo>
                      <a:pt x="2" y="10"/>
                    </a:lnTo>
                    <a:lnTo>
                      <a:pt x="0" y="4"/>
                    </a:lnTo>
                    <a:lnTo>
                      <a:pt x="4" y="0"/>
                    </a:lnTo>
                    <a:lnTo>
                      <a:pt x="18" y="2"/>
                    </a:lnTo>
                    <a:lnTo>
                      <a:pt x="30" y="6"/>
                    </a:lnTo>
                    <a:lnTo>
                      <a:pt x="34" y="14"/>
                    </a:lnTo>
                    <a:lnTo>
                      <a:pt x="38" y="22"/>
                    </a:lnTo>
                    <a:lnTo>
                      <a:pt x="48" y="28"/>
                    </a:lnTo>
                    <a:lnTo>
                      <a:pt x="52" y="36"/>
                    </a:lnTo>
                    <a:lnTo>
                      <a:pt x="48" y="42"/>
                    </a:lnTo>
                    <a:lnTo>
                      <a:pt x="40" y="42"/>
                    </a:lnTo>
                    <a:lnTo>
                      <a:pt x="30" y="40"/>
                    </a:lnTo>
                    <a:lnTo>
                      <a:pt x="30" y="48"/>
                    </a:lnTo>
                    <a:lnTo>
                      <a:pt x="24" y="56"/>
                    </a:lnTo>
                    <a:lnTo>
                      <a:pt x="20" y="60"/>
                    </a:lnTo>
                    <a:close/>
                  </a:path>
                </a:pathLst>
              </a:custGeom>
              <a:grpFill/>
              <a:ln w="3175">
                <a:solidFill>
                  <a:schemeClr val="accent3"/>
                </a:solidFill>
                <a:prstDash val="solid"/>
                <a:round/>
                <a:headEnd/>
                <a:tailEnd/>
              </a:ln>
            </p:spPr>
            <p:txBody>
              <a:bodyPr/>
              <a:lstStyle/>
              <a:p>
                <a:pPr>
                  <a:defRPr/>
                </a:pPr>
                <a:endParaRPr lang="en-GB"/>
              </a:p>
            </p:txBody>
          </p:sp>
          <p:sp>
            <p:nvSpPr>
              <p:cNvPr id="188" name="Freeform 187"/>
              <p:cNvSpPr>
                <a:spLocks/>
              </p:cNvSpPr>
              <p:nvPr/>
            </p:nvSpPr>
            <p:spPr bwMode="gray">
              <a:xfrm>
                <a:off x="6575546" y="3172365"/>
                <a:ext cx="384990" cy="215379"/>
              </a:xfrm>
              <a:custGeom>
                <a:avLst/>
                <a:gdLst/>
                <a:ahLst/>
                <a:cxnLst>
                  <a:cxn ang="0">
                    <a:pos x="158" y="6"/>
                  </a:cxn>
                  <a:cxn ang="0">
                    <a:pos x="168" y="0"/>
                  </a:cxn>
                  <a:cxn ang="0">
                    <a:pos x="192" y="0"/>
                  </a:cxn>
                  <a:cxn ang="0">
                    <a:pos x="194" y="22"/>
                  </a:cxn>
                  <a:cxn ang="0">
                    <a:pos x="216" y="40"/>
                  </a:cxn>
                  <a:cxn ang="0">
                    <a:pos x="250" y="48"/>
                  </a:cxn>
                  <a:cxn ang="0">
                    <a:pos x="286" y="58"/>
                  </a:cxn>
                  <a:cxn ang="0">
                    <a:pos x="284" y="90"/>
                  </a:cxn>
                  <a:cxn ang="0">
                    <a:pos x="258" y="98"/>
                  </a:cxn>
                  <a:cxn ang="0">
                    <a:pos x="242" y="112"/>
                  </a:cxn>
                  <a:cxn ang="0">
                    <a:pos x="208" y="124"/>
                  </a:cxn>
                  <a:cxn ang="0">
                    <a:pos x="190" y="132"/>
                  </a:cxn>
                  <a:cxn ang="0">
                    <a:pos x="206" y="140"/>
                  </a:cxn>
                  <a:cxn ang="0">
                    <a:pos x="216" y="144"/>
                  </a:cxn>
                  <a:cxn ang="0">
                    <a:pos x="238" y="144"/>
                  </a:cxn>
                  <a:cxn ang="0">
                    <a:pos x="234" y="150"/>
                  </a:cxn>
                  <a:cxn ang="0">
                    <a:pos x="210" y="150"/>
                  </a:cxn>
                  <a:cxn ang="0">
                    <a:pos x="194" y="160"/>
                  </a:cxn>
                  <a:cxn ang="0">
                    <a:pos x="184" y="152"/>
                  </a:cxn>
                  <a:cxn ang="0">
                    <a:pos x="170" y="140"/>
                  </a:cxn>
                  <a:cxn ang="0">
                    <a:pos x="184" y="132"/>
                  </a:cxn>
                  <a:cxn ang="0">
                    <a:pos x="162" y="128"/>
                  </a:cxn>
                  <a:cxn ang="0">
                    <a:pos x="146" y="116"/>
                  </a:cxn>
                  <a:cxn ang="0">
                    <a:pos x="138" y="126"/>
                  </a:cxn>
                  <a:cxn ang="0">
                    <a:pos x="120" y="146"/>
                  </a:cxn>
                  <a:cxn ang="0">
                    <a:pos x="110" y="144"/>
                  </a:cxn>
                  <a:cxn ang="0">
                    <a:pos x="100" y="140"/>
                  </a:cxn>
                  <a:cxn ang="0">
                    <a:pos x="110" y="120"/>
                  </a:cxn>
                  <a:cxn ang="0">
                    <a:pos x="132" y="116"/>
                  </a:cxn>
                  <a:cxn ang="0">
                    <a:pos x="118" y="102"/>
                  </a:cxn>
                  <a:cxn ang="0">
                    <a:pos x="98" y="82"/>
                  </a:cxn>
                  <a:cxn ang="0">
                    <a:pos x="84" y="80"/>
                  </a:cxn>
                  <a:cxn ang="0">
                    <a:pos x="68" y="84"/>
                  </a:cxn>
                  <a:cxn ang="0">
                    <a:pos x="44" y="92"/>
                  </a:cxn>
                  <a:cxn ang="0">
                    <a:pos x="10" y="94"/>
                  </a:cxn>
                  <a:cxn ang="0">
                    <a:pos x="0" y="82"/>
                  </a:cxn>
                  <a:cxn ang="0">
                    <a:pos x="8" y="66"/>
                  </a:cxn>
                  <a:cxn ang="0">
                    <a:pos x="18" y="46"/>
                  </a:cxn>
                  <a:cxn ang="0">
                    <a:pos x="32" y="36"/>
                  </a:cxn>
                  <a:cxn ang="0">
                    <a:pos x="28" y="16"/>
                  </a:cxn>
                  <a:cxn ang="0">
                    <a:pos x="84" y="14"/>
                  </a:cxn>
                  <a:cxn ang="0">
                    <a:pos x="114" y="20"/>
                  </a:cxn>
                  <a:cxn ang="0">
                    <a:pos x="138" y="4"/>
                  </a:cxn>
                </a:cxnLst>
                <a:rect l="0" t="0" r="r" b="b"/>
                <a:pathLst>
                  <a:path w="286" h="160">
                    <a:moveTo>
                      <a:pt x="150" y="2"/>
                    </a:moveTo>
                    <a:lnTo>
                      <a:pt x="158" y="6"/>
                    </a:lnTo>
                    <a:lnTo>
                      <a:pt x="164" y="4"/>
                    </a:lnTo>
                    <a:lnTo>
                      <a:pt x="168" y="0"/>
                    </a:lnTo>
                    <a:lnTo>
                      <a:pt x="176" y="0"/>
                    </a:lnTo>
                    <a:lnTo>
                      <a:pt x="192" y="0"/>
                    </a:lnTo>
                    <a:lnTo>
                      <a:pt x="196" y="10"/>
                    </a:lnTo>
                    <a:lnTo>
                      <a:pt x="194" y="22"/>
                    </a:lnTo>
                    <a:lnTo>
                      <a:pt x="212" y="26"/>
                    </a:lnTo>
                    <a:lnTo>
                      <a:pt x="216" y="40"/>
                    </a:lnTo>
                    <a:lnTo>
                      <a:pt x="248" y="42"/>
                    </a:lnTo>
                    <a:lnTo>
                      <a:pt x="250" y="48"/>
                    </a:lnTo>
                    <a:lnTo>
                      <a:pt x="270" y="48"/>
                    </a:lnTo>
                    <a:lnTo>
                      <a:pt x="286" y="58"/>
                    </a:lnTo>
                    <a:lnTo>
                      <a:pt x="286" y="78"/>
                    </a:lnTo>
                    <a:lnTo>
                      <a:pt x="284" y="90"/>
                    </a:lnTo>
                    <a:lnTo>
                      <a:pt x="268" y="94"/>
                    </a:lnTo>
                    <a:lnTo>
                      <a:pt x="258" y="98"/>
                    </a:lnTo>
                    <a:lnTo>
                      <a:pt x="256" y="106"/>
                    </a:lnTo>
                    <a:lnTo>
                      <a:pt x="242" y="112"/>
                    </a:lnTo>
                    <a:lnTo>
                      <a:pt x="224" y="116"/>
                    </a:lnTo>
                    <a:lnTo>
                      <a:pt x="208" y="124"/>
                    </a:lnTo>
                    <a:lnTo>
                      <a:pt x="192" y="128"/>
                    </a:lnTo>
                    <a:lnTo>
                      <a:pt x="190" y="132"/>
                    </a:lnTo>
                    <a:lnTo>
                      <a:pt x="200" y="134"/>
                    </a:lnTo>
                    <a:lnTo>
                      <a:pt x="206" y="140"/>
                    </a:lnTo>
                    <a:lnTo>
                      <a:pt x="210" y="142"/>
                    </a:lnTo>
                    <a:lnTo>
                      <a:pt x="216" y="144"/>
                    </a:lnTo>
                    <a:lnTo>
                      <a:pt x="232" y="142"/>
                    </a:lnTo>
                    <a:lnTo>
                      <a:pt x="238" y="144"/>
                    </a:lnTo>
                    <a:lnTo>
                      <a:pt x="240" y="150"/>
                    </a:lnTo>
                    <a:lnTo>
                      <a:pt x="234" y="150"/>
                    </a:lnTo>
                    <a:lnTo>
                      <a:pt x="220" y="150"/>
                    </a:lnTo>
                    <a:lnTo>
                      <a:pt x="210" y="150"/>
                    </a:lnTo>
                    <a:lnTo>
                      <a:pt x="202" y="154"/>
                    </a:lnTo>
                    <a:lnTo>
                      <a:pt x="194" y="160"/>
                    </a:lnTo>
                    <a:lnTo>
                      <a:pt x="184" y="160"/>
                    </a:lnTo>
                    <a:lnTo>
                      <a:pt x="184" y="152"/>
                    </a:lnTo>
                    <a:lnTo>
                      <a:pt x="180" y="146"/>
                    </a:lnTo>
                    <a:lnTo>
                      <a:pt x="170" y="140"/>
                    </a:lnTo>
                    <a:lnTo>
                      <a:pt x="176" y="136"/>
                    </a:lnTo>
                    <a:lnTo>
                      <a:pt x="184" y="132"/>
                    </a:lnTo>
                    <a:lnTo>
                      <a:pt x="184" y="128"/>
                    </a:lnTo>
                    <a:lnTo>
                      <a:pt x="162" y="128"/>
                    </a:lnTo>
                    <a:lnTo>
                      <a:pt x="158" y="116"/>
                    </a:lnTo>
                    <a:lnTo>
                      <a:pt x="146" y="116"/>
                    </a:lnTo>
                    <a:lnTo>
                      <a:pt x="138" y="118"/>
                    </a:lnTo>
                    <a:lnTo>
                      <a:pt x="138" y="126"/>
                    </a:lnTo>
                    <a:lnTo>
                      <a:pt x="126" y="134"/>
                    </a:lnTo>
                    <a:lnTo>
                      <a:pt x="120" y="146"/>
                    </a:lnTo>
                    <a:lnTo>
                      <a:pt x="114" y="140"/>
                    </a:lnTo>
                    <a:lnTo>
                      <a:pt x="110" y="144"/>
                    </a:lnTo>
                    <a:lnTo>
                      <a:pt x="100" y="142"/>
                    </a:lnTo>
                    <a:lnTo>
                      <a:pt x="100" y="140"/>
                    </a:lnTo>
                    <a:lnTo>
                      <a:pt x="110" y="128"/>
                    </a:lnTo>
                    <a:lnTo>
                      <a:pt x="110" y="120"/>
                    </a:lnTo>
                    <a:lnTo>
                      <a:pt x="128" y="122"/>
                    </a:lnTo>
                    <a:lnTo>
                      <a:pt x="132" y="116"/>
                    </a:lnTo>
                    <a:lnTo>
                      <a:pt x="128" y="108"/>
                    </a:lnTo>
                    <a:lnTo>
                      <a:pt x="118" y="102"/>
                    </a:lnTo>
                    <a:lnTo>
                      <a:pt x="110" y="86"/>
                    </a:lnTo>
                    <a:lnTo>
                      <a:pt x="98" y="82"/>
                    </a:lnTo>
                    <a:lnTo>
                      <a:pt x="88" y="80"/>
                    </a:lnTo>
                    <a:lnTo>
                      <a:pt x="84" y="80"/>
                    </a:lnTo>
                    <a:lnTo>
                      <a:pt x="80" y="84"/>
                    </a:lnTo>
                    <a:lnTo>
                      <a:pt x="68" y="84"/>
                    </a:lnTo>
                    <a:lnTo>
                      <a:pt x="64" y="92"/>
                    </a:lnTo>
                    <a:lnTo>
                      <a:pt x="44" y="92"/>
                    </a:lnTo>
                    <a:lnTo>
                      <a:pt x="32" y="86"/>
                    </a:lnTo>
                    <a:lnTo>
                      <a:pt x="10" y="94"/>
                    </a:lnTo>
                    <a:lnTo>
                      <a:pt x="6" y="86"/>
                    </a:lnTo>
                    <a:lnTo>
                      <a:pt x="0" y="82"/>
                    </a:lnTo>
                    <a:lnTo>
                      <a:pt x="4" y="76"/>
                    </a:lnTo>
                    <a:lnTo>
                      <a:pt x="8" y="66"/>
                    </a:lnTo>
                    <a:lnTo>
                      <a:pt x="10" y="58"/>
                    </a:lnTo>
                    <a:lnTo>
                      <a:pt x="18" y="46"/>
                    </a:lnTo>
                    <a:lnTo>
                      <a:pt x="22" y="42"/>
                    </a:lnTo>
                    <a:lnTo>
                      <a:pt x="32" y="36"/>
                    </a:lnTo>
                    <a:lnTo>
                      <a:pt x="28" y="24"/>
                    </a:lnTo>
                    <a:lnTo>
                      <a:pt x="28" y="16"/>
                    </a:lnTo>
                    <a:lnTo>
                      <a:pt x="36" y="4"/>
                    </a:lnTo>
                    <a:lnTo>
                      <a:pt x="84" y="14"/>
                    </a:lnTo>
                    <a:lnTo>
                      <a:pt x="112" y="14"/>
                    </a:lnTo>
                    <a:lnTo>
                      <a:pt x="114" y="20"/>
                    </a:lnTo>
                    <a:lnTo>
                      <a:pt x="134" y="22"/>
                    </a:lnTo>
                    <a:lnTo>
                      <a:pt x="138" y="4"/>
                    </a:lnTo>
                    <a:lnTo>
                      <a:pt x="150" y="2"/>
                    </a:lnTo>
                    <a:close/>
                  </a:path>
                </a:pathLst>
              </a:custGeom>
              <a:grpFill/>
              <a:ln w="3175">
                <a:solidFill>
                  <a:schemeClr val="accent3"/>
                </a:solidFill>
                <a:prstDash val="solid"/>
                <a:round/>
                <a:headEnd/>
                <a:tailEnd/>
              </a:ln>
            </p:spPr>
            <p:txBody>
              <a:bodyPr/>
              <a:lstStyle/>
              <a:p>
                <a:pPr>
                  <a:defRPr/>
                </a:pPr>
                <a:endParaRPr lang="en-GB"/>
              </a:p>
            </p:txBody>
          </p:sp>
          <p:sp>
            <p:nvSpPr>
              <p:cNvPr id="189" name="Freeform 188"/>
              <p:cNvSpPr>
                <a:spLocks/>
              </p:cNvSpPr>
              <p:nvPr/>
            </p:nvSpPr>
            <p:spPr bwMode="gray">
              <a:xfrm>
                <a:off x="6545931" y="3285439"/>
                <a:ext cx="191149" cy="121151"/>
              </a:xfrm>
              <a:custGeom>
                <a:avLst/>
                <a:gdLst/>
                <a:ahLst/>
                <a:cxnLst>
                  <a:cxn ang="0">
                    <a:pos x="32" y="10"/>
                  </a:cxn>
                  <a:cxn ang="0">
                    <a:pos x="46" y="4"/>
                  </a:cxn>
                  <a:cxn ang="0">
                    <a:pos x="54" y="2"/>
                  </a:cxn>
                  <a:cxn ang="0">
                    <a:pos x="66" y="8"/>
                  </a:cxn>
                  <a:cxn ang="0">
                    <a:pos x="86" y="8"/>
                  </a:cxn>
                  <a:cxn ang="0">
                    <a:pos x="90" y="0"/>
                  </a:cxn>
                  <a:cxn ang="0">
                    <a:pos x="102" y="0"/>
                  </a:cxn>
                  <a:cxn ang="0">
                    <a:pos x="106" y="10"/>
                  </a:cxn>
                  <a:cxn ang="0">
                    <a:pos x="108" y="16"/>
                  </a:cxn>
                  <a:cxn ang="0">
                    <a:pos x="120" y="28"/>
                  </a:cxn>
                  <a:cxn ang="0">
                    <a:pos x="122" y="32"/>
                  </a:cxn>
                  <a:cxn ang="0">
                    <a:pos x="118" y="42"/>
                  </a:cxn>
                  <a:cxn ang="0">
                    <a:pos x="120" y="52"/>
                  </a:cxn>
                  <a:cxn ang="0">
                    <a:pos x="122" y="58"/>
                  </a:cxn>
                  <a:cxn ang="0">
                    <a:pos x="132" y="60"/>
                  </a:cxn>
                  <a:cxn ang="0">
                    <a:pos x="136" y="56"/>
                  </a:cxn>
                  <a:cxn ang="0">
                    <a:pos x="142" y="62"/>
                  </a:cxn>
                  <a:cxn ang="0">
                    <a:pos x="138" y="68"/>
                  </a:cxn>
                  <a:cxn ang="0">
                    <a:pos x="130" y="72"/>
                  </a:cxn>
                  <a:cxn ang="0">
                    <a:pos x="126" y="78"/>
                  </a:cxn>
                  <a:cxn ang="0">
                    <a:pos x="124" y="90"/>
                  </a:cxn>
                  <a:cxn ang="0">
                    <a:pos x="118" y="90"/>
                  </a:cxn>
                  <a:cxn ang="0">
                    <a:pos x="106" y="84"/>
                  </a:cxn>
                  <a:cxn ang="0">
                    <a:pos x="92" y="80"/>
                  </a:cxn>
                  <a:cxn ang="0">
                    <a:pos x="84" y="88"/>
                  </a:cxn>
                  <a:cxn ang="0">
                    <a:pos x="72" y="88"/>
                  </a:cxn>
                  <a:cxn ang="0">
                    <a:pos x="44" y="88"/>
                  </a:cxn>
                  <a:cxn ang="0">
                    <a:pos x="32" y="84"/>
                  </a:cxn>
                  <a:cxn ang="0">
                    <a:pos x="32" y="74"/>
                  </a:cxn>
                  <a:cxn ang="0">
                    <a:pos x="16" y="72"/>
                  </a:cxn>
                  <a:cxn ang="0">
                    <a:pos x="8" y="60"/>
                  </a:cxn>
                  <a:cxn ang="0">
                    <a:pos x="2" y="52"/>
                  </a:cxn>
                  <a:cxn ang="0">
                    <a:pos x="0" y="44"/>
                  </a:cxn>
                  <a:cxn ang="0">
                    <a:pos x="14" y="30"/>
                  </a:cxn>
                  <a:cxn ang="0">
                    <a:pos x="24" y="16"/>
                  </a:cxn>
                  <a:cxn ang="0">
                    <a:pos x="32" y="10"/>
                  </a:cxn>
                </a:cxnLst>
                <a:rect l="0" t="0" r="r" b="b"/>
                <a:pathLst>
                  <a:path w="142" h="90">
                    <a:moveTo>
                      <a:pt x="32" y="10"/>
                    </a:moveTo>
                    <a:lnTo>
                      <a:pt x="46" y="4"/>
                    </a:lnTo>
                    <a:lnTo>
                      <a:pt x="54" y="2"/>
                    </a:lnTo>
                    <a:lnTo>
                      <a:pt x="66" y="8"/>
                    </a:lnTo>
                    <a:lnTo>
                      <a:pt x="86" y="8"/>
                    </a:lnTo>
                    <a:lnTo>
                      <a:pt x="90" y="0"/>
                    </a:lnTo>
                    <a:lnTo>
                      <a:pt x="102" y="0"/>
                    </a:lnTo>
                    <a:lnTo>
                      <a:pt x="106" y="10"/>
                    </a:lnTo>
                    <a:lnTo>
                      <a:pt x="108" y="16"/>
                    </a:lnTo>
                    <a:lnTo>
                      <a:pt x="120" y="28"/>
                    </a:lnTo>
                    <a:lnTo>
                      <a:pt x="122" y="32"/>
                    </a:lnTo>
                    <a:lnTo>
                      <a:pt x="118" y="42"/>
                    </a:lnTo>
                    <a:lnTo>
                      <a:pt x="120" y="52"/>
                    </a:lnTo>
                    <a:lnTo>
                      <a:pt x="122" y="58"/>
                    </a:lnTo>
                    <a:lnTo>
                      <a:pt x="132" y="60"/>
                    </a:lnTo>
                    <a:lnTo>
                      <a:pt x="136" y="56"/>
                    </a:lnTo>
                    <a:lnTo>
                      <a:pt x="142" y="62"/>
                    </a:lnTo>
                    <a:lnTo>
                      <a:pt x="138" y="68"/>
                    </a:lnTo>
                    <a:lnTo>
                      <a:pt x="130" y="72"/>
                    </a:lnTo>
                    <a:lnTo>
                      <a:pt x="126" y="78"/>
                    </a:lnTo>
                    <a:lnTo>
                      <a:pt x="124" y="90"/>
                    </a:lnTo>
                    <a:lnTo>
                      <a:pt x="118" y="90"/>
                    </a:lnTo>
                    <a:lnTo>
                      <a:pt x="106" y="84"/>
                    </a:lnTo>
                    <a:lnTo>
                      <a:pt x="92" y="80"/>
                    </a:lnTo>
                    <a:lnTo>
                      <a:pt x="84" y="88"/>
                    </a:lnTo>
                    <a:lnTo>
                      <a:pt x="72" y="88"/>
                    </a:lnTo>
                    <a:lnTo>
                      <a:pt x="44" y="88"/>
                    </a:lnTo>
                    <a:lnTo>
                      <a:pt x="32" y="84"/>
                    </a:lnTo>
                    <a:lnTo>
                      <a:pt x="32" y="74"/>
                    </a:lnTo>
                    <a:lnTo>
                      <a:pt x="16" y="72"/>
                    </a:lnTo>
                    <a:lnTo>
                      <a:pt x="8" y="60"/>
                    </a:lnTo>
                    <a:lnTo>
                      <a:pt x="2" y="52"/>
                    </a:lnTo>
                    <a:lnTo>
                      <a:pt x="0" y="44"/>
                    </a:lnTo>
                    <a:lnTo>
                      <a:pt x="14" y="30"/>
                    </a:lnTo>
                    <a:lnTo>
                      <a:pt x="24" y="16"/>
                    </a:lnTo>
                    <a:lnTo>
                      <a:pt x="32" y="10"/>
                    </a:lnTo>
                    <a:close/>
                  </a:path>
                </a:pathLst>
              </a:custGeom>
              <a:grpFill/>
              <a:ln w="3175">
                <a:solidFill>
                  <a:schemeClr val="accent3"/>
                </a:solidFill>
                <a:prstDash val="solid"/>
                <a:round/>
                <a:headEnd/>
                <a:tailEnd/>
              </a:ln>
            </p:spPr>
            <p:txBody>
              <a:bodyPr/>
              <a:lstStyle/>
              <a:p>
                <a:pPr>
                  <a:defRPr/>
                </a:pPr>
                <a:endParaRPr lang="en-GB"/>
              </a:p>
            </p:txBody>
          </p:sp>
          <p:sp>
            <p:nvSpPr>
              <p:cNvPr id="190" name="Freeform 189"/>
              <p:cNvSpPr>
                <a:spLocks/>
              </p:cNvSpPr>
              <p:nvPr/>
            </p:nvSpPr>
            <p:spPr bwMode="gray">
              <a:xfrm>
                <a:off x="6580930" y="3393128"/>
                <a:ext cx="131920" cy="75383"/>
              </a:xfrm>
              <a:custGeom>
                <a:avLst/>
                <a:gdLst/>
                <a:ahLst/>
                <a:cxnLst>
                  <a:cxn ang="0">
                    <a:pos x="18" y="8"/>
                  </a:cxn>
                  <a:cxn ang="0">
                    <a:pos x="46" y="8"/>
                  </a:cxn>
                  <a:cxn ang="0">
                    <a:pos x="58" y="8"/>
                  </a:cxn>
                  <a:cxn ang="0">
                    <a:pos x="66" y="0"/>
                  </a:cxn>
                  <a:cxn ang="0">
                    <a:pos x="80" y="4"/>
                  </a:cxn>
                  <a:cxn ang="0">
                    <a:pos x="92" y="10"/>
                  </a:cxn>
                  <a:cxn ang="0">
                    <a:pos x="98" y="10"/>
                  </a:cxn>
                  <a:cxn ang="0">
                    <a:pos x="98" y="14"/>
                  </a:cxn>
                  <a:cxn ang="0">
                    <a:pos x="90" y="16"/>
                  </a:cxn>
                  <a:cxn ang="0">
                    <a:pos x="90" y="28"/>
                  </a:cxn>
                  <a:cxn ang="0">
                    <a:pos x="82" y="36"/>
                  </a:cxn>
                  <a:cxn ang="0">
                    <a:pos x="84" y="38"/>
                  </a:cxn>
                  <a:cxn ang="0">
                    <a:pos x="92" y="42"/>
                  </a:cxn>
                  <a:cxn ang="0">
                    <a:pos x="90" y="46"/>
                  </a:cxn>
                  <a:cxn ang="0">
                    <a:pos x="80" y="44"/>
                  </a:cxn>
                  <a:cxn ang="0">
                    <a:pos x="72" y="42"/>
                  </a:cxn>
                  <a:cxn ang="0">
                    <a:pos x="64" y="46"/>
                  </a:cxn>
                  <a:cxn ang="0">
                    <a:pos x="60" y="52"/>
                  </a:cxn>
                  <a:cxn ang="0">
                    <a:pos x="60" y="56"/>
                  </a:cxn>
                  <a:cxn ang="0">
                    <a:pos x="52" y="56"/>
                  </a:cxn>
                  <a:cxn ang="0">
                    <a:pos x="40" y="56"/>
                  </a:cxn>
                  <a:cxn ang="0">
                    <a:pos x="30" y="52"/>
                  </a:cxn>
                  <a:cxn ang="0">
                    <a:pos x="24" y="52"/>
                  </a:cxn>
                  <a:cxn ang="0">
                    <a:pos x="14" y="54"/>
                  </a:cxn>
                  <a:cxn ang="0">
                    <a:pos x="12" y="48"/>
                  </a:cxn>
                  <a:cxn ang="0">
                    <a:pos x="6" y="42"/>
                  </a:cxn>
                  <a:cxn ang="0">
                    <a:pos x="4" y="34"/>
                  </a:cxn>
                  <a:cxn ang="0">
                    <a:pos x="10" y="22"/>
                  </a:cxn>
                  <a:cxn ang="0">
                    <a:pos x="4" y="14"/>
                  </a:cxn>
                  <a:cxn ang="0">
                    <a:pos x="0" y="8"/>
                  </a:cxn>
                  <a:cxn ang="0">
                    <a:pos x="6" y="4"/>
                  </a:cxn>
                  <a:cxn ang="0">
                    <a:pos x="18" y="8"/>
                  </a:cxn>
                </a:cxnLst>
                <a:rect l="0" t="0" r="r" b="b"/>
                <a:pathLst>
                  <a:path w="98" h="56">
                    <a:moveTo>
                      <a:pt x="18" y="8"/>
                    </a:moveTo>
                    <a:lnTo>
                      <a:pt x="46" y="8"/>
                    </a:lnTo>
                    <a:lnTo>
                      <a:pt x="58" y="8"/>
                    </a:lnTo>
                    <a:lnTo>
                      <a:pt x="66" y="0"/>
                    </a:lnTo>
                    <a:lnTo>
                      <a:pt x="80" y="4"/>
                    </a:lnTo>
                    <a:lnTo>
                      <a:pt x="92" y="10"/>
                    </a:lnTo>
                    <a:lnTo>
                      <a:pt x="98" y="10"/>
                    </a:lnTo>
                    <a:lnTo>
                      <a:pt x="98" y="14"/>
                    </a:lnTo>
                    <a:lnTo>
                      <a:pt x="90" y="16"/>
                    </a:lnTo>
                    <a:lnTo>
                      <a:pt x="90" y="28"/>
                    </a:lnTo>
                    <a:lnTo>
                      <a:pt x="82" y="36"/>
                    </a:lnTo>
                    <a:lnTo>
                      <a:pt x="84" y="38"/>
                    </a:lnTo>
                    <a:lnTo>
                      <a:pt x="92" y="42"/>
                    </a:lnTo>
                    <a:lnTo>
                      <a:pt x="90" y="46"/>
                    </a:lnTo>
                    <a:lnTo>
                      <a:pt x="80" y="44"/>
                    </a:lnTo>
                    <a:lnTo>
                      <a:pt x="72" y="42"/>
                    </a:lnTo>
                    <a:lnTo>
                      <a:pt x="64" y="46"/>
                    </a:lnTo>
                    <a:lnTo>
                      <a:pt x="60" y="52"/>
                    </a:lnTo>
                    <a:lnTo>
                      <a:pt x="60" y="56"/>
                    </a:lnTo>
                    <a:lnTo>
                      <a:pt x="52" y="56"/>
                    </a:lnTo>
                    <a:lnTo>
                      <a:pt x="40" y="56"/>
                    </a:lnTo>
                    <a:lnTo>
                      <a:pt x="30" y="52"/>
                    </a:lnTo>
                    <a:lnTo>
                      <a:pt x="24" y="52"/>
                    </a:lnTo>
                    <a:lnTo>
                      <a:pt x="14" y="54"/>
                    </a:lnTo>
                    <a:lnTo>
                      <a:pt x="12" y="48"/>
                    </a:lnTo>
                    <a:lnTo>
                      <a:pt x="6" y="42"/>
                    </a:lnTo>
                    <a:lnTo>
                      <a:pt x="4" y="34"/>
                    </a:lnTo>
                    <a:lnTo>
                      <a:pt x="10" y="22"/>
                    </a:lnTo>
                    <a:lnTo>
                      <a:pt x="4" y="14"/>
                    </a:lnTo>
                    <a:lnTo>
                      <a:pt x="0" y="8"/>
                    </a:lnTo>
                    <a:lnTo>
                      <a:pt x="6" y="4"/>
                    </a:lnTo>
                    <a:lnTo>
                      <a:pt x="18" y="8"/>
                    </a:lnTo>
                    <a:close/>
                  </a:path>
                </a:pathLst>
              </a:custGeom>
              <a:grpFill/>
              <a:ln w="3175">
                <a:solidFill>
                  <a:schemeClr val="accent3"/>
                </a:solidFill>
                <a:prstDash val="solid"/>
                <a:round/>
                <a:headEnd/>
                <a:tailEnd/>
              </a:ln>
            </p:spPr>
            <p:txBody>
              <a:bodyPr/>
              <a:lstStyle/>
              <a:p>
                <a:pPr>
                  <a:defRPr/>
                </a:pPr>
                <a:endParaRPr lang="en-GB"/>
              </a:p>
            </p:txBody>
          </p:sp>
          <p:sp>
            <p:nvSpPr>
              <p:cNvPr id="191" name="Freeform 190"/>
              <p:cNvSpPr>
                <a:spLocks/>
              </p:cNvSpPr>
              <p:nvPr/>
            </p:nvSpPr>
            <p:spPr bwMode="gray">
              <a:xfrm>
                <a:off x="6661697" y="3449665"/>
                <a:ext cx="56537" cy="40384"/>
              </a:xfrm>
              <a:custGeom>
                <a:avLst/>
                <a:gdLst/>
                <a:ahLst/>
                <a:cxnLst>
                  <a:cxn ang="0">
                    <a:pos x="0" y="14"/>
                  </a:cxn>
                  <a:cxn ang="0">
                    <a:pos x="0" y="20"/>
                  </a:cxn>
                  <a:cxn ang="0">
                    <a:pos x="2" y="26"/>
                  </a:cxn>
                  <a:cxn ang="0">
                    <a:pos x="10" y="26"/>
                  </a:cxn>
                  <a:cxn ang="0">
                    <a:pos x="4" y="30"/>
                  </a:cxn>
                  <a:cxn ang="0">
                    <a:pos x="14" y="28"/>
                  </a:cxn>
                  <a:cxn ang="0">
                    <a:pos x="26" y="20"/>
                  </a:cxn>
                  <a:cxn ang="0">
                    <a:pos x="34" y="16"/>
                  </a:cxn>
                  <a:cxn ang="0">
                    <a:pos x="42" y="18"/>
                  </a:cxn>
                  <a:cxn ang="0">
                    <a:pos x="38" y="14"/>
                  </a:cxn>
                  <a:cxn ang="0">
                    <a:pos x="32" y="10"/>
                  </a:cxn>
                  <a:cxn ang="0">
                    <a:pos x="30" y="4"/>
                  </a:cxn>
                  <a:cxn ang="0">
                    <a:pos x="22" y="4"/>
                  </a:cxn>
                  <a:cxn ang="0">
                    <a:pos x="12" y="0"/>
                  </a:cxn>
                  <a:cxn ang="0">
                    <a:pos x="4" y="4"/>
                  </a:cxn>
                  <a:cxn ang="0">
                    <a:pos x="0" y="10"/>
                  </a:cxn>
                  <a:cxn ang="0">
                    <a:pos x="0" y="14"/>
                  </a:cxn>
                </a:cxnLst>
                <a:rect l="0" t="0" r="r" b="b"/>
                <a:pathLst>
                  <a:path w="42" h="30">
                    <a:moveTo>
                      <a:pt x="0" y="14"/>
                    </a:moveTo>
                    <a:lnTo>
                      <a:pt x="0" y="20"/>
                    </a:lnTo>
                    <a:lnTo>
                      <a:pt x="2" y="26"/>
                    </a:lnTo>
                    <a:lnTo>
                      <a:pt x="10" y="26"/>
                    </a:lnTo>
                    <a:lnTo>
                      <a:pt x="4" y="30"/>
                    </a:lnTo>
                    <a:lnTo>
                      <a:pt x="14" y="28"/>
                    </a:lnTo>
                    <a:lnTo>
                      <a:pt x="26" y="20"/>
                    </a:lnTo>
                    <a:lnTo>
                      <a:pt x="34" y="16"/>
                    </a:lnTo>
                    <a:lnTo>
                      <a:pt x="42" y="18"/>
                    </a:lnTo>
                    <a:lnTo>
                      <a:pt x="38" y="14"/>
                    </a:lnTo>
                    <a:lnTo>
                      <a:pt x="32" y="10"/>
                    </a:lnTo>
                    <a:lnTo>
                      <a:pt x="30" y="4"/>
                    </a:lnTo>
                    <a:lnTo>
                      <a:pt x="22" y="4"/>
                    </a:lnTo>
                    <a:lnTo>
                      <a:pt x="12" y="0"/>
                    </a:lnTo>
                    <a:lnTo>
                      <a:pt x="4" y="4"/>
                    </a:lnTo>
                    <a:lnTo>
                      <a:pt x="0" y="10"/>
                    </a:lnTo>
                    <a:lnTo>
                      <a:pt x="0" y="14"/>
                    </a:lnTo>
                    <a:close/>
                  </a:path>
                </a:pathLst>
              </a:custGeom>
              <a:grpFill/>
              <a:ln w="3175">
                <a:solidFill>
                  <a:schemeClr val="accent3"/>
                </a:solidFill>
                <a:prstDash val="solid"/>
                <a:round/>
                <a:headEnd/>
                <a:tailEnd/>
              </a:ln>
            </p:spPr>
            <p:txBody>
              <a:bodyPr/>
              <a:lstStyle/>
              <a:p>
                <a:pPr>
                  <a:defRPr/>
                </a:pPr>
                <a:endParaRPr lang="en-GB"/>
              </a:p>
            </p:txBody>
          </p:sp>
          <p:sp>
            <p:nvSpPr>
              <p:cNvPr id="192" name="Freeform 191"/>
              <p:cNvSpPr>
                <a:spLocks/>
              </p:cNvSpPr>
              <p:nvPr/>
            </p:nvSpPr>
            <p:spPr bwMode="gray">
              <a:xfrm>
                <a:off x="6607853" y="3613892"/>
                <a:ext cx="59229" cy="13461"/>
              </a:xfrm>
              <a:custGeom>
                <a:avLst/>
                <a:gdLst/>
                <a:ahLst/>
                <a:cxnLst>
                  <a:cxn ang="0">
                    <a:pos x="4" y="0"/>
                  </a:cxn>
                  <a:cxn ang="0">
                    <a:pos x="10" y="0"/>
                  </a:cxn>
                  <a:cxn ang="0">
                    <a:pos x="16" y="2"/>
                  </a:cxn>
                  <a:cxn ang="0">
                    <a:pos x="22" y="2"/>
                  </a:cxn>
                  <a:cxn ang="0">
                    <a:pos x="30" y="2"/>
                  </a:cxn>
                  <a:cxn ang="0">
                    <a:pos x="34" y="2"/>
                  </a:cxn>
                  <a:cxn ang="0">
                    <a:pos x="42" y="4"/>
                  </a:cxn>
                  <a:cxn ang="0">
                    <a:pos x="44" y="8"/>
                  </a:cxn>
                  <a:cxn ang="0">
                    <a:pos x="40" y="10"/>
                  </a:cxn>
                  <a:cxn ang="0">
                    <a:pos x="32" y="8"/>
                  </a:cxn>
                  <a:cxn ang="0">
                    <a:pos x="24" y="8"/>
                  </a:cxn>
                  <a:cxn ang="0">
                    <a:pos x="18" y="10"/>
                  </a:cxn>
                  <a:cxn ang="0">
                    <a:pos x="16" y="6"/>
                  </a:cxn>
                  <a:cxn ang="0">
                    <a:pos x="8" y="6"/>
                  </a:cxn>
                  <a:cxn ang="0">
                    <a:pos x="0" y="4"/>
                  </a:cxn>
                  <a:cxn ang="0">
                    <a:pos x="4" y="0"/>
                  </a:cxn>
                </a:cxnLst>
                <a:rect l="0" t="0" r="r" b="b"/>
                <a:pathLst>
                  <a:path w="44" h="10">
                    <a:moveTo>
                      <a:pt x="4" y="0"/>
                    </a:moveTo>
                    <a:lnTo>
                      <a:pt x="10" y="0"/>
                    </a:lnTo>
                    <a:lnTo>
                      <a:pt x="16" y="2"/>
                    </a:lnTo>
                    <a:lnTo>
                      <a:pt x="22" y="2"/>
                    </a:lnTo>
                    <a:lnTo>
                      <a:pt x="30" y="2"/>
                    </a:lnTo>
                    <a:lnTo>
                      <a:pt x="34" y="2"/>
                    </a:lnTo>
                    <a:lnTo>
                      <a:pt x="42" y="4"/>
                    </a:lnTo>
                    <a:lnTo>
                      <a:pt x="44" y="8"/>
                    </a:lnTo>
                    <a:lnTo>
                      <a:pt x="40" y="10"/>
                    </a:lnTo>
                    <a:lnTo>
                      <a:pt x="32" y="8"/>
                    </a:lnTo>
                    <a:lnTo>
                      <a:pt x="24" y="8"/>
                    </a:lnTo>
                    <a:lnTo>
                      <a:pt x="18" y="10"/>
                    </a:lnTo>
                    <a:lnTo>
                      <a:pt x="16" y="6"/>
                    </a:lnTo>
                    <a:lnTo>
                      <a:pt x="8" y="6"/>
                    </a:lnTo>
                    <a:lnTo>
                      <a:pt x="0" y="4"/>
                    </a:lnTo>
                    <a:lnTo>
                      <a:pt x="4" y="0"/>
                    </a:lnTo>
                    <a:close/>
                  </a:path>
                </a:pathLst>
              </a:custGeom>
              <a:grpFill/>
              <a:ln w="3175">
                <a:solidFill>
                  <a:schemeClr val="accent3"/>
                </a:solidFill>
                <a:prstDash val="solid"/>
                <a:round/>
                <a:headEnd/>
                <a:tailEnd/>
              </a:ln>
            </p:spPr>
            <p:txBody>
              <a:bodyPr/>
              <a:lstStyle/>
              <a:p>
                <a:pPr>
                  <a:defRPr/>
                </a:pPr>
                <a:endParaRPr lang="en-GB"/>
              </a:p>
            </p:txBody>
          </p:sp>
          <p:sp>
            <p:nvSpPr>
              <p:cNvPr id="193" name="Freeform 192"/>
              <p:cNvSpPr>
                <a:spLocks/>
              </p:cNvSpPr>
              <p:nvPr/>
            </p:nvSpPr>
            <p:spPr bwMode="gray">
              <a:xfrm>
                <a:off x="6535162" y="3460434"/>
                <a:ext cx="126535" cy="131920"/>
              </a:xfrm>
              <a:custGeom>
                <a:avLst/>
                <a:gdLst/>
                <a:ahLst/>
                <a:cxnLst>
                  <a:cxn ang="0">
                    <a:pos x="46" y="64"/>
                  </a:cxn>
                  <a:cxn ang="0">
                    <a:pos x="38" y="68"/>
                  </a:cxn>
                  <a:cxn ang="0">
                    <a:pos x="24" y="66"/>
                  </a:cxn>
                  <a:cxn ang="0">
                    <a:pos x="20" y="78"/>
                  </a:cxn>
                  <a:cxn ang="0">
                    <a:pos x="26" y="88"/>
                  </a:cxn>
                  <a:cxn ang="0">
                    <a:pos x="32" y="86"/>
                  </a:cxn>
                  <a:cxn ang="0">
                    <a:pos x="36" y="98"/>
                  </a:cxn>
                  <a:cxn ang="0">
                    <a:pos x="42" y="92"/>
                  </a:cxn>
                  <a:cxn ang="0">
                    <a:pos x="48" y="94"/>
                  </a:cxn>
                  <a:cxn ang="0">
                    <a:pos x="44" y="86"/>
                  </a:cxn>
                  <a:cxn ang="0">
                    <a:pos x="42" y="76"/>
                  </a:cxn>
                  <a:cxn ang="0">
                    <a:pos x="52" y="74"/>
                  </a:cxn>
                  <a:cxn ang="0">
                    <a:pos x="48" y="64"/>
                  </a:cxn>
                  <a:cxn ang="0">
                    <a:pos x="58" y="70"/>
                  </a:cxn>
                  <a:cxn ang="0">
                    <a:pos x="62" y="60"/>
                  </a:cxn>
                  <a:cxn ang="0">
                    <a:pos x="50" y="54"/>
                  </a:cxn>
                  <a:cxn ang="0">
                    <a:pos x="44" y="44"/>
                  </a:cxn>
                  <a:cxn ang="0">
                    <a:pos x="38" y="32"/>
                  </a:cxn>
                  <a:cxn ang="0">
                    <a:pos x="38" y="22"/>
                  </a:cxn>
                  <a:cxn ang="0">
                    <a:pos x="48" y="26"/>
                  </a:cxn>
                  <a:cxn ang="0">
                    <a:pos x="58" y="26"/>
                  </a:cxn>
                  <a:cxn ang="0">
                    <a:pos x="58" y="16"/>
                  </a:cxn>
                  <a:cxn ang="0">
                    <a:pos x="70" y="14"/>
                  </a:cxn>
                  <a:cxn ang="0">
                    <a:pos x="84" y="14"/>
                  </a:cxn>
                  <a:cxn ang="0">
                    <a:pos x="94" y="12"/>
                  </a:cxn>
                  <a:cxn ang="0">
                    <a:pos x="86" y="6"/>
                  </a:cxn>
                  <a:cxn ang="0">
                    <a:pos x="70" y="4"/>
                  </a:cxn>
                  <a:cxn ang="0">
                    <a:pos x="58" y="0"/>
                  </a:cxn>
                  <a:cxn ang="0">
                    <a:pos x="40" y="10"/>
                  </a:cxn>
                  <a:cxn ang="0">
                    <a:pos x="26" y="12"/>
                  </a:cxn>
                  <a:cxn ang="0">
                    <a:pos x="14" y="16"/>
                  </a:cxn>
                  <a:cxn ang="0">
                    <a:pos x="10" y="26"/>
                  </a:cxn>
                  <a:cxn ang="0">
                    <a:pos x="0" y="38"/>
                  </a:cxn>
                  <a:cxn ang="0">
                    <a:pos x="10" y="46"/>
                  </a:cxn>
                  <a:cxn ang="0">
                    <a:pos x="20" y="48"/>
                  </a:cxn>
                  <a:cxn ang="0">
                    <a:pos x="14" y="58"/>
                  </a:cxn>
                  <a:cxn ang="0">
                    <a:pos x="26" y="58"/>
                  </a:cxn>
                  <a:cxn ang="0">
                    <a:pos x="42" y="62"/>
                  </a:cxn>
                </a:cxnLst>
                <a:rect l="0" t="0" r="r" b="b"/>
                <a:pathLst>
                  <a:path w="94" h="98">
                    <a:moveTo>
                      <a:pt x="42" y="62"/>
                    </a:moveTo>
                    <a:lnTo>
                      <a:pt x="46" y="64"/>
                    </a:lnTo>
                    <a:lnTo>
                      <a:pt x="44" y="68"/>
                    </a:lnTo>
                    <a:lnTo>
                      <a:pt x="38" y="68"/>
                    </a:lnTo>
                    <a:lnTo>
                      <a:pt x="30" y="66"/>
                    </a:lnTo>
                    <a:lnTo>
                      <a:pt x="24" y="66"/>
                    </a:lnTo>
                    <a:lnTo>
                      <a:pt x="20" y="70"/>
                    </a:lnTo>
                    <a:lnTo>
                      <a:pt x="20" y="78"/>
                    </a:lnTo>
                    <a:lnTo>
                      <a:pt x="26" y="82"/>
                    </a:lnTo>
                    <a:lnTo>
                      <a:pt x="26" y="88"/>
                    </a:lnTo>
                    <a:lnTo>
                      <a:pt x="28" y="92"/>
                    </a:lnTo>
                    <a:lnTo>
                      <a:pt x="32" y="86"/>
                    </a:lnTo>
                    <a:lnTo>
                      <a:pt x="34" y="90"/>
                    </a:lnTo>
                    <a:lnTo>
                      <a:pt x="36" y="98"/>
                    </a:lnTo>
                    <a:lnTo>
                      <a:pt x="42" y="96"/>
                    </a:lnTo>
                    <a:lnTo>
                      <a:pt x="42" y="92"/>
                    </a:lnTo>
                    <a:lnTo>
                      <a:pt x="46" y="98"/>
                    </a:lnTo>
                    <a:lnTo>
                      <a:pt x="48" y="94"/>
                    </a:lnTo>
                    <a:lnTo>
                      <a:pt x="48" y="90"/>
                    </a:lnTo>
                    <a:lnTo>
                      <a:pt x="44" y="86"/>
                    </a:lnTo>
                    <a:lnTo>
                      <a:pt x="40" y="80"/>
                    </a:lnTo>
                    <a:lnTo>
                      <a:pt x="42" y="76"/>
                    </a:lnTo>
                    <a:lnTo>
                      <a:pt x="46" y="76"/>
                    </a:lnTo>
                    <a:lnTo>
                      <a:pt x="52" y="74"/>
                    </a:lnTo>
                    <a:lnTo>
                      <a:pt x="48" y="70"/>
                    </a:lnTo>
                    <a:lnTo>
                      <a:pt x="48" y="64"/>
                    </a:lnTo>
                    <a:lnTo>
                      <a:pt x="52" y="68"/>
                    </a:lnTo>
                    <a:lnTo>
                      <a:pt x="58" y="70"/>
                    </a:lnTo>
                    <a:lnTo>
                      <a:pt x="64" y="66"/>
                    </a:lnTo>
                    <a:lnTo>
                      <a:pt x="62" y="60"/>
                    </a:lnTo>
                    <a:lnTo>
                      <a:pt x="58" y="56"/>
                    </a:lnTo>
                    <a:lnTo>
                      <a:pt x="50" y="54"/>
                    </a:lnTo>
                    <a:lnTo>
                      <a:pt x="46" y="50"/>
                    </a:lnTo>
                    <a:lnTo>
                      <a:pt x="44" y="44"/>
                    </a:lnTo>
                    <a:lnTo>
                      <a:pt x="44" y="40"/>
                    </a:lnTo>
                    <a:lnTo>
                      <a:pt x="38" y="32"/>
                    </a:lnTo>
                    <a:lnTo>
                      <a:pt x="36" y="28"/>
                    </a:lnTo>
                    <a:lnTo>
                      <a:pt x="38" y="22"/>
                    </a:lnTo>
                    <a:lnTo>
                      <a:pt x="44" y="20"/>
                    </a:lnTo>
                    <a:lnTo>
                      <a:pt x="48" y="26"/>
                    </a:lnTo>
                    <a:lnTo>
                      <a:pt x="56" y="28"/>
                    </a:lnTo>
                    <a:lnTo>
                      <a:pt x="58" y="26"/>
                    </a:lnTo>
                    <a:lnTo>
                      <a:pt x="60" y="22"/>
                    </a:lnTo>
                    <a:lnTo>
                      <a:pt x="58" y="16"/>
                    </a:lnTo>
                    <a:lnTo>
                      <a:pt x="64" y="16"/>
                    </a:lnTo>
                    <a:lnTo>
                      <a:pt x="70" y="14"/>
                    </a:lnTo>
                    <a:lnTo>
                      <a:pt x="78" y="14"/>
                    </a:lnTo>
                    <a:lnTo>
                      <a:pt x="84" y="14"/>
                    </a:lnTo>
                    <a:lnTo>
                      <a:pt x="90" y="14"/>
                    </a:lnTo>
                    <a:lnTo>
                      <a:pt x="94" y="12"/>
                    </a:lnTo>
                    <a:lnTo>
                      <a:pt x="94" y="6"/>
                    </a:lnTo>
                    <a:lnTo>
                      <a:pt x="86" y="6"/>
                    </a:lnTo>
                    <a:lnTo>
                      <a:pt x="74" y="6"/>
                    </a:lnTo>
                    <a:lnTo>
                      <a:pt x="70" y="4"/>
                    </a:lnTo>
                    <a:lnTo>
                      <a:pt x="64" y="2"/>
                    </a:lnTo>
                    <a:lnTo>
                      <a:pt x="58" y="0"/>
                    </a:lnTo>
                    <a:lnTo>
                      <a:pt x="48" y="4"/>
                    </a:lnTo>
                    <a:lnTo>
                      <a:pt x="40" y="10"/>
                    </a:lnTo>
                    <a:lnTo>
                      <a:pt x="34" y="10"/>
                    </a:lnTo>
                    <a:lnTo>
                      <a:pt x="26" y="12"/>
                    </a:lnTo>
                    <a:lnTo>
                      <a:pt x="18" y="14"/>
                    </a:lnTo>
                    <a:lnTo>
                      <a:pt x="14" y="16"/>
                    </a:lnTo>
                    <a:lnTo>
                      <a:pt x="14" y="20"/>
                    </a:lnTo>
                    <a:lnTo>
                      <a:pt x="10" y="26"/>
                    </a:lnTo>
                    <a:lnTo>
                      <a:pt x="2" y="34"/>
                    </a:lnTo>
                    <a:lnTo>
                      <a:pt x="0" y="38"/>
                    </a:lnTo>
                    <a:lnTo>
                      <a:pt x="4" y="42"/>
                    </a:lnTo>
                    <a:lnTo>
                      <a:pt x="10" y="46"/>
                    </a:lnTo>
                    <a:lnTo>
                      <a:pt x="16" y="46"/>
                    </a:lnTo>
                    <a:lnTo>
                      <a:pt x="20" y="48"/>
                    </a:lnTo>
                    <a:lnTo>
                      <a:pt x="14" y="52"/>
                    </a:lnTo>
                    <a:lnTo>
                      <a:pt x="14" y="58"/>
                    </a:lnTo>
                    <a:lnTo>
                      <a:pt x="18" y="60"/>
                    </a:lnTo>
                    <a:lnTo>
                      <a:pt x="26" y="58"/>
                    </a:lnTo>
                    <a:lnTo>
                      <a:pt x="32" y="60"/>
                    </a:lnTo>
                    <a:lnTo>
                      <a:pt x="42" y="62"/>
                    </a:lnTo>
                    <a:close/>
                  </a:path>
                </a:pathLst>
              </a:custGeom>
              <a:grpFill/>
              <a:ln w="3175">
                <a:solidFill>
                  <a:schemeClr val="accent3"/>
                </a:solidFill>
                <a:prstDash val="solid"/>
                <a:round/>
                <a:headEnd/>
                <a:tailEnd/>
              </a:ln>
            </p:spPr>
            <p:txBody>
              <a:bodyPr/>
              <a:lstStyle/>
              <a:p>
                <a:pPr>
                  <a:defRPr/>
                </a:pPr>
                <a:endParaRPr lang="en-GB"/>
              </a:p>
            </p:txBody>
          </p:sp>
          <p:sp>
            <p:nvSpPr>
              <p:cNvPr id="194" name="Freeform 193"/>
              <p:cNvSpPr>
                <a:spLocks/>
              </p:cNvSpPr>
              <p:nvPr/>
            </p:nvSpPr>
            <p:spPr bwMode="gray">
              <a:xfrm>
                <a:off x="6519009" y="3436204"/>
                <a:ext cx="34999" cy="75383"/>
              </a:xfrm>
              <a:custGeom>
                <a:avLst/>
                <a:gdLst/>
                <a:ahLst/>
                <a:cxnLst>
                  <a:cxn ang="0">
                    <a:pos x="0" y="12"/>
                  </a:cxn>
                  <a:cxn ang="0">
                    <a:pos x="2" y="4"/>
                  </a:cxn>
                  <a:cxn ang="0">
                    <a:pos x="6" y="0"/>
                  </a:cxn>
                  <a:cxn ang="0">
                    <a:pos x="14" y="2"/>
                  </a:cxn>
                  <a:cxn ang="0">
                    <a:pos x="22" y="8"/>
                  </a:cxn>
                  <a:cxn ang="0">
                    <a:pos x="20" y="16"/>
                  </a:cxn>
                  <a:cxn ang="0">
                    <a:pos x="20" y="22"/>
                  </a:cxn>
                  <a:cxn ang="0">
                    <a:pos x="24" y="30"/>
                  </a:cxn>
                  <a:cxn ang="0">
                    <a:pos x="26" y="34"/>
                  </a:cxn>
                  <a:cxn ang="0">
                    <a:pos x="26" y="38"/>
                  </a:cxn>
                  <a:cxn ang="0">
                    <a:pos x="22" y="44"/>
                  </a:cxn>
                  <a:cxn ang="0">
                    <a:pos x="12" y="56"/>
                  </a:cxn>
                  <a:cxn ang="0">
                    <a:pos x="2" y="40"/>
                  </a:cxn>
                  <a:cxn ang="0">
                    <a:pos x="4" y="28"/>
                  </a:cxn>
                  <a:cxn ang="0">
                    <a:pos x="2" y="18"/>
                  </a:cxn>
                  <a:cxn ang="0">
                    <a:pos x="0" y="12"/>
                  </a:cxn>
                </a:cxnLst>
                <a:rect l="0" t="0" r="r" b="b"/>
                <a:pathLst>
                  <a:path w="26" h="56">
                    <a:moveTo>
                      <a:pt x="0" y="12"/>
                    </a:moveTo>
                    <a:lnTo>
                      <a:pt x="2" y="4"/>
                    </a:lnTo>
                    <a:lnTo>
                      <a:pt x="6" y="0"/>
                    </a:lnTo>
                    <a:lnTo>
                      <a:pt x="14" y="2"/>
                    </a:lnTo>
                    <a:lnTo>
                      <a:pt x="22" y="8"/>
                    </a:lnTo>
                    <a:lnTo>
                      <a:pt x="20" y="16"/>
                    </a:lnTo>
                    <a:lnTo>
                      <a:pt x="20" y="22"/>
                    </a:lnTo>
                    <a:lnTo>
                      <a:pt x="24" y="30"/>
                    </a:lnTo>
                    <a:lnTo>
                      <a:pt x="26" y="34"/>
                    </a:lnTo>
                    <a:lnTo>
                      <a:pt x="26" y="38"/>
                    </a:lnTo>
                    <a:lnTo>
                      <a:pt x="22" y="44"/>
                    </a:lnTo>
                    <a:lnTo>
                      <a:pt x="12" y="56"/>
                    </a:lnTo>
                    <a:lnTo>
                      <a:pt x="2" y="40"/>
                    </a:lnTo>
                    <a:lnTo>
                      <a:pt x="4" y="28"/>
                    </a:lnTo>
                    <a:lnTo>
                      <a:pt x="2" y="18"/>
                    </a:lnTo>
                    <a:lnTo>
                      <a:pt x="0" y="12"/>
                    </a:lnTo>
                    <a:close/>
                  </a:path>
                </a:pathLst>
              </a:custGeom>
              <a:grpFill/>
              <a:ln w="3175">
                <a:solidFill>
                  <a:schemeClr val="accent3"/>
                </a:solidFill>
                <a:prstDash val="solid"/>
                <a:round/>
                <a:headEnd/>
                <a:tailEnd/>
              </a:ln>
            </p:spPr>
            <p:txBody>
              <a:bodyPr/>
              <a:lstStyle/>
              <a:p>
                <a:pPr>
                  <a:defRPr/>
                </a:pPr>
                <a:endParaRPr lang="en-GB"/>
              </a:p>
            </p:txBody>
          </p:sp>
        </p:grpSp>
        <p:sp>
          <p:nvSpPr>
            <p:cNvPr id="148" name="Freeform 193"/>
            <p:cNvSpPr>
              <a:spLocks/>
            </p:cNvSpPr>
            <p:nvPr/>
          </p:nvSpPr>
          <p:spPr bwMode="gray">
            <a:xfrm>
              <a:off x="5942132" y="2172332"/>
              <a:ext cx="249372" cy="185694"/>
            </a:xfrm>
            <a:custGeom>
              <a:avLst/>
              <a:gdLst/>
              <a:ahLst/>
              <a:cxnLst>
                <a:cxn ang="0">
                  <a:pos x="55" y="84"/>
                </a:cxn>
                <a:cxn ang="0">
                  <a:pos x="71" y="80"/>
                </a:cxn>
                <a:cxn ang="0">
                  <a:pos x="43" y="78"/>
                </a:cxn>
                <a:cxn ang="0">
                  <a:pos x="55" y="64"/>
                </a:cxn>
                <a:cxn ang="0">
                  <a:pos x="85" y="60"/>
                </a:cxn>
                <a:cxn ang="0">
                  <a:pos x="89" y="48"/>
                </a:cxn>
                <a:cxn ang="0">
                  <a:pos x="71" y="52"/>
                </a:cxn>
                <a:cxn ang="0">
                  <a:pos x="65" y="42"/>
                </a:cxn>
                <a:cxn ang="0">
                  <a:pos x="55" y="48"/>
                </a:cxn>
                <a:cxn ang="0">
                  <a:pos x="37" y="64"/>
                </a:cxn>
                <a:cxn ang="0">
                  <a:pos x="11" y="46"/>
                </a:cxn>
                <a:cxn ang="0">
                  <a:pos x="19" y="28"/>
                </a:cxn>
                <a:cxn ang="0">
                  <a:pos x="11" y="24"/>
                </a:cxn>
                <a:cxn ang="0">
                  <a:pos x="0" y="20"/>
                </a:cxn>
                <a:cxn ang="0">
                  <a:pos x="19" y="8"/>
                </a:cxn>
                <a:cxn ang="0">
                  <a:pos x="47" y="10"/>
                </a:cxn>
                <a:cxn ang="0">
                  <a:pos x="55" y="12"/>
                </a:cxn>
                <a:cxn ang="0">
                  <a:pos x="73" y="14"/>
                </a:cxn>
                <a:cxn ang="0">
                  <a:pos x="77" y="28"/>
                </a:cxn>
                <a:cxn ang="0">
                  <a:pos x="89" y="38"/>
                </a:cxn>
                <a:cxn ang="0">
                  <a:pos x="83" y="12"/>
                </a:cxn>
                <a:cxn ang="0">
                  <a:pos x="85" y="0"/>
                </a:cxn>
                <a:cxn ang="0">
                  <a:pos x="107" y="8"/>
                </a:cxn>
                <a:cxn ang="0">
                  <a:pos x="111" y="22"/>
                </a:cxn>
                <a:cxn ang="0">
                  <a:pos x="127" y="22"/>
                </a:cxn>
                <a:cxn ang="0">
                  <a:pos x="151" y="36"/>
                </a:cxn>
                <a:cxn ang="0">
                  <a:pos x="159" y="48"/>
                </a:cxn>
                <a:cxn ang="0">
                  <a:pos x="123" y="60"/>
                </a:cxn>
                <a:cxn ang="0">
                  <a:pos x="117" y="84"/>
                </a:cxn>
                <a:cxn ang="0">
                  <a:pos x="101" y="102"/>
                </a:cxn>
                <a:cxn ang="0">
                  <a:pos x="81" y="114"/>
                </a:cxn>
                <a:cxn ang="0">
                  <a:pos x="67" y="104"/>
                </a:cxn>
                <a:cxn ang="0">
                  <a:pos x="45" y="92"/>
                </a:cxn>
              </a:cxnLst>
              <a:rect l="0" t="0" r="r" b="b"/>
              <a:pathLst>
                <a:path w="167" h="120">
                  <a:moveTo>
                    <a:pt x="45" y="92"/>
                  </a:moveTo>
                  <a:lnTo>
                    <a:pt x="55" y="84"/>
                  </a:lnTo>
                  <a:lnTo>
                    <a:pt x="83" y="88"/>
                  </a:lnTo>
                  <a:lnTo>
                    <a:pt x="71" y="80"/>
                  </a:lnTo>
                  <a:lnTo>
                    <a:pt x="59" y="76"/>
                  </a:lnTo>
                  <a:lnTo>
                    <a:pt x="43" y="78"/>
                  </a:lnTo>
                  <a:lnTo>
                    <a:pt x="43" y="68"/>
                  </a:lnTo>
                  <a:lnTo>
                    <a:pt x="55" y="64"/>
                  </a:lnTo>
                  <a:lnTo>
                    <a:pt x="69" y="60"/>
                  </a:lnTo>
                  <a:lnTo>
                    <a:pt x="85" y="60"/>
                  </a:lnTo>
                  <a:lnTo>
                    <a:pt x="97" y="56"/>
                  </a:lnTo>
                  <a:lnTo>
                    <a:pt x="89" y="48"/>
                  </a:lnTo>
                  <a:lnTo>
                    <a:pt x="83" y="52"/>
                  </a:lnTo>
                  <a:lnTo>
                    <a:pt x="71" y="52"/>
                  </a:lnTo>
                  <a:lnTo>
                    <a:pt x="71" y="44"/>
                  </a:lnTo>
                  <a:lnTo>
                    <a:pt x="65" y="42"/>
                  </a:lnTo>
                  <a:lnTo>
                    <a:pt x="61" y="48"/>
                  </a:lnTo>
                  <a:lnTo>
                    <a:pt x="55" y="48"/>
                  </a:lnTo>
                  <a:lnTo>
                    <a:pt x="51" y="56"/>
                  </a:lnTo>
                  <a:lnTo>
                    <a:pt x="37" y="64"/>
                  </a:lnTo>
                  <a:lnTo>
                    <a:pt x="27" y="58"/>
                  </a:lnTo>
                  <a:lnTo>
                    <a:pt x="11" y="46"/>
                  </a:lnTo>
                  <a:lnTo>
                    <a:pt x="7" y="36"/>
                  </a:lnTo>
                  <a:lnTo>
                    <a:pt x="19" y="28"/>
                  </a:lnTo>
                  <a:lnTo>
                    <a:pt x="19" y="24"/>
                  </a:lnTo>
                  <a:lnTo>
                    <a:pt x="11" y="24"/>
                  </a:lnTo>
                  <a:lnTo>
                    <a:pt x="2" y="30"/>
                  </a:lnTo>
                  <a:lnTo>
                    <a:pt x="0" y="20"/>
                  </a:lnTo>
                  <a:lnTo>
                    <a:pt x="4" y="12"/>
                  </a:lnTo>
                  <a:lnTo>
                    <a:pt x="19" y="8"/>
                  </a:lnTo>
                  <a:lnTo>
                    <a:pt x="33" y="8"/>
                  </a:lnTo>
                  <a:lnTo>
                    <a:pt x="47" y="10"/>
                  </a:lnTo>
                  <a:lnTo>
                    <a:pt x="51" y="26"/>
                  </a:lnTo>
                  <a:lnTo>
                    <a:pt x="55" y="12"/>
                  </a:lnTo>
                  <a:lnTo>
                    <a:pt x="63" y="10"/>
                  </a:lnTo>
                  <a:lnTo>
                    <a:pt x="73" y="14"/>
                  </a:lnTo>
                  <a:lnTo>
                    <a:pt x="75" y="22"/>
                  </a:lnTo>
                  <a:lnTo>
                    <a:pt x="77" y="28"/>
                  </a:lnTo>
                  <a:lnTo>
                    <a:pt x="83" y="36"/>
                  </a:lnTo>
                  <a:lnTo>
                    <a:pt x="89" y="38"/>
                  </a:lnTo>
                  <a:lnTo>
                    <a:pt x="87" y="24"/>
                  </a:lnTo>
                  <a:lnTo>
                    <a:pt x="83" y="12"/>
                  </a:lnTo>
                  <a:lnTo>
                    <a:pt x="81" y="4"/>
                  </a:lnTo>
                  <a:lnTo>
                    <a:pt x="85" y="0"/>
                  </a:lnTo>
                  <a:lnTo>
                    <a:pt x="95" y="4"/>
                  </a:lnTo>
                  <a:lnTo>
                    <a:pt x="107" y="8"/>
                  </a:lnTo>
                  <a:lnTo>
                    <a:pt x="103" y="20"/>
                  </a:lnTo>
                  <a:lnTo>
                    <a:pt x="111" y="22"/>
                  </a:lnTo>
                  <a:lnTo>
                    <a:pt x="115" y="16"/>
                  </a:lnTo>
                  <a:lnTo>
                    <a:pt x="127" y="22"/>
                  </a:lnTo>
                  <a:lnTo>
                    <a:pt x="127" y="30"/>
                  </a:lnTo>
                  <a:lnTo>
                    <a:pt x="151" y="36"/>
                  </a:lnTo>
                  <a:lnTo>
                    <a:pt x="167" y="44"/>
                  </a:lnTo>
                  <a:lnTo>
                    <a:pt x="159" y="48"/>
                  </a:lnTo>
                  <a:lnTo>
                    <a:pt x="137" y="52"/>
                  </a:lnTo>
                  <a:lnTo>
                    <a:pt x="123" y="60"/>
                  </a:lnTo>
                  <a:lnTo>
                    <a:pt x="119" y="68"/>
                  </a:lnTo>
                  <a:lnTo>
                    <a:pt x="117" y="84"/>
                  </a:lnTo>
                  <a:lnTo>
                    <a:pt x="107" y="88"/>
                  </a:lnTo>
                  <a:lnTo>
                    <a:pt x="101" y="102"/>
                  </a:lnTo>
                  <a:lnTo>
                    <a:pt x="93" y="120"/>
                  </a:lnTo>
                  <a:lnTo>
                    <a:pt x="81" y="114"/>
                  </a:lnTo>
                  <a:lnTo>
                    <a:pt x="81" y="102"/>
                  </a:lnTo>
                  <a:lnTo>
                    <a:pt x="67" y="104"/>
                  </a:lnTo>
                  <a:lnTo>
                    <a:pt x="59" y="98"/>
                  </a:lnTo>
                  <a:lnTo>
                    <a:pt x="45" y="92"/>
                  </a:lnTo>
                  <a:close/>
                </a:path>
              </a:pathLst>
            </a:custGeom>
            <a:solidFill>
              <a:schemeClr val="accent3"/>
            </a:solidFill>
            <a:ln w="3175">
              <a:solidFill>
                <a:schemeClr val="accent3"/>
              </a:solidFill>
              <a:prstDash val="solid"/>
              <a:round/>
              <a:headEnd/>
              <a:tailEnd/>
            </a:ln>
          </p:spPr>
          <p:txBody>
            <a:bodyPr/>
            <a:lstStyle/>
            <a:p>
              <a:pPr>
                <a:defRPr/>
              </a:pPr>
              <a:endParaRPr lang="en-GB"/>
            </a:p>
          </p:txBody>
        </p:sp>
        <p:sp>
          <p:nvSpPr>
            <p:cNvPr id="149" name="Freeform 194"/>
            <p:cNvSpPr>
              <a:spLocks/>
            </p:cNvSpPr>
            <p:nvPr/>
          </p:nvSpPr>
          <p:spPr bwMode="gray">
            <a:xfrm>
              <a:off x="6116852" y="2143764"/>
              <a:ext cx="214428" cy="77769"/>
            </a:xfrm>
            <a:custGeom>
              <a:avLst/>
              <a:gdLst/>
              <a:ahLst/>
              <a:cxnLst>
                <a:cxn ang="0">
                  <a:pos x="62" y="38"/>
                </a:cxn>
                <a:cxn ang="0">
                  <a:pos x="52" y="38"/>
                </a:cxn>
                <a:cxn ang="0">
                  <a:pos x="34" y="38"/>
                </a:cxn>
                <a:cxn ang="0">
                  <a:pos x="36" y="30"/>
                </a:cxn>
                <a:cxn ang="0">
                  <a:pos x="54" y="28"/>
                </a:cxn>
                <a:cxn ang="0">
                  <a:pos x="60" y="24"/>
                </a:cxn>
                <a:cxn ang="0">
                  <a:pos x="50" y="22"/>
                </a:cxn>
                <a:cxn ang="0">
                  <a:pos x="34" y="22"/>
                </a:cxn>
                <a:cxn ang="0">
                  <a:pos x="18" y="26"/>
                </a:cxn>
                <a:cxn ang="0">
                  <a:pos x="2" y="24"/>
                </a:cxn>
                <a:cxn ang="0">
                  <a:pos x="0" y="18"/>
                </a:cxn>
                <a:cxn ang="0">
                  <a:pos x="10" y="14"/>
                </a:cxn>
                <a:cxn ang="0">
                  <a:pos x="22" y="6"/>
                </a:cxn>
                <a:cxn ang="0">
                  <a:pos x="30" y="6"/>
                </a:cxn>
                <a:cxn ang="0">
                  <a:pos x="46" y="10"/>
                </a:cxn>
                <a:cxn ang="0">
                  <a:pos x="56" y="10"/>
                </a:cxn>
                <a:cxn ang="0">
                  <a:pos x="66" y="12"/>
                </a:cxn>
                <a:cxn ang="0">
                  <a:pos x="74" y="0"/>
                </a:cxn>
                <a:cxn ang="0">
                  <a:pos x="82" y="14"/>
                </a:cxn>
                <a:cxn ang="0">
                  <a:pos x="96" y="8"/>
                </a:cxn>
                <a:cxn ang="0">
                  <a:pos x="114" y="10"/>
                </a:cxn>
                <a:cxn ang="0">
                  <a:pos x="132" y="14"/>
                </a:cxn>
                <a:cxn ang="0">
                  <a:pos x="144" y="16"/>
                </a:cxn>
                <a:cxn ang="0">
                  <a:pos x="138" y="22"/>
                </a:cxn>
                <a:cxn ang="0">
                  <a:pos x="122" y="30"/>
                </a:cxn>
                <a:cxn ang="0">
                  <a:pos x="114" y="38"/>
                </a:cxn>
                <a:cxn ang="0">
                  <a:pos x="100" y="38"/>
                </a:cxn>
                <a:cxn ang="0">
                  <a:pos x="92" y="50"/>
                </a:cxn>
                <a:cxn ang="0">
                  <a:pos x="74" y="46"/>
                </a:cxn>
                <a:cxn ang="0">
                  <a:pos x="68" y="38"/>
                </a:cxn>
                <a:cxn ang="0">
                  <a:pos x="62" y="38"/>
                </a:cxn>
              </a:cxnLst>
              <a:rect l="0" t="0" r="r" b="b"/>
              <a:pathLst>
                <a:path w="144" h="50">
                  <a:moveTo>
                    <a:pt x="62" y="38"/>
                  </a:moveTo>
                  <a:lnTo>
                    <a:pt x="52" y="38"/>
                  </a:lnTo>
                  <a:lnTo>
                    <a:pt x="34" y="38"/>
                  </a:lnTo>
                  <a:lnTo>
                    <a:pt x="36" y="30"/>
                  </a:lnTo>
                  <a:lnTo>
                    <a:pt x="54" y="28"/>
                  </a:lnTo>
                  <a:lnTo>
                    <a:pt x="60" y="24"/>
                  </a:lnTo>
                  <a:lnTo>
                    <a:pt x="50" y="22"/>
                  </a:lnTo>
                  <a:lnTo>
                    <a:pt x="34" y="22"/>
                  </a:lnTo>
                  <a:lnTo>
                    <a:pt x="18" y="26"/>
                  </a:lnTo>
                  <a:lnTo>
                    <a:pt x="2" y="24"/>
                  </a:lnTo>
                  <a:lnTo>
                    <a:pt x="0" y="18"/>
                  </a:lnTo>
                  <a:lnTo>
                    <a:pt x="10" y="14"/>
                  </a:lnTo>
                  <a:lnTo>
                    <a:pt x="22" y="6"/>
                  </a:lnTo>
                  <a:lnTo>
                    <a:pt x="30" y="6"/>
                  </a:lnTo>
                  <a:lnTo>
                    <a:pt x="46" y="10"/>
                  </a:lnTo>
                  <a:lnTo>
                    <a:pt x="56" y="10"/>
                  </a:lnTo>
                  <a:lnTo>
                    <a:pt x="66" y="12"/>
                  </a:lnTo>
                  <a:lnTo>
                    <a:pt x="74" y="0"/>
                  </a:lnTo>
                  <a:lnTo>
                    <a:pt x="82" y="14"/>
                  </a:lnTo>
                  <a:lnTo>
                    <a:pt x="96" y="8"/>
                  </a:lnTo>
                  <a:lnTo>
                    <a:pt x="114" y="10"/>
                  </a:lnTo>
                  <a:lnTo>
                    <a:pt x="132" y="14"/>
                  </a:lnTo>
                  <a:lnTo>
                    <a:pt x="144" y="16"/>
                  </a:lnTo>
                  <a:lnTo>
                    <a:pt x="138" y="22"/>
                  </a:lnTo>
                  <a:lnTo>
                    <a:pt x="122" y="30"/>
                  </a:lnTo>
                  <a:lnTo>
                    <a:pt x="114" y="38"/>
                  </a:lnTo>
                  <a:lnTo>
                    <a:pt x="100" y="38"/>
                  </a:lnTo>
                  <a:lnTo>
                    <a:pt x="92" y="50"/>
                  </a:lnTo>
                  <a:lnTo>
                    <a:pt x="74" y="46"/>
                  </a:lnTo>
                  <a:lnTo>
                    <a:pt x="68" y="38"/>
                  </a:lnTo>
                  <a:lnTo>
                    <a:pt x="62" y="38"/>
                  </a:lnTo>
                  <a:close/>
                </a:path>
              </a:pathLst>
            </a:custGeom>
            <a:solidFill>
              <a:schemeClr val="accent3"/>
            </a:solidFill>
            <a:ln w="3175">
              <a:solidFill>
                <a:schemeClr val="accent3"/>
              </a:solidFill>
              <a:prstDash val="solid"/>
              <a:round/>
              <a:headEnd/>
              <a:tailEnd/>
            </a:ln>
          </p:spPr>
          <p:txBody>
            <a:bodyPr/>
            <a:lstStyle/>
            <a:p>
              <a:pPr>
                <a:defRPr/>
              </a:pPr>
              <a:endParaRPr lang="en-GB"/>
            </a:p>
          </p:txBody>
        </p:sp>
        <p:sp>
          <p:nvSpPr>
            <p:cNvPr id="150" name="Freeform 195"/>
            <p:cNvSpPr>
              <a:spLocks/>
            </p:cNvSpPr>
            <p:nvPr/>
          </p:nvSpPr>
          <p:spPr bwMode="gray">
            <a:xfrm>
              <a:off x="6177209" y="2270734"/>
              <a:ext cx="85771" cy="49201"/>
            </a:xfrm>
            <a:custGeom>
              <a:avLst/>
              <a:gdLst/>
              <a:ahLst/>
              <a:cxnLst>
                <a:cxn ang="0">
                  <a:pos x="10" y="8"/>
                </a:cxn>
                <a:cxn ang="0">
                  <a:pos x="14" y="4"/>
                </a:cxn>
                <a:cxn ang="0">
                  <a:pos x="30" y="0"/>
                </a:cxn>
                <a:cxn ang="0">
                  <a:pos x="38" y="0"/>
                </a:cxn>
                <a:cxn ang="0">
                  <a:pos x="42" y="8"/>
                </a:cxn>
                <a:cxn ang="0">
                  <a:pos x="48" y="12"/>
                </a:cxn>
                <a:cxn ang="0">
                  <a:pos x="58" y="12"/>
                </a:cxn>
                <a:cxn ang="0">
                  <a:pos x="52" y="20"/>
                </a:cxn>
                <a:cxn ang="0">
                  <a:pos x="38" y="28"/>
                </a:cxn>
                <a:cxn ang="0">
                  <a:pos x="26" y="32"/>
                </a:cxn>
                <a:cxn ang="0">
                  <a:pos x="26" y="20"/>
                </a:cxn>
                <a:cxn ang="0">
                  <a:pos x="18" y="20"/>
                </a:cxn>
                <a:cxn ang="0">
                  <a:pos x="10" y="22"/>
                </a:cxn>
                <a:cxn ang="0">
                  <a:pos x="4" y="28"/>
                </a:cxn>
                <a:cxn ang="0">
                  <a:pos x="0" y="20"/>
                </a:cxn>
                <a:cxn ang="0">
                  <a:pos x="6" y="14"/>
                </a:cxn>
                <a:cxn ang="0">
                  <a:pos x="10" y="8"/>
                </a:cxn>
              </a:cxnLst>
              <a:rect l="0" t="0" r="r" b="b"/>
              <a:pathLst>
                <a:path w="58" h="32">
                  <a:moveTo>
                    <a:pt x="10" y="8"/>
                  </a:moveTo>
                  <a:lnTo>
                    <a:pt x="14" y="4"/>
                  </a:lnTo>
                  <a:lnTo>
                    <a:pt x="30" y="0"/>
                  </a:lnTo>
                  <a:lnTo>
                    <a:pt x="38" y="0"/>
                  </a:lnTo>
                  <a:lnTo>
                    <a:pt x="42" y="8"/>
                  </a:lnTo>
                  <a:lnTo>
                    <a:pt x="48" y="12"/>
                  </a:lnTo>
                  <a:lnTo>
                    <a:pt x="58" y="12"/>
                  </a:lnTo>
                  <a:lnTo>
                    <a:pt x="52" y="20"/>
                  </a:lnTo>
                  <a:lnTo>
                    <a:pt x="38" y="28"/>
                  </a:lnTo>
                  <a:lnTo>
                    <a:pt x="26" y="32"/>
                  </a:lnTo>
                  <a:lnTo>
                    <a:pt x="26" y="20"/>
                  </a:lnTo>
                  <a:lnTo>
                    <a:pt x="18" y="20"/>
                  </a:lnTo>
                  <a:lnTo>
                    <a:pt x="10" y="22"/>
                  </a:lnTo>
                  <a:lnTo>
                    <a:pt x="4" y="28"/>
                  </a:lnTo>
                  <a:lnTo>
                    <a:pt x="0" y="20"/>
                  </a:lnTo>
                  <a:lnTo>
                    <a:pt x="6" y="14"/>
                  </a:lnTo>
                  <a:lnTo>
                    <a:pt x="10" y="8"/>
                  </a:lnTo>
                  <a:close/>
                </a:path>
              </a:pathLst>
            </a:custGeom>
            <a:solidFill>
              <a:schemeClr val="accent3"/>
            </a:solidFill>
            <a:ln w="3175">
              <a:solidFill>
                <a:schemeClr val="accent3"/>
              </a:solidFill>
              <a:prstDash val="solid"/>
              <a:round/>
              <a:headEnd/>
              <a:tailEnd/>
            </a:ln>
          </p:spPr>
          <p:txBody>
            <a:bodyPr/>
            <a:lstStyle/>
            <a:p>
              <a:pPr>
                <a:defRPr/>
              </a:pPr>
              <a:endParaRPr lang="en-GB"/>
            </a:p>
          </p:txBody>
        </p:sp>
      </p:grpSp>
      <p:grpSp>
        <p:nvGrpSpPr>
          <p:cNvPr id="40" name="Group 215"/>
          <p:cNvGrpSpPr>
            <a:grpSpLocks/>
          </p:cNvGrpSpPr>
          <p:nvPr userDrawn="1"/>
        </p:nvGrpSpPr>
        <p:grpSpPr bwMode="gray">
          <a:xfrm>
            <a:off x="6334725" y="2097313"/>
            <a:ext cx="3848624" cy="1749664"/>
            <a:chOff x="3137" y="855"/>
            <a:chExt cx="2580" cy="1130"/>
          </a:xfrm>
          <a:solidFill>
            <a:schemeClr val="accent3"/>
          </a:solidFill>
        </p:grpSpPr>
        <p:sp>
          <p:nvSpPr>
            <p:cNvPr id="196" name="Freeform 196"/>
            <p:cNvSpPr>
              <a:spLocks/>
            </p:cNvSpPr>
            <p:nvPr/>
          </p:nvSpPr>
          <p:spPr bwMode="gray">
            <a:xfrm>
              <a:off x="3393" y="1873"/>
              <a:ext cx="52" cy="44"/>
            </a:xfrm>
            <a:custGeom>
              <a:avLst/>
              <a:gdLst/>
              <a:ahLst/>
              <a:cxnLst>
                <a:cxn ang="0">
                  <a:pos x="0" y="6"/>
                </a:cxn>
                <a:cxn ang="0">
                  <a:pos x="6" y="4"/>
                </a:cxn>
                <a:cxn ang="0">
                  <a:pos x="16" y="0"/>
                </a:cxn>
                <a:cxn ang="0">
                  <a:pos x="24" y="0"/>
                </a:cxn>
                <a:cxn ang="0">
                  <a:pos x="28" y="4"/>
                </a:cxn>
                <a:cxn ang="0">
                  <a:pos x="30" y="10"/>
                </a:cxn>
                <a:cxn ang="0">
                  <a:pos x="32" y="18"/>
                </a:cxn>
                <a:cxn ang="0">
                  <a:pos x="36" y="24"/>
                </a:cxn>
                <a:cxn ang="0">
                  <a:pos x="40" y="28"/>
                </a:cxn>
                <a:cxn ang="0">
                  <a:pos x="46" y="30"/>
                </a:cxn>
                <a:cxn ang="0">
                  <a:pos x="50" y="34"/>
                </a:cxn>
                <a:cxn ang="0">
                  <a:pos x="52" y="38"/>
                </a:cxn>
                <a:cxn ang="0">
                  <a:pos x="50" y="44"/>
                </a:cxn>
                <a:cxn ang="0">
                  <a:pos x="42" y="42"/>
                </a:cxn>
                <a:cxn ang="0">
                  <a:pos x="40" y="34"/>
                </a:cxn>
                <a:cxn ang="0">
                  <a:pos x="34" y="32"/>
                </a:cxn>
                <a:cxn ang="0">
                  <a:pos x="28" y="28"/>
                </a:cxn>
                <a:cxn ang="0">
                  <a:pos x="20" y="28"/>
                </a:cxn>
                <a:cxn ang="0">
                  <a:pos x="18" y="32"/>
                </a:cxn>
                <a:cxn ang="0">
                  <a:pos x="12" y="28"/>
                </a:cxn>
                <a:cxn ang="0">
                  <a:pos x="0" y="28"/>
                </a:cxn>
                <a:cxn ang="0">
                  <a:pos x="0" y="16"/>
                </a:cxn>
                <a:cxn ang="0">
                  <a:pos x="0" y="6"/>
                </a:cxn>
              </a:cxnLst>
              <a:rect l="0" t="0" r="r" b="b"/>
              <a:pathLst>
                <a:path w="52" h="44">
                  <a:moveTo>
                    <a:pt x="0" y="6"/>
                  </a:moveTo>
                  <a:lnTo>
                    <a:pt x="6" y="4"/>
                  </a:lnTo>
                  <a:lnTo>
                    <a:pt x="16" y="0"/>
                  </a:lnTo>
                  <a:lnTo>
                    <a:pt x="24" y="0"/>
                  </a:lnTo>
                  <a:lnTo>
                    <a:pt x="28" y="4"/>
                  </a:lnTo>
                  <a:lnTo>
                    <a:pt x="30" y="10"/>
                  </a:lnTo>
                  <a:lnTo>
                    <a:pt x="32" y="18"/>
                  </a:lnTo>
                  <a:lnTo>
                    <a:pt x="36" y="24"/>
                  </a:lnTo>
                  <a:lnTo>
                    <a:pt x="40" y="28"/>
                  </a:lnTo>
                  <a:lnTo>
                    <a:pt x="46" y="30"/>
                  </a:lnTo>
                  <a:lnTo>
                    <a:pt x="50" y="34"/>
                  </a:lnTo>
                  <a:lnTo>
                    <a:pt x="52" y="38"/>
                  </a:lnTo>
                  <a:lnTo>
                    <a:pt x="50" y="44"/>
                  </a:lnTo>
                  <a:lnTo>
                    <a:pt x="42" y="42"/>
                  </a:lnTo>
                  <a:lnTo>
                    <a:pt x="40" y="34"/>
                  </a:lnTo>
                  <a:lnTo>
                    <a:pt x="34" y="32"/>
                  </a:lnTo>
                  <a:lnTo>
                    <a:pt x="28" y="28"/>
                  </a:lnTo>
                  <a:lnTo>
                    <a:pt x="20" y="28"/>
                  </a:lnTo>
                  <a:lnTo>
                    <a:pt x="18" y="32"/>
                  </a:lnTo>
                  <a:lnTo>
                    <a:pt x="12" y="28"/>
                  </a:lnTo>
                  <a:lnTo>
                    <a:pt x="0" y="28"/>
                  </a:lnTo>
                  <a:lnTo>
                    <a:pt x="0" y="16"/>
                  </a:lnTo>
                  <a:lnTo>
                    <a:pt x="0" y="6"/>
                  </a:lnTo>
                  <a:close/>
                </a:path>
              </a:pathLst>
            </a:custGeom>
            <a:grpFill/>
            <a:ln w="3175">
              <a:solidFill>
                <a:schemeClr val="accent3"/>
              </a:solidFill>
              <a:prstDash val="solid"/>
              <a:round/>
              <a:headEnd/>
              <a:tailEnd/>
            </a:ln>
          </p:spPr>
          <p:txBody>
            <a:bodyPr/>
            <a:lstStyle/>
            <a:p>
              <a:pPr>
                <a:defRPr/>
              </a:pPr>
              <a:endParaRPr lang="en-GB"/>
            </a:p>
          </p:txBody>
        </p:sp>
        <p:sp>
          <p:nvSpPr>
            <p:cNvPr id="197" name="Freeform 197"/>
            <p:cNvSpPr>
              <a:spLocks/>
            </p:cNvSpPr>
            <p:nvPr/>
          </p:nvSpPr>
          <p:spPr bwMode="gray">
            <a:xfrm>
              <a:off x="3417" y="1861"/>
              <a:ext cx="84" cy="66"/>
            </a:xfrm>
            <a:custGeom>
              <a:avLst/>
              <a:gdLst/>
              <a:ahLst/>
              <a:cxnLst>
                <a:cxn ang="0">
                  <a:pos x="20" y="0"/>
                </a:cxn>
                <a:cxn ang="0">
                  <a:pos x="26" y="2"/>
                </a:cxn>
                <a:cxn ang="0">
                  <a:pos x="32" y="8"/>
                </a:cxn>
                <a:cxn ang="0">
                  <a:pos x="42" y="14"/>
                </a:cxn>
                <a:cxn ang="0">
                  <a:pos x="46" y="12"/>
                </a:cxn>
                <a:cxn ang="0">
                  <a:pos x="52" y="6"/>
                </a:cxn>
                <a:cxn ang="0">
                  <a:pos x="56" y="2"/>
                </a:cxn>
                <a:cxn ang="0">
                  <a:pos x="60" y="8"/>
                </a:cxn>
                <a:cxn ang="0">
                  <a:pos x="66" y="20"/>
                </a:cxn>
                <a:cxn ang="0">
                  <a:pos x="70" y="24"/>
                </a:cxn>
                <a:cxn ang="0">
                  <a:pos x="80" y="28"/>
                </a:cxn>
                <a:cxn ang="0">
                  <a:pos x="84" y="30"/>
                </a:cxn>
                <a:cxn ang="0">
                  <a:pos x="84" y="36"/>
                </a:cxn>
                <a:cxn ang="0">
                  <a:pos x="72" y="36"/>
                </a:cxn>
                <a:cxn ang="0">
                  <a:pos x="68" y="38"/>
                </a:cxn>
                <a:cxn ang="0">
                  <a:pos x="66" y="44"/>
                </a:cxn>
                <a:cxn ang="0">
                  <a:pos x="68" y="48"/>
                </a:cxn>
                <a:cxn ang="0">
                  <a:pos x="68" y="50"/>
                </a:cxn>
                <a:cxn ang="0">
                  <a:pos x="68" y="52"/>
                </a:cxn>
                <a:cxn ang="0">
                  <a:pos x="68" y="54"/>
                </a:cxn>
                <a:cxn ang="0">
                  <a:pos x="60" y="54"/>
                </a:cxn>
                <a:cxn ang="0">
                  <a:pos x="60" y="58"/>
                </a:cxn>
                <a:cxn ang="0">
                  <a:pos x="60" y="62"/>
                </a:cxn>
                <a:cxn ang="0">
                  <a:pos x="60" y="66"/>
                </a:cxn>
                <a:cxn ang="0">
                  <a:pos x="52" y="66"/>
                </a:cxn>
                <a:cxn ang="0">
                  <a:pos x="46" y="62"/>
                </a:cxn>
                <a:cxn ang="0">
                  <a:pos x="52" y="58"/>
                </a:cxn>
                <a:cxn ang="0">
                  <a:pos x="48" y="52"/>
                </a:cxn>
                <a:cxn ang="0">
                  <a:pos x="48" y="44"/>
                </a:cxn>
                <a:cxn ang="0">
                  <a:pos x="44" y="42"/>
                </a:cxn>
                <a:cxn ang="0">
                  <a:pos x="42" y="44"/>
                </a:cxn>
                <a:cxn ang="0">
                  <a:pos x="38" y="48"/>
                </a:cxn>
                <a:cxn ang="0">
                  <a:pos x="32" y="52"/>
                </a:cxn>
                <a:cxn ang="0">
                  <a:pos x="26" y="56"/>
                </a:cxn>
                <a:cxn ang="0">
                  <a:pos x="28" y="50"/>
                </a:cxn>
                <a:cxn ang="0">
                  <a:pos x="26" y="46"/>
                </a:cxn>
                <a:cxn ang="0">
                  <a:pos x="12" y="36"/>
                </a:cxn>
                <a:cxn ang="0">
                  <a:pos x="6" y="20"/>
                </a:cxn>
                <a:cxn ang="0">
                  <a:pos x="4" y="16"/>
                </a:cxn>
                <a:cxn ang="0">
                  <a:pos x="0" y="12"/>
                </a:cxn>
                <a:cxn ang="0">
                  <a:pos x="6" y="8"/>
                </a:cxn>
                <a:cxn ang="0">
                  <a:pos x="12" y="12"/>
                </a:cxn>
                <a:cxn ang="0">
                  <a:pos x="18" y="18"/>
                </a:cxn>
                <a:cxn ang="0">
                  <a:pos x="24" y="18"/>
                </a:cxn>
                <a:cxn ang="0">
                  <a:pos x="26" y="14"/>
                </a:cxn>
                <a:cxn ang="0">
                  <a:pos x="22" y="8"/>
                </a:cxn>
                <a:cxn ang="0">
                  <a:pos x="16" y="2"/>
                </a:cxn>
                <a:cxn ang="0">
                  <a:pos x="20" y="0"/>
                </a:cxn>
              </a:cxnLst>
              <a:rect l="0" t="0" r="r" b="b"/>
              <a:pathLst>
                <a:path w="84" h="66">
                  <a:moveTo>
                    <a:pt x="20" y="0"/>
                  </a:moveTo>
                  <a:lnTo>
                    <a:pt x="26" y="2"/>
                  </a:lnTo>
                  <a:lnTo>
                    <a:pt x="32" y="8"/>
                  </a:lnTo>
                  <a:lnTo>
                    <a:pt x="42" y="14"/>
                  </a:lnTo>
                  <a:lnTo>
                    <a:pt x="46" y="12"/>
                  </a:lnTo>
                  <a:lnTo>
                    <a:pt x="52" y="6"/>
                  </a:lnTo>
                  <a:lnTo>
                    <a:pt x="56" y="2"/>
                  </a:lnTo>
                  <a:lnTo>
                    <a:pt x="60" y="8"/>
                  </a:lnTo>
                  <a:lnTo>
                    <a:pt x="66" y="20"/>
                  </a:lnTo>
                  <a:lnTo>
                    <a:pt x="70" y="24"/>
                  </a:lnTo>
                  <a:lnTo>
                    <a:pt x="80" y="28"/>
                  </a:lnTo>
                  <a:lnTo>
                    <a:pt x="84" y="30"/>
                  </a:lnTo>
                  <a:lnTo>
                    <a:pt x="84" y="36"/>
                  </a:lnTo>
                  <a:lnTo>
                    <a:pt x="72" y="36"/>
                  </a:lnTo>
                  <a:lnTo>
                    <a:pt x="68" y="38"/>
                  </a:lnTo>
                  <a:lnTo>
                    <a:pt x="66" y="44"/>
                  </a:lnTo>
                  <a:lnTo>
                    <a:pt x="68" y="48"/>
                  </a:lnTo>
                  <a:lnTo>
                    <a:pt x="68" y="50"/>
                  </a:lnTo>
                  <a:lnTo>
                    <a:pt x="68" y="52"/>
                  </a:lnTo>
                  <a:lnTo>
                    <a:pt x="68" y="54"/>
                  </a:lnTo>
                  <a:lnTo>
                    <a:pt x="60" y="54"/>
                  </a:lnTo>
                  <a:lnTo>
                    <a:pt x="60" y="58"/>
                  </a:lnTo>
                  <a:lnTo>
                    <a:pt x="60" y="62"/>
                  </a:lnTo>
                  <a:lnTo>
                    <a:pt x="60" y="66"/>
                  </a:lnTo>
                  <a:lnTo>
                    <a:pt x="52" y="66"/>
                  </a:lnTo>
                  <a:lnTo>
                    <a:pt x="46" y="62"/>
                  </a:lnTo>
                  <a:lnTo>
                    <a:pt x="52" y="58"/>
                  </a:lnTo>
                  <a:lnTo>
                    <a:pt x="48" y="52"/>
                  </a:lnTo>
                  <a:lnTo>
                    <a:pt x="48" y="44"/>
                  </a:lnTo>
                  <a:lnTo>
                    <a:pt x="44" y="42"/>
                  </a:lnTo>
                  <a:lnTo>
                    <a:pt x="42" y="44"/>
                  </a:lnTo>
                  <a:lnTo>
                    <a:pt x="38" y="48"/>
                  </a:lnTo>
                  <a:lnTo>
                    <a:pt x="32" y="52"/>
                  </a:lnTo>
                  <a:lnTo>
                    <a:pt x="26" y="56"/>
                  </a:lnTo>
                  <a:lnTo>
                    <a:pt x="28" y="50"/>
                  </a:lnTo>
                  <a:lnTo>
                    <a:pt x="26" y="46"/>
                  </a:lnTo>
                  <a:lnTo>
                    <a:pt x="12" y="36"/>
                  </a:lnTo>
                  <a:lnTo>
                    <a:pt x="6" y="20"/>
                  </a:lnTo>
                  <a:lnTo>
                    <a:pt x="4" y="16"/>
                  </a:lnTo>
                  <a:lnTo>
                    <a:pt x="0" y="12"/>
                  </a:lnTo>
                  <a:lnTo>
                    <a:pt x="6" y="8"/>
                  </a:lnTo>
                  <a:lnTo>
                    <a:pt x="12" y="12"/>
                  </a:lnTo>
                  <a:lnTo>
                    <a:pt x="18" y="18"/>
                  </a:lnTo>
                  <a:lnTo>
                    <a:pt x="24" y="18"/>
                  </a:lnTo>
                  <a:lnTo>
                    <a:pt x="26" y="14"/>
                  </a:lnTo>
                  <a:lnTo>
                    <a:pt x="22" y="8"/>
                  </a:lnTo>
                  <a:lnTo>
                    <a:pt x="16" y="2"/>
                  </a:lnTo>
                  <a:lnTo>
                    <a:pt x="20" y="0"/>
                  </a:lnTo>
                  <a:close/>
                </a:path>
              </a:pathLst>
            </a:custGeom>
            <a:grpFill/>
            <a:ln w="3175">
              <a:solidFill>
                <a:schemeClr val="accent3"/>
              </a:solidFill>
              <a:prstDash val="solid"/>
              <a:round/>
              <a:headEnd/>
              <a:tailEnd/>
            </a:ln>
          </p:spPr>
          <p:txBody>
            <a:bodyPr/>
            <a:lstStyle/>
            <a:p>
              <a:pPr>
                <a:defRPr/>
              </a:pPr>
              <a:endParaRPr lang="en-GB"/>
            </a:p>
          </p:txBody>
        </p:sp>
        <p:sp>
          <p:nvSpPr>
            <p:cNvPr id="198" name="Freeform 198"/>
            <p:cNvSpPr>
              <a:spLocks/>
            </p:cNvSpPr>
            <p:nvPr/>
          </p:nvSpPr>
          <p:spPr bwMode="gray">
            <a:xfrm>
              <a:off x="3335" y="1829"/>
              <a:ext cx="108" cy="50"/>
            </a:xfrm>
            <a:custGeom>
              <a:avLst/>
              <a:gdLst/>
              <a:ahLst/>
              <a:cxnLst>
                <a:cxn ang="0">
                  <a:pos x="0" y="2"/>
                </a:cxn>
                <a:cxn ang="0">
                  <a:pos x="12" y="0"/>
                </a:cxn>
                <a:cxn ang="0">
                  <a:pos x="18" y="4"/>
                </a:cxn>
                <a:cxn ang="0">
                  <a:pos x="24" y="8"/>
                </a:cxn>
                <a:cxn ang="0">
                  <a:pos x="34" y="6"/>
                </a:cxn>
                <a:cxn ang="0">
                  <a:pos x="42" y="6"/>
                </a:cxn>
                <a:cxn ang="0">
                  <a:pos x="52" y="12"/>
                </a:cxn>
                <a:cxn ang="0">
                  <a:pos x="56" y="14"/>
                </a:cxn>
                <a:cxn ang="0">
                  <a:pos x="66" y="18"/>
                </a:cxn>
                <a:cxn ang="0">
                  <a:pos x="72" y="18"/>
                </a:cxn>
                <a:cxn ang="0">
                  <a:pos x="82" y="16"/>
                </a:cxn>
                <a:cxn ang="0">
                  <a:pos x="92" y="22"/>
                </a:cxn>
                <a:cxn ang="0">
                  <a:pos x="94" y="24"/>
                </a:cxn>
                <a:cxn ang="0">
                  <a:pos x="102" y="32"/>
                </a:cxn>
                <a:cxn ang="0">
                  <a:pos x="98" y="34"/>
                </a:cxn>
                <a:cxn ang="0">
                  <a:pos x="104" y="40"/>
                </a:cxn>
                <a:cxn ang="0">
                  <a:pos x="108" y="46"/>
                </a:cxn>
                <a:cxn ang="0">
                  <a:pos x="106" y="50"/>
                </a:cxn>
                <a:cxn ang="0">
                  <a:pos x="100" y="50"/>
                </a:cxn>
                <a:cxn ang="0">
                  <a:pos x="88" y="40"/>
                </a:cxn>
                <a:cxn ang="0">
                  <a:pos x="82" y="44"/>
                </a:cxn>
                <a:cxn ang="0">
                  <a:pos x="74" y="44"/>
                </a:cxn>
                <a:cxn ang="0">
                  <a:pos x="66" y="46"/>
                </a:cxn>
                <a:cxn ang="0">
                  <a:pos x="58" y="50"/>
                </a:cxn>
                <a:cxn ang="0">
                  <a:pos x="52" y="46"/>
                </a:cxn>
                <a:cxn ang="0">
                  <a:pos x="46" y="40"/>
                </a:cxn>
                <a:cxn ang="0">
                  <a:pos x="38" y="38"/>
                </a:cxn>
                <a:cxn ang="0">
                  <a:pos x="36" y="44"/>
                </a:cxn>
                <a:cxn ang="0">
                  <a:pos x="26" y="40"/>
                </a:cxn>
                <a:cxn ang="0">
                  <a:pos x="30" y="32"/>
                </a:cxn>
                <a:cxn ang="0">
                  <a:pos x="26" y="22"/>
                </a:cxn>
                <a:cxn ang="0">
                  <a:pos x="20" y="14"/>
                </a:cxn>
                <a:cxn ang="0">
                  <a:pos x="12" y="10"/>
                </a:cxn>
                <a:cxn ang="0">
                  <a:pos x="6" y="6"/>
                </a:cxn>
                <a:cxn ang="0">
                  <a:pos x="0" y="2"/>
                </a:cxn>
              </a:cxnLst>
              <a:rect l="0" t="0" r="r" b="b"/>
              <a:pathLst>
                <a:path w="108" h="50">
                  <a:moveTo>
                    <a:pt x="0" y="2"/>
                  </a:moveTo>
                  <a:lnTo>
                    <a:pt x="12" y="0"/>
                  </a:lnTo>
                  <a:lnTo>
                    <a:pt x="18" y="4"/>
                  </a:lnTo>
                  <a:lnTo>
                    <a:pt x="24" y="8"/>
                  </a:lnTo>
                  <a:lnTo>
                    <a:pt x="34" y="6"/>
                  </a:lnTo>
                  <a:lnTo>
                    <a:pt x="42" y="6"/>
                  </a:lnTo>
                  <a:lnTo>
                    <a:pt x="52" y="12"/>
                  </a:lnTo>
                  <a:lnTo>
                    <a:pt x="56" y="14"/>
                  </a:lnTo>
                  <a:lnTo>
                    <a:pt x="66" y="18"/>
                  </a:lnTo>
                  <a:lnTo>
                    <a:pt x="72" y="18"/>
                  </a:lnTo>
                  <a:lnTo>
                    <a:pt x="82" y="16"/>
                  </a:lnTo>
                  <a:lnTo>
                    <a:pt x="92" y="22"/>
                  </a:lnTo>
                  <a:lnTo>
                    <a:pt x="94" y="24"/>
                  </a:lnTo>
                  <a:lnTo>
                    <a:pt x="102" y="32"/>
                  </a:lnTo>
                  <a:lnTo>
                    <a:pt x="98" y="34"/>
                  </a:lnTo>
                  <a:lnTo>
                    <a:pt x="104" y="40"/>
                  </a:lnTo>
                  <a:lnTo>
                    <a:pt x="108" y="46"/>
                  </a:lnTo>
                  <a:lnTo>
                    <a:pt x="106" y="50"/>
                  </a:lnTo>
                  <a:lnTo>
                    <a:pt x="100" y="50"/>
                  </a:lnTo>
                  <a:lnTo>
                    <a:pt x="88" y="40"/>
                  </a:lnTo>
                  <a:lnTo>
                    <a:pt x="82" y="44"/>
                  </a:lnTo>
                  <a:lnTo>
                    <a:pt x="74" y="44"/>
                  </a:lnTo>
                  <a:lnTo>
                    <a:pt x="66" y="46"/>
                  </a:lnTo>
                  <a:lnTo>
                    <a:pt x="58" y="50"/>
                  </a:lnTo>
                  <a:lnTo>
                    <a:pt x="52" y="46"/>
                  </a:lnTo>
                  <a:lnTo>
                    <a:pt x="46" y="40"/>
                  </a:lnTo>
                  <a:lnTo>
                    <a:pt x="38" y="38"/>
                  </a:lnTo>
                  <a:lnTo>
                    <a:pt x="36" y="44"/>
                  </a:lnTo>
                  <a:lnTo>
                    <a:pt x="26" y="40"/>
                  </a:lnTo>
                  <a:lnTo>
                    <a:pt x="30" y="32"/>
                  </a:lnTo>
                  <a:lnTo>
                    <a:pt x="26" y="22"/>
                  </a:lnTo>
                  <a:lnTo>
                    <a:pt x="20" y="14"/>
                  </a:lnTo>
                  <a:lnTo>
                    <a:pt x="12" y="10"/>
                  </a:lnTo>
                  <a:lnTo>
                    <a:pt x="6" y="6"/>
                  </a:lnTo>
                  <a:lnTo>
                    <a:pt x="0" y="2"/>
                  </a:lnTo>
                  <a:close/>
                </a:path>
              </a:pathLst>
            </a:custGeom>
            <a:grpFill/>
            <a:ln w="3175">
              <a:solidFill>
                <a:schemeClr val="accent3"/>
              </a:solidFill>
              <a:prstDash val="solid"/>
              <a:round/>
              <a:headEnd/>
              <a:tailEnd/>
            </a:ln>
          </p:spPr>
          <p:txBody>
            <a:bodyPr/>
            <a:lstStyle/>
            <a:p>
              <a:pPr>
                <a:defRPr/>
              </a:pPr>
              <a:endParaRPr lang="en-GB"/>
            </a:p>
          </p:txBody>
        </p:sp>
        <p:sp>
          <p:nvSpPr>
            <p:cNvPr id="199" name="Freeform 199"/>
            <p:cNvSpPr>
              <a:spLocks/>
            </p:cNvSpPr>
            <p:nvPr/>
          </p:nvSpPr>
          <p:spPr bwMode="gray">
            <a:xfrm>
              <a:off x="3537" y="1847"/>
              <a:ext cx="222" cy="138"/>
            </a:xfrm>
            <a:custGeom>
              <a:avLst/>
              <a:gdLst/>
              <a:ahLst/>
              <a:cxnLst>
                <a:cxn ang="0">
                  <a:pos x="20" y="104"/>
                </a:cxn>
                <a:cxn ang="0">
                  <a:pos x="18" y="80"/>
                </a:cxn>
                <a:cxn ang="0">
                  <a:pos x="24" y="72"/>
                </a:cxn>
                <a:cxn ang="0">
                  <a:pos x="12" y="56"/>
                </a:cxn>
                <a:cxn ang="0">
                  <a:pos x="8" y="50"/>
                </a:cxn>
                <a:cxn ang="0">
                  <a:pos x="0" y="52"/>
                </a:cxn>
                <a:cxn ang="0">
                  <a:pos x="0" y="44"/>
                </a:cxn>
                <a:cxn ang="0">
                  <a:pos x="6" y="36"/>
                </a:cxn>
                <a:cxn ang="0">
                  <a:pos x="12" y="40"/>
                </a:cxn>
                <a:cxn ang="0">
                  <a:pos x="28" y="40"/>
                </a:cxn>
                <a:cxn ang="0">
                  <a:pos x="34" y="32"/>
                </a:cxn>
                <a:cxn ang="0">
                  <a:pos x="26" y="24"/>
                </a:cxn>
                <a:cxn ang="0">
                  <a:pos x="20" y="16"/>
                </a:cxn>
                <a:cxn ang="0">
                  <a:pos x="14" y="10"/>
                </a:cxn>
                <a:cxn ang="0">
                  <a:pos x="4" y="14"/>
                </a:cxn>
                <a:cxn ang="0">
                  <a:pos x="2" y="28"/>
                </a:cxn>
                <a:cxn ang="0">
                  <a:pos x="0" y="22"/>
                </a:cxn>
                <a:cxn ang="0">
                  <a:pos x="0" y="12"/>
                </a:cxn>
                <a:cxn ang="0">
                  <a:pos x="10" y="6"/>
                </a:cxn>
                <a:cxn ang="0">
                  <a:pos x="24" y="4"/>
                </a:cxn>
                <a:cxn ang="0">
                  <a:pos x="36" y="12"/>
                </a:cxn>
                <a:cxn ang="0">
                  <a:pos x="44" y="26"/>
                </a:cxn>
                <a:cxn ang="0">
                  <a:pos x="54" y="28"/>
                </a:cxn>
                <a:cxn ang="0">
                  <a:pos x="68" y="26"/>
                </a:cxn>
                <a:cxn ang="0">
                  <a:pos x="68" y="14"/>
                </a:cxn>
                <a:cxn ang="0">
                  <a:pos x="96" y="0"/>
                </a:cxn>
                <a:cxn ang="0">
                  <a:pos x="102" y="6"/>
                </a:cxn>
                <a:cxn ang="0">
                  <a:pos x="116" y="8"/>
                </a:cxn>
                <a:cxn ang="0">
                  <a:pos x="118" y="12"/>
                </a:cxn>
                <a:cxn ang="0">
                  <a:pos x="118" y="28"/>
                </a:cxn>
                <a:cxn ang="0">
                  <a:pos x="144" y="28"/>
                </a:cxn>
                <a:cxn ang="0">
                  <a:pos x="158" y="54"/>
                </a:cxn>
                <a:cxn ang="0">
                  <a:pos x="178" y="66"/>
                </a:cxn>
                <a:cxn ang="0">
                  <a:pos x="200" y="82"/>
                </a:cxn>
                <a:cxn ang="0">
                  <a:pos x="212" y="84"/>
                </a:cxn>
                <a:cxn ang="0">
                  <a:pos x="222" y="90"/>
                </a:cxn>
                <a:cxn ang="0">
                  <a:pos x="222" y="98"/>
                </a:cxn>
                <a:cxn ang="0">
                  <a:pos x="210" y="98"/>
                </a:cxn>
                <a:cxn ang="0">
                  <a:pos x="194" y="104"/>
                </a:cxn>
                <a:cxn ang="0">
                  <a:pos x="182" y="122"/>
                </a:cxn>
                <a:cxn ang="0">
                  <a:pos x="170" y="126"/>
                </a:cxn>
                <a:cxn ang="0">
                  <a:pos x="160" y="138"/>
                </a:cxn>
                <a:cxn ang="0">
                  <a:pos x="150" y="134"/>
                </a:cxn>
                <a:cxn ang="0">
                  <a:pos x="138" y="134"/>
                </a:cxn>
                <a:cxn ang="0">
                  <a:pos x="136" y="112"/>
                </a:cxn>
                <a:cxn ang="0">
                  <a:pos x="126" y="110"/>
                </a:cxn>
                <a:cxn ang="0">
                  <a:pos x="68" y="84"/>
                </a:cxn>
                <a:cxn ang="0">
                  <a:pos x="42" y="88"/>
                </a:cxn>
                <a:cxn ang="0">
                  <a:pos x="20" y="104"/>
                </a:cxn>
              </a:cxnLst>
              <a:rect l="0" t="0" r="r" b="b"/>
              <a:pathLst>
                <a:path w="222" h="138">
                  <a:moveTo>
                    <a:pt x="20" y="104"/>
                  </a:moveTo>
                  <a:lnTo>
                    <a:pt x="18" y="80"/>
                  </a:lnTo>
                  <a:lnTo>
                    <a:pt x="24" y="72"/>
                  </a:lnTo>
                  <a:lnTo>
                    <a:pt x="12" y="56"/>
                  </a:lnTo>
                  <a:lnTo>
                    <a:pt x="8" y="50"/>
                  </a:lnTo>
                  <a:lnTo>
                    <a:pt x="0" y="52"/>
                  </a:lnTo>
                  <a:lnTo>
                    <a:pt x="0" y="44"/>
                  </a:lnTo>
                  <a:lnTo>
                    <a:pt x="6" y="36"/>
                  </a:lnTo>
                  <a:lnTo>
                    <a:pt x="12" y="40"/>
                  </a:lnTo>
                  <a:lnTo>
                    <a:pt x="28" y="40"/>
                  </a:lnTo>
                  <a:lnTo>
                    <a:pt x="34" y="32"/>
                  </a:lnTo>
                  <a:lnTo>
                    <a:pt x="26" y="24"/>
                  </a:lnTo>
                  <a:lnTo>
                    <a:pt x="20" y="16"/>
                  </a:lnTo>
                  <a:lnTo>
                    <a:pt x="14" y="10"/>
                  </a:lnTo>
                  <a:lnTo>
                    <a:pt x="4" y="14"/>
                  </a:lnTo>
                  <a:lnTo>
                    <a:pt x="2" y="28"/>
                  </a:lnTo>
                  <a:lnTo>
                    <a:pt x="0" y="22"/>
                  </a:lnTo>
                  <a:lnTo>
                    <a:pt x="0" y="12"/>
                  </a:lnTo>
                  <a:lnTo>
                    <a:pt x="10" y="6"/>
                  </a:lnTo>
                  <a:lnTo>
                    <a:pt x="24" y="4"/>
                  </a:lnTo>
                  <a:lnTo>
                    <a:pt x="36" y="12"/>
                  </a:lnTo>
                  <a:lnTo>
                    <a:pt x="44" y="26"/>
                  </a:lnTo>
                  <a:lnTo>
                    <a:pt x="54" y="28"/>
                  </a:lnTo>
                  <a:lnTo>
                    <a:pt x="68" y="26"/>
                  </a:lnTo>
                  <a:lnTo>
                    <a:pt x="68" y="14"/>
                  </a:lnTo>
                  <a:lnTo>
                    <a:pt x="96" y="0"/>
                  </a:lnTo>
                  <a:lnTo>
                    <a:pt x="102" y="6"/>
                  </a:lnTo>
                  <a:lnTo>
                    <a:pt x="116" y="8"/>
                  </a:lnTo>
                  <a:lnTo>
                    <a:pt x="118" y="12"/>
                  </a:lnTo>
                  <a:lnTo>
                    <a:pt x="118" y="28"/>
                  </a:lnTo>
                  <a:lnTo>
                    <a:pt x="144" y="28"/>
                  </a:lnTo>
                  <a:lnTo>
                    <a:pt x="158" y="54"/>
                  </a:lnTo>
                  <a:lnTo>
                    <a:pt x="178" y="66"/>
                  </a:lnTo>
                  <a:lnTo>
                    <a:pt x="200" y="82"/>
                  </a:lnTo>
                  <a:lnTo>
                    <a:pt x="212" y="84"/>
                  </a:lnTo>
                  <a:lnTo>
                    <a:pt x="222" y="90"/>
                  </a:lnTo>
                  <a:lnTo>
                    <a:pt x="222" y="98"/>
                  </a:lnTo>
                  <a:lnTo>
                    <a:pt x="210" y="98"/>
                  </a:lnTo>
                  <a:lnTo>
                    <a:pt x="194" y="104"/>
                  </a:lnTo>
                  <a:lnTo>
                    <a:pt x="182" y="122"/>
                  </a:lnTo>
                  <a:lnTo>
                    <a:pt x="170" y="126"/>
                  </a:lnTo>
                  <a:lnTo>
                    <a:pt x="160" y="138"/>
                  </a:lnTo>
                  <a:lnTo>
                    <a:pt x="150" y="134"/>
                  </a:lnTo>
                  <a:lnTo>
                    <a:pt x="138" y="134"/>
                  </a:lnTo>
                  <a:lnTo>
                    <a:pt x="136" y="112"/>
                  </a:lnTo>
                  <a:lnTo>
                    <a:pt x="126" y="110"/>
                  </a:lnTo>
                  <a:lnTo>
                    <a:pt x="68" y="84"/>
                  </a:lnTo>
                  <a:lnTo>
                    <a:pt x="42" y="88"/>
                  </a:lnTo>
                  <a:lnTo>
                    <a:pt x="20" y="104"/>
                  </a:lnTo>
                  <a:close/>
                </a:path>
              </a:pathLst>
            </a:custGeom>
            <a:grpFill/>
            <a:ln w="3175">
              <a:solidFill>
                <a:schemeClr val="accent3"/>
              </a:solidFill>
              <a:prstDash val="solid"/>
              <a:round/>
              <a:headEnd/>
              <a:tailEnd/>
            </a:ln>
          </p:spPr>
          <p:txBody>
            <a:bodyPr/>
            <a:lstStyle/>
            <a:p>
              <a:pPr>
                <a:defRPr/>
              </a:pPr>
              <a:endParaRPr lang="en-GB"/>
            </a:p>
          </p:txBody>
        </p:sp>
        <p:sp>
          <p:nvSpPr>
            <p:cNvPr id="200" name="Freeform 200"/>
            <p:cNvSpPr>
              <a:spLocks/>
            </p:cNvSpPr>
            <p:nvPr/>
          </p:nvSpPr>
          <p:spPr bwMode="gray">
            <a:xfrm>
              <a:off x="3771" y="1881"/>
              <a:ext cx="118" cy="76"/>
            </a:xfrm>
            <a:custGeom>
              <a:avLst/>
              <a:gdLst/>
              <a:ahLst/>
              <a:cxnLst>
                <a:cxn ang="0">
                  <a:pos x="24" y="14"/>
                </a:cxn>
                <a:cxn ang="0">
                  <a:pos x="32" y="10"/>
                </a:cxn>
                <a:cxn ang="0">
                  <a:pos x="36" y="2"/>
                </a:cxn>
                <a:cxn ang="0">
                  <a:pos x="48" y="0"/>
                </a:cxn>
                <a:cxn ang="0">
                  <a:pos x="54" y="2"/>
                </a:cxn>
                <a:cxn ang="0">
                  <a:pos x="52" y="8"/>
                </a:cxn>
                <a:cxn ang="0">
                  <a:pos x="50" y="14"/>
                </a:cxn>
                <a:cxn ang="0">
                  <a:pos x="52" y="20"/>
                </a:cxn>
                <a:cxn ang="0">
                  <a:pos x="54" y="28"/>
                </a:cxn>
                <a:cxn ang="0">
                  <a:pos x="66" y="28"/>
                </a:cxn>
                <a:cxn ang="0">
                  <a:pos x="80" y="30"/>
                </a:cxn>
                <a:cxn ang="0">
                  <a:pos x="100" y="30"/>
                </a:cxn>
                <a:cxn ang="0">
                  <a:pos x="98" y="36"/>
                </a:cxn>
                <a:cxn ang="0">
                  <a:pos x="100" y="44"/>
                </a:cxn>
                <a:cxn ang="0">
                  <a:pos x="106" y="46"/>
                </a:cxn>
                <a:cxn ang="0">
                  <a:pos x="118" y="44"/>
                </a:cxn>
                <a:cxn ang="0">
                  <a:pos x="118" y="64"/>
                </a:cxn>
                <a:cxn ang="0">
                  <a:pos x="90" y="64"/>
                </a:cxn>
                <a:cxn ang="0">
                  <a:pos x="80" y="70"/>
                </a:cxn>
                <a:cxn ang="0">
                  <a:pos x="64" y="76"/>
                </a:cxn>
                <a:cxn ang="0">
                  <a:pos x="64" y="70"/>
                </a:cxn>
                <a:cxn ang="0">
                  <a:pos x="66" y="62"/>
                </a:cxn>
                <a:cxn ang="0">
                  <a:pos x="64" y="50"/>
                </a:cxn>
                <a:cxn ang="0">
                  <a:pos x="56" y="44"/>
                </a:cxn>
                <a:cxn ang="0">
                  <a:pos x="46" y="60"/>
                </a:cxn>
                <a:cxn ang="0">
                  <a:pos x="38" y="62"/>
                </a:cxn>
                <a:cxn ang="0">
                  <a:pos x="18" y="74"/>
                </a:cxn>
                <a:cxn ang="0">
                  <a:pos x="8" y="70"/>
                </a:cxn>
                <a:cxn ang="0">
                  <a:pos x="8" y="62"/>
                </a:cxn>
                <a:cxn ang="0">
                  <a:pos x="16" y="52"/>
                </a:cxn>
                <a:cxn ang="0">
                  <a:pos x="10" y="50"/>
                </a:cxn>
                <a:cxn ang="0">
                  <a:pos x="12" y="36"/>
                </a:cxn>
                <a:cxn ang="0">
                  <a:pos x="0" y="36"/>
                </a:cxn>
                <a:cxn ang="0">
                  <a:pos x="0" y="26"/>
                </a:cxn>
                <a:cxn ang="0">
                  <a:pos x="20" y="26"/>
                </a:cxn>
                <a:cxn ang="0">
                  <a:pos x="18" y="12"/>
                </a:cxn>
                <a:cxn ang="0">
                  <a:pos x="24" y="14"/>
                </a:cxn>
              </a:cxnLst>
              <a:rect l="0" t="0" r="r" b="b"/>
              <a:pathLst>
                <a:path w="118" h="76">
                  <a:moveTo>
                    <a:pt x="24" y="14"/>
                  </a:moveTo>
                  <a:lnTo>
                    <a:pt x="32" y="10"/>
                  </a:lnTo>
                  <a:lnTo>
                    <a:pt x="36" y="2"/>
                  </a:lnTo>
                  <a:lnTo>
                    <a:pt x="48" y="0"/>
                  </a:lnTo>
                  <a:lnTo>
                    <a:pt x="54" y="2"/>
                  </a:lnTo>
                  <a:lnTo>
                    <a:pt x="52" y="8"/>
                  </a:lnTo>
                  <a:lnTo>
                    <a:pt x="50" y="14"/>
                  </a:lnTo>
                  <a:lnTo>
                    <a:pt x="52" y="20"/>
                  </a:lnTo>
                  <a:lnTo>
                    <a:pt x="54" y="28"/>
                  </a:lnTo>
                  <a:lnTo>
                    <a:pt x="66" y="28"/>
                  </a:lnTo>
                  <a:lnTo>
                    <a:pt x="80" y="30"/>
                  </a:lnTo>
                  <a:lnTo>
                    <a:pt x="100" y="30"/>
                  </a:lnTo>
                  <a:lnTo>
                    <a:pt x="98" y="36"/>
                  </a:lnTo>
                  <a:lnTo>
                    <a:pt x="100" y="44"/>
                  </a:lnTo>
                  <a:lnTo>
                    <a:pt x="106" y="46"/>
                  </a:lnTo>
                  <a:lnTo>
                    <a:pt x="118" y="44"/>
                  </a:lnTo>
                  <a:lnTo>
                    <a:pt x="118" y="64"/>
                  </a:lnTo>
                  <a:lnTo>
                    <a:pt x="90" y="64"/>
                  </a:lnTo>
                  <a:lnTo>
                    <a:pt x="80" y="70"/>
                  </a:lnTo>
                  <a:lnTo>
                    <a:pt x="64" y="76"/>
                  </a:lnTo>
                  <a:lnTo>
                    <a:pt x="64" y="70"/>
                  </a:lnTo>
                  <a:lnTo>
                    <a:pt x="66" y="62"/>
                  </a:lnTo>
                  <a:lnTo>
                    <a:pt x="64" y="50"/>
                  </a:lnTo>
                  <a:lnTo>
                    <a:pt x="56" y="44"/>
                  </a:lnTo>
                  <a:lnTo>
                    <a:pt x="46" y="60"/>
                  </a:lnTo>
                  <a:lnTo>
                    <a:pt x="38" y="62"/>
                  </a:lnTo>
                  <a:lnTo>
                    <a:pt x="18" y="74"/>
                  </a:lnTo>
                  <a:lnTo>
                    <a:pt x="8" y="70"/>
                  </a:lnTo>
                  <a:lnTo>
                    <a:pt x="8" y="62"/>
                  </a:lnTo>
                  <a:lnTo>
                    <a:pt x="16" y="52"/>
                  </a:lnTo>
                  <a:lnTo>
                    <a:pt x="10" y="50"/>
                  </a:lnTo>
                  <a:lnTo>
                    <a:pt x="12" y="36"/>
                  </a:lnTo>
                  <a:lnTo>
                    <a:pt x="0" y="36"/>
                  </a:lnTo>
                  <a:lnTo>
                    <a:pt x="0" y="26"/>
                  </a:lnTo>
                  <a:lnTo>
                    <a:pt x="20" y="26"/>
                  </a:lnTo>
                  <a:lnTo>
                    <a:pt x="18" y="12"/>
                  </a:lnTo>
                  <a:lnTo>
                    <a:pt x="24" y="14"/>
                  </a:lnTo>
                  <a:close/>
                </a:path>
              </a:pathLst>
            </a:custGeom>
            <a:grpFill/>
            <a:ln w="3175">
              <a:solidFill>
                <a:schemeClr val="accent3"/>
              </a:solidFill>
              <a:prstDash val="solid"/>
              <a:round/>
              <a:headEnd/>
              <a:tailEnd/>
            </a:ln>
          </p:spPr>
          <p:txBody>
            <a:bodyPr/>
            <a:lstStyle/>
            <a:p>
              <a:pPr>
                <a:defRPr/>
              </a:pPr>
              <a:endParaRPr lang="en-GB"/>
            </a:p>
          </p:txBody>
        </p:sp>
        <p:sp>
          <p:nvSpPr>
            <p:cNvPr id="201" name="Freeform 201"/>
            <p:cNvSpPr>
              <a:spLocks/>
            </p:cNvSpPr>
            <p:nvPr/>
          </p:nvSpPr>
          <p:spPr bwMode="gray">
            <a:xfrm>
              <a:off x="3591" y="1793"/>
              <a:ext cx="266" cy="158"/>
            </a:xfrm>
            <a:custGeom>
              <a:avLst/>
              <a:gdLst/>
              <a:ahLst/>
              <a:cxnLst>
                <a:cxn ang="0">
                  <a:pos x="0" y="82"/>
                </a:cxn>
                <a:cxn ang="0">
                  <a:pos x="0" y="8"/>
                </a:cxn>
                <a:cxn ang="0">
                  <a:pos x="18" y="4"/>
                </a:cxn>
                <a:cxn ang="0">
                  <a:pos x="46" y="0"/>
                </a:cxn>
                <a:cxn ang="0">
                  <a:pos x="54" y="6"/>
                </a:cxn>
                <a:cxn ang="0">
                  <a:pos x="70" y="16"/>
                </a:cxn>
                <a:cxn ang="0">
                  <a:pos x="80" y="20"/>
                </a:cxn>
                <a:cxn ang="0">
                  <a:pos x="94" y="38"/>
                </a:cxn>
                <a:cxn ang="0">
                  <a:pos x="132" y="36"/>
                </a:cxn>
                <a:cxn ang="0">
                  <a:pos x="140" y="34"/>
                </a:cxn>
                <a:cxn ang="0">
                  <a:pos x="158" y="52"/>
                </a:cxn>
                <a:cxn ang="0">
                  <a:pos x="158" y="60"/>
                </a:cxn>
                <a:cxn ang="0">
                  <a:pos x="168" y="68"/>
                </a:cxn>
                <a:cxn ang="0">
                  <a:pos x="170" y="84"/>
                </a:cxn>
                <a:cxn ang="0">
                  <a:pos x="188" y="82"/>
                </a:cxn>
                <a:cxn ang="0">
                  <a:pos x="192" y="84"/>
                </a:cxn>
                <a:cxn ang="0">
                  <a:pos x="192" y="94"/>
                </a:cxn>
                <a:cxn ang="0">
                  <a:pos x="200" y="94"/>
                </a:cxn>
                <a:cxn ang="0">
                  <a:pos x="202" y="84"/>
                </a:cxn>
                <a:cxn ang="0">
                  <a:pos x="214" y="74"/>
                </a:cxn>
                <a:cxn ang="0">
                  <a:pos x="234" y="62"/>
                </a:cxn>
                <a:cxn ang="0">
                  <a:pos x="230" y="72"/>
                </a:cxn>
                <a:cxn ang="0">
                  <a:pos x="228" y="76"/>
                </a:cxn>
                <a:cxn ang="0">
                  <a:pos x="236" y="80"/>
                </a:cxn>
                <a:cxn ang="0">
                  <a:pos x="248" y="76"/>
                </a:cxn>
                <a:cxn ang="0">
                  <a:pos x="258" y="82"/>
                </a:cxn>
                <a:cxn ang="0">
                  <a:pos x="266" y="90"/>
                </a:cxn>
                <a:cxn ang="0">
                  <a:pos x="258" y="98"/>
                </a:cxn>
                <a:cxn ang="0">
                  <a:pos x="248" y="102"/>
                </a:cxn>
                <a:cxn ang="0">
                  <a:pos x="236" y="102"/>
                </a:cxn>
                <a:cxn ang="0">
                  <a:pos x="232" y="98"/>
                </a:cxn>
                <a:cxn ang="0">
                  <a:pos x="234" y="90"/>
                </a:cxn>
                <a:cxn ang="0">
                  <a:pos x="228" y="88"/>
                </a:cxn>
                <a:cxn ang="0">
                  <a:pos x="216" y="90"/>
                </a:cxn>
                <a:cxn ang="0">
                  <a:pos x="212" y="98"/>
                </a:cxn>
                <a:cxn ang="0">
                  <a:pos x="204" y="102"/>
                </a:cxn>
                <a:cxn ang="0">
                  <a:pos x="198" y="100"/>
                </a:cxn>
                <a:cxn ang="0">
                  <a:pos x="200" y="114"/>
                </a:cxn>
                <a:cxn ang="0">
                  <a:pos x="180" y="114"/>
                </a:cxn>
                <a:cxn ang="0">
                  <a:pos x="180" y="124"/>
                </a:cxn>
                <a:cxn ang="0">
                  <a:pos x="192" y="124"/>
                </a:cxn>
                <a:cxn ang="0">
                  <a:pos x="190" y="138"/>
                </a:cxn>
                <a:cxn ang="0">
                  <a:pos x="196" y="140"/>
                </a:cxn>
                <a:cxn ang="0">
                  <a:pos x="188" y="150"/>
                </a:cxn>
                <a:cxn ang="0">
                  <a:pos x="188" y="158"/>
                </a:cxn>
                <a:cxn ang="0">
                  <a:pos x="168" y="152"/>
                </a:cxn>
                <a:cxn ang="0">
                  <a:pos x="168" y="144"/>
                </a:cxn>
                <a:cxn ang="0">
                  <a:pos x="158" y="138"/>
                </a:cxn>
                <a:cxn ang="0">
                  <a:pos x="146" y="136"/>
                </a:cxn>
                <a:cxn ang="0">
                  <a:pos x="104" y="108"/>
                </a:cxn>
                <a:cxn ang="0">
                  <a:pos x="90" y="82"/>
                </a:cxn>
                <a:cxn ang="0">
                  <a:pos x="64" y="82"/>
                </a:cxn>
                <a:cxn ang="0">
                  <a:pos x="64" y="66"/>
                </a:cxn>
                <a:cxn ang="0">
                  <a:pos x="62" y="62"/>
                </a:cxn>
                <a:cxn ang="0">
                  <a:pos x="48" y="60"/>
                </a:cxn>
                <a:cxn ang="0">
                  <a:pos x="42" y="54"/>
                </a:cxn>
                <a:cxn ang="0">
                  <a:pos x="14" y="68"/>
                </a:cxn>
                <a:cxn ang="0">
                  <a:pos x="14" y="80"/>
                </a:cxn>
                <a:cxn ang="0">
                  <a:pos x="0" y="82"/>
                </a:cxn>
              </a:cxnLst>
              <a:rect l="0" t="0" r="r" b="b"/>
              <a:pathLst>
                <a:path w="266" h="158">
                  <a:moveTo>
                    <a:pt x="0" y="82"/>
                  </a:moveTo>
                  <a:lnTo>
                    <a:pt x="0" y="8"/>
                  </a:lnTo>
                  <a:lnTo>
                    <a:pt x="18" y="4"/>
                  </a:lnTo>
                  <a:lnTo>
                    <a:pt x="46" y="0"/>
                  </a:lnTo>
                  <a:lnTo>
                    <a:pt x="54" y="6"/>
                  </a:lnTo>
                  <a:lnTo>
                    <a:pt x="70" y="16"/>
                  </a:lnTo>
                  <a:lnTo>
                    <a:pt x="80" y="20"/>
                  </a:lnTo>
                  <a:lnTo>
                    <a:pt x="94" y="38"/>
                  </a:lnTo>
                  <a:lnTo>
                    <a:pt x="132" y="36"/>
                  </a:lnTo>
                  <a:lnTo>
                    <a:pt x="140" y="34"/>
                  </a:lnTo>
                  <a:lnTo>
                    <a:pt x="158" y="52"/>
                  </a:lnTo>
                  <a:lnTo>
                    <a:pt x="158" y="60"/>
                  </a:lnTo>
                  <a:lnTo>
                    <a:pt x="168" y="68"/>
                  </a:lnTo>
                  <a:lnTo>
                    <a:pt x="170" y="84"/>
                  </a:lnTo>
                  <a:lnTo>
                    <a:pt x="188" y="82"/>
                  </a:lnTo>
                  <a:lnTo>
                    <a:pt x="192" y="84"/>
                  </a:lnTo>
                  <a:lnTo>
                    <a:pt x="192" y="94"/>
                  </a:lnTo>
                  <a:lnTo>
                    <a:pt x="200" y="94"/>
                  </a:lnTo>
                  <a:lnTo>
                    <a:pt x="202" y="84"/>
                  </a:lnTo>
                  <a:lnTo>
                    <a:pt x="214" y="74"/>
                  </a:lnTo>
                  <a:lnTo>
                    <a:pt x="234" y="62"/>
                  </a:lnTo>
                  <a:lnTo>
                    <a:pt x="230" y="72"/>
                  </a:lnTo>
                  <a:lnTo>
                    <a:pt x="228" y="76"/>
                  </a:lnTo>
                  <a:lnTo>
                    <a:pt x="236" y="80"/>
                  </a:lnTo>
                  <a:lnTo>
                    <a:pt x="248" y="76"/>
                  </a:lnTo>
                  <a:lnTo>
                    <a:pt x="258" y="82"/>
                  </a:lnTo>
                  <a:lnTo>
                    <a:pt x="266" y="90"/>
                  </a:lnTo>
                  <a:lnTo>
                    <a:pt x="258" y="98"/>
                  </a:lnTo>
                  <a:lnTo>
                    <a:pt x="248" y="102"/>
                  </a:lnTo>
                  <a:lnTo>
                    <a:pt x="236" y="102"/>
                  </a:lnTo>
                  <a:lnTo>
                    <a:pt x="232" y="98"/>
                  </a:lnTo>
                  <a:lnTo>
                    <a:pt x="234" y="90"/>
                  </a:lnTo>
                  <a:lnTo>
                    <a:pt x="228" y="88"/>
                  </a:lnTo>
                  <a:lnTo>
                    <a:pt x="216" y="90"/>
                  </a:lnTo>
                  <a:lnTo>
                    <a:pt x="212" y="98"/>
                  </a:lnTo>
                  <a:lnTo>
                    <a:pt x="204" y="102"/>
                  </a:lnTo>
                  <a:lnTo>
                    <a:pt x="198" y="100"/>
                  </a:lnTo>
                  <a:lnTo>
                    <a:pt x="200" y="114"/>
                  </a:lnTo>
                  <a:lnTo>
                    <a:pt x="180" y="114"/>
                  </a:lnTo>
                  <a:lnTo>
                    <a:pt x="180" y="124"/>
                  </a:lnTo>
                  <a:lnTo>
                    <a:pt x="192" y="124"/>
                  </a:lnTo>
                  <a:lnTo>
                    <a:pt x="190" y="138"/>
                  </a:lnTo>
                  <a:lnTo>
                    <a:pt x="196" y="140"/>
                  </a:lnTo>
                  <a:lnTo>
                    <a:pt x="188" y="150"/>
                  </a:lnTo>
                  <a:lnTo>
                    <a:pt x="188" y="158"/>
                  </a:lnTo>
                  <a:lnTo>
                    <a:pt x="168" y="152"/>
                  </a:lnTo>
                  <a:lnTo>
                    <a:pt x="168" y="144"/>
                  </a:lnTo>
                  <a:lnTo>
                    <a:pt x="158" y="138"/>
                  </a:lnTo>
                  <a:lnTo>
                    <a:pt x="146" y="136"/>
                  </a:lnTo>
                  <a:lnTo>
                    <a:pt x="104" y="108"/>
                  </a:lnTo>
                  <a:lnTo>
                    <a:pt x="90" y="82"/>
                  </a:lnTo>
                  <a:lnTo>
                    <a:pt x="64" y="82"/>
                  </a:lnTo>
                  <a:lnTo>
                    <a:pt x="64" y="66"/>
                  </a:lnTo>
                  <a:lnTo>
                    <a:pt x="62" y="62"/>
                  </a:lnTo>
                  <a:lnTo>
                    <a:pt x="48" y="60"/>
                  </a:lnTo>
                  <a:lnTo>
                    <a:pt x="42" y="54"/>
                  </a:lnTo>
                  <a:lnTo>
                    <a:pt x="14" y="68"/>
                  </a:lnTo>
                  <a:lnTo>
                    <a:pt x="14" y="80"/>
                  </a:lnTo>
                  <a:lnTo>
                    <a:pt x="0" y="82"/>
                  </a:lnTo>
                  <a:close/>
                </a:path>
              </a:pathLst>
            </a:custGeom>
            <a:grpFill/>
            <a:ln w="3175">
              <a:solidFill>
                <a:schemeClr val="accent3"/>
              </a:solidFill>
              <a:prstDash val="solid"/>
              <a:round/>
              <a:headEnd/>
              <a:tailEnd/>
            </a:ln>
          </p:spPr>
          <p:txBody>
            <a:bodyPr/>
            <a:lstStyle/>
            <a:p>
              <a:pPr>
                <a:defRPr/>
              </a:pPr>
              <a:endParaRPr lang="en-GB"/>
            </a:p>
          </p:txBody>
        </p:sp>
        <p:sp>
          <p:nvSpPr>
            <p:cNvPr id="202" name="Freeform 202"/>
            <p:cNvSpPr>
              <a:spLocks/>
            </p:cNvSpPr>
            <p:nvPr/>
          </p:nvSpPr>
          <p:spPr bwMode="gray">
            <a:xfrm>
              <a:off x="3819" y="1835"/>
              <a:ext cx="158" cy="76"/>
            </a:xfrm>
            <a:custGeom>
              <a:avLst/>
              <a:gdLst/>
              <a:ahLst/>
              <a:cxnLst>
                <a:cxn ang="0">
                  <a:pos x="6" y="20"/>
                </a:cxn>
                <a:cxn ang="0">
                  <a:pos x="16" y="8"/>
                </a:cxn>
                <a:cxn ang="0">
                  <a:pos x="28" y="8"/>
                </a:cxn>
                <a:cxn ang="0">
                  <a:pos x="32" y="12"/>
                </a:cxn>
                <a:cxn ang="0">
                  <a:pos x="50" y="10"/>
                </a:cxn>
                <a:cxn ang="0">
                  <a:pos x="52" y="4"/>
                </a:cxn>
                <a:cxn ang="0">
                  <a:pos x="60" y="0"/>
                </a:cxn>
                <a:cxn ang="0">
                  <a:pos x="72" y="2"/>
                </a:cxn>
                <a:cxn ang="0">
                  <a:pos x="74" y="10"/>
                </a:cxn>
                <a:cxn ang="0">
                  <a:pos x="134" y="8"/>
                </a:cxn>
                <a:cxn ang="0">
                  <a:pos x="140" y="14"/>
                </a:cxn>
                <a:cxn ang="0">
                  <a:pos x="148" y="16"/>
                </a:cxn>
                <a:cxn ang="0">
                  <a:pos x="158" y="20"/>
                </a:cxn>
                <a:cxn ang="0">
                  <a:pos x="152" y="24"/>
                </a:cxn>
                <a:cxn ang="0">
                  <a:pos x="138" y="32"/>
                </a:cxn>
                <a:cxn ang="0">
                  <a:pos x="126" y="36"/>
                </a:cxn>
                <a:cxn ang="0">
                  <a:pos x="122" y="44"/>
                </a:cxn>
                <a:cxn ang="0">
                  <a:pos x="102" y="44"/>
                </a:cxn>
                <a:cxn ang="0">
                  <a:pos x="98" y="54"/>
                </a:cxn>
                <a:cxn ang="0">
                  <a:pos x="82" y="58"/>
                </a:cxn>
                <a:cxn ang="0">
                  <a:pos x="82" y="52"/>
                </a:cxn>
                <a:cxn ang="0">
                  <a:pos x="68" y="52"/>
                </a:cxn>
                <a:cxn ang="0">
                  <a:pos x="66" y="58"/>
                </a:cxn>
                <a:cxn ang="0">
                  <a:pos x="58" y="62"/>
                </a:cxn>
                <a:cxn ang="0">
                  <a:pos x="54" y="66"/>
                </a:cxn>
                <a:cxn ang="0">
                  <a:pos x="52" y="76"/>
                </a:cxn>
                <a:cxn ang="0">
                  <a:pos x="32" y="76"/>
                </a:cxn>
                <a:cxn ang="0">
                  <a:pos x="18" y="74"/>
                </a:cxn>
                <a:cxn ang="0">
                  <a:pos x="6" y="74"/>
                </a:cxn>
                <a:cxn ang="0">
                  <a:pos x="4" y="66"/>
                </a:cxn>
                <a:cxn ang="0">
                  <a:pos x="2" y="60"/>
                </a:cxn>
                <a:cxn ang="0">
                  <a:pos x="4" y="56"/>
                </a:cxn>
                <a:cxn ang="0">
                  <a:pos x="8" y="60"/>
                </a:cxn>
                <a:cxn ang="0">
                  <a:pos x="20" y="60"/>
                </a:cxn>
                <a:cxn ang="0">
                  <a:pos x="30" y="56"/>
                </a:cxn>
                <a:cxn ang="0">
                  <a:pos x="38" y="48"/>
                </a:cxn>
                <a:cxn ang="0">
                  <a:pos x="30" y="40"/>
                </a:cxn>
                <a:cxn ang="0">
                  <a:pos x="20" y="34"/>
                </a:cxn>
                <a:cxn ang="0">
                  <a:pos x="8" y="38"/>
                </a:cxn>
                <a:cxn ang="0">
                  <a:pos x="0" y="34"/>
                </a:cxn>
                <a:cxn ang="0">
                  <a:pos x="2" y="30"/>
                </a:cxn>
                <a:cxn ang="0">
                  <a:pos x="6" y="20"/>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grpFill/>
            <a:ln w="3175">
              <a:solidFill>
                <a:schemeClr val="accent3"/>
              </a:solidFill>
              <a:prstDash val="solid"/>
              <a:round/>
              <a:headEnd/>
              <a:tailEnd/>
            </a:ln>
          </p:spPr>
          <p:txBody>
            <a:bodyPr/>
            <a:lstStyle/>
            <a:p>
              <a:pPr>
                <a:defRPr/>
              </a:pPr>
              <a:endParaRPr lang="en-GB"/>
            </a:p>
          </p:txBody>
        </p:sp>
        <p:sp>
          <p:nvSpPr>
            <p:cNvPr id="203" name="Freeform 203"/>
            <p:cNvSpPr>
              <a:spLocks/>
            </p:cNvSpPr>
            <p:nvPr/>
          </p:nvSpPr>
          <p:spPr bwMode="gray">
            <a:xfrm>
              <a:off x="3441" y="1589"/>
              <a:ext cx="640" cy="298"/>
            </a:xfrm>
            <a:custGeom>
              <a:avLst/>
              <a:gdLst/>
              <a:ahLst/>
              <a:cxnLst>
                <a:cxn ang="0">
                  <a:pos x="94" y="260"/>
                </a:cxn>
                <a:cxn ang="0">
                  <a:pos x="66" y="234"/>
                </a:cxn>
                <a:cxn ang="0">
                  <a:pos x="64" y="220"/>
                </a:cxn>
                <a:cxn ang="0">
                  <a:pos x="76" y="210"/>
                </a:cxn>
                <a:cxn ang="0">
                  <a:pos x="94" y="208"/>
                </a:cxn>
                <a:cxn ang="0">
                  <a:pos x="108" y="196"/>
                </a:cxn>
                <a:cxn ang="0">
                  <a:pos x="82" y="176"/>
                </a:cxn>
                <a:cxn ang="0">
                  <a:pos x="40" y="188"/>
                </a:cxn>
                <a:cxn ang="0">
                  <a:pos x="24" y="158"/>
                </a:cxn>
                <a:cxn ang="0">
                  <a:pos x="0" y="140"/>
                </a:cxn>
                <a:cxn ang="0">
                  <a:pos x="18" y="102"/>
                </a:cxn>
                <a:cxn ang="0">
                  <a:pos x="34" y="114"/>
                </a:cxn>
                <a:cxn ang="0">
                  <a:pos x="60" y="84"/>
                </a:cxn>
                <a:cxn ang="0">
                  <a:pos x="112" y="84"/>
                </a:cxn>
                <a:cxn ang="0">
                  <a:pos x="150" y="100"/>
                </a:cxn>
                <a:cxn ang="0">
                  <a:pos x="190" y="90"/>
                </a:cxn>
                <a:cxn ang="0">
                  <a:pos x="226" y="98"/>
                </a:cxn>
                <a:cxn ang="0">
                  <a:pos x="228" y="80"/>
                </a:cxn>
                <a:cxn ang="0">
                  <a:pos x="220" y="68"/>
                </a:cxn>
                <a:cxn ang="0">
                  <a:pos x="228" y="52"/>
                </a:cxn>
                <a:cxn ang="0">
                  <a:pos x="236" y="40"/>
                </a:cxn>
                <a:cxn ang="0">
                  <a:pos x="254" y="28"/>
                </a:cxn>
                <a:cxn ang="0">
                  <a:pos x="316" y="10"/>
                </a:cxn>
                <a:cxn ang="0">
                  <a:pos x="364" y="0"/>
                </a:cxn>
                <a:cxn ang="0">
                  <a:pos x="388" y="16"/>
                </a:cxn>
                <a:cxn ang="0">
                  <a:pos x="418" y="28"/>
                </a:cxn>
                <a:cxn ang="0">
                  <a:pos x="456" y="28"/>
                </a:cxn>
                <a:cxn ang="0">
                  <a:pos x="480" y="32"/>
                </a:cxn>
                <a:cxn ang="0">
                  <a:pos x="510" y="60"/>
                </a:cxn>
                <a:cxn ang="0">
                  <a:pos x="528" y="92"/>
                </a:cxn>
                <a:cxn ang="0">
                  <a:pos x="540" y="84"/>
                </a:cxn>
                <a:cxn ang="0">
                  <a:pos x="562" y="96"/>
                </a:cxn>
                <a:cxn ang="0">
                  <a:pos x="590" y="92"/>
                </a:cxn>
                <a:cxn ang="0">
                  <a:pos x="614" y="116"/>
                </a:cxn>
                <a:cxn ang="0">
                  <a:pos x="640" y="132"/>
                </a:cxn>
                <a:cxn ang="0">
                  <a:pos x="626" y="142"/>
                </a:cxn>
                <a:cxn ang="0">
                  <a:pos x="622" y="170"/>
                </a:cxn>
                <a:cxn ang="0">
                  <a:pos x="596" y="172"/>
                </a:cxn>
                <a:cxn ang="0">
                  <a:pos x="570" y="194"/>
                </a:cxn>
                <a:cxn ang="0">
                  <a:pos x="548" y="208"/>
                </a:cxn>
                <a:cxn ang="0">
                  <a:pos x="538" y="232"/>
                </a:cxn>
                <a:cxn ang="0">
                  <a:pos x="536" y="256"/>
                </a:cxn>
                <a:cxn ang="0">
                  <a:pos x="526" y="262"/>
                </a:cxn>
                <a:cxn ang="0">
                  <a:pos x="512" y="254"/>
                </a:cxn>
                <a:cxn ang="0">
                  <a:pos x="450" y="248"/>
                </a:cxn>
                <a:cxn ang="0">
                  <a:pos x="430" y="250"/>
                </a:cxn>
                <a:cxn ang="0">
                  <a:pos x="410" y="258"/>
                </a:cxn>
                <a:cxn ang="0">
                  <a:pos x="394" y="254"/>
                </a:cxn>
                <a:cxn ang="0">
                  <a:pos x="376" y="270"/>
                </a:cxn>
                <a:cxn ang="0">
                  <a:pos x="350" y="298"/>
                </a:cxn>
                <a:cxn ang="0">
                  <a:pos x="342" y="288"/>
                </a:cxn>
                <a:cxn ang="0">
                  <a:pos x="320" y="288"/>
                </a:cxn>
                <a:cxn ang="0">
                  <a:pos x="308" y="264"/>
                </a:cxn>
                <a:cxn ang="0">
                  <a:pos x="290" y="238"/>
                </a:cxn>
                <a:cxn ang="0">
                  <a:pos x="244" y="242"/>
                </a:cxn>
                <a:cxn ang="0">
                  <a:pos x="204" y="210"/>
                </a:cxn>
                <a:cxn ang="0">
                  <a:pos x="168" y="208"/>
                </a:cxn>
                <a:cxn ang="0">
                  <a:pos x="150" y="286"/>
                </a:cxn>
                <a:cxn ang="0">
                  <a:pos x="132" y="270"/>
                </a:cxn>
                <a:cxn ang="0">
                  <a:pos x="114" y="264"/>
                </a:cxn>
              </a:cxnLst>
              <a:rect l="0" t="0" r="r" b="b"/>
              <a:pathLst>
                <a:path w="640" h="298">
                  <a:moveTo>
                    <a:pt x="108" y="262"/>
                  </a:moveTo>
                  <a:lnTo>
                    <a:pt x="94" y="260"/>
                  </a:lnTo>
                  <a:lnTo>
                    <a:pt x="78" y="248"/>
                  </a:lnTo>
                  <a:lnTo>
                    <a:pt x="66" y="234"/>
                  </a:lnTo>
                  <a:lnTo>
                    <a:pt x="58" y="224"/>
                  </a:lnTo>
                  <a:lnTo>
                    <a:pt x="64" y="220"/>
                  </a:lnTo>
                  <a:lnTo>
                    <a:pt x="78" y="222"/>
                  </a:lnTo>
                  <a:lnTo>
                    <a:pt x="76" y="210"/>
                  </a:lnTo>
                  <a:lnTo>
                    <a:pt x="82" y="206"/>
                  </a:lnTo>
                  <a:lnTo>
                    <a:pt x="94" y="208"/>
                  </a:lnTo>
                  <a:lnTo>
                    <a:pt x="104" y="210"/>
                  </a:lnTo>
                  <a:lnTo>
                    <a:pt x="108" y="196"/>
                  </a:lnTo>
                  <a:lnTo>
                    <a:pt x="100" y="176"/>
                  </a:lnTo>
                  <a:lnTo>
                    <a:pt x="82" y="176"/>
                  </a:lnTo>
                  <a:lnTo>
                    <a:pt x="64" y="178"/>
                  </a:lnTo>
                  <a:lnTo>
                    <a:pt x="40" y="188"/>
                  </a:lnTo>
                  <a:lnTo>
                    <a:pt x="36" y="174"/>
                  </a:lnTo>
                  <a:lnTo>
                    <a:pt x="24" y="158"/>
                  </a:lnTo>
                  <a:lnTo>
                    <a:pt x="10" y="154"/>
                  </a:lnTo>
                  <a:lnTo>
                    <a:pt x="0" y="140"/>
                  </a:lnTo>
                  <a:lnTo>
                    <a:pt x="6" y="116"/>
                  </a:lnTo>
                  <a:lnTo>
                    <a:pt x="18" y="102"/>
                  </a:lnTo>
                  <a:lnTo>
                    <a:pt x="26" y="118"/>
                  </a:lnTo>
                  <a:lnTo>
                    <a:pt x="34" y="114"/>
                  </a:lnTo>
                  <a:lnTo>
                    <a:pt x="36" y="102"/>
                  </a:lnTo>
                  <a:lnTo>
                    <a:pt x="60" y="84"/>
                  </a:lnTo>
                  <a:lnTo>
                    <a:pt x="76" y="78"/>
                  </a:lnTo>
                  <a:lnTo>
                    <a:pt x="112" y="84"/>
                  </a:lnTo>
                  <a:lnTo>
                    <a:pt x="136" y="98"/>
                  </a:lnTo>
                  <a:lnTo>
                    <a:pt x="150" y="100"/>
                  </a:lnTo>
                  <a:lnTo>
                    <a:pt x="172" y="90"/>
                  </a:lnTo>
                  <a:lnTo>
                    <a:pt x="190" y="90"/>
                  </a:lnTo>
                  <a:lnTo>
                    <a:pt x="200" y="100"/>
                  </a:lnTo>
                  <a:lnTo>
                    <a:pt x="226" y="98"/>
                  </a:lnTo>
                  <a:lnTo>
                    <a:pt x="238" y="88"/>
                  </a:lnTo>
                  <a:lnTo>
                    <a:pt x="228" y="80"/>
                  </a:lnTo>
                  <a:lnTo>
                    <a:pt x="214" y="76"/>
                  </a:lnTo>
                  <a:lnTo>
                    <a:pt x="220" y="68"/>
                  </a:lnTo>
                  <a:lnTo>
                    <a:pt x="226" y="62"/>
                  </a:lnTo>
                  <a:lnTo>
                    <a:pt x="228" y="52"/>
                  </a:lnTo>
                  <a:lnTo>
                    <a:pt x="240" y="48"/>
                  </a:lnTo>
                  <a:lnTo>
                    <a:pt x="236" y="40"/>
                  </a:lnTo>
                  <a:lnTo>
                    <a:pt x="232" y="30"/>
                  </a:lnTo>
                  <a:lnTo>
                    <a:pt x="254" y="28"/>
                  </a:lnTo>
                  <a:lnTo>
                    <a:pt x="280" y="20"/>
                  </a:lnTo>
                  <a:lnTo>
                    <a:pt x="316" y="10"/>
                  </a:lnTo>
                  <a:lnTo>
                    <a:pt x="346" y="4"/>
                  </a:lnTo>
                  <a:lnTo>
                    <a:pt x="364" y="0"/>
                  </a:lnTo>
                  <a:lnTo>
                    <a:pt x="384" y="2"/>
                  </a:lnTo>
                  <a:lnTo>
                    <a:pt x="388" y="16"/>
                  </a:lnTo>
                  <a:lnTo>
                    <a:pt x="398" y="22"/>
                  </a:lnTo>
                  <a:lnTo>
                    <a:pt x="418" y="28"/>
                  </a:lnTo>
                  <a:lnTo>
                    <a:pt x="438" y="38"/>
                  </a:lnTo>
                  <a:lnTo>
                    <a:pt x="456" y="28"/>
                  </a:lnTo>
                  <a:lnTo>
                    <a:pt x="478" y="22"/>
                  </a:lnTo>
                  <a:lnTo>
                    <a:pt x="480" y="32"/>
                  </a:lnTo>
                  <a:lnTo>
                    <a:pt x="498" y="44"/>
                  </a:lnTo>
                  <a:lnTo>
                    <a:pt x="510" y="60"/>
                  </a:lnTo>
                  <a:lnTo>
                    <a:pt x="524" y="84"/>
                  </a:lnTo>
                  <a:lnTo>
                    <a:pt x="528" y="92"/>
                  </a:lnTo>
                  <a:lnTo>
                    <a:pt x="536" y="92"/>
                  </a:lnTo>
                  <a:lnTo>
                    <a:pt x="540" y="84"/>
                  </a:lnTo>
                  <a:lnTo>
                    <a:pt x="550" y="90"/>
                  </a:lnTo>
                  <a:lnTo>
                    <a:pt x="562" y="96"/>
                  </a:lnTo>
                  <a:lnTo>
                    <a:pt x="572" y="94"/>
                  </a:lnTo>
                  <a:lnTo>
                    <a:pt x="590" y="92"/>
                  </a:lnTo>
                  <a:lnTo>
                    <a:pt x="600" y="106"/>
                  </a:lnTo>
                  <a:lnTo>
                    <a:pt x="614" y="116"/>
                  </a:lnTo>
                  <a:lnTo>
                    <a:pt x="636" y="118"/>
                  </a:lnTo>
                  <a:lnTo>
                    <a:pt x="640" y="132"/>
                  </a:lnTo>
                  <a:lnTo>
                    <a:pt x="638" y="142"/>
                  </a:lnTo>
                  <a:lnTo>
                    <a:pt x="626" y="142"/>
                  </a:lnTo>
                  <a:lnTo>
                    <a:pt x="622" y="156"/>
                  </a:lnTo>
                  <a:lnTo>
                    <a:pt x="622" y="170"/>
                  </a:lnTo>
                  <a:lnTo>
                    <a:pt x="612" y="172"/>
                  </a:lnTo>
                  <a:lnTo>
                    <a:pt x="596" y="172"/>
                  </a:lnTo>
                  <a:lnTo>
                    <a:pt x="580" y="170"/>
                  </a:lnTo>
                  <a:lnTo>
                    <a:pt x="570" y="194"/>
                  </a:lnTo>
                  <a:lnTo>
                    <a:pt x="566" y="208"/>
                  </a:lnTo>
                  <a:lnTo>
                    <a:pt x="548" y="208"/>
                  </a:lnTo>
                  <a:lnTo>
                    <a:pt x="536" y="214"/>
                  </a:lnTo>
                  <a:lnTo>
                    <a:pt x="538" y="232"/>
                  </a:lnTo>
                  <a:lnTo>
                    <a:pt x="544" y="248"/>
                  </a:lnTo>
                  <a:lnTo>
                    <a:pt x="536" y="256"/>
                  </a:lnTo>
                  <a:lnTo>
                    <a:pt x="536" y="266"/>
                  </a:lnTo>
                  <a:lnTo>
                    <a:pt x="526" y="262"/>
                  </a:lnTo>
                  <a:lnTo>
                    <a:pt x="518" y="260"/>
                  </a:lnTo>
                  <a:lnTo>
                    <a:pt x="512" y="254"/>
                  </a:lnTo>
                  <a:lnTo>
                    <a:pt x="452" y="256"/>
                  </a:lnTo>
                  <a:lnTo>
                    <a:pt x="450" y="248"/>
                  </a:lnTo>
                  <a:lnTo>
                    <a:pt x="438" y="246"/>
                  </a:lnTo>
                  <a:lnTo>
                    <a:pt x="430" y="250"/>
                  </a:lnTo>
                  <a:lnTo>
                    <a:pt x="428" y="256"/>
                  </a:lnTo>
                  <a:lnTo>
                    <a:pt x="410" y="258"/>
                  </a:lnTo>
                  <a:lnTo>
                    <a:pt x="406" y="254"/>
                  </a:lnTo>
                  <a:lnTo>
                    <a:pt x="394" y="254"/>
                  </a:lnTo>
                  <a:lnTo>
                    <a:pt x="384" y="266"/>
                  </a:lnTo>
                  <a:lnTo>
                    <a:pt x="376" y="270"/>
                  </a:lnTo>
                  <a:lnTo>
                    <a:pt x="352" y="288"/>
                  </a:lnTo>
                  <a:lnTo>
                    <a:pt x="350" y="298"/>
                  </a:lnTo>
                  <a:lnTo>
                    <a:pt x="342" y="298"/>
                  </a:lnTo>
                  <a:lnTo>
                    <a:pt x="342" y="288"/>
                  </a:lnTo>
                  <a:lnTo>
                    <a:pt x="338" y="286"/>
                  </a:lnTo>
                  <a:lnTo>
                    <a:pt x="320" y="288"/>
                  </a:lnTo>
                  <a:lnTo>
                    <a:pt x="318" y="272"/>
                  </a:lnTo>
                  <a:lnTo>
                    <a:pt x="308" y="264"/>
                  </a:lnTo>
                  <a:lnTo>
                    <a:pt x="308" y="256"/>
                  </a:lnTo>
                  <a:lnTo>
                    <a:pt x="290" y="238"/>
                  </a:lnTo>
                  <a:lnTo>
                    <a:pt x="282" y="240"/>
                  </a:lnTo>
                  <a:lnTo>
                    <a:pt x="244" y="242"/>
                  </a:lnTo>
                  <a:lnTo>
                    <a:pt x="230" y="224"/>
                  </a:lnTo>
                  <a:lnTo>
                    <a:pt x="204" y="210"/>
                  </a:lnTo>
                  <a:lnTo>
                    <a:pt x="196" y="204"/>
                  </a:lnTo>
                  <a:lnTo>
                    <a:pt x="168" y="208"/>
                  </a:lnTo>
                  <a:lnTo>
                    <a:pt x="150" y="212"/>
                  </a:lnTo>
                  <a:lnTo>
                    <a:pt x="150" y="286"/>
                  </a:lnTo>
                  <a:lnTo>
                    <a:pt x="140" y="284"/>
                  </a:lnTo>
                  <a:lnTo>
                    <a:pt x="132" y="270"/>
                  </a:lnTo>
                  <a:lnTo>
                    <a:pt x="120" y="262"/>
                  </a:lnTo>
                  <a:lnTo>
                    <a:pt x="114" y="264"/>
                  </a:lnTo>
                  <a:lnTo>
                    <a:pt x="108" y="262"/>
                  </a:lnTo>
                  <a:close/>
                </a:path>
              </a:pathLst>
            </a:custGeom>
            <a:grpFill/>
            <a:ln w="3175">
              <a:solidFill>
                <a:schemeClr val="accent3"/>
              </a:solidFill>
              <a:prstDash val="solid"/>
              <a:round/>
              <a:headEnd/>
              <a:tailEnd/>
            </a:ln>
          </p:spPr>
          <p:txBody>
            <a:bodyPr/>
            <a:lstStyle/>
            <a:p>
              <a:pPr>
                <a:defRPr/>
              </a:pPr>
              <a:endParaRPr lang="en-GB"/>
            </a:p>
          </p:txBody>
        </p:sp>
        <p:sp>
          <p:nvSpPr>
            <p:cNvPr id="204" name="Freeform 204"/>
            <p:cNvSpPr>
              <a:spLocks/>
            </p:cNvSpPr>
            <p:nvPr/>
          </p:nvSpPr>
          <p:spPr bwMode="gray">
            <a:xfrm>
              <a:off x="3137" y="985"/>
              <a:ext cx="2580" cy="890"/>
            </a:xfrm>
            <a:custGeom>
              <a:avLst/>
              <a:gdLst/>
              <a:ahLst/>
              <a:cxnLst>
                <a:cxn ang="0">
                  <a:pos x="336" y="878"/>
                </a:cxn>
                <a:cxn ang="0">
                  <a:pos x="254" y="858"/>
                </a:cxn>
                <a:cxn ang="0">
                  <a:pos x="174" y="796"/>
                </a:cxn>
                <a:cxn ang="0">
                  <a:pos x="164" y="716"/>
                </a:cxn>
                <a:cxn ang="0">
                  <a:pos x="72" y="674"/>
                </a:cxn>
                <a:cxn ang="0">
                  <a:pos x="14" y="584"/>
                </a:cxn>
                <a:cxn ang="0">
                  <a:pos x="22" y="486"/>
                </a:cxn>
                <a:cxn ang="0">
                  <a:pos x="34" y="336"/>
                </a:cxn>
                <a:cxn ang="0">
                  <a:pos x="80" y="244"/>
                </a:cxn>
                <a:cxn ang="0">
                  <a:pos x="172" y="348"/>
                </a:cxn>
                <a:cxn ang="0">
                  <a:pos x="122" y="386"/>
                </a:cxn>
                <a:cxn ang="0">
                  <a:pos x="180" y="380"/>
                </a:cxn>
                <a:cxn ang="0">
                  <a:pos x="262" y="310"/>
                </a:cxn>
                <a:cxn ang="0">
                  <a:pos x="318" y="326"/>
                </a:cxn>
                <a:cxn ang="0">
                  <a:pos x="476" y="278"/>
                </a:cxn>
                <a:cxn ang="0">
                  <a:pos x="498" y="226"/>
                </a:cxn>
                <a:cxn ang="0">
                  <a:pos x="626" y="246"/>
                </a:cxn>
                <a:cxn ang="0">
                  <a:pos x="716" y="182"/>
                </a:cxn>
                <a:cxn ang="0">
                  <a:pos x="666" y="324"/>
                </a:cxn>
                <a:cxn ang="0">
                  <a:pos x="778" y="270"/>
                </a:cxn>
                <a:cxn ang="0">
                  <a:pos x="734" y="204"/>
                </a:cxn>
                <a:cxn ang="0">
                  <a:pos x="780" y="204"/>
                </a:cxn>
                <a:cxn ang="0">
                  <a:pos x="798" y="162"/>
                </a:cxn>
                <a:cxn ang="0">
                  <a:pos x="946" y="120"/>
                </a:cxn>
                <a:cxn ang="0">
                  <a:pos x="1230" y="2"/>
                </a:cxn>
                <a:cxn ang="0">
                  <a:pos x="1326" y="102"/>
                </a:cxn>
                <a:cxn ang="0">
                  <a:pos x="1336" y="122"/>
                </a:cxn>
                <a:cxn ang="0">
                  <a:pos x="1564" y="138"/>
                </a:cxn>
                <a:cxn ang="0">
                  <a:pos x="1720" y="190"/>
                </a:cxn>
                <a:cxn ang="0">
                  <a:pos x="1926" y="172"/>
                </a:cxn>
                <a:cxn ang="0">
                  <a:pos x="2108" y="246"/>
                </a:cxn>
                <a:cxn ang="0">
                  <a:pos x="2274" y="272"/>
                </a:cxn>
                <a:cxn ang="0">
                  <a:pos x="2442" y="276"/>
                </a:cxn>
                <a:cxn ang="0">
                  <a:pos x="2568" y="332"/>
                </a:cxn>
                <a:cxn ang="0">
                  <a:pos x="2446" y="360"/>
                </a:cxn>
                <a:cxn ang="0">
                  <a:pos x="2368" y="380"/>
                </a:cxn>
                <a:cxn ang="0">
                  <a:pos x="2306" y="464"/>
                </a:cxn>
                <a:cxn ang="0">
                  <a:pos x="2136" y="534"/>
                </a:cxn>
                <a:cxn ang="0">
                  <a:pos x="2104" y="634"/>
                </a:cxn>
                <a:cxn ang="0">
                  <a:pos x="2034" y="582"/>
                </a:cxn>
                <a:cxn ang="0">
                  <a:pos x="2166" y="430"/>
                </a:cxn>
                <a:cxn ang="0">
                  <a:pos x="2058" y="456"/>
                </a:cxn>
                <a:cxn ang="0">
                  <a:pos x="1966" y="504"/>
                </a:cxn>
                <a:cxn ang="0">
                  <a:pos x="1734" y="620"/>
                </a:cxn>
                <a:cxn ang="0">
                  <a:pos x="1794" y="728"/>
                </a:cxn>
                <a:cxn ang="0">
                  <a:pos x="1660" y="810"/>
                </a:cxn>
                <a:cxn ang="0">
                  <a:pos x="1666" y="764"/>
                </a:cxn>
                <a:cxn ang="0">
                  <a:pos x="1472" y="652"/>
                </a:cxn>
                <a:cxn ang="0">
                  <a:pos x="1418" y="718"/>
                </a:cxn>
                <a:cxn ang="0">
                  <a:pos x="1276" y="718"/>
                </a:cxn>
                <a:cxn ang="0">
                  <a:pos x="1132" y="674"/>
                </a:cxn>
                <a:cxn ang="0">
                  <a:pos x="1024" y="700"/>
                </a:cxn>
                <a:cxn ang="0">
                  <a:pos x="894" y="696"/>
                </a:cxn>
                <a:cxn ang="0">
                  <a:pos x="760" y="632"/>
                </a:cxn>
                <a:cxn ang="0">
                  <a:pos x="536" y="634"/>
                </a:cxn>
                <a:cxn ang="0">
                  <a:pos x="530" y="702"/>
                </a:cxn>
                <a:cxn ang="0">
                  <a:pos x="340" y="706"/>
                </a:cxn>
                <a:cxn ang="0">
                  <a:pos x="344" y="792"/>
                </a:cxn>
              </a:cxnLst>
              <a:rect l="0" t="0" r="r" b="b"/>
              <a:pathLst>
                <a:path w="2580" h="890">
                  <a:moveTo>
                    <a:pt x="344" y="792"/>
                  </a:moveTo>
                  <a:lnTo>
                    <a:pt x="328" y="804"/>
                  </a:lnTo>
                  <a:lnTo>
                    <a:pt x="318" y="810"/>
                  </a:lnTo>
                  <a:lnTo>
                    <a:pt x="314" y="818"/>
                  </a:lnTo>
                  <a:lnTo>
                    <a:pt x="306" y="828"/>
                  </a:lnTo>
                  <a:lnTo>
                    <a:pt x="314" y="834"/>
                  </a:lnTo>
                  <a:lnTo>
                    <a:pt x="320" y="844"/>
                  </a:lnTo>
                  <a:lnTo>
                    <a:pt x="322" y="862"/>
                  </a:lnTo>
                  <a:lnTo>
                    <a:pt x="336" y="878"/>
                  </a:lnTo>
                  <a:lnTo>
                    <a:pt x="326" y="888"/>
                  </a:lnTo>
                  <a:lnTo>
                    <a:pt x="322" y="890"/>
                  </a:lnTo>
                  <a:lnTo>
                    <a:pt x="306" y="878"/>
                  </a:lnTo>
                  <a:lnTo>
                    <a:pt x="300" y="876"/>
                  </a:lnTo>
                  <a:lnTo>
                    <a:pt x="290" y="866"/>
                  </a:lnTo>
                  <a:lnTo>
                    <a:pt x="280" y="860"/>
                  </a:lnTo>
                  <a:lnTo>
                    <a:pt x="270" y="862"/>
                  </a:lnTo>
                  <a:lnTo>
                    <a:pt x="264" y="862"/>
                  </a:lnTo>
                  <a:lnTo>
                    <a:pt x="254" y="858"/>
                  </a:lnTo>
                  <a:lnTo>
                    <a:pt x="240" y="850"/>
                  </a:lnTo>
                  <a:lnTo>
                    <a:pt x="232" y="850"/>
                  </a:lnTo>
                  <a:lnTo>
                    <a:pt x="222" y="852"/>
                  </a:lnTo>
                  <a:lnTo>
                    <a:pt x="210" y="844"/>
                  </a:lnTo>
                  <a:lnTo>
                    <a:pt x="198" y="846"/>
                  </a:lnTo>
                  <a:lnTo>
                    <a:pt x="172" y="828"/>
                  </a:lnTo>
                  <a:lnTo>
                    <a:pt x="158" y="822"/>
                  </a:lnTo>
                  <a:lnTo>
                    <a:pt x="162" y="808"/>
                  </a:lnTo>
                  <a:lnTo>
                    <a:pt x="174" y="796"/>
                  </a:lnTo>
                  <a:lnTo>
                    <a:pt x="172" y="786"/>
                  </a:lnTo>
                  <a:lnTo>
                    <a:pt x="188" y="776"/>
                  </a:lnTo>
                  <a:lnTo>
                    <a:pt x="170" y="774"/>
                  </a:lnTo>
                  <a:lnTo>
                    <a:pt x="172" y="766"/>
                  </a:lnTo>
                  <a:lnTo>
                    <a:pt x="182" y="762"/>
                  </a:lnTo>
                  <a:lnTo>
                    <a:pt x="198" y="758"/>
                  </a:lnTo>
                  <a:lnTo>
                    <a:pt x="200" y="726"/>
                  </a:lnTo>
                  <a:lnTo>
                    <a:pt x="184" y="716"/>
                  </a:lnTo>
                  <a:lnTo>
                    <a:pt x="164" y="716"/>
                  </a:lnTo>
                  <a:lnTo>
                    <a:pt x="162" y="710"/>
                  </a:lnTo>
                  <a:lnTo>
                    <a:pt x="130" y="708"/>
                  </a:lnTo>
                  <a:lnTo>
                    <a:pt x="126" y="694"/>
                  </a:lnTo>
                  <a:lnTo>
                    <a:pt x="108" y="690"/>
                  </a:lnTo>
                  <a:lnTo>
                    <a:pt x="110" y="678"/>
                  </a:lnTo>
                  <a:lnTo>
                    <a:pt x="106" y="668"/>
                  </a:lnTo>
                  <a:lnTo>
                    <a:pt x="82" y="668"/>
                  </a:lnTo>
                  <a:lnTo>
                    <a:pt x="78" y="672"/>
                  </a:lnTo>
                  <a:lnTo>
                    <a:pt x="72" y="674"/>
                  </a:lnTo>
                  <a:lnTo>
                    <a:pt x="64" y="670"/>
                  </a:lnTo>
                  <a:lnTo>
                    <a:pt x="64" y="650"/>
                  </a:lnTo>
                  <a:lnTo>
                    <a:pt x="82" y="650"/>
                  </a:lnTo>
                  <a:lnTo>
                    <a:pt x="84" y="648"/>
                  </a:lnTo>
                  <a:lnTo>
                    <a:pt x="56" y="618"/>
                  </a:lnTo>
                  <a:lnTo>
                    <a:pt x="52" y="596"/>
                  </a:lnTo>
                  <a:lnTo>
                    <a:pt x="32" y="594"/>
                  </a:lnTo>
                  <a:lnTo>
                    <a:pt x="32" y="588"/>
                  </a:lnTo>
                  <a:lnTo>
                    <a:pt x="14" y="584"/>
                  </a:lnTo>
                  <a:lnTo>
                    <a:pt x="10" y="578"/>
                  </a:lnTo>
                  <a:lnTo>
                    <a:pt x="6" y="562"/>
                  </a:lnTo>
                  <a:lnTo>
                    <a:pt x="0" y="550"/>
                  </a:lnTo>
                  <a:lnTo>
                    <a:pt x="2" y="538"/>
                  </a:lnTo>
                  <a:lnTo>
                    <a:pt x="2" y="522"/>
                  </a:lnTo>
                  <a:lnTo>
                    <a:pt x="8" y="510"/>
                  </a:lnTo>
                  <a:lnTo>
                    <a:pt x="26" y="496"/>
                  </a:lnTo>
                  <a:lnTo>
                    <a:pt x="40" y="494"/>
                  </a:lnTo>
                  <a:lnTo>
                    <a:pt x="22" y="486"/>
                  </a:lnTo>
                  <a:lnTo>
                    <a:pt x="12" y="474"/>
                  </a:lnTo>
                  <a:lnTo>
                    <a:pt x="56" y="438"/>
                  </a:lnTo>
                  <a:lnTo>
                    <a:pt x="64" y="424"/>
                  </a:lnTo>
                  <a:lnTo>
                    <a:pt x="40" y="406"/>
                  </a:lnTo>
                  <a:lnTo>
                    <a:pt x="50" y="396"/>
                  </a:lnTo>
                  <a:lnTo>
                    <a:pt x="42" y="382"/>
                  </a:lnTo>
                  <a:lnTo>
                    <a:pt x="32" y="372"/>
                  </a:lnTo>
                  <a:lnTo>
                    <a:pt x="40" y="352"/>
                  </a:lnTo>
                  <a:lnTo>
                    <a:pt x="34" y="336"/>
                  </a:lnTo>
                  <a:lnTo>
                    <a:pt x="24" y="318"/>
                  </a:lnTo>
                  <a:lnTo>
                    <a:pt x="40" y="302"/>
                  </a:lnTo>
                  <a:lnTo>
                    <a:pt x="16" y="288"/>
                  </a:lnTo>
                  <a:lnTo>
                    <a:pt x="20" y="266"/>
                  </a:lnTo>
                  <a:lnTo>
                    <a:pt x="30" y="256"/>
                  </a:lnTo>
                  <a:lnTo>
                    <a:pt x="40" y="254"/>
                  </a:lnTo>
                  <a:lnTo>
                    <a:pt x="40" y="248"/>
                  </a:lnTo>
                  <a:lnTo>
                    <a:pt x="62" y="244"/>
                  </a:lnTo>
                  <a:lnTo>
                    <a:pt x="80" y="244"/>
                  </a:lnTo>
                  <a:lnTo>
                    <a:pt x="86" y="254"/>
                  </a:lnTo>
                  <a:lnTo>
                    <a:pt x="96" y="258"/>
                  </a:lnTo>
                  <a:lnTo>
                    <a:pt x="134" y="260"/>
                  </a:lnTo>
                  <a:lnTo>
                    <a:pt x="162" y="274"/>
                  </a:lnTo>
                  <a:lnTo>
                    <a:pt x="188" y="290"/>
                  </a:lnTo>
                  <a:lnTo>
                    <a:pt x="218" y="306"/>
                  </a:lnTo>
                  <a:lnTo>
                    <a:pt x="220" y="324"/>
                  </a:lnTo>
                  <a:lnTo>
                    <a:pt x="202" y="340"/>
                  </a:lnTo>
                  <a:lnTo>
                    <a:pt x="172" y="348"/>
                  </a:lnTo>
                  <a:lnTo>
                    <a:pt x="146" y="338"/>
                  </a:lnTo>
                  <a:lnTo>
                    <a:pt x="116" y="332"/>
                  </a:lnTo>
                  <a:lnTo>
                    <a:pt x="94" y="324"/>
                  </a:lnTo>
                  <a:lnTo>
                    <a:pt x="76" y="316"/>
                  </a:lnTo>
                  <a:lnTo>
                    <a:pt x="90" y="334"/>
                  </a:lnTo>
                  <a:lnTo>
                    <a:pt x="106" y="342"/>
                  </a:lnTo>
                  <a:lnTo>
                    <a:pt x="114" y="348"/>
                  </a:lnTo>
                  <a:lnTo>
                    <a:pt x="116" y="360"/>
                  </a:lnTo>
                  <a:lnTo>
                    <a:pt x="122" y="386"/>
                  </a:lnTo>
                  <a:lnTo>
                    <a:pt x="132" y="388"/>
                  </a:lnTo>
                  <a:lnTo>
                    <a:pt x="148" y="402"/>
                  </a:lnTo>
                  <a:lnTo>
                    <a:pt x="168" y="402"/>
                  </a:lnTo>
                  <a:lnTo>
                    <a:pt x="170" y="392"/>
                  </a:lnTo>
                  <a:lnTo>
                    <a:pt x="158" y="388"/>
                  </a:lnTo>
                  <a:lnTo>
                    <a:pt x="148" y="376"/>
                  </a:lnTo>
                  <a:lnTo>
                    <a:pt x="156" y="366"/>
                  </a:lnTo>
                  <a:lnTo>
                    <a:pt x="168" y="376"/>
                  </a:lnTo>
                  <a:lnTo>
                    <a:pt x="180" y="380"/>
                  </a:lnTo>
                  <a:lnTo>
                    <a:pt x="206" y="386"/>
                  </a:lnTo>
                  <a:lnTo>
                    <a:pt x="206" y="376"/>
                  </a:lnTo>
                  <a:lnTo>
                    <a:pt x="196" y="364"/>
                  </a:lnTo>
                  <a:lnTo>
                    <a:pt x="208" y="352"/>
                  </a:lnTo>
                  <a:lnTo>
                    <a:pt x="226" y="342"/>
                  </a:lnTo>
                  <a:lnTo>
                    <a:pt x="236" y="334"/>
                  </a:lnTo>
                  <a:lnTo>
                    <a:pt x="264" y="342"/>
                  </a:lnTo>
                  <a:lnTo>
                    <a:pt x="270" y="318"/>
                  </a:lnTo>
                  <a:lnTo>
                    <a:pt x="262" y="310"/>
                  </a:lnTo>
                  <a:lnTo>
                    <a:pt x="266" y="288"/>
                  </a:lnTo>
                  <a:lnTo>
                    <a:pt x="258" y="280"/>
                  </a:lnTo>
                  <a:lnTo>
                    <a:pt x="292" y="278"/>
                  </a:lnTo>
                  <a:lnTo>
                    <a:pt x="304" y="292"/>
                  </a:lnTo>
                  <a:lnTo>
                    <a:pt x="304" y="300"/>
                  </a:lnTo>
                  <a:lnTo>
                    <a:pt x="288" y="300"/>
                  </a:lnTo>
                  <a:lnTo>
                    <a:pt x="278" y="310"/>
                  </a:lnTo>
                  <a:lnTo>
                    <a:pt x="294" y="324"/>
                  </a:lnTo>
                  <a:lnTo>
                    <a:pt x="318" y="326"/>
                  </a:lnTo>
                  <a:lnTo>
                    <a:pt x="328" y="302"/>
                  </a:lnTo>
                  <a:lnTo>
                    <a:pt x="386" y="280"/>
                  </a:lnTo>
                  <a:lnTo>
                    <a:pt x="396" y="282"/>
                  </a:lnTo>
                  <a:lnTo>
                    <a:pt x="408" y="270"/>
                  </a:lnTo>
                  <a:lnTo>
                    <a:pt x="420" y="266"/>
                  </a:lnTo>
                  <a:lnTo>
                    <a:pt x="416" y="284"/>
                  </a:lnTo>
                  <a:lnTo>
                    <a:pt x="436" y="284"/>
                  </a:lnTo>
                  <a:lnTo>
                    <a:pt x="440" y="276"/>
                  </a:lnTo>
                  <a:lnTo>
                    <a:pt x="476" y="278"/>
                  </a:lnTo>
                  <a:lnTo>
                    <a:pt x="500" y="264"/>
                  </a:lnTo>
                  <a:lnTo>
                    <a:pt x="504" y="274"/>
                  </a:lnTo>
                  <a:lnTo>
                    <a:pt x="502" y="282"/>
                  </a:lnTo>
                  <a:lnTo>
                    <a:pt x="512" y="282"/>
                  </a:lnTo>
                  <a:lnTo>
                    <a:pt x="516" y="274"/>
                  </a:lnTo>
                  <a:lnTo>
                    <a:pt x="532" y="264"/>
                  </a:lnTo>
                  <a:lnTo>
                    <a:pt x="520" y="248"/>
                  </a:lnTo>
                  <a:lnTo>
                    <a:pt x="498" y="240"/>
                  </a:lnTo>
                  <a:lnTo>
                    <a:pt x="498" y="226"/>
                  </a:lnTo>
                  <a:lnTo>
                    <a:pt x="506" y="224"/>
                  </a:lnTo>
                  <a:lnTo>
                    <a:pt x="526" y="242"/>
                  </a:lnTo>
                  <a:lnTo>
                    <a:pt x="558" y="244"/>
                  </a:lnTo>
                  <a:lnTo>
                    <a:pt x="592" y="256"/>
                  </a:lnTo>
                  <a:lnTo>
                    <a:pt x="620" y="268"/>
                  </a:lnTo>
                  <a:lnTo>
                    <a:pt x="650" y="284"/>
                  </a:lnTo>
                  <a:lnTo>
                    <a:pt x="658" y="270"/>
                  </a:lnTo>
                  <a:lnTo>
                    <a:pt x="644" y="256"/>
                  </a:lnTo>
                  <a:lnTo>
                    <a:pt x="626" y="246"/>
                  </a:lnTo>
                  <a:lnTo>
                    <a:pt x="626" y="236"/>
                  </a:lnTo>
                  <a:lnTo>
                    <a:pt x="634" y="216"/>
                  </a:lnTo>
                  <a:lnTo>
                    <a:pt x="624" y="210"/>
                  </a:lnTo>
                  <a:lnTo>
                    <a:pt x="626" y="204"/>
                  </a:lnTo>
                  <a:lnTo>
                    <a:pt x="650" y="186"/>
                  </a:lnTo>
                  <a:lnTo>
                    <a:pt x="666" y="154"/>
                  </a:lnTo>
                  <a:lnTo>
                    <a:pt x="716" y="158"/>
                  </a:lnTo>
                  <a:lnTo>
                    <a:pt x="720" y="164"/>
                  </a:lnTo>
                  <a:lnTo>
                    <a:pt x="716" y="182"/>
                  </a:lnTo>
                  <a:lnTo>
                    <a:pt x="706" y="198"/>
                  </a:lnTo>
                  <a:lnTo>
                    <a:pt x="716" y="206"/>
                  </a:lnTo>
                  <a:lnTo>
                    <a:pt x="720" y="224"/>
                  </a:lnTo>
                  <a:lnTo>
                    <a:pt x="716" y="268"/>
                  </a:lnTo>
                  <a:lnTo>
                    <a:pt x="732" y="280"/>
                  </a:lnTo>
                  <a:lnTo>
                    <a:pt x="724" y="298"/>
                  </a:lnTo>
                  <a:lnTo>
                    <a:pt x="696" y="322"/>
                  </a:lnTo>
                  <a:lnTo>
                    <a:pt x="682" y="328"/>
                  </a:lnTo>
                  <a:lnTo>
                    <a:pt x="666" y="324"/>
                  </a:lnTo>
                  <a:lnTo>
                    <a:pt x="658" y="328"/>
                  </a:lnTo>
                  <a:lnTo>
                    <a:pt x="670" y="336"/>
                  </a:lnTo>
                  <a:lnTo>
                    <a:pt x="688" y="340"/>
                  </a:lnTo>
                  <a:lnTo>
                    <a:pt x="706" y="342"/>
                  </a:lnTo>
                  <a:lnTo>
                    <a:pt x="726" y="326"/>
                  </a:lnTo>
                  <a:lnTo>
                    <a:pt x="754" y="298"/>
                  </a:lnTo>
                  <a:lnTo>
                    <a:pt x="746" y="282"/>
                  </a:lnTo>
                  <a:lnTo>
                    <a:pt x="756" y="266"/>
                  </a:lnTo>
                  <a:lnTo>
                    <a:pt x="778" y="270"/>
                  </a:lnTo>
                  <a:lnTo>
                    <a:pt x="788" y="280"/>
                  </a:lnTo>
                  <a:lnTo>
                    <a:pt x="792" y="296"/>
                  </a:lnTo>
                  <a:lnTo>
                    <a:pt x="806" y="284"/>
                  </a:lnTo>
                  <a:lnTo>
                    <a:pt x="798" y="268"/>
                  </a:lnTo>
                  <a:lnTo>
                    <a:pt x="778" y="262"/>
                  </a:lnTo>
                  <a:lnTo>
                    <a:pt x="736" y="260"/>
                  </a:lnTo>
                  <a:lnTo>
                    <a:pt x="736" y="240"/>
                  </a:lnTo>
                  <a:lnTo>
                    <a:pt x="744" y="220"/>
                  </a:lnTo>
                  <a:lnTo>
                    <a:pt x="734" y="204"/>
                  </a:lnTo>
                  <a:lnTo>
                    <a:pt x="728" y="192"/>
                  </a:lnTo>
                  <a:lnTo>
                    <a:pt x="740" y="180"/>
                  </a:lnTo>
                  <a:lnTo>
                    <a:pt x="754" y="174"/>
                  </a:lnTo>
                  <a:lnTo>
                    <a:pt x="756" y="158"/>
                  </a:lnTo>
                  <a:lnTo>
                    <a:pt x="764" y="158"/>
                  </a:lnTo>
                  <a:lnTo>
                    <a:pt x="766" y="176"/>
                  </a:lnTo>
                  <a:lnTo>
                    <a:pt x="760" y="190"/>
                  </a:lnTo>
                  <a:lnTo>
                    <a:pt x="764" y="200"/>
                  </a:lnTo>
                  <a:lnTo>
                    <a:pt x="780" y="204"/>
                  </a:lnTo>
                  <a:lnTo>
                    <a:pt x="804" y="210"/>
                  </a:lnTo>
                  <a:lnTo>
                    <a:pt x="816" y="210"/>
                  </a:lnTo>
                  <a:lnTo>
                    <a:pt x="802" y="200"/>
                  </a:lnTo>
                  <a:lnTo>
                    <a:pt x="782" y="194"/>
                  </a:lnTo>
                  <a:lnTo>
                    <a:pt x="774" y="182"/>
                  </a:lnTo>
                  <a:lnTo>
                    <a:pt x="786" y="178"/>
                  </a:lnTo>
                  <a:lnTo>
                    <a:pt x="806" y="182"/>
                  </a:lnTo>
                  <a:lnTo>
                    <a:pt x="792" y="166"/>
                  </a:lnTo>
                  <a:lnTo>
                    <a:pt x="798" y="162"/>
                  </a:lnTo>
                  <a:lnTo>
                    <a:pt x="832" y="172"/>
                  </a:lnTo>
                  <a:lnTo>
                    <a:pt x="852" y="188"/>
                  </a:lnTo>
                  <a:lnTo>
                    <a:pt x="880" y="188"/>
                  </a:lnTo>
                  <a:lnTo>
                    <a:pt x="866" y="174"/>
                  </a:lnTo>
                  <a:lnTo>
                    <a:pt x="848" y="160"/>
                  </a:lnTo>
                  <a:lnTo>
                    <a:pt x="842" y="138"/>
                  </a:lnTo>
                  <a:lnTo>
                    <a:pt x="854" y="130"/>
                  </a:lnTo>
                  <a:lnTo>
                    <a:pt x="900" y="128"/>
                  </a:lnTo>
                  <a:lnTo>
                    <a:pt x="946" y="120"/>
                  </a:lnTo>
                  <a:lnTo>
                    <a:pt x="934" y="98"/>
                  </a:lnTo>
                  <a:lnTo>
                    <a:pt x="972" y="80"/>
                  </a:lnTo>
                  <a:lnTo>
                    <a:pt x="1056" y="52"/>
                  </a:lnTo>
                  <a:lnTo>
                    <a:pt x="1092" y="48"/>
                  </a:lnTo>
                  <a:lnTo>
                    <a:pt x="1126" y="52"/>
                  </a:lnTo>
                  <a:lnTo>
                    <a:pt x="1176" y="36"/>
                  </a:lnTo>
                  <a:lnTo>
                    <a:pt x="1172" y="20"/>
                  </a:lnTo>
                  <a:lnTo>
                    <a:pt x="1196" y="0"/>
                  </a:lnTo>
                  <a:lnTo>
                    <a:pt x="1230" y="2"/>
                  </a:lnTo>
                  <a:lnTo>
                    <a:pt x="1248" y="8"/>
                  </a:lnTo>
                  <a:lnTo>
                    <a:pt x="1226" y="20"/>
                  </a:lnTo>
                  <a:lnTo>
                    <a:pt x="1268" y="22"/>
                  </a:lnTo>
                  <a:lnTo>
                    <a:pt x="1260" y="36"/>
                  </a:lnTo>
                  <a:lnTo>
                    <a:pt x="1336" y="34"/>
                  </a:lnTo>
                  <a:lnTo>
                    <a:pt x="1364" y="52"/>
                  </a:lnTo>
                  <a:lnTo>
                    <a:pt x="1368" y="64"/>
                  </a:lnTo>
                  <a:lnTo>
                    <a:pt x="1360" y="84"/>
                  </a:lnTo>
                  <a:lnTo>
                    <a:pt x="1326" y="102"/>
                  </a:lnTo>
                  <a:lnTo>
                    <a:pt x="1290" y="122"/>
                  </a:lnTo>
                  <a:lnTo>
                    <a:pt x="1240" y="150"/>
                  </a:lnTo>
                  <a:lnTo>
                    <a:pt x="1244" y="154"/>
                  </a:lnTo>
                  <a:lnTo>
                    <a:pt x="1266" y="146"/>
                  </a:lnTo>
                  <a:lnTo>
                    <a:pt x="1308" y="134"/>
                  </a:lnTo>
                  <a:lnTo>
                    <a:pt x="1306" y="126"/>
                  </a:lnTo>
                  <a:lnTo>
                    <a:pt x="1316" y="116"/>
                  </a:lnTo>
                  <a:lnTo>
                    <a:pt x="1332" y="112"/>
                  </a:lnTo>
                  <a:lnTo>
                    <a:pt x="1336" y="122"/>
                  </a:lnTo>
                  <a:lnTo>
                    <a:pt x="1348" y="126"/>
                  </a:lnTo>
                  <a:lnTo>
                    <a:pt x="1366" y="138"/>
                  </a:lnTo>
                  <a:lnTo>
                    <a:pt x="1376" y="132"/>
                  </a:lnTo>
                  <a:lnTo>
                    <a:pt x="1450" y="134"/>
                  </a:lnTo>
                  <a:lnTo>
                    <a:pt x="1450" y="144"/>
                  </a:lnTo>
                  <a:lnTo>
                    <a:pt x="1522" y="152"/>
                  </a:lnTo>
                  <a:lnTo>
                    <a:pt x="1530" y="126"/>
                  </a:lnTo>
                  <a:lnTo>
                    <a:pt x="1544" y="128"/>
                  </a:lnTo>
                  <a:lnTo>
                    <a:pt x="1564" y="138"/>
                  </a:lnTo>
                  <a:lnTo>
                    <a:pt x="1596" y="136"/>
                  </a:lnTo>
                  <a:lnTo>
                    <a:pt x="1614" y="156"/>
                  </a:lnTo>
                  <a:lnTo>
                    <a:pt x="1618" y="174"/>
                  </a:lnTo>
                  <a:lnTo>
                    <a:pt x="1606" y="182"/>
                  </a:lnTo>
                  <a:lnTo>
                    <a:pt x="1628" y="208"/>
                  </a:lnTo>
                  <a:lnTo>
                    <a:pt x="1650" y="214"/>
                  </a:lnTo>
                  <a:lnTo>
                    <a:pt x="1670" y="184"/>
                  </a:lnTo>
                  <a:lnTo>
                    <a:pt x="1696" y="198"/>
                  </a:lnTo>
                  <a:lnTo>
                    <a:pt x="1720" y="190"/>
                  </a:lnTo>
                  <a:lnTo>
                    <a:pt x="1746" y="200"/>
                  </a:lnTo>
                  <a:lnTo>
                    <a:pt x="1768" y="192"/>
                  </a:lnTo>
                  <a:lnTo>
                    <a:pt x="1784" y="184"/>
                  </a:lnTo>
                  <a:lnTo>
                    <a:pt x="1782" y="166"/>
                  </a:lnTo>
                  <a:lnTo>
                    <a:pt x="1804" y="158"/>
                  </a:lnTo>
                  <a:lnTo>
                    <a:pt x="1872" y="162"/>
                  </a:lnTo>
                  <a:lnTo>
                    <a:pt x="1884" y="172"/>
                  </a:lnTo>
                  <a:lnTo>
                    <a:pt x="1890" y="176"/>
                  </a:lnTo>
                  <a:lnTo>
                    <a:pt x="1926" y="172"/>
                  </a:lnTo>
                  <a:lnTo>
                    <a:pt x="1942" y="180"/>
                  </a:lnTo>
                  <a:lnTo>
                    <a:pt x="1934" y="190"/>
                  </a:lnTo>
                  <a:lnTo>
                    <a:pt x="1948" y="196"/>
                  </a:lnTo>
                  <a:lnTo>
                    <a:pt x="1978" y="208"/>
                  </a:lnTo>
                  <a:lnTo>
                    <a:pt x="2030" y="210"/>
                  </a:lnTo>
                  <a:lnTo>
                    <a:pt x="2084" y="212"/>
                  </a:lnTo>
                  <a:lnTo>
                    <a:pt x="2106" y="224"/>
                  </a:lnTo>
                  <a:lnTo>
                    <a:pt x="2104" y="238"/>
                  </a:lnTo>
                  <a:lnTo>
                    <a:pt x="2108" y="246"/>
                  </a:lnTo>
                  <a:lnTo>
                    <a:pt x="2126" y="252"/>
                  </a:lnTo>
                  <a:lnTo>
                    <a:pt x="2140" y="246"/>
                  </a:lnTo>
                  <a:lnTo>
                    <a:pt x="2206" y="250"/>
                  </a:lnTo>
                  <a:lnTo>
                    <a:pt x="2214" y="250"/>
                  </a:lnTo>
                  <a:lnTo>
                    <a:pt x="2230" y="242"/>
                  </a:lnTo>
                  <a:lnTo>
                    <a:pt x="2236" y="244"/>
                  </a:lnTo>
                  <a:lnTo>
                    <a:pt x="2236" y="256"/>
                  </a:lnTo>
                  <a:lnTo>
                    <a:pt x="2254" y="270"/>
                  </a:lnTo>
                  <a:lnTo>
                    <a:pt x="2274" y="272"/>
                  </a:lnTo>
                  <a:lnTo>
                    <a:pt x="2280" y="264"/>
                  </a:lnTo>
                  <a:lnTo>
                    <a:pt x="2274" y="252"/>
                  </a:lnTo>
                  <a:lnTo>
                    <a:pt x="2272" y="234"/>
                  </a:lnTo>
                  <a:lnTo>
                    <a:pt x="2284" y="232"/>
                  </a:lnTo>
                  <a:lnTo>
                    <a:pt x="2302" y="240"/>
                  </a:lnTo>
                  <a:lnTo>
                    <a:pt x="2334" y="240"/>
                  </a:lnTo>
                  <a:lnTo>
                    <a:pt x="2372" y="246"/>
                  </a:lnTo>
                  <a:lnTo>
                    <a:pt x="2416" y="262"/>
                  </a:lnTo>
                  <a:lnTo>
                    <a:pt x="2442" y="276"/>
                  </a:lnTo>
                  <a:lnTo>
                    <a:pt x="2488" y="296"/>
                  </a:lnTo>
                  <a:lnTo>
                    <a:pt x="2496" y="308"/>
                  </a:lnTo>
                  <a:lnTo>
                    <a:pt x="2502" y="320"/>
                  </a:lnTo>
                  <a:lnTo>
                    <a:pt x="2512" y="336"/>
                  </a:lnTo>
                  <a:lnTo>
                    <a:pt x="2520" y="332"/>
                  </a:lnTo>
                  <a:lnTo>
                    <a:pt x="2514" y="314"/>
                  </a:lnTo>
                  <a:lnTo>
                    <a:pt x="2530" y="316"/>
                  </a:lnTo>
                  <a:lnTo>
                    <a:pt x="2550" y="320"/>
                  </a:lnTo>
                  <a:lnTo>
                    <a:pt x="2568" y="332"/>
                  </a:lnTo>
                  <a:lnTo>
                    <a:pt x="2580" y="344"/>
                  </a:lnTo>
                  <a:lnTo>
                    <a:pt x="2568" y="356"/>
                  </a:lnTo>
                  <a:lnTo>
                    <a:pt x="2542" y="362"/>
                  </a:lnTo>
                  <a:lnTo>
                    <a:pt x="2538" y="376"/>
                  </a:lnTo>
                  <a:lnTo>
                    <a:pt x="2530" y="394"/>
                  </a:lnTo>
                  <a:lnTo>
                    <a:pt x="2502" y="380"/>
                  </a:lnTo>
                  <a:lnTo>
                    <a:pt x="2486" y="374"/>
                  </a:lnTo>
                  <a:lnTo>
                    <a:pt x="2488" y="358"/>
                  </a:lnTo>
                  <a:lnTo>
                    <a:pt x="2446" y="360"/>
                  </a:lnTo>
                  <a:lnTo>
                    <a:pt x="2440" y="340"/>
                  </a:lnTo>
                  <a:lnTo>
                    <a:pt x="2426" y="342"/>
                  </a:lnTo>
                  <a:lnTo>
                    <a:pt x="2424" y="356"/>
                  </a:lnTo>
                  <a:lnTo>
                    <a:pt x="2430" y="362"/>
                  </a:lnTo>
                  <a:lnTo>
                    <a:pt x="2412" y="378"/>
                  </a:lnTo>
                  <a:lnTo>
                    <a:pt x="2392" y="380"/>
                  </a:lnTo>
                  <a:lnTo>
                    <a:pt x="2378" y="378"/>
                  </a:lnTo>
                  <a:lnTo>
                    <a:pt x="2370" y="372"/>
                  </a:lnTo>
                  <a:lnTo>
                    <a:pt x="2368" y="380"/>
                  </a:lnTo>
                  <a:lnTo>
                    <a:pt x="2382" y="386"/>
                  </a:lnTo>
                  <a:lnTo>
                    <a:pt x="2396" y="394"/>
                  </a:lnTo>
                  <a:lnTo>
                    <a:pt x="2402" y="412"/>
                  </a:lnTo>
                  <a:lnTo>
                    <a:pt x="2414" y="430"/>
                  </a:lnTo>
                  <a:lnTo>
                    <a:pt x="2400" y="438"/>
                  </a:lnTo>
                  <a:lnTo>
                    <a:pt x="2374" y="428"/>
                  </a:lnTo>
                  <a:lnTo>
                    <a:pt x="2362" y="438"/>
                  </a:lnTo>
                  <a:lnTo>
                    <a:pt x="2326" y="454"/>
                  </a:lnTo>
                  <a:lnTo>
                    <a:pt x="2306" y="464"/>
                  </a:lnTo>
                  <a:lnTo>
                    <a:pt x="2266" y="496"/>
                  </a:lnTo>
                  <a:lnTo>
                    <a:pt x="2252" y="484"/>
                  </a:lnTo>
                  <a:lnTo>
                    <a:pt x="2222" y="484"/>
                  </a:lnTo>
                  <a:lnTo>
                    <a:pt x="2206" y="500"/>
                  </a:lnTo>
                  <a:lnTo>
                    <a:pt x="2202" y="484"/>
                  </a:lnTo>
                  <a:lnTo>
                    <a:pt x="2192" y="484"/>
                  </a:lnTo>
                  <a:lnTo>
                    <a:pt x="2188" y="496"/>
                  </a:lnTo>
                  <a:lnTo>
                    <a:pt x="2160" y="496"/>
                  </a:lnTo>
                  <a:lnTo>
                    <a:pt x="2136" y="534"/>
                  </a:lnTo>
                  <a:lnTo>
                    <a:pt x="2136" y="546"/>
                  </a:lnTo>
                  <a:lnTo>
                    <a:pt x="2152" y="546"/>
                  </a:lnTo>
                  <a:lnTo>
                    <a:pt x="2148" y="564"/>
                  </a:lnTo>
                  <a:lnTo>
                    <a:pt x="2154" y="580"/>
                  </a:lnTo>
                  <a:lnTo>
                    <a:pt x="2136" y="586"/>
                  </a:lnTo>
                  <a:lnTo>
                    <a:pt x="2130" y="600"/>
                  </a:lnTo>
                  <a:lnTo>
                    <a:pt x="2136" y="618"/>
                  </a:lnTo>
                  <a:lnTo>
                    <a:pt x="2112" y="626"/>
                  </a:lnTo>
                  <a:lnTo>
                    <a:pt x="2104" y="634"/>
                  </a:lnTo>
                  <a:lnTo>
                    <a:pt x="2104" y="640"/>
                  </a:lnTo>
                  <a:lnTo>
                    <a:pt x="2106" y="644"/>
                  </a:lnTo>
                  <a:lnTo>
                    <a:pt x="2104" y="648"/>
                  </a:lnTo>
                  <a:lnTo>
                    <a:pt x="2080" y="656"/>
                  </a:lnTo>
                  <a:lnTo>
                    <a:pt x="2080" y="670"/>
                  </a:lnTo>
                  <a:lnTo>
                    <a:pt x="2050" y="700"/>
                  </a:lnTo>
                  <a:lnTo>
                    <a:pt x="2046" y="668"/>
                  </a:lnTo>
                  <a:lnTo>
                    <a:pt x="2034" y="618"/>
                  </a:lnTo>
                  <a:lnTo>
                    <a:pt x="2034" y="582"/>
                  </a:lnTo>
                  <a:lnTo>
                    <a:pt x="2046" y="568"/>
                  </a:lnTo>
                  <a:lnTo>
                    <a:pt x="2058" y="546"/>
                  </a:lnTo>
                  <a:lnTo>
                    <a:pt x="2074" y="542"/>
                  </a:lnTo>
                  <a:lnTo>
                    <a:pt x="2116" y="502"/>
                  </a:lnTo>
                  <a:lnTo>
                    <a:pt x="2148" y="480"/>
                  </a:lnTo>
                  <a:lnTo>
                    <a:pt x="2158" y="476"/>
                  </a:lnTo>
                  <a:lnTo>
                    <a:pt x="2174" y="440"/>
                  </a:lnTo>
                  <a:lnTo>
                    <a:pt x="2182" y="436"/>
                  </a:lnTo>
                  <a:lnTo>
                    <a:pt x="2166" y="430"/>
                  </a:lnTo>
                  <a:lnTo>
                    <a:pt x="2160" y="432"/>
                  </a:lnTo>
                  <a:lnTo>
                    <a:pt x="2154" y="438"/>
                  </a:lnTo>
                  <a:lnTo>
                    <a:pt x="2154" y="456"/>
                  </a:lnTo>
                  <a:lnTo>
                    <a:pt x="2140" y="456"/>
                  </a:lnTo>
                  <a:lnTo>
                    <a:pt x="2108" y="476"/>
                  </a:lnTo>
                  <a:lnTo>
                    <a:pt x="2100" y="468"/>
                  </a:lnTo>
                  <a:lnTo>
                    <a:pt x="2108" y="452"/>
                  </a:lnTo>
                  <a:lnTo>
                    <a:pt x="2098" y="456"/>
                  </a:lnTo>
                  <a:lnTo>
                    <a:pt x="2058" y="456"/>
                  </a:lnTo>
                  <a:lnTo>
                    <a:pt x="2020" y="486"/>
                  </a:lnTo>
                  <a:lnTo>
                    <a:pt x="2012" y="502"/>
                  </a:lnTo>
                  <a:lnTo>
                    <a:pt x="2016" y="506"/>
                  </a:lnTo>
                  <a:lnTo>
                    <a:pt x="2026" y="516"/>
                  </a:lnTo>
                  <a:lnTo>
                    <a:pt x="2010" y="516"/>
                  </a:lnTo>
                  <a:lnTo>
                    <a:pt x="1994" y="518"/>
                  </a:lnTo>
                  <a:lnTo>
                    <a:pt x="1964" y="520"/>
                  </a:lnTo>
                  <a:lnTo>
                    <a:pt x="1972" y="512"/>
                  </a:lnTo>
                  <a:lnTo>
                    <a:pt x="1966" y="504"/>
                  </a:lnTo>
                  <a:lnTo>
                    <a:pt x="1944" y="502"/>
                  </a:lnTo>
                  <a:lnTo>
                    <a:pt x="1930" y="504"/>
                  </a:lnTo>
                  <a:lnTo>
                    <a:pt x="1924" y="512"/>
                  </a:lnTo>
                  <a:lnTo>
                    <a:pt x="1894" y="510"/>
                  </a:lnTo>
                  <a:lnTo>
                    <a:pt x="1880" y="512"/>
                  </a:lnTo>
                  <a:lnTo>
                    <a:pt x="1828" y="512"/>
                  </a:lnTo>
                  <a:lnTo>
                    <a:pt x="1712" y="612"/>
                  </a:lnTo>
                  <a:lnTo>
                    <a:pt x="1714" y="622"/>
                  </a:lnTo>
                  <a:lnTo>
                    <a:pt x="1734" y="620"/>
                  </a:lnTo>
                  <a:lnTo>
                    <a:pt x="1736" y="636"/>
                  </a:lnTo>
                  <a:lnTo>
                    <a:pt x="1746" y="624"/>
                  </a:lnTo>
                  <a:lnTo>
                    <a:pt x="1756" y="640"/>
                  </a:lnTo>
                  <a:lnTo>
                    <a:pt x="1770" y="628"/>
                  </a:lnTo>
                  <a:lnTo>
                    <a:pt x="1792" y="632"/>
                  </a:lnTo>
                  <a:lnTo>
                    <a:pt x="1808" y="652"/>
                  </a:lnTo>
                  <a:lnTo>
                    <a:pt x="1804" y="674"/>
                  </a:lnTo>
                  <a:lnTo>
                    <a:pt x="1796" y="696"/>
                  </a:lnTo>
                  <a:lnTo>
                    <a:pt x="1794" y="728"/>
                  </a:lnTo>
                  <a:lnTo>
                    <a:pt x="1788" y="746"/>
                  </a:lnTo>
                  <a:lnTo>
                    <a:pt x="1728" y="820"/>
                  </a:lnTo>
                  <a:lnTo>
                    <a:pt x="1710" y="842"/>
                  </a:lnTo>
                  <a:lnTo>
                    <a:pt x="1696" y="852"/>
                  </a:lnTo>
                  <a:lnTo>
                    <a:pt x="1678" y="860"/>
                  </a:lnTo>
                  <a:lnTo>
                    <a:pt x="1664" y="852"/>
                  </a:lnTo>
                  <a:lnTo>
                    <a:pt x="1646" y="856"/>
                  </a:lnTo>
                  <a:lnTo>
                    <a:pt x="1646" y="820"/>
                  </a:lnTo>
                  <a:lnTo>
                    <a:pt x="1660" y="810"/>
                  </a:lnTo>
                  <a:lnTo>
                    <a:pt x="1666" y="816"/>
                  </a:lnTo>
                  <a:lnTo>
                    <a:pt x="1678" y="814"/>
                  </a:lnTo>
                  <a:lnTo>
                    <a:pt x="1690" y="792"/>
                  </a:lnTo>
                  <a:lnTo>
                    <a:pt x="1696" y="770"/>
                  </a:lnTo>
                  <a:lnTo>
                    <a:pt x="1704" y="766"/>
                  </a:lnTo>
                  <a:lnTo>
                    <a:pt x="1702" y="752"/>
                  </a:lnTo>
                  <a:lnTo>
                    <a:pt x="1686" y="754"/>
                  </a:lnTo>
                  <a:lnTo>
                    <a:pt x="1672" y="756"/>
                  </a:lnTo>
                  <a:lnTo>
                    <a:pt x="1666" y="764"/>
                  </a:lnTo>
                  <a:lnTo>
                    <a:pt x="1644" y="762"/>
                  </a:lnTo>
                  <a:lnTo>
                    <a:pt x="1640" y="742"/>
                  </a:lnTo>
                  <a:lnTo>
                    <a:pt x="1610" y="726"/>
                  </a:lnTo>
                  <a:lnTo>
                    <a:pt x="1594" y="726"/>
                  </a:lnTo>
                  <a:lnTo>
                    <a:pt x="1572" y="674"/>
                  </a:lnTo>
                  <a:lnTo>
                    <a:pt x="1560" y="654"/>
                  </a:lnTo>
                  <a:lnTo>
                    <a:pt x="1530" y="642"/>
                  </a:lnTo>
                  <a:lnTo>
                    <a:pt x="1486" y="646"/>
                  </a:lnTo>
                  <a:lnTo>
                    <a:pt x="1472" y="652"/>
                  </a:lnTo>
                  <a:lnTo>
                    <a:pt x="1470" y="660"/>
                  </a:lnTo>
                  <a:lnTo>
                    <a:pt x="1482" y="662"/>
                  </a:lnTo>
                  <a:lnTo>
                    <a:pt x="1482" y="676"/>
                  </a:lnTo>
                  <a:lnTo>
                    <a:pt x="1472" y="682"/>
                  </a:lnTo>
                  <a:lnTo>
                    <a:pt x="1462" y="700"/>
                  </a:lnTo>
                  <a:lnTo>
                    <a:pt x="1458" y="716"/>
                  </a:lnTo>
                  <a:lnTo>
                    <a:pt x="1446" y="718"/>
                  </a:lnTo>
                  <a:lnTo>
                    <a:pt x="1436" y="728"/>
                  </a:lnTo>
                  <a:lnTo>
                    <a:pt x="1418" y="718"/>
                  </a:lnTo>
                  <a:lnTo>
                    <a:pt x="1394" y="716"/>
                  </a:lnTo>
                  <a:lnTo>
                    <a:pt x="1386" y="710"/>
                  </a:lnTo>
                  <a:lnTo>
                    <a:pt x="1376" y="712"/>
                  </a:lnTo>
                  <a:lnTo>
                    <a:pt x="1358" y="726"/>
                  </a:lnTo>
                  <a:lnTo>
                    <a:pt x="1328" y="732"/>
                  </a:lnTo>
                  <a:lnTo>
                    <a:pt x="1310" y="734"/>
                  </a:lnTo>
                  <a:lnTo>
                    <a:pt x="1288" y="732"/>
                  </a:lnTo>
                  <a:lnTo>
                    <a:pt x="1282" y="726"/>
                  </a:lnTo>
                  <a:lnTo>
                    <a:pt x="1276" y="718"/>
                  </a:lnTo>
                  <a:lnTo>
                    <a:pt x="1266" y="716"/>
                  </a:lnTo>
                  <a:lnTo>
                    <a:pt x="1260" y="710"/>
                  </a:lnTo>
                  <a:lnTo>
                    <a:pt x="1236" y="706"/>
                  </a:lnTo>
                  <a:lnTo>
                    <a:pt x="1222" y="714"/>
                  </a:lnTo>
                  <a:lnTo>
                    <a:pt x="1196" y="710"/>
                  </a:lnTo>
                  <a:lnTo>
                    <a:pt x="1186" y="698"/>
                  </a:lnTo>
                  <a:lnTo>
                    <a:pt x="1184" y="688"/>
                  </a:lnTo>
                  <a:lnTo>
                    <a:pt x="1160" y="680"/>
                  </a:lnTo>
                  <a:lnTo>
                    <a:pt x="1132" y="674"/>
                  </a:lnTo>
                  <a:lnTo>
                    <a:pt x="1114" y="692"/>
                  </a:lnTo>
                  <a:lnTo>
                    <a:pt x="1126" y="706"/>
                  </a:lnTo>
                  <a:lnTo>
                    <a:pt x="1124" y="714"/>
                  </a:lnTo>
                  <a:lnTo>
                    <a:pt x="1112" y="724"/>
                  </a:lnTo>
                  <a:lnTo>
                    <a:pt x="1104" y="718"/>
                  </a:lnTo>
                  <a:lnTo>
                    <a:pt x="1072" y="718"/>
                  </a:lnTo>
                  <a:lnTo>
                    <a:pt x="1062" y="706"/>
                  </a:lnTo>
                  <a:lnTo>
                    <a:pt x="1042" y="702"/>
                  </a:lnTo>
                  <a:lnTo>
                    <a:pt x="1024" y="700"/>
                  </a:lnTo>
                  <a:lnTo>
                    <a:pt x="990" y="718"/>
                  </a:lnTo>
                  <a:lnTo>
                    <a:pt x="982" y="726"/>
                  </a:lnTo>
                  <a:lnTo>
                    <a:pt x="968" y="728"/>
                  </a:lnTo>
                  <a:lnTo>
                    <a:pt x="960" y="736"/>
                  </a:lnTo>
                  <a:lnTo>
                    <a:pt x="944" y="736"/>
                  </a:lnTo>
                  <a:lnTo>
                    <a:pt x="940" y="722"/>
                  </a:lnTo>
                  <a:lnTo>
                    <a:pt x="918" y="720"/>
                  </a:lnTo>
                  <a:lnTo>
                    <a:pt x="904" y="710"/>
                  </a:lnTo>
                  <a:lnTo>
                    <a:pt x="894" y="696"/>
                  </a:lnTo>
                  <a:lnTo>
                    <a:pt x="866" y="700"/>
                  </a:lnTo>
                  <a:lnTo>
                    <a:pt x="844" y="688"/>
                  </a:lnTo>
                  <a:lnTo>
                    <a:pt x="840" y="696"/>
                  </a:lnTo>
                  <a:lnTo>
                    <a:pt x="832" y="696"/>
                  </a:lnTo>
                  <a:lnTo>
                    <a:pt x="818" y="672"/>
                  </a:lnTo>
                  <a:lnTo>
                    <a:pt x="802" y="648"/>
                  </a:lnTo>
                  <a:lnTo>
                    <a:pt x="784" y="636"/>
                  </a:lnTo>
                  <a:lnTo>
                    <a:pt x="782" y="626"/>
                  </a:lnTo>
                  <a:lnTo>
                    <a:pt x="760" y="632"/>
                  </a:lnTo>
                  <a:lnTo>
                    <a:pt x="742" y="642"/>
                  </a:lnTo>
                  <a:lnTo>
                    <a:pt x="722" y="632"/>
                  </a:lnTo>
                  <a:lnTo>
                    <a:pt x="702" y="626"/>
                  </a:lnTo>
                  <a:lnTo>
                    <a:pt x="692" y="620"/>
                  </a:lnTo>
                  <a:lnTo>
                    <a:pt x="688" y="606"/>
                  </a:lnTo>
                  <a:lnTo>
                    <a:pt x="668" y="604"/>
                  </a:lnTo>
                  <a:lnTo>
                    <a:pt x="646" y="608"/>
                  </a:lnTo>
                  <a:lnTo>
                    <a:pt x="558" y="632"/>
                  </a:lnTo>
                  <a:lnTo>
                    <a:pt x="536" y="634"/>
                  </a:lnTo>
                  <a:lnTo>
                    <a:pt x="540" y="644"/>
                  </a:lnTo>
                  <a:lnTo>
                    <a:pt x="544" y="652"/>
                  </a:lnTo>
                  <a:lnTo>
                    <a:pt x="532" y="656"/>
                  </a:lnTo>
                  <a:lnTo>
                    <a:pt x="530" y="666"/>
                  </a:lnTo>
                  <a:lnTo>
                    <a:pt x="524" y="672"/>
                  </a:lnTo>
                  <a:lnTo>
                    <a:pt x="518" y="680"/>
                  </a:lnTo>
                  <a:lnTo>
                    <a:pt x="532" y="684"/>
                  </a:lnTo>
                  <a:lnTo>
                    <a:pt x="540" y="692"/>
                  </a:lnTo>
                  <a:lnTo>
                    <a:pt x="530" y="702"/>
                  </a:lnTo>
                  <a:lnTo>
                    <a:pt x="504" y="704"/>
                  </a:lnTo>
                  <a:lnTo>
                    <a:pt x="494" y="694"/>
                  </a:lnTo>
                  <a:lnTo>
                    <a:pt x="476" y="694"/>
                  </a:lnTo>
                  <a:lnTo>
                    <a:pt x="454" y="704"/>
                  </a:lnTo>
                  <a:lnTo>
                    <a:pt x="438" y="702"/>
                  </a:lnTo>
                  <a:lnTo>
                    <a:pt x="416" y="688"/>
                  </a:lnTo>
                  <a:lnTo>
                    <a:pt x="380" y="682"/>
                  </a:lnTo>
                  <a:lnTo>
                    <a:pt x="364" y="688"/>
                  </a:lnTo>
                  <a:lnTo>
                    <a:pt x="340" y="706"/>
                  </a:lnTo>
                  <a:lnTo>
                    <a:pt x="338" y="718"/>
                  </a:lnTo>
                  <a:lnTo>
                    <a:pt x="330" y="722"/>
                  </a:lnTo>
                  <a:lnTo>
                    <a:pt x="322" y="706"/>
                  </a:lnTo>
                  <a:lnTo>
                    <a:pt x="310" y="720"/>
                  </a:lnTo>
                  <a:lnTo>
                    <a:pt x="304" y="744"/>
                  </a:lnTo>
                  <a:lnTo>
                    <a:pt x="314" y="758"/>
                  </a:lnTo>
                  <a:lnTo>
                    <a:pt x="328" y="762"/>
                  </a:lnTo>
                  <a:lnTo>
                    <a:pt x="340" y="778"/>
                  </a:lnTo>
                  <a:lnTo>
                    <a:pt x="344" y="792"/>
                  </a:lnTo>
                  <a:close/>
                </a:path>
              </a:pathLst>
            </a:custGeom>
            <a:grpFill/>
            <a:ln w="3175">
              <a:solidFill>
                <a:schemeClr val="accent3"/>
              </a:solidFill>
              <a:prstDash val="solid"/>
              <a:round/>
              <a:headEnd/>
              <a:tailEnd/>
            </a:ln>
          </p:spPr>
          <p:txBody>
            <a:bodyPr/>
            <a:lstStyle/>
            <a:p>
              <a:pPr>
                <a:defRPr/>
              </a:pPr>
              <a:endParaRPr lang="en-GB"/>
            </a:p>
          </p:txBody>
        </p:sp>
        <p:sp>
          <p:nvSpPr>
            <p:cNvPr id="205" name="Freeform 205"/>
            <p:cNvSpPr>
              <a:spLocks/>
            </p:cNvSpPr>
            <p:nvPr/>
          </p:nvSpPr>
          <p:spPr bwMode="gray">
            <a:xfrm>
              <a:off x="3519" y="1007"/>
              <a:ext cx="276" cy="196"/>
            </a:xfrm>
            <a:custGeom>
              <a:avLst/>
              <a:gdLst/>
              <a:ahLst/>
              <a:cxnLst>
                <a:cxn ang="0">
                  <a:pos x="88" y="196"/>
                </a:cxn>
                <a:cxn ang="0">
                  <a:pos x="36" y="194"/>
                </a:cxn>
                <a:cxn ang="0">
                  <a:pos x="36" y="182"/>
                </a:cxn>
                <a:cxn ang="0">
                  <a:pos x="30" y="176"/>
                </a:cxn>
                <a:cxn ang="0">
                  <a:pos x="20" y="182"/>
                </a:cxn>
                <a:cxn ang="0">
                  <a:pos x="10" y="176"/>
                </a:cxn>
                <a:cxn ang="0">
                  <a:pos x="0" y="166"/>
                </a:cxn>
                <a:cxn ang="0">
                  <a:pos x="0" y="154"/>
                </a:cxn>
                <a:cxn ang="0">
                  <a:pos x="12" y="150"/>
                </a:cxn>
                <a:cxn ang="0">
                  <a:pos x="20" y="142"/>
                </a:cxn>
                <a:cxn ang="0">
                  <a:pos x="20" y="132"/>
                </a:cxn>
                <a:cxn ang="0">
                  <a:pos x="34" y="118"/>
                </a:cxn>
                <a:cxn ang="0">
                  <a:pos x="44" y="116"/>
                </a:cxn>
                <a:cxn ang="0">
                  <a:pos x="48" y="108"/>
                </a:cxn>
                <a:cxn ang="0">
                  <a:pos x="38" y="106"/>
                </a:cxn>
                <a:cxn ang="0">
                  <a:pos x="64" y="84"/>
                </a:cxn>
                <a:cxn ang="0">
                  <a:pos x="76" y="66"/>
                </a:cxn>
                <a:cxn ang="0">
                  <a:pos x="110" y="40"/>
                </a:cxn>
                <a:cxn ang="0">
                  <a:pos x="132" y="36"/>
                </a:cxn>
                <a:cxn ang="0">
                  <a:pos x="140" y="28"/>
                </a:cxn>
                <a:cxn ang="0">
                  <a:pos x="176" y="24"/>
                </a:cxn>
                <a:cxn ang="0">
                  <a:pos x="210" y="20"/>
                </a:cxn>
                <a:cxn ang="0">
                  <a:pos x="230" y="8"/>
                </a:cxn>
                <a:cxn ang="0">
                  <a:pos x="250" y="0"/>
                </a:cxn>
                <a:cxn ang="0">
                  <a:pos x="266" y="0"/>
                </a:cxn>
                <a:cxn ang="0">
                  <a:pos x="276" y="6"/>
                </a:cxn>
                <a:cxn ang="0">
                  <a:pos x="272" y="18"/>
                </a:cxn>
                <a:cxn ang="0">
                  <a:pos x="254" y="30"/>
                </a:cxn>
                <a:cxn ang="0">
                  <a:pos x="222" y="40"/>
                </a:cxn>
                <a:cxn ang="0">
                  <a:pos x="166" y="50"/>
                </a:cxn>
                <a:cxn ang="0">
                  <a:pos x="136" y="74"/>
                </a:cxn>
                <a:cxn ang="0">
                  <a:pos x="122" y="80"/>
                </a:cxn>
                <a:cxn ang="0">
                  <a:pos x="110" y="82"/>
                </a:cxn>
                <a:cxn ang="0">
                  <a:pos x="110" y="94"/>
                </a:cxn>
                <a:cxn ang="0">
                  <a:pos x="96" y="102"/>
                </a:cxn>
                <a:cxn ang="0">
                  <a:pos x="86" y="116"/>
                </a:cxn>
                <a:cxn ang="0">
                  <a:pos x="64" y="140"/>
                </a:cxn>
                <a:cxn ang="0">
                  <a:pos x="62" y="166"/>
                </a:cxn>
                <a:cxn ang="0">
                  <a:pos x="72" y="174"/>
                </a:cxn>
                <a:cxn ang="0">
                  <a:pos x="74" y="184"/>
                </a:cxn>
                <a:cxn ang="0">
                  <a:pos x="88" y="196"/>
                </a:cxn>
              </a:cxnLst>
              <a:rect l="0" t="0" r="r" b="b"/>
              <a:pathLst>
                <a:path w="276" h="196">
                  <a:moveTo>
                    <a:pt x="88" y="196"/>
                  </a:moveTo>
                  <a:lnTo>
                    <a:pt x="36" y="194"/>
                  </a:lnTo>
                  <a:lnTo>
                    <a:pt x="36" y="182"/>
                  </a:lnTo>
                  <a:lnTo>
                    <a:pt x="30" y="176"/>
                  </a:lnTo>
                  <a:lnTo>
                    <a:pt x="20" y="182"/>
                  </a:lnTo>
                  <a:lnTo>
                    <a:pt x="10" y="176"/>
                  </a:lnTo>
                  <a:lnTo>
                    <a:pt x="0" y="166"/>
                  </a:lnTo>
                  <a:lnTo>
                    <a:pt x="0" y="154"/>
                  </a:lnTo>
                  <a:lnTo>
                    <a:pt x="12" y="150"/>
                  </a:lnTo>
                  <a:lnTo>
                    <a:pt x="20" y="142"/>
                  </a:lnTo>
                  <a:lnTo>
                    <a:pt x="20" y="132"/>
                  </a:lnTo>
                  <a:lnTo>
                    <a:pt x="34" y="118"/>
                  </a:lnTo>
                  <a:lnTo>
                    <a:pt x="44" y="116"/>
                  </a:lnTo>
                  <a:lnTo>
                    <a:pt x="48" y="108"/>
                  </a:lnTo>
                  <a:lnTo>
                    <a:pt x="38" y="106"/>
                  </a:lnTo>
                  <a:lnTo>
                    <a:pt x="64" y="84"/>
                  </a:lnTo>
                  <a:lnTo>
                    <a:pt x="76" y="66"/>
                  </a:lnTo>
                  <a:lnTo>
                    <a:pt x="110" y="40"/>
                  </a:lnTo>
                  <a:lnTo>
                    <a:pt x="132" y="36"/>
                  </a:lnTo>
                  <a:lnTo>
                    <a:pt x="140" y="28"/>
                  </a:lnTo>
                  <a:lnTo>
                    <a:pt x="176" y="24"/>
                  </a:lnTo>
                  <a:lnTo>
                    <a:pt x="210" y="20"/>
                  </a:lnTo>
                  <a:lnTo>
                    <a:pt x="230" y="8"/>
                  </a:lnTo>
                  <a:lnTo>
                    <a:pt x="250" y="0"/>
                  </a:lnTo>
                  <a:lnTo>
                    <a:pt x="266" y="0"/>
                  </a:lnTo>
                  <a:lnTo>
                    <a:pt x="276" y="6"/>
                  </a:lnTo>
                  <a:lnTo>
                    <a:pt x="272" y="18"/>
                  </a:lnTo>
                  <a:lnTo>
                    <a:pt x="254" y="30"/>
                  </a:lnTo>
                  <a:lnTo>
                    <a:pt x="222" y="40"/>
                  </a:lnTo>
                  <a:lnTo>
                    <a:pt x="166" y="50"/>
                  </a:lnTo>
                  <a:lnTo>
                    <a:pt x="136" y="74"/>
                  </a:lnTo>
                  <a:lnTo>
                    <a:pt x="122" y="80"/>
                  </a:lnTo>
                  <a:lnTo>
                    <a:pt x="110" y="82"/>
                  </a:lnTo>
                  <a:lnTo>
                    <a:pt x="110" y="94"/>
                  </a:lnTo>
                  <a:lnTo>
                    <a:pt x="96" y="102"/>
                  </a:lnTo>
                  <a:lnTo>
                    <a:pt x="86" y="116"/>
                  </a:lnTo>
                  <a:lnTo>
                    <a:pt x="64" y="140"/>
                  </a:lnTo>
                  <a:lnTo>
                    <a:pt x="62" y="166"/>
                  </a:lnTo>
                  <a:lnTo>
                    <a:pt x="72" y="174"/>
                  </a:lnTo>
                  <a:lnTo>
                    <a:pt x="74" y="184"/>
                  </a:lnTo>
                  <a:lnTo>
                    <a:pt x="88" y="196"/>
                  </a:lnTo>
                  <a:close/>
                </a:path>
              </a:pathLst>
            </a:custGeom>
            <a:grpFill/>
            <a:ln w="3175">
              <a:solidFill>
                <a:schemeClr val="accent3"/>
              </a:solidFill>
              <a:prstDash val="solid"/>
              <a:round/>
              <a:headEnd/>
              <a:tailEnd/>
            </a:ln>
          </p:spPr>
          <p:txBody>
            <a:bodyPr/>
            <a:lstStyle/>
            <a:p>
              <a:pPr>
                <a:defRPr/>
              </a:pPr>
              <a:endParaRPr lang="en-GB"/>
            </a:p>
          </p:txBody>
        </p:sp>
        <p:sp>
          <p:nvSpPr>
            <p:cNvPr id="206" name="Freeform 206"/>
            <p:cNvSpPr>
              <a:spLocks/>
            </p:cNvSpPr>
            <p:nvPr/>
          </p:nvSpPr>
          <p:spPr bwMode="gray">
            <a:xfrm>
              <a:off x="4277" y="925"/>
              <a:ext cx="96" cy="52"/>
            </a:xfrm>
            <a:custGeom>
              <a:avLst/>
              <a:gdLst/>
              <a:ahLst/>
              <a:cxnLst>
                <a:cxn ang="0">
                  <a:pos x="0" y="48"/>
                </a:cxn>
                <a:cxn ang="0">
                  <a:pos x="16" y="30"/>
                </a:cxn>
                <a:cxn ang="0">
                  <a:pos x="28" y="14"/>
                </a:cxn>
                <a:cxn ang="0">
                  <a:pos x="40" y="2"/>
                </a:cxn>
                <a:cxn ang="0">
                  <a:pos x="58" y="0"/>
                </a:cxn>
                <a:cxn ang="0">
                  <a:pos x="54" y="14"/>
                </a:cxn>
                <a:cxn ang="0">
                  <a:pos x="70" y="6"/>
                </a:cxn>
                <a:cxn ang="0">
                  <a:pos x="82" y="16"/>
                </a:cxn>
                <a:cxn ang="0">
                  <a:pos x="96" y="22"/>
                </a:cxn>
                <a:cxn ang="0">
                  <a:pos x="94" y="32"/>
                </a:cxn>
                <a:cxn ang="0">
                  <a:pos x="86" y="40"/>
                </a:cxn>
                <a:cxn ang="0">
                  <a:pos x="58" y="40"/>
                </a:cxn>
                <a:cxn ang="0">
                  <a:pos x="26" y="42"/>
                </a:cxn>
                <a:cxn ang="0">
                  <a:pos x="20" y="48"/>
                </a:cxn>
                <a:cxn ang="0">
                  <a:pos x="8" y="52"/>
                </a:cxn>
                <a:cxn ang="0">
                  <a:pos x="0" y="48"/>
                </a:cxn>
              </a:cxnLst>
              <a:rect l="0" t="0" r="r" b="b"/>
              <a:pathLst>
                <a:path w="96" h="52">
                  <a:moveTo>
                    <a:pt x="0" y="48"/>
                  </a:moveTo>
                  <a:lnTo>
                    <a:pt x="16" y="30"/>
                  </a:lnTo>
                  <a:lnTo>
                    <a:pt x="28" y="14"/>
                  </a:lnTo>
                  <a:lnTo>
                    <a:pt x="40" y="2"/>
                  </a:lnTo>
                  <a:lnTo>
                    <a:pt x="58" y="0"/>
                  </a:lnTo>
                  <a:lnTo>
                    <a:pt x="54" y="14"/>
                  </a:lnTo>
                  <a:lnTo>
                    <a:pt x="70" y="6"/>
                  </a:lnTo>
                  <a:lnTo>
                    <a:pt x="82" y="16"/>
                  </a:lnTo>
                  <a:lnTo>
                    <a:pt x="96" y="22"/>
                  </a:lnTo>
                  <a:lnTo>
                    <a:pt x="94" y="32"/>
                  </a:lnTo>
                  <a:lnTo>
                    <a:pt x="86" y="40"/>
                  </a:lnTo>
                  <a:lnTo>
                    <a:pt x="58" y="40"/>
                  </a:lnTo>
                  <a:lnTo>
                    <a:pt x="26" y="42"/>
                  </a:lnTo>
                  <a:lnTo>
                    <a:pt x="20" y="48"/>
                  </a:lnTo>
                  <a:lnTo>
                    <a:pt x="8" y="52"/>
                  </a:lnTo>
                  <a:lnTo>
                    <a:pt x="0" y="48"/>
                  </a:lnTo>
                  <a:close/>
                </a:path>
              </a:pathLst>
            </a:custGeom>
            <a:grpFill/>
            <a:ln w="3175">
              <a:solidFill>
                <a:schemeClr val="accent3"/>
              </a:solidFill>
              <a:prstDash val="solid"/>
              <a:round/>
              <a:headEnd/>
              <a:tailEnd/>
            </a:ln>
          </p:spPr>
          <p:txBody>
            <a:bodyPr/>
            <a:lstStyle/>
            <a:p>
              <a:pPr>
                <a:defRPr/>
              </a:pPr>
              <a:endParaRPr lang="en-GB"/>
            </a:p>
          </p:txBody>
        </p:sp>
        <p:sp>
          <p:nvSpPr>
            <p:cNvPr id="207" name="Freeform 207"/>
            <p:cNvSpPr>
              <a:spLocks/>
            </p:cNvSpPr>
            <p:nvPr/>
          </p:nvSpPr>
          <p:spPr bwMode="gray">
            <a:xfrm>
              <a:off x="4189" y="897"/>
              <a:ext cx="96" cy="46"/>
            </a:xfrm>
            <a:custGeom>
              <a:avLst/>
              <a:gdLst/>
              <a:ahLst/>
              <a:cxnLst>
                <a:cxn ang="0">
                  <a:pos x="0" y="22"/>
                </a:cxn>
                <a:cxn ang="0">
                  <a:pos x="16" y="6"/>
                </a:cxn>
                <a:cxn ang="0">
                  <a:pos x="46" y="0"/>
                </a:cxn>
                <a:cxn ang="0">
                  <a:pos x="64" y="2"/>
                </a:cxn>
                <a:cxn ang="0">
                  <a:pos x="64" y="10"/>
                </a:cxn>
                <a:cxn ang="0">
                  <a:pos x="76" y="8"/>
                </a:cxn>
                <a:cxn ang="0">
                  <a:pos x="88" y="6"/>
                </a:cxn>
                <a:cxn ang="0">
                  <a:pos x="96" y="14"/>
                </a:cxn>
                <a:cxn ang="0">
                  <a:pos x="96" y="26"/>
                </a:cxn>
                <a:cxn ang="0">
                  <a:pos x="84" y="36"/>
                </a:cxn>
                <a:cxn ang="0">
                  <a:pos x="92" y="46"/>
                </a:cxn>
                <a:cxn ang="0">
                  <a:pos x="54" y="46"/>
                </a:cxn>
                <a:cxn ang="0">
                  <a:pos x="40" y="40"/>
                </a:cxn>
                <a:cxn ang="0">
                  <a:pos x="16" y="40"/>
                </a:cxn>
                <a:cxn ang="0">
                  <a:pos x="8" y="28"/>
                </a:cxn>
                <a:cxn ang="0">
                  <a:pos x="0" y="22"/>
                </a:cxn>
              </a:cxnLst>
              <a:rect l="0" t="0" r="r" b="b"/>
              <a:pathLst>
                <a:path w="96" h="46">
                  <a:moveTo>
                    <a:pt x="0" y="22"/>
                  </a:moveTo>
                  <a:lnTo>
                    <a:pt x="16" y="6"/>
                  </a:lnTo>
                  <a:lnTo>
                    <a:pt x="46" y="0"/>
                  </a:lnTo>
                  <a:lnTo>
                    <a:pt x="64" y="2"/>
                  </a:lnTo>
                  <a:lnTo>
                    <a:pt x="64" y="10"/>
                  </a:lnTo>
                  <a:lnTo>
                    <a:pt x="76" y="8"/>
                  </a:lnTo>
                  <a:lnTo>
                    <a:pt x="88" y="6"/>
                  </a:lnTo>
                  <a:lnTo>
                    <a:pt x="96" y="14"/>
                  </a:lnTo>
                  <a:lnTo>
                    <a:pt x="96" y="26"/>
                  </a:lnTo>
                  <a:lnTo>
                    <a:pt x="84" y="36"/>
                  </a:lnTo>
                  <a:lnTo>
                    <a:pt x="92" y="46"/>
                  </a:lnTo>
                  <a:lnTo>
                    <a:pt x="54" y="46"/>
                  </a:lnTo>
                  <a:lnTo>
                    <a:pt x="40" y="40"/>
                  </a:lnTo>
                  <a:lnTo>
                    <a:pt x="16" y="40"/>
                  </a:lnTo>
                  <a:lnTo>
                    <a:pt x="8" y="28"/>
                  </a:lnTo>
                  <a:lnTo>
                    <a:pt x="0" y="22"/>
                  </a:lnTo>
                  <a:close/>
                </a:path>
              </a:pathLst>
            </a:custGeom>
            <a:grpFill/>
            <a:ln w="3175">
              <a:solidFill>
                <a:schemeClr val="accent3"/>
              </a:solidFill>
              <a:prstDash val="solid"/>
              <a:round/>
              <a:headEnd/>
              <a:tailEnd/>
            </a:ln>
          </p:spPr>
          <p:txBody>
            <a:bodyPr/>
            <a:lstStyle/>
            <a:p>
              <a:pPr>
                <a:defRPr/>
              </a:pPr>
              <a:endParaRPr lang="en-GB"/>
            </a:p>
          </p:txBody>
        </p:sp>
        <p:sp>
          <p:nvSpPr>
            <p:cNvPr id="208" name="Freeform 208"/>
            <p:cNvSpPr>
              <a:spLocks/>
            </p:cNvSpPr>
            <p:nvPr/>
          </p:nvSpPr>
          <p:spPr bwMode="gray">
            <a:xfrm>
              <a:off x="4165" y="855"/>
              <a:ext cx="84" cy="44"/>
            </a:xfrm>
            <a:custGeom>
              <a:avLst/>
              <a:gdLst/>
              <a:ahLst/>
              <a:cxnLst>
                <a:cxn ang="0">
                  <a:pos x="0" y="34"/>
                </a:cxn>
                <a:cxn ang="0">
                  <a:pos x="22" y="44"/>
                </a:cxn>
                <a:cxn ang="0">
                  <a:pos x="36" y="42"/>
                </a:cxn>
                <a:cxn ang="0">
                  <a:pos x="56" y="38"/>
                </a:cxn>
                <a:cxn ang="0">
                  <a:pos x="74" y="36"/>
                </a:cxn>
                <a:cxn ang="0">
                  <a:pos x="76" y="28"/>
                </a:cxn>
                <a:cxn ang="0">
                  <a:pos x="84" y="22"/>
                </a:cxn>
                <a:cxn ang="0">
                  <a:pos x="72" y="14"/>
                </a:cxn>
                <a:cxn ang="0">
                  <a:pos x="60" y="2"/>
                </a:cxn>
                <a:cxn ang="0">
                  <a:pos x="44" y="0"/>
                </a:cxn>
                <a:cxn ang="0">
                  <a:pos x="40" y="10"/>
                </a:cxn>
                <a:cxn ang="0">
                  <a:pos x="16" y="12"/>
                </a:cxn>
                <a:cxn ang="0">
                  <a:pos x="12" y="18"/>
                </a:cxn>
                <a:cxn ang="0">
                  <a:pos x="10" y="28"/>
                </a:cxn>
                <a:cxn ang="0">
                  <a:pos x="0" y="34"/>
                </a:cxn>
              </a:cxnLst>
              <a:rect l="0" t="0" r="r" b="b"/>
              <a:pathLst>
                <a:path w="84" h="44">
                  <a:moveTo>
                    <a:pt x="0" y="34"/>
                  </a:moveTo>
                  <a:lnTo>
                    <a:pt x="22" y="44"/>
                  </a:lnTo>
                  <a:lnTo>
                    <a:pt x="36" y="42"/>
                  </a:lnTo>
                  <a:lnTo>
                    <a:pt x="56" y="38"/>
                  </a:lnTo>
                  <a:lnTo>
                    <a:pt x="74" y="36"/>
                  </a:lnTo>
                  <a:lnTo>
                    <a:pt x="76" y="28"/>
                  </a:lnTo>
                  <a:lnTo>
                    <a:pt x="84" y="22"/>
                  </a:lnTo>
                  <a:lnTo>
                    <a:pt x="72" y="14"/>
                  </a:lnTo>
                  <a:lnTo>
                    <a:pt x="60" y="2"/>
                  </a:lnTo>
                  <a:lnTo>
                    <a:pt x="44" y="0"/>
                  </a:lnTo>
                  <a:lnTo>
                    <a:pt x="40" y="10"/>
                  </a:lnTo>
                  <a:lnTo>
                    <a:pt x="16" y="12"/>
                  </a:lnTo>
                  <a:lnTo>
                    <a:pt x="12" y="18"/>
                  </a:lnTo>
                  <a:lnTo>
                    <a:pt x="10" y="28"/>
                  </a:lnTo>
                  <a:lnTo>
                    <a:pt x="0" y="34"/>
                  </a:lnTo>
                  <a:close/>
                </a:path>
              </a:pathLst>
            </a:custGeom>
            <a:grpFill/>
            <a:ln w="3175">
              <a:solidFill>
                <a:schemeClr val="accent3"/>
              </a:solidFill>
              <a:prstDash val="solid"/>
              <a:round/>
              <a:headEnd/>
              <a:tailEnd/>
            </a:ln>
          </p:spPr>
          <p:txBody>
            <a:bodyPr/>
            <a:lstStyle/>
            <a:p>
              <a:pPr>
                <a:defRPr/>
              </a:pPr>
              <a:endParaRPr lang="en-GB"/>
            </a:p>
          </p:txBody>
        </p:sp>
        <p:sp>
          <p:nvSpPr>
            <p:cNvPr id="209" name="Freeform 209"/>
            <p:cNvSpPr>
              <a:spLocks/>
            </p:cNvSpPr>
            <p:nvPr/>
          </p:nvSpPr>
          <p:spPr bwMode="gray">
            <a:xfrm>
              <a:off x="4877" y="1037"/>
              <a:ext cx="128" cy="44"/>
            </a:xfrm>
            <a:custGeom>
              <a:avLst/>
              <a:gdLst/>
              <a:ahLst/>
              <a:cxnLst>
                <a:cxn ang="0">
                  <a:pos x="38" y="42"/>
                </a:cxn>
                <a:cxn ang="0">
                  <a:pos x="26" y="44"/>
                </a:cxn>
                <a:cxn ang="0">
                  <a:pos x="2" y="32"/>
                </a:cxn>
                <a:cxn ang="0">
                  <a:pos x="0" y="20"/>
                </a:cxn>
                <a:cxn ang="0">
                  <a:pos x="6" y="6"/>
                </a:cxn>
                <a:cxn ang="0">
                  <a:pos x="18" y="0"/>
                </a:cxn>
                <a:cxn ang="0">
                  <a:pos x="30" y="0"/>
                </a:cxn>
                <a:cxn ang="0">
                  <a:pos x="46" y="8"/>
                </a:cxn>
                <a:cxn ang="0">
                  <a:pos x="58" y="16"/>
                </a:cxn>
                <a:cxn ang="0">
                  <a:pos x="64" y="4"/>
                </a:cxn>
                <a:cxn ang="0">
                  <a:pos x="76" y="4"/>
                </a:cxn>
                <a:cxn ang="0">
                  <a:pos x="86" y="10"/>
                </a:cxn>
                <a:cxn ang="0">
                  <a:pos x="100" y="8"/>
                </a:cxn>
                <a:cxn ang="0">
                  <a:pos x="120" y="14"/>
                </a:cxn>
                <a:cxn ang="0">
                  <a:pos x="128" y="20"/>
                </a:cxn>
                <a:cxn ang="0">
                  <a:pos x="120" y="32"/>
                </a:cxn>
                <a:cxn ang="0">
                  <a:pos x="104" y="36"/>
                </a:cxn>
                <a:cxn ang="0">
                  <a:pos x="92" y="32"/>
                </a:cxn>
                <a:cxn ang="0">
                  <a:pos x="86" y="24"/>
                </a:cxn>
                <a:cxn ang="0">
                  <a:pos x="90" y="14"/>
                </a:cxn>
                <a:cxn ang="0">
                  <a:pos x="78" y="16"/>
                </a:cxn>
                <a:cxn ang="0">
                  <a:pos x="80" y="24"/>
                </a:cxn>
                <a:cxn ang="0">
                  <a:pos x="84" y="30"/>
                </a:cxn>
                <a:cxn ang="0">
                  <a:pos x="88" y="38"/>
                </a:cxn>
                <a:cxn ang="0">
                  <a:pos x="78" y="38"/>
                </a:cxn>
                <a:cxn ang="0">
                  <a:pos x="62" y="36"/>
                </a:cxn>
                <a:cxn ang="0">
                  <a:pos x="48" y="36"/>
                </a:cxn>
                <a:cxn ang="0">
                  <a:pos x="38" y="34"/>
                </a:cxn>
                <a:cxn ang="0">
                  <a:pos x="38" y="42"/>
                </a:cxn>
              </a:cxnLst>
              <a:rect l="0" t="0" r="r" b="b"/>
              <a:pathLst>
                <a:path w="128" h="44">
                  <a:moveTo>
                    <a:pt x="38" y="42"/>
                  </a:moveTo>
                  <a:lnTo>
                    <a:pt x="26" y="44"/>
                  </a:lnTo>
                  <a:lnTo>
                    <a:pt x="2" y="32"/>
                  </a:lnTo>
                  <a:lnTo>
                    <a:pt x="0" y="20"/>
                  </a:lnTo>
                  <a:lnTo>
                    <a:pt x="6" y="6"/>
                  </a:lnTo>
                  <a:lnTo>
                    <a:pt x="18" y="0"/>
                  </a:lnTo>
                  <a:lnTo>
                    <a:pt x="30" y="0"/>
                  </a:lnTo>
                  <a:lnTo>
                    <a:pt x="46" y="8"/>
                  </a:lnTo>
                  <a:lnTo>
                    <a:pt x="58" y="16"/>
                  </a:lnTo>
                  <a:lnTo>
                    <a:pt x="64" y="4"/>
                  </a:lnTo>
                  <a:lnTo>
                    <a:pt x="76" y="4"/>
                  </a:lnTo>
                  <a:lnTo>
                    <a:pt x="86" y="10"/>
                  </a:lnTo>
                  <a:lnTo>
                    <a:pt x="100" y="8"/>
                  </a:lnTo>
                  <a:lnTo>
                    <a:pt x="120" y="14"/>
                  </a:lnTo>
                  <a:lnTo>
                    <a:pt x="128" y="20"/>
                  </a:lnTo>
                  <a:lnTo>
                    <a:pt x="120" y="32"/>
                  </a:lnTo>
                  <a:lnTo>
                    <a:pt x="104" y="36"/>
                  </a:lnTo>
                  <a:lnTo>
                    <a:pt x="92" y="32"/>
                  </a:lnTo>
                  <a:lnTo>
                    <a:pt x="86" y="24"/>
                  </a:lnTo>
                  <a:lnTo>
                    <a:pt x="90" y="14"/>
                  </a:lnTo>
                  <a:lnTo>
                    <a:pt x="78" y="16"/>
                  </a:lnTo>
                  <a:lnTo>
                    <a:pt x="80" y="24"/>
                  </a:lnTo>
                  <a:lnTo>
                    <a:pt x="84" y="30"/>
                  </a:lnTo>
                  <a:lnTo>
                    <a:pt x="88" y="38"/>
                  </a:lnTo>
                  <a:lnTo>
                    <a:pt x="78" y="38"/>
                  </a:lnTo>
                  <a:lnTo>
                    <a:pt x="62" y="36"/>
                  </a:lnTo>
                  <a:lnTo>
                    <a:pt x="48" y="36"/>
                  </a:lnTo>
                  <a:lnTo>
                    <a:pt x="38" y="34"/>
                  </a:lnTo>
                  <a:lnTo>
                    <a:pt x="38" y="42"/>
                  </a:lnTo>
                  <a:close/>
                </a:path>
              </a:pathLst>
            </a:custGeom>
            <a:grpFill/>
            <a:ln w="3175">
              <a:solidFill>
                <a:schemeClr val="accent3"/>
              </a:solidFill>
              <a:prstDash val="solid"/>
              <a:round/>
              <a:headEnd/>
              <a:tailEnd/>
            </a:ln>
          </p:spPr>
          <p:txBody>
            <a:bodyPr/>
            <a:lstStyle/>
            <a:p>
              <a:pPr>
                <a:defRPr/>
              </a:pPr>
              <a:endParaRPr lang="en-GB"/>
            </a:p>
          </p:txBody>
        </p:sp>
        <p:sp>
          <p:nvSpPr>
            <p:cNvPr id="210" name="Freeform 210"/>
            <p:cNvSpPr>
              <a:spLocks/>
            </p:cNvSpPr>
            <p:nvPr/>
          </p:nvSpPr>
          <p:spPr bwMode="gray">
            <a:xfrm>
              <a:off x="5021" y="1057"/>
              <a:ext cx="74" cy="24"/>
            </a:xfrm>
            <a:custGeom>
              <a:avLst/>
              <a:gdLst/>
              <a:ahLst/>
              <a:cxnLst>
                <a:cxn ang="0">
                  <a:pos x="6" y="0"/>
                </a:cxn>
                <a:cxn ang="0">
                  <a:pos x="16" y="4"/>
                </a:cxn>
                <a:cxn ang="0">
                  <a:pos x="36" y="4"/>
                </a:cxn>
                <a:cxn ang="0">
                  <a:pos x="50" y="8"/>
                </a:cxn>
                <a:cxn ang="0">
                  <a:pos x="68" y="10"/>
                </a:cxn>
                <a:cxn ang="0">
                  <a:pos x="74" y="14"/>
                </a:cxn>
                <a:cxn ang="0">
                  <a:pos x="60" y="20"/>
                </a:cxn>
                <a:cxn ang="0">
                  <a:pos x="48" y="24"/>
                </a:cxn>
                <a:cxn ang="0">
                  <a:pos x="36" y="24"/>
                </a:cxn>
                <a:cxn ang="0">
                  <a:pos x="20" y="20"/>
                </a:cxn>
                <a:cxn ang="0">
                  <a:pos x="4" y="16"/>
                </a:cxn>
                <a:cxn ang="0">
                  <a:pos x="0" y="8"/>
                </a:cxn>
                <a:cxn ang="0">
                  <a:pos x="6" y="0"/>
                </a:cxn>
              </a:cxnLst>
              <a:rect l="0" t="0" r="r" b="b"/>
              <a:pathLst>
                <a:path w="74" h="24">
                  <a:moveTo>
                    <a:pt x="6" y="0"/>
                  </a:moveTo>
                  <a:lnTo>
                    <a:pt x="16" y="4"/>
                  </a:lnTo>
                  <a:lnTo>
                    <a:pt x="36" y="4"/>
                  </a:lnTo>
                  <a:lnTo>
                    <a:pt x="50" y="8"/>
                  </a:lnTo>
                  <a:lnTo>
                    <a:pt x="68" y="10"/>
                  </a:lnTo>
                  <a:lnTo>
                    <a:pt x="74" y="14"/>
                  </a:lnTo>
                  <a:lnTo>
                    <a:pt x="60" y="20"/>
                  </a:lnTo>
                  <a:lnTo>
                    <a:pt x="48" y="24"/>
                  </a:lnTo>
                  <a:lnTo>
                    <a:pt x="36" y="24"/>
                  </a:lnTo>
                  <a:lnTo>
                    <a:pt x="20" y="20"/>
                  </a:lnTo>
                  <a:lnTo>
                    <a:pt x="4" y="16"/>
                  </a:lnTo>
                  <a:lnTo>
                    <a:pt x="0" y="8"/>
                  </a:lnTo>
                  <a:lnTo>
                    <a:pt x="6" y="0"/>
                  </a:lnTo>
                  <a:close/>
                </a:path>
              </a:pathLst>
            </a:custGeom>
            <a:grpFill/>
            <a:ln w="3175">
              <a:solidFill>
                <a:schemeClr val="accent3"/>
              </a:solidFill>
              <a:prstDash val="solid"/>
              <a:round/>
              <a:headEnd/>
              <a:tailEnd/>
            </a:ln>
          </p:spPr>
          <p:txBody>
            <a:bodyPr/>
            <a:lstStyle/>
            <a:p>
              <a:pPr>
                <a:defRPr/>
              </a:pPr>
              <a:endParaRPr lang="en-GB"/>
            </a:p>
          </p:txBody>
        </p:sp>
        <p:sp>
          <p:nvSpPr>
            <p:cNvPr id="211" name="Freeform 211"/>
            <p:cNvSpPr>
              <a:spLocks/>
            </p:cNvSpPr>
            <p:nvPr/>
          </p:nvSpPr>
          <p:spPr bwMode="gray">
            <a:xfrm>
              <a:off x="5537" y="1173"/>
              <a:ext cx="58" cy="24"/>
            </a:xfrm>
            <a:custGeom>
              <a:avLst/>
              <a:gdLst/>
              <a:ahLst/>
              <a:cxnLst>
                <a:cxn ang="0">
                  <a:pos x="0" y="16"/>
                </a:cxn>
                <a:cxn ang="0">
                  <a:pos x="2" y="24"/>
                </a:cxn>
                <a:cxn ang="0">
                  <a:pos x="10" y="24"/>
                </a:cxn>
                <a:cxn ang="0">
                  <a:pos x="24" y="24"/>
                </a:cxn>
                <a:cxn ang="0">
                  <a:pos x="46" y="20"/>
                </a:cxn>
                <a:cxn ang="0">
                  <a:pos x="58" y="18"/>
                </a:cxn>
                <a:cxn ang="0">
                  <a:pos x="58" y="8"/>
                </a:cxn>
                <a:cxn ang="0">
                  <a:pos x="48" y="4"/>
                </a:cxn>
                <a:cxn ang="0">
                  <a:pos x="36" y="0"/>
                </a:cxn>
                <a:cxn ang="0">
                  <a:pos x="22" y="2"/>
                </a:cxn>
                <a:cxn ang="0">
                  <a:pos x="14" y="8"/>
                </a:cxn>
                <a:cxn ang="0">
                  <a:pos x="0" y="16"/>
                </a:cxn>
              </a:cxnLst>
              <a:rect l="0" t="0" r="r" b="b"/>
              <a:pathLst>
                <a:path w="58" h="24">
                  <a:moveTo>
                    <a:pt x="0" y="16"/>
                  </a:moveTo>
                  <a:lnTo>
                    <a:pt x="2" y="24"/>
                  </a:lnTo>
                  <a:lnTo>
                    <a:pt x="10" y="24"/>
                  </a:lnTo>
                  <a:lnTo>
                    <a:pt x="24" y="24"/>
                  </a:lnTo>
                  <a:lnTo>
                    <a:pt x="46" y="20"/>
                  </a:lnTo>
                  <a:lnTo>
                    <a:pt x="58" y="18"/>
                  </a:lnTo>
                  <a:lnTo>
                    <a:pt x="58" y="8"/>
                  </a:lnTo>
                  <a:lnTo>
                    <a:pt x="48" y="4"/>
                  </a:lnTo>
                  <a:lnTo>
                    <a:pt x="36" y="0"/>
                  </a:lnTo>
                  <a:lnTo>
                    <a:pt x="22" y="2"/>
                  </a:lnTo>
                  <a:lnTo>
                    <a:pt x="14" y="8"/>
                  </a:lnTo>
                  <a:lnTo>
                    <a:pt x="0" y="16"/>
                  </a:lnTo>
                  <a:close/>
                </a:path>
              </a:pathLst>
            </a:custGeom>
            <a:grpFill/>
            <a:ln w="3175">
              <a:solidFill>
                <a:schemeClr val="accent3"/>
              </a:solidFill>
              <a:prstDash val="solid"/>
              <a:round/>
              <a:headEnd/>
              <a:tailEnd/>
            </a:ln>
          </p:spPr>
          <p:txBody>
            <a:bodyPr/>
            <a:lstStyle/>
            <a:p>
              <a:pPr>
                <a:defRPr/>
              </a:pPr>
              <a:endParaRPr lang="en-GB"/>
            </a:p>
          </p:txBody>
        </p:sp>
        <p:sp>
          <p:nvSpPr>
            <p:cNvPr id="212" name="Freeform 212"/>
            <p:cNvSpPr>
              <a:spLocks/>
            </p:cNvSpPr>
            <p:nvPr/>
          </p:nvSpPr>
          <p:spPr bwMode="gray">
            <a:xfrm>
              <a:off x="4951" y="1609"/>
              <a:ext cx="42" cy="174"/>
            </a:xfrm>
            <a:custGeom>
              <a:avLst/>
              <a:gdLst/>
              <a:ahLst/>
              <a:cxnLst>
                <a:cxn ang="0">
                  <a:pos x="0" y="166"/>
                </a:cxn>
                <a:cxn ang="0">
                  <a:pos x="6" y="174"/>
                </a:cxn>
                <a:cxn ang="0">
                  <a:pos x="10" y="160"/>
                </a:cxn>
                <a:cxn ang="0">
                  <a:pos x="18" y="162"/>
                </a:cxn>
                <a:cxn ang="0">
                  <a:pos x="24" y="170"/>
                </a:cxn>
                <a:cxn ang="0">
                  <a:pos x="26" y="162"/>
                </a:cxn>
                <a:cxn ang="0">
                  <a:pos x="22" y="154"/>
                </a:cxn>
                <a:cxn ang="0">
                  <a:pos x="14" y="144"/>
                </a:cxn>
                <a:cxn ang="0">
                  <a:pos x="10" y="134"/>
                </a:cxn>
                <a:cxn ang="0">
                  <a:pos x="14" y="126"/>
                </a:cxn>
                <a:cxn ang="0">
                  <a:pos x="18" y="114"/>
                </a:cxn>
                <a:cxn ang="0">
                  <a:pos x="22" y="108"/>
                </a:cxn>
                <a:cxn ang="0">
                  <a:pos x="30" y="106"/>
                </a:cxn>
                <a:cxn ang="0">
                  <a:pos x="42" y="116"/>
                </a:cxn>
                <a:cxn ang="0">
                  <a:pos x="42" y="104"/>
                </a:cxn>
                <a:cxn ang="0">
                  <a:pos x="32" y="88"/>
                </a:cxn>
                <a:cxn ang="0">
                  <a:pos x="28" y="62"/>
                </a:cxn>
                <a:cxn ang="0">
                  <a:pos x="24" y="42"/>
                </a:cxn>
                <a:cxn ang="0">
                  <a:pos x="22" y="26"/>
                </a:cxn>
                <a:cxn ang="0">
                  <a:pos x="20" y="12"/>
                </a:cxn>
                <a:cxn ang="0">
                  <a:pos x="16" y="0"/>
                </a:cxn>
                <a:cxn ang="0">
                  <a:pos x="12" y="6"/>
                </a:cxn>
                <a:cxn ang="0">
                  <a:pos x="12" y="16"/>
                </a:cxn>
                <a:cxn ang="0">
                  <a:pos x="2" y="20"/>
                </a:cxn>
                <a:cxn ang="0">
                  <a:pos x="2" y="36"/>
                </a:cxn>
                <a:cxn ang="0">
                  <a:pos x="2" y="50"/>
                </a:cxn>
                <a:cxn ang="0">
                  <a:pos x="2" y="62"/>
                </a:cxn>
                <a:cxn ang="0">
                  <a:pos x="8" y="70"/>
                </a:cxn>
                <a:cxn ang="0">
                  <a:pos x="6" y="82"/>
                </a:cxn>
                <a:cxn ang="0">
                  <a:pos x="6" y="102"/>
                </a:cxn>
                <a:cxn ang="0">
                  <a:pos x="6" y="126"/>
                </a:cxn>
                <a:cxn ang="0">
                  <a:pos x="6" y="146"/>
                </a:cxn>
                <a:cxn ang="0">
                  <a:pos x="6" y="158"/>
                </a:cxn>
                <a:cxn ang="0">
                  <a:pos x="0" y="166"/>
                </a:cxn>
              </a:cxnLst>
              <a:rect l="0" t="0" r="r" b="b"/>
              <a:pathLst>
                <a:path w="42" h="174">
                  <a:moveTo>
                    <a:pt x="0" y="166"/>
                  </a:moveTo>
                  <a:lnTo>
                    <a:pt x="6" y="174"/>
                  </a:lnTo>
                  <a:lnTo>
                    <a:pt x="10" y="160"/>
                  </a:lnTo>
                  <a:lnTo>
                    <a:pt x="18" y="162"/>
                  </a:lnTo>
                  <a:lnTo>
                    <a:pt x="24" y="170"/>
                  </a:lnTo>
                  <a:lnTo>
                    <a:pt x="26" y="162"/>
                  </a:lnTo>
                  <a:lnTo>
                    <a:pt x="22" y="154"/>
                  </a:lnTo>
                  <a:lnTo>
                    <a:pt x="14" y="144"/>
                  </a:lnTo>
                  <a:lnTo>
                    <a:pt x="10" y="134"/>
                  </a:lnTo>
                  <a:lnTo>
                    <a:pt x="14" y="126"/>
                  </a:lnTo>
                  <a:lnTo>
                    <a:pt x="18" y="114"/>
                  </a:lnTo>
                  <a:lnTo>
                    <a:pt x="22" y="108"/>
                  </a:lnTo>
                  <a:lnTo>
                    <a:pt x="30" y="106"/>
                  </a:lnTo>
                  <a:lnTo>
                    <a:pt x="42" y="116"/>
                  </a:lnTo>
                  <a:lnTo>
                    <a:pt x="42" y="104"/>
                  </a:lnTo>
                  <a:lnTo>
                    <a:pt x="32" y="88"/>
                  </a:lnTo>
                  <a:lnTo>
                    <a:pt x="28" y="62"/>
                  </a:lnTo>
                  <a:lnTo>
                    <a:pt x="24" y="42"/>
                  </a:lnTo>
                  <a:lnTo>
                    <a:pt x="22" y="26"/>
                  </a:lnTo>
                  <a:lnTo>
                    <a:pt x="20" y="12"/>
                  </a:lnTo>
                  <a:lnTo>
                    <a:pt x="16" y="0"/>
                  </a:lnTo>
                  <a:lnTo>
                    <a:pt x="12" y="6"/>
                  </a:lnTo>
                  <a:lnTo>
                    <a:pt x="12" y="16"/>
                  </a:lnTo>
                  <a:lnTo>
                    <a:pt x="2" y="20"/>
                  </a:lnTo>
                  <a:lnTo>
                    <a:pt x="2" y="36"/>
                  </a:lnTo>
                  <a:lnTo>
                    <a:pt x="2" y="50"/>
                  </a:lnTo>
                  <a:lnTo>
                    <a:pt x="2" y="62"/>
                  </a:lnTo>
                  <a:lnTo>
                    <a:pt x="8" y="70"/>
                  </a:lnTo>
                  <a:lnTo>
                    <a:pt x="6" y="82"/>
                  </a:lnTo>
                  <a:lnTo>
                    <a:pt x="6" y="102"/>
                  </a:lnTo>
                  <a:lnTo>
                    <a:pt x="6" y="126"/>
                  </a:lnTo>
                  <a:lnTo>
                    <a:pt x="6" y="146"/>
                  </a:lnTo>
                  <a:lnTo>
                    <a:pt x="6" y="158"/>
                  </a:lnTo>
                  <a:lnTo>
                    <a:pt x="0" y="166"/>
                  </a:lnTo>
                  <a:close/>
                </a:path>
              </a:pathLst>
            </a:custGeom>
            <a:grpFill/>
            <a:ln w="3175">
              <a:solidFill>
                <a:schemeClr val="accent3"/>
              </a:solidFill>
              <a:prstDash val="solid"/>
              <a:round/>
              <a:headEnd/>
              <a:tailEnd/>
            </a:ln>
          </p:spPr>
          <p:txBody>
            <a:bodyPr/>
            <a:lstStyle/>
            <a:p>
              <a:pPr>
                <a:defRPr/>
              </a:pPr>
              <a:endParaRPr lang="en-GB"/>
            </a:p>
          </p:txBody>
        </p:sp>
        <p:sp>
          <p:nvSpPr>
            <p:cNvPr id="213" name="Freeform 214"/>
            <p:cNvSpPr>
              <a:spLocks/>
            </p:cNvSpPr>
            <p:nvPr/>
          </p:nvSpPr>
          <p:spPr bwMode="gray">
            <a:xfrm>
              <a:off x="3411" y="1901"/>
              <a:ext cx="24" cy="20"/>
            </a:xfrm>
            <a:custGeom>
              <a:avLst/>
              <a:gdLst/>
              <a:ahLst/>
              <a:cxnLst>
                <a:cxn ang="0">
                  <a:pos x="22" y="20"/>
                </a:cxn>
                <a:cxn ang="0">
                  <a:pos x="14" y="16"/>
                </a:cxn>
                <a:cxn ang="0">
                  <a:pos x="8" y="12"/>
                </a:cxn>
                <a:cxn ang="0">
                  <a:pos x="0" y="4"/>
                </a:cxn>
                <a:cxn ang="0">
                  <a:pos x="2" y="0"/>
                </a:cxn>
                <a:cxn ang="0">
                  <a:pos x="10" y="0"/>
                </a:cxn>
                <a:cxn ang="0">
                  <a:pos x="16" y="4"/>
                </a:cxn>
                <a:cxn ang="0">
                  <a:pos x="22" y="6"/>
                </a:cxn>
                <a:cxn ang="0">
                  <a:pos x="24" y="14"/>
                </a:cxn>
                <a:cxn ang="0">
                  <a:pos x="22" y="20"/>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grpFill/>
            <a:ln w="3175">
              <a:solidFill>
                <a:schemeClr val="accent3"/>
              </a:solidFill>
              <a:prstDash val="solid"/>
              <a:round/>
              <a:headEnd/>
              <a:tailEnd/>
            </a:ln>
          </p:spPr>
          <p:txBody>
            <a:bodyPr/>
            <a:lstStyle/>
            <a:p>
              <a:pPr>
                <a:defRPr/>
              </a:pPr>
              <a:endParaRPr lang="en-GB"/>
            </a:p>
          </p:txBody>
        </p:sp>
      </p:grpSp>
      <p:grpSp>
        <p:nvGrpSpPr>
          <p:cNvPr id="77" name="Group 294"/>
          <p:cNvGrpSpPr>
            <a:grpSpLocks/>
          </p:cNvGrpSpPr>
          <p:nvPr userDrawn="1"/>
        </p:nvGrpSpPr>
        <p:grpSpPr bwMode="gray">
          <a:xfrm>
            <a:off x="6307875" y="3651883"/>
            <a:ext cx="1205306" cy="786575"/>
            <a:chOff x="3119" y="1859"/>
            <a:chExt cx="808" cy="508"/>
          </a:xfrm>
          <a:solidFill>
            <a:schemeClr val="accent3"/>
          </a:solidFill>
        </p:grpSpPr>
        <p:sp>
          <p:nvSpPr>
            <p:cNvPr id="215" name="Freeform 216"/>
            <p:cNvSpPr>
              <a:spLocks/>
            </p:cNvSpPr>
            <p:nvPr/>
          </p:nvSpPr>
          <p:spPr bwMode="gray">
            <a:xfrm>
              <a:off x="3217" y="1981"/>
              <a:ext cx="30" cy="16"/>
            </a:xfrm>
            <a:custGeom>
              <a:avLst/>
              <a:gdLst/>
              <a:ahLst/>
              <a:cxnLst>
                <a:cxn ang="0">
                  <a:pos x="8" y="6"/>
                </a:cxn>
                <a:cxn ang="0">
                  <a:pos x="16" y="4"/>
                </a:cxn>
                <a:cxn ang="0">
                  <a:pos x="24" y="4"/>
                </a:cxn>
                <a:cxn ang="0">
                  <a:pos x="30" y="0"/>
                </a:cxn>
                <a:cxn ang="0">
                  <a:pos x="22" y="8"/>
                </a:cxn>
                <a:cxn ang="0">
                  <a:pos x="18" y="12"/>
                </a:cxn>
                <a:cxn ang="0">
                  <a:pos x="12" y="16"/>
                </a:cxn>
                <a:cxn ang="0">
                  <a:pos x="4" y="16"/>
                </a:cxn>
                <a:cxn ang="0">
                  <a:pos x="0" y="12"/>
                </a:cxn>
                <a:cxn ang="0">
                  <a:pos x="0" y="6"/>
                </a:cxn>
                <a:cxn ang="0">
                  <a:pos x="8" y="6"/>
                </a:cxn>
              </a:cxnLst>
              <a:rect l="0" t="0" r="r" b="b"/>
              <a:pathLst>
                <a:path w="30" h="16">
                  <a:moveTo>
                    <a:pt x="8" y="6"/>
                  </a:moveTo>
                  <a:lnTo>
                    <a:pt x="16" y="4"/>
                  </a:lnTo>
                  <a:lnTo>
                    <a:pt x="24" y="4"/>
                  </a:lnTo>
                  <a:lnTo>
                    <a:pt x="30" y="0"/>
                  </a:lnTo>
                  <a:lnTo>
                    <a:pt x="22" y="8"/>
                  </a:lnTo>
                  <a:lnTo>
                    <a:pt x="18" y="12"/>
                  </a:lnTo>
                  <a:lnTo>
                    <a:pt x="12" y="16"/>
                  </a:lnTo>
                  <a:lnTo>
                    <a:pt x="4" y="16"/>
                  </a:lnTo>
                  <a:lnTo>
                    <a:pt x="0" y="12"/>
                  </a:lnTo>
                  <a:lnTo>
                    <a:pt x="0" y="6"/>
                  </a:lnTo>
                  <a:lnTo>
                    <a:pt x="8" y="6"/>
                  </a:lnTo>
                  <a:close/>
                </a:path>
              </a:pathLst>
            </a:custGeom>
            <a:grpFill/>
            <a:ln w="3175">
              <a:solidFill>
                <a:schemeClr val="accent3"/>
              </a:solidFill>
              <a:prstDash val="solid"/>
              <a:round/>
              <a:headEnd/>
              <a:tailEnd/>
            </a:ln>
          </p:spPr>
          <p:txBody>
            <a:bodyPr/>
            <a:lstStyle/>
            <a:p>
              <a:pPr>
                <a:defRPr/>
              </a:pPr>
              <a:endParaRPr lang="en-GB"/>
            </a:p>
          </p:txBody>
        </p:sp>
        <p:sp>
          <p:nvSpPr>
            <p:cNvPr id="216" name="Freeform 217"/>
            <p:cNvSpPr>
              <a:spLocks/>
            </p:cNvSpPr>
            <p:nvPr/>
          </p:nvSpPr>
          <p:spPr bwMode="gray">
            <a:xfrm>
              <a:off x="3119" y="1859"/>
              <a:ext cx="292" cy="112"/>
            </a:xfrm>
            <a:custGeom>
              <a:avLst/>
              <a:gdLst/>
              <a:ahLst/>
              <a:cxnLst>
                <a:cxn ang="0">
                  <a:pos x="0" y="46"/>
                </a:cxn>
                <a:cxn ang="0">
                  <a:pos x="6" y="34"/>
                </a:cxn>
                <a:cxn ang="0">
                  <a:pos x="26" y="34"/>
                </a:cxn>
                <a:cxn ang="0">
                  <a:pos x="46" y="34"/>
                </a:cxn>
                <a:cxn ang="0">
                  <a:pos x="52" y="26"/>
                </a:cxn>
                <a:cxn ang="0">
                  <a:pos x="52" y="22"/>
                </a:cxn>
                <a:cxn ang="0">
                  <a:pos x="46" y="16"/>
                </a:cxn>
                <a:cxn ang="0">
                  <a:pos x="82" y="18"/>
                </a:cxn>
                <a:cxn ang="0">
                  <a:pos x="110" y="0"/>
                </a:cxn>
                <a:cxn ang="0">
                  <a:pos x="146" y="12"/>
                </a:cxn>
                <a:cxn ang="0">
                  <a:pos x="160" y="16"/>
                </a:cxn>
                <a:cxn ang="0">
                  <a:pos x="182" y="22"/>
                </a:cxn>
                <a:cxn ang="0">
                  <a:pos x="218" y="22"/>
                </a:cxn>
                <a:cxn ang="0">
                  <a:pos x="242" y="10"/>
                </a:cxn>
                <a:cxn ang="0">
                  <a:pos x="252" y="14"/>
                </a:cxn>
                <a:cxn ang="0">
                  <a:pos x="262" y="10"/>
                </a:cxn>
                <a:cxn ang="0">
                  <a:pos x="274" y="20"/>
                </a:cxn>
                <a:cxn ang="0">
                  <a:pos x="274" y="42"/>
                </a:cxn>
                <a:cxn ang="0">
                  <a:pos x="292" y="46"/>
                </a:cxn>
                <a:cxn ang="0">
                  <a:pos x="282" y="52"/>
                </a:cxn>
                <a:cxn ang="0">
                  <a:pos x="286" y="68"/>
                </a:cxn>
                <a:cxn ang="0">
                  <a:pos x="292" y="88"/>
                </a:cxn>
                <a:cxn ang="0">
                  <a:pos x="282" y="90"/>
                </a:cxn>
                <a:cxn ang="0">
                  <a:pos x="252" y="92"/>
                </a:cxn>
                <a:cxn ang="0">
                  <a:pos x="214" y="100"/>
                </a:cxn>
                <a:cxn ang="0">
                  <a:pos x="190" y="96"/>
                </a:cxn>
                <a:cxn ang="0">
                  <a:pos x="182" y="100"/>
                </a:cxn>
                <a:cxn ang="0">
                  <a:pos x="164" y="96"/>
                </a:cxn>
                <a:cxn ang="0">
                  <a:pos x="154" y="112"/>
                </a:cxn>
                <a:cxn ang="0">
                  <a:pos x="156" y="96"/>
                </a:cxn>
                <a:cxn ang="0">
                  <a:pos x="146" y="100"/>
                </a:cxn>
                <a:cxn ang="0">
                  <a:pos x="128" y="100"/>
                </a:cxn>
                <a:cxn ang="0">
                  <a:pos x="110" y="110"/>
                </a:cxn>
                <a:cxn ang="0">
                  <a:pos x="92" y="104"/>
                </a:cxn>
                <a:cxn ang="0">
                  <a:pos x="72" y="96"/>
                </a:cxn>
                <a:cxn ang="0">
                  <a:pos x="68" y="104"/>
                </a:cxn>
                <a:cxn ang="0">
                  <a:pos x="50" y="108"/>
                </a:cxn>
                <a:cxn ang="0">
                  <a:pos x="34" y="96"/>
                </a:cxn>
                <a:cxn ang="0">
                  <a:pos x="16" y="84"/>
                </a:cxn>
                <a:cxn ang="0">
                  <a:pos x="6" y="74"/>
                </a:cxn>
                <a:cxn ang="0">
                  <a:pos x="14" y="62"/>
                </a:cxn>
                <a:cxn ang="0">
                  <a:pos x="10" y="48"/>
                </a:cxn>
              </a:cxnLst>
              <a:rect l="0" t="0" r="r" b="b"/>
              <a:pathLst>
                <a:path w="292" h="112">
                  <a:moveTo>
                    <a:pt x="10" y="48"/>
                  </a:moveTo>
                  <a:lnTo>
                    <a:pt x="0" y="46"/>
                  </a:lnTo>
                  <a:lnTo>
                    <a:pt x="0" y="42"/>
                  </a:lnTo>
                  <a:lnTo>
                    <a:pt x="6" y="34"/>
                  </a:lnTo>
                  <a:lnTo>
                    <a:pt x="12" y="32"/>
                  </a:lnTo>
                  <a:lnTo>
                    <a:pt x="26" y="34"/>
                  </a:lnTo>
                  <a:lnTo>
                    <a:pt x="38" y="34"/>
                  </a:lnTo>
                  <a:lnTo>
                    <a:pt x="46" y="34"/>
                  </a:lnTo>
                  <a:lnTo>
                    <a:pt x="46" y="28"/>
                  </a:lnTo>
                  <a:lnTo>
                    <a:pt x="52" y="26"/>
                  </a:lnTo>
                  <a:lnTo>
                    <a:pt x="58" y="26"/>
                  </a:lnTo>
                  <a:lnTo>
                    <a:pt x="52" y="22"/>
                  </a:lnTo>
                  <a:lnTo>
                    <a:pt x="46" y="22"/>
                  </a:lnTo>
                  <a:lnTo>
                    <a:pt x="46" y="16"/>
                  </a:lnTo>
                  <a:lnTo>
                    <a:pt x="68" y="18"/>
                  </a:lnTo>
                  <a:lnTo>
                    <a:pt x="82" y="18"/>
                  </a:lnTo>
                  <a:lnTo>
                    <a:pt x="90" y="10"/>
                  </a:lnTo>
                  <a:lnTo>
                    <a:pt x="110" y="0"/>
                  </a:lnTo>
                  <a:lnTo>
                    <a:pt x="140" y="0"/>
                  </a:lnTo>
                  <a:lnTo>
                    <a:pt x="146" y="12"/>
                  </a:lnTo>
                  <a:lnTo>
                    <a:pt x="154" y="10"/>
                  </a:lnTo>
                  <a:lnTo>
                    <a:pt x="160" y="16"/>
                  </a:lnTo>
                  <a:lnTo>
                    <a:pt x="168" y="18"/>
                  </a:lnTo>
                  <a:lnTo>
                    <a:pt x="182" y="22"/>
                  </a:lnTo>
                  <a:lnTo>
                    <a:pt x="200" y="22"/>
                  </a:lnTo>
                  <a:lnTo>
                    <a:pt x="218" y="22"/>
                  </a:lnTo>
                  <a:lnTo>
                    <a:pt x="234" y="18"/>
                  </a:lnTo>
                  <a:lnTo>
                    <a:pt x="242" y="10"/>
                  </a:lnTo>
                  <a:lnTo>
                    <a:pt x="248" y="12"/>
                  </a:lnTo>
                  <a:lnTo>
                    <a:pt x="252" y="14"/>
                  </a:lnTo>
                  <a:lnTo>
                    <a:pt x="254" y="8"/>
                  </a:lnTo>
                  <a:lnTo>
                    <a:pt x="262" y="10"/>
                  </a:lnTo>
                  <a:lnTo>
                    <a:pt x="268" y="16"/>
                  </a:lnTo>
                  <a:lnTo>
                    <a:pt x="274" y="20"/>
                  </a:lnTo>
                  <a:lnTo>
                    <a:pt x="274" y="30"/>
                  </a:lnTo>
                  <a:lnTo>
                    <a:pt x="274" y="42"/>
                  </a:lnTo>
                  <a:lnTo>
                    <a:pt x="286" y="42"/>
                  </a:lnTo>
                  <a:lnTo>
                    <a:pt x="292" y="46"/>
                  </a:lnTo>
                  <a:lnTo>
                    <a:pt x="284" y="48"/>
                  </a:lnTo>
                  <a:lnTo>
                    <a:pt x="282" y="52"/>
                  </a:lnTo>
                  <a:lnTo>
                    <a:pt x="284" y="60"/>
                  </a:lnTo>
                  <a:lnTo>
                    <a:pt x="286" y="68"/>
                  </a:lnTo>
                  <a:lnTo>
                    <a:pt x="288" y="78"/>
                  </a:lnTo>
                  <a:lnTo>
                    <a:pt x="292" y="88"/>
                  </a:lnTo>
                  <a:lnTo>
                    <a:pt x="290" y="92"/>
                  </a:lnTo>
                  <a:lnTo>
                    <a:pt x="282" y="90"/>
                  </a:lnTo>
                  <a:lnTo>
                    <a:pt x="262" y="86"/>
                  </a:lnTo>
                  <a:lnTo>
                    <a:pt x="252" y="92"/>
                  </a:lnTo>
                  <a:lnTo>
                    <a:pt x="226" y="92"/>
                  </a:lnTo>
                  <a:lnTo>
                    <a:pt x="214" y="100"/>
                  </a:lnTo>
                  <a:lnTo>
                    <a:pt x="196" y="102"/>
                  </a:lnTo>
                  <a:lnTo>
                    <a:pt x="190" y="96"/>
                  </a:lnTo>
                  <a:lnTo>
                    <a:pt x="184" y="96"/>
                  </a:lnTo>
                  <a:lnTo>
                    <a:pt x="182" y="100"/>
                  </a:lnTo>
                  <a:lnTo>
                    <a:pt x="170" y="100"/>
                  </a:lnTo>
                  <a:lnTo>
                    <a:pt x="164" y="96"/>
                  </a:lnTo>
                  <a:lnTo>
                    <a:pt x="162" y="104"/>
                  </a:lnTo>
                  <a:lnTo>
                    <a:pt x="154" y="112"/>
                  </a:lnTo>
                  <a:lnTo>
                    <a:pt x="152" y="104"/>
                  </a:lnTo>
                  <a:lnTo>
                    <a:pt x="156" y="96"/>
                  </a:lnTo>
                  <a:lnTo>
                    <a:pt x="150" y="96"/>
                  </a:lnTo>
                  <a:lnTo>
                    <a:pt x="146" y="100"/>
                  </a:lnTo>
                  <a:lnTo>
                    <a:pt x="132" y="98"/>
                  </a:lnTo>
                  <a:lnTo>
                    <a:pt x="128" y="100"/>
                  </a:lnTo>
                  <a:lnTo>
                    <a:pt x="120" y="108"/>
                  </a:lnTo>
                  <a:lnTo>
                    <a:pt x="110" y="110"/>
                  </a:lnTo>
                  <a:lnTo>
                    <a:pt x="100" y="110"/>
                  </a:lnTo>
                  <a:lnTo>
                    <a:pt x="92" y="104"/>
                  </a:lnTo>
                  <a:lnTo>
                    <a:pt x="80" y="100"/>
                  </a:lnTo>
                  <a:lnTo>
                    <a:pt x="72" y="96"/>
                  </a:lnTo>
                  <a:lnTo>
                    <a:pt x="66" y="98"/>
                  </a:lnTo>
                  <a:lnTo>
                    <a:pt x="68" y="104"/>
                  </a:lnTo>
                  <a:lnTo>
                    <a:pt x="66" y="108"/>
                  </a:lnTo>
                  <a:lnTo>
                    <a:pt x="50" y="108"/>
                  </a:lnTo>
                  <a:lnTo>
                    <a:pt x="40" y="100"/>
                  </a:lnTo>
                  <a:lnTo>
                    <a:pt x="34" y="96"/>
                  </a:lnTo>
                  <a:lnTo>
                    <a:pt x="20" y="92"/>
                  </a:lnTo>
                  <a:lnTo>
                    <a:pt x="16" y="84"/>
                  </a:lnTo>
                  <a:lnTo>
                    <a:pt x="16" y="78"/>
                  </a:lnTo>
                  <a:lnTo>
                    <a:pt x="6" y="74"/>
                  </a:lnTo>
                  <a:lnTo>
                    <a:pt x="10" y="68"/>
                  </a:lnTo>
                  <a:lnTo>
                    <a:pt x="14" y="62"/>
                  </a:lnTo>
                  <a:lnTo>
                    <a:pt x="12" y="54"/>
                  </a:lnTo>
                  <a:lnTo>
                    <a:pt x="10" y="48"/>
                  </a:lnTo>
                  <a:close/>
                </a:path>
              </a:pathLst>
            </a:custGeom>
            <a:grpFill/>
            <a:ln w="3175">
              <a:solidFill>
                <a:schemeClr val="accent3"/>
              </a:solidFill>
              <a:prstDash val="solid"/>
              <a:round/>
              <a:headEnd/>
              <a:tailEnd/>
            </a:ln>
          </p:spPr>
          <p:txBody>
            <a:bodyPr/>
            <a:lstStyle/>
            <a:p>
              <a:pPr>
                <a:defRPr/>
              </a:pPr>
              <a:endParaRPr lang="en-GB"/>
            </a:p>
          </p:txBody>
        </p:sp>
        <p:sp>
          <p:nvSpPr>
            <p:cNvPr id="217" name="Freeform 218"/>
            <p:cNvSpPr>
              <a:spLocks/>
            </p:cNvSpPr>
            <p:nvPr/>
          </p:nvSpPr>
          <p:spPr bwMode="gray">
            <a:xfrm>
              <a:off x="3257" y="1997"/>
              <a:ext cx="28" cy="28"/>
            </a:xfrm>
            <a:custGeom>
              <a:avLst/>
              <a:gdLst/>
              <a:ahLst/>
              <a:cxnLst>
                <a:cxn ang="0">
                  <a:pos x="16" y="2"/>
                </a:cxn>
                <a:cxn ang="0">
                  <a:pos x="24" y="0"/>
                </a:cxn>
                <a:cxn ang="0">
                  <a:pos x="28" y="4"/>
                </a:cxn>
                <a:cxn ang="0">
                  <a:pos x="24" y="10"/>
                </a:cxn>
                <a:cxn ang="0">
                  <a:pos x="18" y="14"/>
                </a:cxn>
                <a:cxn ang="0">
                  <a:pos x="16" y="20"/>
                </a:cxn>
                <a:cxn ang="0">
                  <a:pos x="10" y="24"/>
                </a:cxn>
                <a:cxn ang="0">
                  <a:pos x="6" y="28"/>
                </a:cxn>
                <a:cxn ang="0">
                  <a:pos x="0" y="26"/>
                </a:cxn>
                <a:cxn ang="0">
                  <a:pos x="6" y="18"/>
                </a:cxn>
                <a:cxn ang="0">
                  <a:pos x="12" y="8"/>
                </a:cxn>
                <a:cxn ang="0">
                  <a:pos x="16" y="2"/>
                </a:cxn>
              </a:cxnLst>
              <a:rect l="0" t="0" r="r" b="b"/>
              <a:pathLst>
                <a:path w="28" h="28">
                  <a:moveTo>
                    <a:pt x="16" y="2"/>
                  </a:moveTo>
                  <a:lnTo>
                    <a:pt x="24" y="0"/>
                  </a:lnTo>
                  <a:lnTo>
                    <a:pt x="28" y="4"/>
                  </a:lnTo>
                  <a:lnTo>
                    <a:pt x="24" y="10"/>
                  </a:lnTo>
                  <a:lnTo>
                    <a:pt x="18" y="14"/>
                  </a:lnTo>
                  <a:lnTo>
                    <a:pt x="16" y="20"/>
                  </a:lnTo>
                  <a:lnTo>
                    <a:pt x="10" y="24"/>
                  </a:lnTo>
                  <a:lnTo>
                    <a:pt x="6" y="28"/>
                  </a:lnTo>
                  <a:lnTo>
                    <a:pt x="0" y="26"/>
                  </a:lnTo>
                  <a:lnTo>
                    <a:pt x="6" y="18"/>
                  </a:lnTo>
                  <a:lnTo>
                    <a:pt x="12" y="8"/>
                  </a:lnTo>
                  <a:lnTo>
                    <a:pt x="16" y="2"/>
                  </a:lnTo>
                  <a:close/>
                </a:path>
              </a:pathLst>
            </a:custGeom>
            <a:grpFill/>
            <a:ln w="3175">
              <a:solidFill>
                <a:schemeClr val="accent3"/>
              </a:solidFill>
              <a:prstDash val="solid"/>
              <a:round/>
              <a:headEnd/>
              <a:tailEnd/>
            </a:ln>
          </p:spPr>
          <p:txBody>
            <a:bodyPr/>
            <a:lstStyle/>
            <a:p>
              <a:pPr>
                <a:defRPr/>
              </a:pPr>
              <a:endParaRPr lang="en-GB"/>
            </a:p>
          </p:txBody>
        </p:sp>
        <p:sp>
          <p:nvSpPr>
            <p:cNvPr id="218" name="Freeform 219"/>
            <p:cNvSpPr>
              <a:spLocks/>
            </p:cNvSpPr>
            <p:nvPr/>
          </p:nvSpPr>
          <p:spPr bwMode="gray">
            <a:xfrm>
              <a:off x="3263" y="1951"/>
              <a:ext cx="108" cy="86"/>
            </a:xfrm>
            <a:custGeom>
              <a:avLst/>
              <a:gdLst/>
              <a:ahLst/>
              <a:cxnLst>
                <a:cxn ang="0">
                  <a:pos x="10" y="48"/>
                </a:cxn>
                <a:cxn ang="0">
                  <a:pos x="8" y="32"/>
                </a:cxn>
                <a:cxn ang="0">
                  <a:pos x="8" y="24"/>
                </a:cxn>
                <a:cxn ang="0">
                  <a:pos x="10" y="20"/>
                </a:cxn>
                <a:cxn ang="0">
                  <a:pos x="18" y="12"/>
                </a:cxn>
                <a:cxn ang="0">
                  <a:pos x="20" y="4"/>
                </a:cxn>
                <a:cxn ang="0">
                  <a:pos x="26" y="8"/>
                </a:cxn>
                <a:cxn ang="0">
                  <a:pos x="38" y="8"/>
                </a:cxn>
                <a:cxn ang="0">
                  <a:pos x="40" y="4"/>
                </a:cxn>
                <a:cxn ang="0">
                  <a:pos x="46" y="4"/>
                </a:cxn>
                <a:cxn ang="0">
                  <a:pos x="52" y="10"/>
                </a:cxn>
                <a:cxn ang="0">
                  <a:pos x="70" y="8"/>
                </a:cxn>
                <a:cxn ang="0">
                  <a:pos x="82" y="0"/>
                </a:cxn>
                <a:cxn ang="0">
                  <a:pos x="108" y="0"/>
                </a:cxn>
                <a:cxn ang="0">
                  <a:pos x="108" y="4"/>
                </a:cxn>
                <a:cxn ang="0">
                  <a:pos x="94" y="14"/>
                </a:cxn>
                <a:cxn ang="0">
                  <a:pos x="90" y="46"/>
                </a:cxn>
                <a:cxn ang="0">
                  <a:pos x="54" y="68"/>
                </a:cxn>
                <a:cxn ang="0">
                  <a:pos x="28" y="84"/>
                </a:cxn>
                <a:cxn ang="0">
                  <a:pos x="20" y="86"/>
                </a:cxn>
                <a:cxn ang="0">
                  <a:pos x="12" y="82"/>
                </a:cxn>
                <a:cxn ang="0">
                  <a:pos x="6" y="80"/>
                </a:cxn>
                <a:cxn ang="0">
                  <a:pos x="2" y="78"/>
                </a:cxn>
                <a:cxn ang="0">
                  <a:pos x="0" y="74"/>
                </a:cxn>
                <a:cxn ang="0">
                  <a:pos x="10" y="66"/>
                </a:cxn>
                <a:cxn ang="0">
                  <a:pos x="12" y="60"/>
                </a:cxn>
                <a:cxn ang="0">
                  <a:pos x="18" y="56"/>
                </a:cxn>
                <a:cxn ang="0">
                  <a:pos x="22" y="50"/>
                </a:cxn>
                <a:cxn ang="0">
                  <a:pos x="18" y="46"/>
                </a:cxn>
                <a:cxn ang="0">
                  <a:pos x="10" y="48"/>
                </a:cxn>
              </a:cxnLst>
              <a:rect l="0" t="0" r="r" b="b"/>
              <a:pathLst>
                <a:path w="108" h="86">
                  <a:moveTo>
                    <a:pt x="10" y="48"/>
                  </a:moveTo>
                  <a:lnTo>
                    <a:pt x="8" y="32"/>
                  </a:lnTo>
                  <a:lnTo>
                    <a:pt x="8" y="24"/>
                  </a:lnTo>
                  <a:lnTo>
                    <a:pt x="10" y="20"/>
                  </a:lnTo>
                  <a:lnTo>
                    <a:pt x="18" y="12"/>
                  </a:lnTo>
                  <a:lnTo>
                    <a:pt x="20" y="4"/>
                  </a:lnTo>
                  <a:lnTo>
                    <a:pt x="26" y="8"/>
                  </a:lnTo>
                  <a:lnTo>
                    <a:pt x="38" y="8"/>
                  </a:lnTo>
                  <a:lnTo>
                    <a:pt x="40" y="4"/>
                  </a:lnTo>
                  <a:lnTo>
                    <a:pt x="46" y="4"/>
                  </a:lnTo>
                  <a:lnTo>
                    <a:pt x="52" y="10"/>
                  </a:lnTo>
                  <a:lnTo>
                    <a:pt x="70" y="8"/>
                  </a:lnTo>
                  <a:lnTo>
                    <a:pt x="82" y="0"/>
                  </a:lnTo>
                  <a:lnTo>
                    <a:pt x="108" y="0"/>
                  </a:lnTo>
                  <a:lnTo>
                    <a:pt x="108" y="4"/>
                  </a:lnTo>
                  <a:lnTo>
                    <a:pt x="94" y="14"/>
                  </a:lnTo>
                  <a:lnTo>
                    <a:pt x="90" y="46"/>
                  </a:lnTo>
                  <a:lnTo>
                    <a:pt x="54" y="68"/>
                  </a:lnTo>
                  <a:lnTo>
                    <a:pt x="28" y="84"/>
                  </a:lnTo>
                  <a:lnTo>
                    <a:pt x="20" y="86"/>
                  </a:lnTo>
                  <a:lnTo>
                    <a:pt x="12" y="82"/>
                  </a:lnTo>
                  <a:lnTo>
                    <a:pt x="6" y="80"/>
                  </a:lnTo>
                  <a:lnTo>
                    <a:pt x="2" y="78"/>
                  </a:lnTo>
                  <a:lnTo>
                    <a:pt x="0" y="74"/>
                  </a:lnTo>
                  <a:lnTo>
                    <a:pt x="10" y="66"/>
                  </a:lnTo>
                  <a:lnTo>
                    <a:pt x="12" y="60"/>
                  </a:lnTo>
                  <a:lnTo>
                    <a:pt x="18" y="56"/>
                  </a:lnTo>
                  <a:lnTo>
                    <a:pt x="22" y="50"/>
                  </a:lnTo>
                  <a:lnTo>
                    <a:pt x="18" y="46"/>
                  </a:lnTo>
                  <a:lnTo>
                    <a:pt x="10" y="48"/>
                  </a:lnTo>
                  <a:close/>
                </a:path>
              </a:pathLst>
            </a:custGeom>
            <a:grpFill/>
            <a:ln w="3175">
              <a:solidFill>
                <a:schemeClr val="accent3"/>
              </a:solidFill>
              <a:prstDash val="solid"/>
              <a:round/>
              <a:headEnd/>
              <a:tailEnd/>
            </a:ln>
          </p:spPr>
          <p:txBody>
            <a:bodyPr/>
            <a:lstStyle/>
            <a:p>
              <a:pPr>
                <a:defRPr/>
              </a:pPr>
              <a:endParaRPr lang="en-GB"/>
            </a:p>
          </p:txBody>
        </p:sp>
        <p:sp>
          <p:nvSpPr>
            <p:cNvPr id="219" name="Freeform 220"/>
            <p:cNvSpPr>
              <a:spLocks/>
            </p:cNvSpPr>
            <p:nvPr/>
          </p:nvSpPr>
          <p:spPr bwMode="gray">
            <a:xfrm>
              <a:off x="3243" y="2023"/>
              <a:ext cx="24" cy="64"/>
            </a:xfrm>
            <a:custGeom>
              <a:avLst/>
              <a:gdLst/>
              <a:ahLst/>
              <a:cxnLst>
                <a:cxn ang="0">
                  <a:pos x="16" y="14"/>
                </a:cxn>
                <a:cxn ang="0">
                  <a:pos x="22" y="14"/>
                </a:cxn>
                <a:cxn ang="0">
                  <a:pos x="24" y="8"/>
                </a:cxn>
                <a:cxn ang="0">
                  <a:pos x="22" y="6"/>
                </a:cxn>
                <a:cxn ang="0">
                  <a:pos x="20" y="2"/>
                </a:cxn>
                <a:cxn ang="0">
                  <a:pos x="14" y="0"/>
                </a:cxn>
                <a:cxn ang="0">
                  <a:pos x="14" y="6"/>
                </a:cxn>
                <a:cxn ang="0">
                  <a:pos x="12" y="14"/>
                </a:cxn>
                <a:cxn ang="0">
                  <a:pos x="10" y="20"/>
                </a:cxn>
                <a:cxn ang="0">
                  <a:pos x="6" y="26"/>
                </a:cxn>
                <a:cxn ang="0">
                  <a:pos x="4" y="30"/>
                </a:cxn>
                <a:cxn ang="0">
                  <a:pos x="0" y="36"/>
                </a:cxn>
                <a:cxn ang="0">
                  <a:pos x="2" y="40"/>
                </a:cxn>
                <a:cxn ang="0">
                  <a:pos x="6" y="48"/>
                </a:cxn>
                <a:cxn ang="0">
                  <a:pos x="10" y="58"/>
                </a:cxn>
                <a:cxn ang="0">
                  <a:pos x="12" y="64"/>
                </a:cxn>
                <a:cxn ang="0">
                  <a:pos x="18" y="52"/>
                </a:cxn>
                <a:cxn ang="0">
                  <a:pos x="20" y="42"/>
                </a:cxn>
                <a:cxn ang="0">
                  <a:pos x="20" y="30"/>
                </a:cxn>
                <a:cxn ang="0">
                  <a:pos x="16" y="30"/>
                </a:cxn>
                <a:cxn ang="0">
                  <a:pos x="14" y="18"/>
                </a:cxn>
                <a:cxn ang="0">
                  <a:pos x="16" y="14"/>
                </a:cxn>
              </a:cxnLst>
              <a:rect l="0" t="0" r="r" b="b"/>
              <a:pathLst>
                <a:path w="24" h="64">
                  <a:moveTo>
                    <a:pt x="16" y="14"/>
                  </a:moveTo>
                  <a:lnTo>
                    <a:pt x="22" y="14"/>
                  </a:lnTo>
                  <a:lnTo>
                    <a:pt x="24" y="8"/>
                  </a:lnTo>
                  <a:lnTo>
                    <a:pt x="22" y="6"/>
                  </a:lnTo>
                  <a:lnTo>
                    <a:pt x="20" y="2"/>
                  </a:lnTo>
                  <a:lnTo>
                    <a:pt x="14" y="0"/>
                  </a:lnTo>
                  <a:lnTo>
                    <a:pt x="14" y="6"/>
                  </a:lnTo>
                  <a:lnTo>
                    <a:pt x="12" y="14"/>
                  </a:lnTo>
                  <a:lnTo>
                    <a:pt x="10" y="20"/>
                  </a:lnTo>
                  <a:lnTo>
                    <a:pt x="6" y="26"/>
                  </a:lnTo>
                  <a:lnTo>
                    <a:pt x="4" y="30"/>
                  </a:lnTo>
                  <a:lnTo>
                    <a:pt x="0" y="36"/>
                  </a:lnTo>
                  <a:lnTo>
                    <a:pt x="2" y="40"/>
                  </a:lnTo>
                  <a:lnTo>
                    <a:pt x="6" y="48"/>
                  </a:lnTo>
                  <a:lnTo>
                    <a:pt x="10" y="58"/>
                  </a:lnTo>
                  <a:lnTo>
                    <a:pt x="12" y="64"/>
                  </a:lnTo>
                  <a:lnTo>
                    <a:pt x="18" y="52"/>
                  </a:lnTo>
                  <a:lnTo>
                    <a:pt x="20" y="42"/>
                  </a:lnTo>
                  <a:lnTo>
                    <a:pt x="20" y="30"/>
                  </a:lnTo>
                  <a:lnTo>
                    <a:pt x="16" y="30"/>
                  </a:lnTo>
                  <a:lnTo>
                    <a:pt x="14" y="18"/>
                  </a:lnTo>
                  <a:lnTo>
                    <a:pt x="16" y="14"/>
                  </a:lnTo>
                  <a:close/>
                </a:path>
              </a:pathLst>
            </a:custGeom>
            <a:grpFill/>
            <a:ln w="3175">
              <a:solidFill>
                <a:schemeClr val="accent3"/>
              </a:solidFill>
              <a:prstDash val="solid"/>
              <a:round/>
              <a:headEnd/>
              <a:tailEnd/>
            </a:ln>
          </p:spPr>
          <p:txBody>
            <a:bodyPr/>
            <a:lstStyle/>
            <a:p>
              <a:pPr>
                <a:defRPr/>
              </a:pPr>
              <a:endParaRPr lang="en-GB"/>
            </a:p>
          </p:txBody>
        </p:sp>
        <p:sp>
          <p:nvSpPr>
            <p:cNvPr id="220" name="Freeform 221"/>
            <p:cNvSpPr>
              <a:spLocks/>
            </p:cNvSpPr>
            <p:nvPr/>
          </p:nvSpPr>
          <p:spPr bwMode="gray">
            <a:xfrm>
              <a:off x="3321" y="1945"/>
              <a:ext cx="142" cy="148"/>
            </a:xfrm>
            <a:custGeom>
              <a:avLst/>
              <a:gdLst/>
              <a:ahLst/>
              <a:cxnLst>
                <a:cxn ang="0">
                  <a:pos x="90" y="2"/>
                </a:cxn>
                <a:cxn ang="0">
                  <a:pos x="94" y="10"/>
                </a:cxn>
                <a:cxn ang="0">
                  <a:pos x="106" y="28"/>
                </a:cxn>
                <a:cxn ang="0">
                  <a:pos x="114" y="30"/>
                </a:cxn>
                <a:cxn ang="0">
                  <a:pos x="110" y="36"/>
                </a:cxn>
                <a:cxn ang="0">
                  <a:pos x="112" y="44"/>
                </a:cxn>
                <a:cxn ang="0">
                  <a:pos x="106" y="48"/>
                </a:cxn>
                <a:cxn ang="0">
                  <a:pos x="100" y="62"/>
                </a:cxn>
                <a:cxn ang="0">
                  <a:pos x="112" y="74"/>
                </a:cxn>
                <a:cxn ang="0">
                  <a:pos x="118" y="84"/>
                </a:cxn>
                <a:cxn ang="0">
                  <a:pos x="132" y="90"/>
                </a:cxn>
                <a:cxn ang="0">
                  <a:pos x="140" y="98"/>
                </a:cxn>
                <a:cxn ang="0">
                  <a:pos x="136" y="112"/>
                </a:cxn>
                <a:cxn ang="0">
                  <a:pos x="142" y="124"/>
                </a:cxn>
                <a:cxn ang="0">
                  <a:pos x="140" y="130"/>
                </a:cxn>
                <a:cxn ang="0">
                  <a:pos x="132" y="132"/>
                </a:cxn>
                <a:cxn ang="0">
                  <a:pos x="122" y="140"/>
                </a:cxn>
                <a:cxn ang="0">
                  <a:pos x="122" y="148"/>
                </a:cxn>
                <a:cxn ang="0">
                  <a:pos x="90" y="148"/>
                </a:cxn>
                <a:cxn ang="0">
                  <a:pos x="76" y="136"/>
                </a:cxn>
                <a:cxn ang="0">
                  <a:pos x="68" y="136"/>
                </a:cxn>
                <a:cxn ang="0">
                  <a:pos x="58" y="120"/>
                </a:cxn>
                <a:cxn ang="0">
                  <a:pos x="22" y="100"/>
                </a:cxn>
                <a:cxn ang="0">
                  <a:pos x="2" y="96"/>
                </a:cxn>
                <a:cxn ang="0">
                  <a:pos x="0" y="72"/>
                </a:cxn>
                <a:cxn ang="0">
                  <a:pos x="32" y="52"/>
                </a:cxn>
                <a:cxn ang="0">
                  <a:pos x="36" y="20"/>
                </a:cxn>
                <a:cxn ang="0">
                  <a:pos x="50" y="10"/>
                </a:cxn>
                <a:cxn ang="0">
                  <a:pos x="50" y="6"/>
                </a:cxn>
                <a:cxn ang="0">
                  <a:pos x="60" y="0"/>
                </a:cxn>
                <a:cxn ang="0">
                  <a:pos x="88" y="6"/>
                </a:cxn>
                <a:cxn ang="0">
                  <a:pos x="90" y="2"/>
                </a:cxn>
              </a:cxnLst>
              <a:rect l="0" t="0" r="r" b="b"/>
              <a:pathLst>
                <a:path w="142" h="148">
                  <a:moveTo>
                    <a:pt x="90" y="2"/>
                  </a:moveTo>
                  <a:lnTo>
                    <a:pt x="94" y="10"/>
                  </a:lnTo>
                  <a:lnTo>
                    <a:pt x="106" y="28"/>
                  </a:lnTo>
                  <a:lnTo>
                    <a:pt x="114" y="30"/>
                  </a:lnTo>
                  <a:lnTo>
                    <a:pt x="110" y="36"/>
                  </a:lnTo>
                  <a:lnTo>
                    <a:pt x="112" y="44"/>
                  </a:lnTo>
                  <a:lnTo>
                    <a:pt x="106" y="48"/>
                  </a:lnTo>
                  <a:lnTo>
                    <a:pt x="100" y="62"/>
                  </a:lnTo>
                  <a:lnTo>
                    <a:pt x="112" y="74"/>
                  </a:lnTo>
                  <a:lnTo>
                    <a:pt x="118" y="84"/>
                  </a:lnTo>
                  <a:lnTo>
                    <a:pt x="132" y="90"/>
                  </a:lnTo>
                  <a:lnTo>
                    <a:pt x="140" y="98"/>
                  </a:lnTo>
                  <a:lnTo>
                    <a:pt x="136" y="112"/>
                  </a:lnTo>
                  <a:lnTo>
                    <a:pt x="142" y="124"/>
                  </a:lnTo>
                  <a:lnTo>
                    <a:pt x="140" y="130"/>
                  </a:lnTo>
                  <a:lnTo>
                    <a:pt x="132" y="132"/>
                  </a:lnTo>
                  <a:lnTo>
                    <a:pt x="122" y="140"/>
                  </a:lnTo>
                  <a:lnTo>
                    <a:pt x="122" y="148"/>
                  </a:lnTo>
                  <a:lnTo>
                    <a:pt x="90" y="148"/>
                  </a:lnTo>
                  <a:lnTo>
                    <a:pt x="76" y="136"/>
                  </a:lnTo>
                  <a:lnTo>
                    <a:pt x="68" y="136"/>
                  </a:lnTo>
                  <a:lnTo>
                    <a:pt x="58" y="120"/>
                  </a:lnTo>
                  <a:lnTo>
                    <a:pt x="22" y="100"/>
                  </a:lnTo>
                  <a:lnTo>
                    <a:pt x="2" y="96"/>
                  </a:lnTo>
                  <a:lnTo>
                    <a:pt x="0" y="72"/>
                  </a:lnTo>
                  <a:lnTo>
                    <a:pt x="32" y="52"/>
                  </a:lnTo>
                  <a:lnTo>
                    <a:pt x="36" y="20"/>
                  </a:lnTo>
                  <a:lnTo>
                    <a:pt x="50" y="10"/>
                  </a:lnTo>
                  <a:lnTo>
                    <a:pt x="50" y="6"/>
                  </a:lnTo>
                  <a:lnTo>
                    <a:pt x="60" y="0"/>
                  </a:lnTo>
                  <a:lnTo>
                    <a:pt x="88" y="6"/>
                  </a:lnTo>
                  <a:lnTo>
                    <a:pt x="90" y="2"/>
                  </a:lnTo>
                  <a:close/>
                </a:path>
              </a:pathLst>
            </a:custGeom>
            <a:grpFill/>
            <a:ln w="3175">
              <a:solidFill>
                <a:schemeClr val="accent3"/>
              </a:solidFill>
              <a:prstDash val="solid"/>
              <a:round/>
              <a:headEnd/>
              <a:tailEnd/>
            </a:ln>
          </p:spPr>
          <p:txBody>
            <a:bodyPr/>
            <a:lstStyle/>
            <a:p>
              <a:pPr>
                <a:defRPr/>
              </a:pPr>
              <a:endParaRPr lang="en-GB"/>
            </a:p>
          </p:txBody>
        </p:sp>
        <p:sp>
          <p:nvSpPr>
            <p:cNvPr id="221" name="Freeform 222"/>
            <p:cNvSpPr>
              <a:spLocks/>
            </p:cNvSpPr>
            <p:nvPr/>
          </p:nvSpPr>
          <p:spPr bwMode="gray">
            <a:xfrm>
              <a:off x="3443" y="2075"/>
              <a:ext cx="28" cy="28"/>
            </a:xfrm>
            <a:custGeom>
              <a:avLst/>
              <a:gdLst/>
              <a:ahLst/>
              <a:cxnLst>
                <a:cxn ang="0">
                  <a:pos x="28" y="4"/>
                </a:cxn>
                <a:cxn ang="0">
                  <a:pos x="18" y="0"/>
                </a:cxn>
                <a:cxn ang="0">
                  <a:pos x="14" y="0"/>
                </a:cxn>
                <a:cxn ang="0">
                  <a:pos x="10" y="2"/>
                </a:cxn>
                <a:cxn ang="0">
                  <a:pos x="0" y="10"/>
                </a:cxn>
                <a:cxn ang="0">
                  <a:pos x="0" y="18"/>
                </a:cxn>
                <a:cxn ang="0">
                  <a:pos x="10" y="20"/>
                </a:cxn>
                <a:cxn ang="0">
                  <a:pos x="18" y="28"/>
                </a:cxn>
                <a:cxn ang="0">
                  <a:pos x="26" y="28"/>
                </a:cxn>
                <a:cxn ang="0">
                  <a:pos x="22" y="18"/>
                </a:cxn>
                <a:cxn ang="0">
                  <a:pos x="22" y="12"/>
                </a:cxn>
                <a:cxn ang="0">
                  <a:pos x="28" y="4"/>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grpFill/>
            <a:ln w="3175">
              <a:solidFill>
                <a:schemeClr val="accent3"/>
              </a:solidFill>
              <a:prstDash val="solid"/>
              <a:round/>
              <a:headEnd/>
              <a:tailEnd/>
            </a:ln>
          </p:spPr>
          <p:txBody>
            <a:bodyPr/>
            <a:lstStyle/>
            <a:p>
              <a:pPr>
                <a:defRPr/>
              </a:pPr>
              <a:endParaRPr lang="en-GB"/>
            </a:p>
          </p:txBody>
        </p:sp>
        <p:sp>
          <p:nvSpPr>
            <p:cNvPr id="222" name="Freeform 223"/>
            <p:cNvSpPr>
              <a:spLocks/>
            </p:cNvSpPr>
            <p:nvPr/>
          </p:nvSpPr>
          <p:spPr bwMode="gray">
            <a:xfrm>
              <a:off x="3513" y="2149"/>
              <a:ext cx="84" cy="56"/>
            </a:xfrm>
            <a:custGeom>
              <a:avLst/>
              <a:gdLst/>
              <a:ahLst/>
              <a:cxnLst>
                <a:cxn ang="0">
                  <a:pos x="0" y="24"/>
                </a:cxn>
                <a:cxn ang="0">
                  <a:pos x="8" y="34"/>
                </a:cxn>
                <a:cxn ang="0">
                  <a:pos x="22" y="50"/>
                </a:cxn>
                <a:cxn ang="0">
                  <a:pos x="48" y="56"/>
                </a:cxn>
                <a:cxn ang="0">
                  <a:pos x="66" y="56"/>
                </a:cxn>
                <a:cxn ang="0">
                  <a:pos x="84" y="24"/>
                </a:cxn>
                <a:cxn ang="0">
                  <a:pos x="82" y="10"/>
                </a:cxn>
                <a:cxn ang="0">
                  <a:pos x="80" y="2"/>
                </a:cxn>
                <a:cxn ang="0">
                  <a:pos x="76" y="0"/>
                </a:cxn>
                <a:cxn ang="0">
                  <a:pos x="68" y="10"/>
                </a:cxn>
                <a:cxn ang="0">
                  <a:pos x="58" y="18"/>
                </a:cxn>
                <a:cxn ang="0">
                  <a:pos x="50" y="28"/>
                </a:cxn>
                <a:cxn ang="0">
                  <a:pos x="42" y="30"/>
                </a:cxn>
                <a:cxn ang="0">
                  <a:pos x="32" y="26"/>
                </a:cxn>
                <a:cxn ang="0">
                  <a:pos x="26" y="30"/>
                </a:cxn>
                <a:cxn ang="0">
                  <a:pos x="22" y="32"/>
                </a:cxn>
                <a:cxn ang="0">
                  <a:pos x="14" y="30"/>
                </a:cxn>
                <a:cxn ang="0">
                  <a:pos x="8" y="24"/>
                </a:cxn>
                <a:cxn ang="0">
                  <a:pos x="4" y="20"/>
                </a:cxn>
                <a:cxn ang="0">
                  <a:pos x="0" y="24"/>
                </a:cxn>
              </a:cxnLst>
              <a:rect l="0" t="0" r="r" b="b"/>
              <a:pathLst>
                <a:path w="84" h="56">
                  <a:moveTo>
                    <a:pt x="0" y="24"/>
                  </a:moveTo>
                  <a:lnTo>
                    <a:pt x="8" y="34"/>
                  </a:lnTo>
                  <a:lnTo>
                    <a:pt x="22" y="50"/>
                  </a:lnTo>
                  <a:lnTo>
                    <a:pt x="48" y="56"/>
                  </a:lnTo>
                  <a:lnTo>
                    <a:pt x="66" y="56"/>
                  </a:lnTo>
                  <a:lnTo>
                    <a:pt x="84" y="24"/>
                  </a:lnTo>
                  <a:lnTo>
                    <a:pt x="82" y="10"/>
                  </a:lnTo>
                  <a:lnTo>
                    <a:pt x="80" y="2"/>
                  </a:lnTo>
                  <a:lnTo>
                    <a:pt x="76" y="0"/>
                  </a:lnTo>
                  <a:lnTo>
                    <a:pt x="68" y="10"/>
                  </a:lnTo>
                  <a:lnTo>
                    <a:pt x="58" y="18"/>
                  </a:lnTo>
                  <a:lnTo>
                    <a:pt x="50" y="28"/>
                  </a:lnTo>
                  <a:lnTo>
                    <a:pt x="42" y="30"/>
                  </a:lnTo>
                  <a:lnTo>
                    <a:pt x="32" y="26"/>
                  </a:lnTo>
                  <a:lnTo>
                    <a:pt x="26" y="30"/>
                  </a:lnTo>
                  <a:lnTo>
                    <a:pt x="22" y="32"/>
                  </a:lnTo>
                  <a:lnTo>
                    <a:pt x="14" y="30"/>
                  </a:lnTo>
                  <a:lnTo>
                    <a:pt x="8" y="24"/>
                  </a:lnTo>
                  <a:lnTo>
                    <a:pt x="4" y="20"/>
                  </a:lnTo>
                  <a:lnTo>
                    <a:pt x="0" y="24"/>
                  </a:lnTo>
                  <a:close/>
                </a:path>
              </a:pathLst>
            </a:custGeom>
            <a:grpFill/>
            <a:ln w="3175">
              <a:solidFill>
                <a:schemeClr val="accent3"/>
              </a:solidFill>
              <a:prstDash val="solid"/>
              <a:round/>
              <a:headEnd/>
              <a:tailEnd/>
            </a:ln>
          </p:spPr>
          <p:txBody>
            <a:bodyPr/>
            <a:lstStyle/>
            <a:p>
              <a:pPr>
                <a:defRPr/>
              </a:pPr>
              <a:endParaRPr lang="en-GB"/>
            </a:p>
          </p:txBody>
        </p:sp>
        <p:sp>
          <p:nvSpPr>
            <p:cNvPr id="223" name="Freeform 224"/>
            <p:cNvSpPr>
              <a:spLocks/>
            </p:cNvSpPr>
            <p:nvPr/>
          </p:nvSpPr>
          <p:spPr bwMode="gray">
            <a:xfrm>
              <a:off x="3527" y="2173"/>
              <a:ext cx="124" cy="130"/>
            </a:xfrm>
            <a:custGeom>
              <a:avLst/>
              <a:gdLst/>
              <a:ahLst/>
              <a:cxnLst>
                <a:cxn ang="0">
                  <a:pos x="52" y="30"/>
                </a:cxn>
                <a:cxn ang="0">
                  <a:pos x="70" y="0"/>
                </a:cxn>
                <a:cxn ang="0">
                  <a:pos x="82" y="8"/>
                </a:cxn>
                <a:cxn ang="0">
                  <a:pos x="90" y="14"/>
                </a:cxn>
                <a:cxn ang="0">
                  <a:pos x="102" y="16"/>
                </a:cxn>
                <a:cxn ang="0">
                  <a:pos x="124" y="36"/>
                </a:cxn>
                <a:cxn ang="0">
                  <a:pos x="116" y="50"/>
                </a:cxn>
                <a:cxn ang="0">
                  <a:pos x="104" y="64"/>
                </a:cxn>
                <a:cxn ang="0">
                  <a:pos x="98" y="66"/>
                </a:cxn>
                <a:cxn ang="0">
                  <a:pos x="86" y="70"/>
                </a:cxn>
                <a:cxn ang="0">
                  <a:pos x="88" y="80"/>
                </a:cxn>
                <a:cxn ang="0">
                  <a:pos x="90" y="90"/>
                </a:cxn>
                <a:cxn ang="0">
                  <a:pos x="80" y="92"/>
                </a:cxn>
                <a:cxn ang="0">
                  <a:pos x="72" y="98"/>
                </a:cxn>
                <a:cxn ang="0">
                  <a:pos x="68" y="104"/>
                </a:cxn>
                <a:cxn ang="0">
                  <a:pos x="68" y="110"/>
                </a:cxn>
                <a:cxn ang="0">
                  <a:pos x="54" y="112"/>
                </a:cxn>
                <a:cxn ang="0">
                  <a:pos x="52" y="118"/>
                </a:cxn>
                <a:cxn ang="0">
                  <a:pos x="46" y="128"/>
                </a:cxn>
                <a:cxn ang="0">
                  <a:pos x="26" y="126"/>
                </a:cxn>
                <a:cxn ang="0">
                  <a:pos x="16" y="130"/>
                </a:cxn>
                <a:cxn ang="0">
                  <a:pos x="0" y="94"/>
                </a:cxn>
                <a:cxn ang="0">
                  <a:pos x="12" y="84"/>
                </a:cxn>
                <a:cxn ang="0">
                  <a:pos x="48" y="72"/>
                </a:cxn>
                <a:cxn ang="0">
                  <a:pos x="56" y="54"/>
                </a:cxn>
                <a:cxn ang="0">
                  <a:pos x="56" y="40"/>
                </a:cxn>
                <a:cxn ang="0">
                  <a:pos x="52" y="30"/>
                </a:cxn>
              </a:cxnLst>
              <a:rect l="0" t="0" r="r" b="b"/>
              <a:pathLst>
                <a:path w="124" h="130">
                  <a:moveTo>
                    <a:pt x="52" y="30"/>
                  </a:moveTo>
                  <a:lnTo>
                    <a:pt x="70" y="0"/>
                  </a:lnTo>
                  <a:lnTo>
                    <a:pt x="82" y="8"/>
                  </a:lnTo>
                  <a:lnTo>
                    <a:pt x="90" y="14"/>
                  </a:lnTo>
                  <a:lnTo>
                    <a:pt x="102" y="16"/>
                  </a:lnTo>
                  <a:lnTo>
                    <a:pt x="124" y="36"/>
                  </a:lnTo>
                  <a:lnTo>
                    <a:pt x="116" y="50"/>
                  </a:lnTo>
                  <a:lnTo>
                    <a:pt x="104" y="64"/>
                  </a:lnTo>
                  <a:lnTo>
                    <a:pt x="98" y="66"/>
                  </a:lnTo>
                  <a:lnTo>
                    <a:pt x="86" y="70"/>
                  </a:lnTo>
                  <a:lnTo>
                    <a:pt x="88" y="80"/>
                  </a:lnTo>
                  <a:lnTo>
                    <a:pt x="90" y="90"/>
                  </a:lnTo>
                  <a:lnTo>
                    <a:pt x="80" y="92"/>
                  </a:lnTo>
                  <a:lnTo>
                    <a:pt x="72" y="98"/>
                  </a:lnTo>
                  <a:lnTo>
                    <a:pt x="68" y="104"/>
                  </a:lnTo>
                  <a:lnTo>
                    <a:pt x="68" y="110"/>
                  </a:lnTo>
                  <a:lnTo>
                    <a:pt x="54" y="112"/>
                  </a:lnTo>
                  <a:lnTo>
                    <a:pt x="52" y="118"/>
                  </a:lnTo>
                  <a:lnTo>
                    <a:pt x="46" y="128"/>
                  </a:lnTo>
                  <a:lnTo>
                    <a:pt x="26" y="126"/>
                  </a:lnTo>
                  <a:lnTo>
                    <a:pt x="16" y="130"/>
                  </a:lnTo>
                  <a:lnTo>
                    <a:pt x="0" y="94"/>
                  </a:lnTo>
                  <a:lnTo>
                    <a:pt x="12" y="84"/>
                  </a:lnTo>
                  <a:lnTo>
                    <a:pt x="48" y="72"/>
                  </a:lnTo>
                  <a:lnTo>
                    <a:pt x="56" y="54"/>
                  </a:lnTo>
                  <a:lnTo>
                    <a:pt x="56" y="40"/>
                  </a:lnTo>
                  <a:lnTo>
                    <a:pt x="52" y="30"/>
                  </a:lnTo>
                  <a:close/>
                </a:path>
              </a:pathLst>
            </a:custGeom>
            <a:grpFill/>
            <a:ln w="3175">
              <a:solidFill>
                <a:schemeClr val="accent3"/>
              </a:solidFill>
              <a:prstDash val="solid"/>
              <a:round/>
              <a:headEnd/>
              <a:tailEnd/>
            </a:ln>
          </p:spPr>
          <p:txBody>
            <a:bodyPr/>
            <a:lstStyle/>
            <a:p>
              <a:pPr>
                <a:defRPr/>
              </a:pPr>
              <a:endParaRPr lang="en-GB"/>
            </a:p>
          </p:txBody>
        </p:sp>
        <p:sp>
          <p:nvSpPr>
            <p:cNvPr id="224" name="Freeform 225"/>
            <p:cNvSpPr>
              <a:spLocks/>
            </p:cNvSpPr>
            <p:nvPr/>
          </p:nvSpPr>
          <p:spPr bwMode="gray">
            <a:xfrm>
              <a:off x="3381" y="2267"/>
              <a:ext cx="162" cy="100"/>
            </a:xfrm>
            <a:custGeom>
              <a:avLst/>
              <a:gdLst/>
              <a:ahLst/>
              <a:cxnLst>
                <a:cxn ang="0">
                  <a:pos x="50" y="86"/>
                </a:cxn>
                <a:cxn ang="0">
                  <a:pos x="42" y="92"/>
                </a:cxn>
                <a:cxn ang="0">
                  <a:pos x="36" y="100"/>
                </a:cxn>
                <a:cxn ang="0">
                  <a:pos x="16" y="100"/>
                </a:cxn>
                <a:cxn ang="0">
                  <a:pos x="8" y="96"/>
                </a:cxn>
                <a:cxn ang="0">
                  <a:pos x="0" y="66"/>
                </a:cxn>
                <a:cxn ang="0">
                  <a:pos x="0" y="42"/>
                </a:cxn>
                <a:cxn ang="0">
                  <a:pos x="8" y="24"/>
                </a:cxn>
                <a:cxn ang="0">
                  <a:pos x="42" y="22"/>
                </a:cxn>
                <a:cxn ang="0">
                  <a:pos x="72" y="28"/>
                </a:cxn>
                <a:cxn ang="0">
                  <a:pos x="98" y="4"/>
                </a:cxn>
                <a:cxn ang="0">
                  <a:pos x="128" y="0"/>
                </a:cxn>
                <a:cxn ang="0">
                  <a:pos x="146" y="0"/>
                </a:cxn>
                <a:cxn ang="0">
                  <a:pos x="162" y="36"/>
                </a:cxn>
                <a:cxn ang="0">
                  <a:pos x="150" y="42"/>
                </a:cxn>
                <a:cxn ang="0">
                  <a:pos x="142" y="48"/>
                </a:cxn>
                <a:cxn ang="0">
                  <a:pos x="142" y="56"/>
                </a:cxn>
                <a:cxn ang="0">
                  <a:pos x="136" y="60"/>
                </a:cxn>
                <a:cxn ang="0">
                  <a:pos x="114" y="66"/>
                </a:cxn>
                <a:cxn ang="0">
                  <a:pos x="104" y="68"/>
                </a:cxn>
                <a:cxn ang="0">
                  <a:pos x="96" y="80"/>
                </a:cxn>
                <a:cxn ang="0">
                  <a:pos x="78" y="78"/>
                </a:cxn>
                <a:cxn ang="0">
                  <a:pos x="70" y="88"/>
                </a:cxn>
                <a:cxn ang="0">
                  <a:pos x="56" y="88"/>
                </a:cxn>
                <a:cxn ang="0">
                  <a:pos x="50" y="86"/>
                </a:cxn>
              </a:cxnLst>
              <a:rect l="0" t="0" r="r" b="b"/>
              <a:pathLst>
                <a:path w="162" h="100">
                  <a:moveTo>
                    <a:pt x="50" y="86"/>
                  </a:moveTo>
                  <a:lnTo>
                    <a:pt x="42" y="92"/>
                  </a:lnTo>
                  <a:lnTo>
                    <a:pt x="36" y="100"/>
                  </a:lnTo>
                  <a:lnTo>
                    <a:pt x="16" y="100"/>
                  </a:lnTo>
                  <a:lnTo>
                    <a:pt x="8" y="96"/>
                  </a:lnTo>
                  <a:lnTo>
                    <a:pt x="0" y="66"/>
                  </a:lnTo>
                  <a:lnTo>
                    <a:pt x="0" y="42"/>
                  </a:lnTo>
                  <a:lnTo>
                    <a:pt x="8" y="24"/>
                  </a:lnTo>
                  <a:lnTo>
                    <a:pt x="42" y="22"/>
                  </a:lnTo>
                  <a:lnTo>
                    <a:pt x="72" y="28"/>
                  </a:lnTo>
                  <a:lnTo>
                    <a:pt x="98" y="4"/>
                  </a:lnTo>
                  <a:lnTo>
                    <a:pt x="128" y="0"/>
                  </a:lnTo>
                  <a:lnTo>
                    <a:pt x="146" y="0"/>
                  </a:lnTo>
                  <a:lnTo>
                    <a:pt x="162" y="36"/>
                  </a:lnTo>
                  <a:lnTo>
                    <a:pt x="150" y="42"/>
                  </a:lnTo>
                  <a:lnTo>
                    <a:pt x="142" y="48"/>
                  </a:lnTo>
                  <a:lnTo>
                    <a:pt x="142" y="56"/>
                  </a:lnTo>
                  <a:lnTo>
                    <a:pt x="136" y="60"/>
                  </a:lnTo>
                  <a:lnTo>
                    <a:pt x="114" y="66"/>
                  </a:lnTo>
                  <a:lnTo>
                    <a:pt x="104" y="68"/>
                  </a:lnTo>
                  <a:lnTo>
                    <a:pt x="96" y="80"/>
                  </a:lnTo>
                  <a:lnTo>
                    <a:pt x="78" y="78"/>
                  </a:lnTo>
                  <a:lnTo>
                    <a:pt x="70" y="88"/>
                  </a:lnTo>
                  <a:lnTo>
                    <a:pt x="56" y="88"/>
                  </a:lnTo>
                  <a:lnTo>
                    <a:pt x="50" y="86"/>
                  </a:lnTo>
                  <a:close/>
                </a:path>
              </a:pathLst>
            </a:custGeom>
            <a:grpFill/>
            <a:ln w="3175">
              <a:solidFill>
                <a:schemeClr val="accent3"/>
              </a:solidFill>
              <a:prstDash val="solid"/>
              <a:round/>
              <a:headEnd/>
              <a:tailEnd/>
            </a:ln>
          </p:spPr>
          <p:txBody>
            <a:bodyPr/>
            <a:lstStyle/>
            <a:p>
              <a:pPr>
                <a:defRPr/>
              </a:pPr>
              <a:endParaRPr lang="en-GB"/>
            </a:p>
          </p:txBody>
        </p:sp>
        <p:sp>
          <p:nvSpPr>
            <p:cNvPr id="225" name="Freeform 226"/>
            <p:cNvSpPr>
              <a:spLocks/>
            </p:cNvSpPr>
            <p:nvPr/>
          </p:nvSpPr>
          <p:spPr bwMode="gray">
            <a:xfrm>
              <a:off x="3401" y="1903"/>
              <a:ext cx="306" cy="258"/>
            </a:xfrm>
            <a:custGeom>
              <a:avLst/>
              <a:gdLst/>
              <a:ahLst/>
              <a:cxnLst>
                <a:cxn ang="0">
                  <a:pos x="80" y="38"/>
                </a:cxn>
                <a:cxn ang="0">
                  <a:pos x="112" y="56"/>
                </a:cxn>
                <a:cxn ang="0">
                  <a:pos x="156" y="48"/>
                </a:cxn>
                <a:cxn ang="0">
                  <a:pos x="204" y="28"/>
                </a:cxn>
                <a:cxn ang="0">
                  <a:pos x="256" y="52"/>
                </a:cxn>
                <a:cxn ang="0">
                  <a:pos x="274" y="78"/>
                </a:cxn>
                <a:cxn ang="0">
                  <a:pos x="262" y="126"/>
                </a:cxn>
                <a:cxn ang="0">
                  <a:pos x="282" y="150"/>
                </a:cxn>
                <a:cxn ang="0">
                  <a:pos x="266" y="176"/>
                </a:cxn>
                <a:cxn ang="0">
                  <a:pos x="286" y="202"/>
                </a:cxn>
                <a:cxn ang="0">
                  <a:pos x="298" y="224"/>
                </a:cxn>
                <a:cxn ang="0">
                  <a:pos x="306" y="232"/>
                </a:cxn>
                <a:cxn ang="0">
                  <a:pos x="278" y="242"/>
                </a:cxn>
                <a:cxn ang="0">
                  <a:pos x="236" y="254"/>
                </a:cxn>
                <a:cxn ang="0">
                  <a:pos x="206" y="230"/>
                </a:cxn>
                <a:cxn ang="0">
                  <a:pos x="188" y="224"/>
                </a:cxn>
                <a:cxn ang="0">
                  <a:pos x="164" y="234"/>
                </a:cxn>
                <a:cxn ang="0">
                  <a:pos x="118" y="206"/>
                </a:cxn>
                <a:cxn ang="0">
                  <a:pos x="98" y="176"/>
                </a:cxn>
                <a:cxn ang="0">
                  <a:pos x="70" y="176"/>
                </a:cxn>
                <a:cxn ang="0">
                  <a:pos x="62" y="166"/>
                </a:cxn>
                <a:cxn ang="0">
                  <a:pos x="60" y="140"/>
                </a:cxn>
                <a:cxn ang="0">
                  <a:pos x="38" y="126"/>
                </a:cxn>
                <a:cxn ang="0">
                  <a:pos x="26" y="90"/>
                </a:cxn>
                <a:cxn ang="0">
                  <a:pos x="30" y="78"/>
                </a:cxn>
                <a:cxn ang="0">
                  <a:pos x="26" y="70"/>
                </a:cxn>
                <a:cxn ang="0">
                  <a:pos x="10" y="44"/>
                </a:cxn>
                <a:cxn ang="0">
                  <a:pos x="4" y="24"/>
                </a:cxn>
                <a:cxn ang="0">
                  <a:pos x="0" y="8"/>
                </a:cxn>
                <a:cxn ang="0">
                  <a:pos x="10" y="2"/>
                </a:cxn>
                <a:cxn ang="0">
                  <a:pos x="32" y="18"/>
                </a:cxn>
                <a:cxn ang="0">
                  <a:pos x="42" y="14"/>
                </a:cxn>
                <a:cxn ang="0">
                  <a:pos x="60" y="0"/>
                </a:cxn>
                <a:cxn ang="0">
                  <a:pos x="64" y="10"/>
                </a:cxn>
                <a:cxn ang="0">
                  <a:pos x="62" y="18"/>
                </a:cxn>
                <a:cxn ang="0">
                  <a:pos x="76" y="24"/>
                </a:cxn>
              </a:cxnLst>
              <a:rect l="0" t="0" r="r" b="b"/>
              <a:pathLst>
                <a:path w="306" h="258">
                  <a:moveTo>
                    <a:pt x="76" y="24"/>
                  </a:moveTo>
                  <a:lnTo>
                    <a:pt x="80" y="38"/>
                  </a:lnTo>
                  <a:lnTo>
                    <a:pt x="100" y="48"/>
                  </a:lnTo>
                  <a:lnTo>
                    <a:pt x="112" y="56"/>
                  </a:lnTo>
                  <a:lnTo>
                    <a:pt x="142" y="56"/>
                  </a:lnTo>
                  <a:lnTo>
                    <a:pt x="156" y="48"/>
                  </a:lnTo>
                  <a:lnTo>
                    <a:pt x="178" y="32"/>
                  </a:lnTo>
                  <a:lnTo>
                    <a:pt x="204" y="28"/>
                  </a:lnTo>
                  <a:lnTo>
                    <a:pt x="226" y="36"/>
                  </a:lnTo>
                  <a:lnTo>
                    <a:pt x="256" y="52"/>
                  </a:lnTo>
                  <a:lnTo>
                    <a:pt x="272" y="56"/>
                  </a:lnTo>
                  <a:lnTo>
                    <a:pt x="274" y="78"/>
                  </a:lnTo>
                  <a:lnTo>
                    <a:pt x="264" y="98"/>
                  </a:lnTo>
                  <a:lnTo>
                    <a:pt x="262" y="126"/>
                  </a:lnTo>
                  <a:lnTo>
                    <a:pt x="268" y="150"/>
                  </a:lnTo>
                  <a:lnTo>
                    <a:pt x="282" y="150"/>
                  </a:lnTo>
                  <a:lnTo>
                    <a:pt x="280" y="162"/>
                  </a:lnTo>
                  <a:lnTo>
                    <a:pt x="266" y="176"/>
                  </a:lnTo>
                  <a:lnTo>
                    <a:pt x="272" y="186"/>
                  </a:lnTo>
                  <a:lnTo>
                    <a:pt x="286" y="202"/>
                  </a:lnTo>
                  <a:lnTo>
                    <a:pt x="298" y="212"/>
                  </a:lnTo>
                  <a:lnTo>
                    <a:pt x="298" y="224"/>
                  </a:lnTo>
                  <a:lnTo>
                    <a:pt x="306" y="224"/>
                  </a:lnTo>
                  <a:lnTo>
                    <a:pt x="306" y="232"/>
                  </a:lnTo>
                  <a:lnTo>
                    <a:pt x="292" y="234"/>
                  </a:lnTo>
                  <a:lnTo>
                    <a:pt x="278" y="242"/>
                  </a:lnTo>
                  <a:lnTo>
                    <a:pt x="278" y="258"/>
                  </a:lnTo>
                  <a:lnTo>
                    <a:pt x="236" y="254"/>
                  </a:lnTo>
                  <a:lnTo>
                    <a:pt x="208" y="246"/>
                  </a:lnTo>
                  <a:lnTo>
                    <a:pt x="206" y="230"/>
                  </a:lnTo>
                  <a:lnTo>
                    <a:pt x="196" y="222"/>
                  </a:lnTo>
                  <a:lnTo>
                    <a:pt x="188" y="224"/>
                  </a:lnTo>
                  <a:lnTo>
                    <a:pt x="178" y="232"/>
                  </a:lnTo>
                  <a:lnTo>
                    <a:pt x="164" y="234"/>
                  </a:lnTo>
                  <a:lnTo>
                    <a:pt x="138" y="224"/>
                  </a:lnTo>
                  <a:lnTo>
                    <a:pt x="118" y="206"/>
                  </a:lnTo>
                  <a:lnTo>
                    <a:pt x="104" y="188"/>
                  </a:lnTo>
                  <a:lnTo>
                    <a:pt x="98" y="176"/>
                  </a:lnTo>
                  <a:lnTo>
                    <a:pt x="80" y="172"/>
                  </a:lnTo>
                  <a:lnTo>
                    <a:pt x="70" y="176"/>
                  </a:lnTo>
                  <a:lnTo>
                    <a:pt x="60" y="172"/>
                  </a:lnTo>
                  <a:lnTo>
                    <a:pt x="62" y="166"/>
                  </a:lnTo>
                  <a:lnTo>
                    <a:pt x="56" y="154"/>
                  </a:lnTo>
                  <a:lnTo>
                    <a:pt x="60" y="140"/>
                  </a:lnTo>
                  <a:lnTo>
                    <a:pt x="48" y="130"/>
                  </a:lnTo>
                  <a:lnTo>
                    <a:pt x="38" y="126"/>
                  </a:lnTo>
                  <a:lnTo>
                    <a:pt x="20" y="104"/>
                  </a:lnTo>
                  <a:lnTo>
                    <a:pt x="26" y="90"/>
                  </a:lnTo>
                  <a:lnTo>
                    <a:pt x="32" y="86"/>
                  </a:lnTo>
                  <a:lnTo>
                    <a:pt x="30" y="78"/>
                  </a:lnTo>
                  <a:lnTo>
                    <a:pt x="34" y="72"/>
                  </a:lnTo>
                  <a:lnTo>
                    <a:pt x="26" y="70"/>
                  </a:lnTo>
                  <a:lnTo>
                    <a:pt x="16" y="54"/>
                  </a:lnTo>
                  <a:lnTo>
                    <a:pt x="10" y="44"/>
                  </a:lnTo>
                  <a:lnTo>
                    <a:pt x="6" y="34"/>
                  </a:lnTo>
                  <a:lnTo>
                    <a:pt x="4" y="24"/>
                  </a:lnTo>
                  <a:lnTo>
                    <a:pt x="2" y="16"/>
                  </a:lnTo>
                  <a:lnTo>
                    <a:pt x="0" y="8"/>
                  </a:lnTo>
                  <a:lnTo>
                    <a:pt x="2" y="4"/>
                  </a:lnTo>
                  <a:lnTo>
                    <a:pt x="10" y="2"/>
                  </a:lnTo>
                  <a:lnTo>
                    <a:pt x="24" y="14"/>
                  </a:lnTo>
                  <a:lnTo>
                    <a:pt x="32" y="18"/>
                  </a:lnTo>
                  <a:lnTo>
                    <a:pt x="34" y="12"/>
                  </a:lnTo>
                  <a:lnTo>
                    <a:pt x="42" y="14"/>
                  </a:lnTo>
                  <a:lnTo>
                    <a:pt x="48" y="10"/>
                  </a:lnTo>
                  <a:lnTo>
                    <a:pt x="60" y="0"/>
                  </a:lnTo>
                  <a:lnTo>
                    <a:pt x="64" y="2"/>
                  </a:lnTo>
                  <a:lnTo>
                    <a:pt x="64" y="10"/>
                  </a:lnTo>
                  <a:lnTo>
                    <a:pt x="68" y="16"/>
                  </a:lnTo>
                  <a:lnTo>
                    <a:pt x="62" y="18"/>
                  </a:lnTo>
                  <a:lnTo>
                    <a:pt x="68" y="24"/>
                  </a:lnTo>
                  <a:lnTo>
                    <a:pt x="76" y="24"/>
                  </a:lnTo>
                  <a:close/>
                </a:path>
              </a:pathLst>
            </a:custGeom>
            <a:grpFill/>
            <a:ln w="3175">
              <a:solidFill>
                <a:schemeClr val="accent3"/>
              </a:solidFill>
              <a:prstDash val="solid"/>
              <a:round/>
              <a:headEnd/>
              <a:tailEnd/>
            </a:ln>
          </p:spPr>
          <p:txBody>
            <a:bodyPr/>
            <a:lstStyle/>
            <a:p>
              <a:pPr>
                <a:defRPr/>
              </a:pPr>
              <a:endParaRPr lang="en-GB"/>
            </a:p>
          </p:txBody>
        </p:sp>
        <p:sp>
          <p:nvSpPr>
            <p:cNvPr id="226" name="Freeform 227"/>
            <p:cNvSpPr>
              <a:spLocks/>
            </p:cNvSpPr>
            <p:nvPr/>
          </p:nvSpPr>
          <p:spPr bwMode="gray">
            <a:xfrm>
              <a:off x="3663" y="1925"/>
              <a:ext cx="226" cy="162"/>
            </a:xfrm>
            <a:custGeom>
              <a:avLst/>
              <a:gdLst/>
              <a:ahLst/>
              <a:cxnLst>
                <a:cxn ang="0">
                  <a:pos x="12" y="56"/>
                </a:cxn>
                <a:cxn ang="0">
                  <a:pos x="24" y="56"/>
                </a:cxn>
                <a:cxn ang="0">
                  <a:pos x="34" y="60"/>
                </a:cxn>
                <a:cxn ang="0">
                  <a:pos x="44" y="48"/>
                </a:cxn>
                <a:cxn ang="0">
                  <a:pos x="56" y="44"/>
                </a:cxn>
                <a:cxn ang="0">
                  <a:pos x="68" y="26"/>
                </a:cxn>
                <a:cxn ang="0">
                  <a:pos x="84" y="20"/>
                </a:cxn>
                <a:cxn ang="0">
                  <a:pos x="96" y="20"/>
                </a:cxn>
                <a:cxn ang="0">
                  <a:pos x="116" y="26"/>
                </a:cxn>
                <a:cxn ang="0">
                  <a:pos x="126" y="30"/>
                </a:cxn>
                <a:cxn ang="0">
                  <a:pos x="146" y="18"/>
                </a:cxn>
                <a:cxn ang="0">
                  <a:pos x="154" y="16"/>
                </a:cxn>
                <a:cxn ang="0">
                  <a:pos x="164" y="0"/>
                </a:cxn>
                <a:cxn ang="0">
                  <a:pos x="172" y="6"/>
                </a:cxn>
                <a:cxn ang="0">
                  <a:pos x="174" y="18"/>
                </a:cxn>
                <a:cxn ang="0">
                  <a:pos x="172" y="26"/>
                </a:cxn>
                <a:cxn ang="0">
                  <a:pos x="172" y="32"/>
                </a:cxn>
                <a:cxn ang="0">
                  <a:pos x="182" y="30"/>
                </a:cxn>
                <a:cxn ang="0">
                  <a:pos x="190" y="26"/>
                </a:cxn>
                <a:cxn ang="0">
                  <a:pos x="198" y="20"/>
                </a:cxn>
                <a:cxn ang="0">
                  <a:pos x="226" y="20"/>
                </a:cxn>
                <a:cxn ang="0">
                  <a:pos x="226" y="28"/>
                </a:cxn>
                <a:cxn ang="0">
                  <a:pos x="214" y="30"/>
                </a:cxn>
                <a:cxn ang="0">
                  <a:pos x="198" y="30"/>
                </a:cxn>
                <a:cxn ang="0">
                  <a:pos x="190" y="30"/>
                </a:cxn>
                <a:cxn ang="0">
                  <a:pos x="186" y="32"/>
                </a:cxn>
                <a:cxn ang="0">
                  <a:pos x="174" y="40"/>
                </a:cxn>
                <a:cxn ang="0">
                  <a:pos x="168" y="46"/>
                </a:cxn>
                <a:cxn ang="0">
                  <a:pos x="172" y="52"/>
                </a:cxn>
                <a:cxn ang="0">
                  <a:pos x="174" y="58"/>
                </a:cxn>
                <a:cxn ang="0">
                  <a:pos x="172" y="68"/>
                </a:cxn>
                <a:cxn ang="0">
                  <a:pos x="168" y="78"/>
                </a:cxn>
                <a:cxn ang="0">
                  <a:pos x="152" y="84"/>
                </a:cxn>
                <a:cxn ang="0">
                  <a:pos x="148" y="96"/>
                </a:cxn>
                <a:cxn ang="0">
                  <a:pos x="142" y="100"/>
                </a:cxn>
                <a:cxn ang="0">
                  <a:pos x="138" y="110"/>
                </a:cxn>
                <a:cxn ang="0">
                  <a:pos x="138" y="124"/>
                </a:cxn>
                <a:cxn ang="0">
                  <a:pos x="114" y="124"/>
                </a:cxn>
                <a:cxn ang="0">
                  <a:pos x="110" y="132"/>
                </a:cxn>
                <a:cxn ang="0">
                  <a:pos x="94" y="132"/>
                </a:cxn>
                <a:cxn ang="0">
                  <a:pos x="90" y="138"/>
                </a:cxn>
                <a:cxn ang="0">
                  <a:pos x="88" y="156"/>
                </a:cxn>
                <a:cxn ang="0">
                  <a:pos x="78" y="158"/>
                </a:cxn>
                <a:cxn ang="0">
                  <a:pos x="42" y="162"/>
                </a:cxn>
                <a:cxn ang="0">
                  <a:pos x="24" y="162"/>
                </a:cxn>
                <a:cxn ang="0">
                  <a:pos x="18" y="156"/>
                </a:cxn>
                <a:cxn ang="0">
                  <a:pos x="8" y="160"/>
                </a:cxn>
                <a:cxn ang="0">
                  <a:pos x="4" y="154"/>
                </a:cxn>
                <a:cxn ang="0">
                  <a:pos x="18" y="140"/>
                </a:cxn>
                <a:cxn ang="0">
                  <a:pos x="20" y="128"/>
                </a:cxn>
                <a:cxn ang="0">
                  <a:pos x="6" y="128"/>
                </a:cxn>
                <a:cxn ang="0">
                  <a:pos x="4" y="114"/>
                </a:cxn>
                <a:cxn ang="0">
                  <a:pos x="0" y="104"/>
                </a:cxn>
                <a:cxn ang="0">
                  <a:pos x="2" y="76"/>
                </a:cxn>
                <a:cxn ang="0">
                  <a:pos x="12" y="56"/>
                </a:cxn>
              </a:cxnLst>
              <a:rect l="0" t="0" r="r" b="b"/>
              <a:pathLst>
                <a:path w="226" h="162">
                  <a:moveTo>
                    <a:pt x="12" y="56"/>
                  </a:moveTo>
                  <a:lnTo>
                    <a:pt x="24" y="56"/>
                  </a:lnTo>
                  <a:lnTo>
                    <a:pt x="34" y="60"/>
                  </a:lnTo>
                  <a:lnTo>
                    <a:pt x="44" y="48"/>
                  </a:lnTo>
                  <a:lnTo>
                    <a:pt x="56" y="44"/>
                  </a:lnTo>
                  <a:lnTo>
                    <a:pt x="68" y="26"/>
                  </a:lnTo>
                  <a:lnTo>
                    <a:pt x="84" y="20"/>
                  </a:lnTo>
                  <a:lnTo>
                    <a:pt x="96" y="20"/>
                  </a:lnTo>
                  <a:lnTo>
                    <a:pt x="116" y="26"/>
                  </a:lnTo>
                  <a:lnTo>
                    <a:pt x="126" y="30"/>
                  </a:lnTo>
                  <a:lnTo>
                    <a:pt x="146" y="18"/>
                  </a:lnTo>
                  <a:lnTo>
                    <a:pt x="154" y="16"/>
                  </a:lnTo>
                  <a:lnTo>
                    <a:pt x="164" y="0"/>
                  </a:lnTo>
                  <a:lnTo>
                    <a:pt x="172" y="6"/>
                  </a:lnTo>
                  <a:lnTo>
                    <a:pt x="174" y="18"/>
                  </a:lnTo>
                  <a:lnTo>
                    <a:pt x="172" y="26"/>
                  </a:lnTo>
                  <a:lnTo>
                    <a:pt x="172" y="32"/>
                  </a:lnTo>
                  <a:lnTo>
                    <a:pt x="182" y="30"/>
                  </a:lnTo>
                  <a:lnTo>
                    <a:pt x="190" y="26"/>
                  </a:lnTo>
                  <a:lnTo>
                    <a:pt x="198" y="20"/>
                  </a:lnTo>
                  <a:lnTo>
                    <a:pt x="226" y="20"/>
                  </a:lnTo>
                  <a:lnTo>
                    <a:pt x="226" y="28"/>
                  </a:lnTo>
                  <a:lnTo>
                    <a:pt x="214" y="30"/>
                  </a:lnTo>
                  <a:lnTo>
                    <a:pt x="198" y="30"/>
                  </a:lnTo>
                  <a:lnTo>
                    <a:pt x="190" y="30"/>
                  </a:lnTo>
                  <a:lnTo>
                    <a:pt x="186" y="32"/>
                  </a:lnTo>
                  <a:lnTo>
                    <a:pt x="174" y="40"/>
                  </a:lnTo>
                  <a:lnTo>
                    <a:pt x="168" y="46"/>
                  </a:lnTo>
                  <a:lnTo>
                    <a:pt x="172" y="52"/>
                  </a:lnTo>
                  <a:lnTo>
                    <a:pt x="174" y="58"/>
                  </a:lnTo>
                  <a:lnTo>
                    <a:pt x="172" y="68"/>
                  </a:lnTo>
                  <a:lnTo>
                    <a:pt x="168" y="78"/>
                  </a:lnTo>
                  <a:lnTo>
                    <a:pt x="152" y="84"/>
                  </a:lnTo>
                  <a:lnTo>
                    <a:pt x="148" y="96"/>
                  </a:lnTo>
                  <a:lnTo>
                    <a:pt x="142" y="100"/>
                  </a:lnTo>
                  <a:lnTo>
                    <a:pt x="138" y="110"/>
                  </a:lnTo>
                  <a:lnTo>
                    <a:pt x="138" y="124"/>
                  </a:lnTo>
                  <a:lnTo>
                    <a:pt x="114" y="124"/>
                  </a:lnTo>
                  <a:lnTo>
                    <a:pt x="110" y="132"/>
                  </a:lnTo>
                  <a:lnTo>
                    <a:pt x="94" y="132"/>
                  </a:lnTo>
                  <a:lnTo>
                    <a:pt x="90" y="138"/>
                  </a:lnTo>
                  <a:lnTo>
                    <a:pt x="88" y="156"/>
                  </a:lnTo>
                  <a:lnTo>
                    <a:pt x="78" y="158"/>
                  </a:lnTo>
                  <a:lnTo>
                    <a:pt x="42" y="162"/>
                  </a:lnTo>
                  <a:lnTo>
                    <a:pt x="24" y="162"/>
                  </a:lnTo>
                  <a:lnTo>
                    <a:pt x="18" y="156"/>
                  </a:lnTo>
                  <a:lnTo>
                    <a:pt x="8" y="160"/>
                  </a:lnTo>
                  <a:lnTo>
                    <a:pt x="4" y="154"/>
                  </a:lnTo>
                  <a:lnTo>
                    <a:pt x="18" y="140"/>
                  </a:lnTo>
                  <a:lnTo>
                    <a:pt x="20" y="128"/>
                  </a:lnTo>
                  <a:lnTo>
                    <a:pt x="6" y="128"/>
                  </a:lnTo>
                  <a:lnTo>
                    <a:pt x="4" y="114"/>
                  </a:lnTo>
                  <a:lnTo>
                    <a:pt x="0" y="104"/>
                  </a:lnTo>
                  <a:lnTo>
                    <a:pt x="2" y="76"/>
                  </a:lnTo>
                  <a:lnTo>
                    <a:pt x="12" y="56"/>
                  </a:lnTo>
                  <a:close/>
                </a:path>
              </a:pathLst>
            </a:custGeom>
            <a:grpFill/>
            <a:ln w="3175">
              <a:solidFill>
                <a:schemeClr val="accent3"/>
              </a:solidFill>
              <a:prstDash val="solid"/>
              <a:round/>
              <a:headEnd/>
              <a:tailEnd/>
            </a:ln>
          </p:spPr>
          <p:txBody>
            <a:bodyPr/>
            <a:lstStyle/>
            <a:p>
              <a:pPr>
                <a:defRPr/>
              </a:pPr>
              <a:endParaRPr lang="en-GB"/>
            </a:p>
          </p:txBody>
        </p:sp>
        <p:sp>
          <p:nvSpPr>
            <p:cNvPr id="227" name="Freeform 228"/>
            <p:cNvSpPr>
              <a:spLocks/>
            </p:cNvSpPr>
            <p:nvPr/>
          </p:nvSpPr>
          <p:spPr bwMode="gray">
            <a:xfrm>
              <a:off x="3671" y="1953"/>
              <a:ext cx="256" cy="232"/>
            </a:xfrm>
            <a:custGeom>
              <a:avLst/>
              <a:gdLst/>
              <a:ahLst/>
              <a:cxnLst>
                <a:cxn ang="0">
                  <a:pos x="8" y="192"/>
                </a:cxn>
                <a:cxn ang="0">
                  <a:pos x="36" y="182"/>
                </a:cxn>
                <a:cxn ang="0">
                  <a:pos x="28" y="174"/>
                </a:cxn>
                <a:cxn ang="0">
                  <a:pos x="16" y="152"/>
                </a:cxn>
                <a:cxn ang="0">
                  <a:pos x="10" y="128"/>
                </a:cxn>
                <a:cxn ang="0">
                  <a:pos x="34" y="134"/>
                </a:cxn>
                <a:cxn ang="0">
                  <a:pos x="70" y="130"/>
                </a:cxn>
                <a:cxn ang="0">
                  <a:pos x="82" y="110"/>
                </a:cxn>
                <a:cxn ang="0">
                  <a:pos x="102" y="104"/>
                </a:cxn>
                <a:cxn ang="0">
                  <a:pos x="130" y="96"/>
                </a:cxn>
                <a:cxn ang="0">
                  <a:pos x="134" y="72"/>
                </a:cxn>
                <a:cxn ang="0">
                  <a:pos x="144" y="56"/>
                </a:cxn>
                <a:cxn ang="0">
                  <a:pos x="166" y="30"/>
                </a:cxn>
                <a:cxn ang="0">
                  <a:pos x="166" y="12"/>
                </a:cxn>
                <a:cxn ang="0">
                  <a:pos x="190" y="2"/>
                </a:cxn>
                <a:cxn ang="0">
                  <a:pos x="218" y="0"/>
                </a:cxn>
                <a:cxn ang="0">
                  <a:pos x="236" y="6"/>
                </a:cxn>
                <a:cxn ang="0">
                  <a:pos x="256" y="24"/>
                </a:cxn>
                <a:cxn ang="0">
                  <a:pos x="250" y="42"/>
                </a:cxn>
                <a:cxn ang="0">
                  <a:pos x="204" y="42"/>
                </a:cxn>
                <a:cxn ang="0">
                  <a:pos x="214" y="78"/>
                </a:cxn>
                <a:cxn ang="0">
                  <a:pos x="216" y="92"/>
                </a:cxn>
                <a:cxn ang="0">
                  <a:pos x="172" y="160"/>
                </a:cxn>
                <a:cxn ang="0">
                  <a:pos x="150" y="160"/>
                </a:cxn>
                <a:cxn ang="0">
                  <a:pos x="132" y="172"/>
                </a:cxn>
                <a:cxn ang="0">
                  <a:pos x="140" y="182"/>
                </a:cxn>
                <a:cxn ang="0">
                  <a:pos x="150" y="202"/>
                </a:cxn>
                <a:cxn ang="0">
                  <a:pos x="156" y="220"/>
                </a:cxn>
                <a:cxn ang="0">
                  <a:pos x="138" y="226"/>
                </a:cxn>
                <a:cxn ang="0">
                  <a:pos x="122" y="220"/>
                </a:cxn>
                <a:cxn ang="0">
                  <a:pos x="104" y="228"/>
                </a:cxn>
                <a:cxn ang="0">
                  <a:pos x="86" y="200"/>
                </a:cxn>
                <a:cxn ang="0">
                  <a:pos x="34" y="210"/>
                </a:cxn>
              </a:cxnLst>
              <a:rect l="0" t="0" r="r" b="b"/>
              <a:pathLst>
                <a:path w="256" h="232">
                  <a:moveTo>
                    <a:pt x="8" y="208"/>
                  </a:moveTo>
                  <a:lnTo>
                    <a:pt x="8" y="192"/>
                  </a:lnTo>
                  <a:lnTo>
                    <a:pt x="22" y="184"/>
                  </a:lnTo>
                  <a:lnTo>
                    <a:pt x="36" y="182"/>
                  </a:lnTo>
                  <a:lnTo>
                    <a:pt x="36" y="174"/>
                  </a:lnTo>
                  <a:lnTo>
                    <a:pt x="28" y="174"/>
                  </a:lnTo>
                  <a:lnTo>
                    <a:pt x="28" y="162"/>
                  </a:lnTo>
                  <a:lnTo>
                    <a:pt x="16" y="152"/>
                  </a:lnTo>
                  <a:lnTo>
                    <a:pt x="0" y="132"/>
                  </a:lnTo>
                  <a:lnTo>
                    <a:pt x="10" y="128"/>
                  </a:lnTo>
                  <a:lnTo>
                    <a:pt x="16" y="134"/>
                  </a:lnTo>
                  <a:lnTo>
                    <a:pt x="34" y="134"/>
                  </a:lnTo>
                  <a:lnTo>
                    <a:pt x="54" y="132"/>
                  </a:lnTo>
                  <a:lnTo>
                    <a:pt x="70" y="130"/>
                  </a:lnTo>
                  <a:lnTo>
                    <a:pt x="80" y="128"/>
                  </a:lnTo>
                  <a:lnTo>
                    <a:pt x="82" y="110"/>
                  </a:lnTo>
                  <a:lnTo>
                    <a:pt x="86" y="104"/>
                  </a:lnTo>
                  <a:lnTo>
                    <a:pt x="102" y="104"/>
                  </a:lnTo>
                  <a:lnTo>
                    <a:pt x="106" y="96"/>
                  </a:lnTo>
                  <a:lnTo>
                    <a:pt x="130" y="96"/>
                  </a:lnTo>
                  <a:lnTo>
                    <a:pt x="130" y="82"/>
                  </a:lnTo>
                  <a:lnTo>
                    <a:pt x="134" y="72"/>
                  </a:lnTo>
                  <a:lnTo>
                    <a:pt x="140" y="68"/>
                  </a:lnTo>
                  <a:lnTo>
                    <a:pt x="144" y="56"/>
                  </a:lnTo>
                  <a:lnTo>
                    <a:pt x="160" y="50"/>
                  </a:lnTo>
                  <a:lnTo>
                    <a:pt x="166" y="30"/>
                  </a:lnTo>
                  <a:lnTo>
                    <a:pt x="160" y="18"/>
                  </a:lnTo>
                  <a:lnTo>
                    <a:pt x="166" y="12"/>
                  </a:lnTo>
                  <a:lnTo>
                    <a:pt x="182" y="2"/>
                  </a:lnTo>
                  <a:lnTo>
                    <a:pt x="190" y="2"/>
                  </a:lnTo>
                  <a:lnTo>
                    <a:pt x="206" y="2"/>
                  </a:lnTo>
                  <a:lnTo>
                    <a:pt x="218" y="0"/>
                  </a:lnTo>
                  <a:lnTo>
                    <a:pt x="224" y="2"/>
                  </a:lnTo>
                  <a:lnTo>
                    <a:pt x="236" y="6"/>
                  </a:lnTo>
                  <a:lnTo>
                    <a:pt x="236" y="16"/>
                  </a:lnTo>
                  <a:lnTo>
                    <a:pt x="256" y="24"/>
                  </a:lnTo>
                  <a:lnTo>
                    <a:pt x="254" y="30"/>
                  </a:lnTo>
                  <a:lnTo>
                    <a:pt x="250" y="42"/>
                  </a:lnTo>
                  <a:lnTo>
                    <a:pt x="234" y="46"/>
                  </a:lnTo>
                  <a:lnTo>
                    <a:pt x="204" y="42"/>
                  </a:lnTo>
                  <a:lnTo>
                    <a:pt x="206" y="72"/>
                  </a:lnTo>
                  <a:lnTo>
                    <a:pt x="214" y="78"/>
                  </a:lnTo>
                  <a:lnTo>
                    <a:pt x="222" y="86"/>
                  </a:lnTo>
                  <a:lnTo>
                    <a:pt x="216" y="92"/>
                  </a:lnTo>
                  <a:lnTo>
                    <a:pt x="214" y="106"/>
                  </a:lnTo>
                  <a:lnTo>
                    <a:pt x="172" y="160"/>
                  </a:lnTo>
                  <a:lnTo>
                    <a:pt x="158" y="164"/>
                  </a:lnTo>
                  <a:lnTo>
                    <a:pt x="150" y="160"/>
                  </a:lnTo>
                  <a:lnTo>
                    <a:pt x="142" y="160"/>
                  </a:lnTo>
                  <a:lnTo>
                    <a:pt x="132" y="172"/>
                  </a:lnTo>
                  <a:lnTo>
                    <a:pt x="132" y="182"/>
                  </a:lnTo>
                  <a:lnTo>
                    <a:pt x="140" y="182"/>
                  </a:lnTo>
                  <a:lnTo>
                    <a:pt x="144" y="196"/>
                  </a:lnTo>
                  <a:lnTo>
                    <a:pt x="150" y="202"/>
                  </a:lnTo>
                  <a:lnTo>
                    <a:pt x="156" y="210"/>
                  </a:lnTo>
                  <a:lnTo>
                    <a:pt x="156" y="220"/>
                  </a:lnTo>
                  <a:lnTo>
                    <a:pt x="142" y="220"/>
                  </a:lnTo>
                  <a:lnTo>
                    <a:pt x="138" y="226"/>
                  </a:lnTo>
                  <a:lnTo>
                    <a:pt x="130" y="220"/>
                  </a:lnTo>
                  <a:lnTo>
                    <a:pt x="122" y="220"/>
                  </a:lnTo>
                  <a:lnTo>
                    <a:pt x="116" y="232"/>
                  </a:lnTo>
                  <a:lnTo>
                    <a:pt x="104" y="228"/>
                  </a:lnTo>
                  <a:lnTo>
                    <a:pt x="86" y="204"/>
                  </a:lnTo>
                  <a:lnTo>
                    <a:pt x="86" y="200"/>
                  </a:lnTo>
                  <a:lnTo>
                    <a:pt x="38" y="204"/>
                  </a:lnTo>
                  <a:lnTo>
                    <a:pt x="34" y="210"/>
                  </a:lnTo>
                  <a:lnTo>
                    <a:pt x="8" y="208"/>
                  </a:lnTo>
                  <a:close/>
                </a:path>
              </a:pathLst>
            </a:custGeom>
            <a:grpFill/>
            <a:ln w="3175">
              <a:solidFill>
                <a:schemeClr val="accent3"/>
              </a:solidFill>
              <a:prstDash val="solid"/>
              <a:round/>
              <a:headEnd/>
              <a:tailEnd/>
            </a:ln>
          </p:spPr>
          <p:txBody>
            <a:bodyPr/>
            <a:lstStyle/>
            <a:p>
              <a:pPr>
                <a:defRPr/>
              </a:pPr>
              <a:endParaRPr lang="en-GB"/>
            </a:p>
          </p:txBody>
        </p:sp>
        <p:sp>
          <p:nvSpPr>
            <p:cNvPr id="228" name="Freeform 229"/>
            <p:cNvSpPr>
              <a:spLocks/>
            </p:cNvSpPr>
            <p:nvPr/>
          </p:nvSpPr>
          <p:spPr bwMode="gray">
            <a:xfrm>
              <a:off x="3255" y="2017"/>
              <a:ext cx="68" cy="76"/>
            </a:xfrm>
            <a:custGeom>
              <a:avLst/>
              <a:gdLst/>
              <a:ahLst/>
              <a:cxnLst>
                <a:cxn ang="0">
                  <a:pos x="66" y="0"/>
                </a:cxn>
                <a:cxn ang="0">
                  <a:pos x="68" y="24"/>
                </a:cxn>
                <a:cxn ang="0">
                  <a:pos x="66" y="30"/>
                </a:cxn>
                <a:cxn ang="0">
                  <a:pos x="38" y="34"/>
                </a:cxn>
                <a:cxn ang="0">
                  <a:pos x="50" y="50"/>
                </a:cxn>
                <a:cxn ang="0">
                  <a:pos x="44" y="56"/>
                </a:cxn>
                <a:cxn ang="0">
                  <a:pos x="42" y="62"/>
                </a:cxn>
                <a:cxn ang="0">
                  <a:pos x="30" y="64"/>
                </a:cxn>
                <a:cxn ang="0">
                  <a:pos x="24" y="72"/>
                </a:cxn>
                <a:cxn ang="0">
                  <a:pos x="20" y="76"/>
                </a:cxn>
                <a:cxn ang="0">
                  <a:pos x="0" y="70"/>
                </a:cxn>
                <a:cxn ang="0">
                  <a:pos x="6" y="58"/>
                </a:cxn>
                <a:cxn ang="0">
                  <a:pos x="8" y="48"/>
                </a:cxn>
                <a:cxn ang="0">
                  <a:pos x="8" y="36"/>
                </a:cxn>
                <a:cxn ang="0">
                  <a:pos x="10" y="28"/>
                </a:cxn>
                <a:cxn ang="0">
                  <a:pos x="10" y="20"/>
                </a:cxn>
                <a:cxn ang="0">
                  <a:pos x="12" y="14"/>
                </a:cxn>
                <a:cxn ang="0">
                  <a:pos x="16" y="16"/>
                </a:cxn>
                <a:cxn ang="0">
                  <a:pos x="20" y="16"/>
                </a:cxn>
                <a:cxn ang="0">
                  <a:pos x="28" y="20"/>
                </a:cxn>
                <a:cxn ang="0">
                  <a:pos x="36" y="18"/>
                </a:cxn>
                <a:cxn ang="0">
                  <a:pos x="66" y="0"/>
                </a:cxn>
              </a:cxnLst>
              <a:rect l="0" t="0" r="r" b="b"/>
              <a:pathLst>
                <a:path w="68" h="76">
                  <a:moveTo>
                    <a:pt x="66" y="0"/>
                  </a:moveTo>
                  <a:lnTo>
                    <a:pt x="68" y="24"/>
                  </a:lnTo>
                  <a:lnTo>
                    <a:pt x="66" y="30"/>
                  </a:lnTo>
                  <a:lnTo>
                    <a:pt x="38" y="34"/>
                  </a:lnTo>
                  <a:lnTo>
                    <a:pt x="50" y="50"/>
                  </a:lnTo>
                  <a:lnTo>
                    <a:pt x="44" y="56"/>
                  </a:lnTo>
                  <a:lnTo>
                    <a:pt x="42" y="62"/>
                  </a:lnTo>
                  <a:lnTo>
                    <a:pt x="30" y="64"/>
                  </a:lnTo>
                  <a:lnTo>
                    <a:pt x="24" y="72"/>
                  </a:lnTo>
                  <a:lnTo>
                    <a:pt x="20" y="76"/>
                  </a:lnTo>
                  <a:lnTo>
                    <a:pt x="0" y="70"/>
                  </a:lnTo>
                  <a:lnTo>
                    <a:pt x="6" y="58"/>
                  </a:lnTo>
                  <a:lnTo>
                    <a:pt x="8" y="48"/>
                  </a:lnTo>
                  <a:lnTo>
                    <a:pt x="8" y="36"/>
                  </a:lnTo>
                  <a:lnTo>
                    <a:pt x="10" y="28"/>
                  </a:lnTo>
                  <a:lnTo>
                    <a:pt x="10" y="20"/>
                  </a:lnTo>
                  <a:lnTo>
                    <a:pt x="12" y="14"/>
                  </a:lnTo>
                  <a:lnTo>
                    <a:pt x="16" y="16"/>
                  </a:lnTo>
                  <a:lnTo>
                    <a:pt x="20" y="16"/>
                  </a:lnTo>
                  <a:lnTo>
                    <a:pt x="28" y="20"/>
                  </a:lnTo>
                  <a:lnTo>
                    <a:pt x="36" y="18"/>
                  </a:lnTo>
                  <a:lnTo>
                    <a:pt x="66" y="0"/>
                  </a:lnTo>
                  <a:close/>
                </a:path>
              </a:pathLst>
            </a:custGeom>
            <a:grpFill/>
            <a:ln w="3175">
              <a:solidFill>
                <a:schemeClr val="accent3"/>
              </a:solidFill>
              <a:prstDash val="solid"/>
              <a:round/>
              <a:headEnd/>
              <a:tailEnd/>
            </a:ln>
          </p:spPr>
          <p:txBody>
            <a:bodyPr/>
            <a:lstStyle/>
            <a:p>
              <a:pPr>
                <a:defRPr/>
              </a:pPr>
              <a:endParaRPr lang="en-GB"/>
            </a:p>
          </p:txBody>
        </p:sp>
        <p:sp>
          <p:nvSpPr>
            <p:cNvPr id="229" name="Freeform 230"/>
            <p:cNvSpPr>
              <a:spLocks/>
            </p:cNvSpPr>
            <p:nvPr/>
          </p:nvSpPr>
          <p:spPr bwMode="gray">
            <a:xfrm>
              <a:off x="3253" y="2041"/>
              <a:ext cx="330" cy="268"/>
            </a:xfrm>
            <a:custGeom>
              <a:avLst/>
              <a:gdLst/>
              <a:ahLst/>
              <a:cxnLst>
                <a:cxn ang="0">
                  <a:pos x="0" y="68"/>
                </a:cxn>
                <a:cxn ang="0">
                  <a:pos x="4" y="46"/>
                </a:cxn>
                <a:cxn ang="0">
                  <a:pos x="22" y="52"/>
                </a:cxn>
                <a:cxn ang="0">
                  <a:pos x="26" y="48"/>
                </a:cxn>
                <a:cxn ang="0">
                  <a:pos x="32" y="40"/>
                </a:cxn>
                <a:cxn ang="0">
                  <a:pos x="44" y="38"/>
                </a:cxn>
                <a:cxn ang="0">
                  <a:pos x="46" y="32"/>
                </a:cxn>
                <a:cxn ang="0">
                  <a:pos x="52" y="26"/>
                </a:cxn>
                <a:cxn ang="0">
                  <a:pos x="40" y="10"/>
                </a:cxn>
                <a:cxn ang="0">
                  <a:pos x="68" y="6"/>
                </a:cxn>
                <a:cxn ang="0">
                  <a:pos x="70" y="0"/>
                </a:cxn>
                <a:cxn ang="0">
                  <a:pos x="90" y="4"/>
                </a:cxn>
                <a:cxn ang="0">
                  <a:pos x="126" y="24"/>
                </a:cxn>
                <a:cxn ang="0">
                  <a:pos x="134" y="36"/>
                </a:cxn>
                <a:cxn ang="0">
                  <a:pos x="136" y="40"/>
                </a:cxn>
                <a:cxn ang="0">
                  <a:pos x="144" y="42"/>
                </a:cxn>
                <a:cxn ang="0">
                  <a:pos x="158" y="52"/>
                </a:cxn>
                <a:cxn ang="0">
                  <a:pos x="174" y="52"/>
                </a:cxn>
                <a:cxn ang="0">
                  <a:pos x="190" y="52"/>
                </a:cxn>
                <a:cxn ang="0">
                  <a:pos x="200" y="54"/>
                </a:cxn>
                <a:cxn ang="0">
                  <a:pos x="208" y="62"/>
                </a:cxn>
                <a:cxn ang="0">
                  <a:pos x="216" y="62"/>
                </a:cxn>
                <a:cxn ang="0">
                  <a:pos x="226" y="82"/>
                </a:cxn>
                <a:cxn ang="0">
                  <a:pos x="234" y="88"/>
                </a:cxn>
                <a:cxn ang="0">
                  <a:pos x="242" y="96"/>
                </a:cxn>
                <a:cxn ang="0">
                  <a:pos x="244" y="110"/>
                </a:cxn>
                <a:cxn ang="0">
                  <a:pos x="248" y="118"/>
                </a:cxn>
                <a:cxn ang="0">
                  <a:pos x="256" y="128"/>
                </a:cxn>
                <a:cxn ang="0">
                  <a:pos x="260" y="132"/>
                </a:cxn>
                <a:cxn ang="0">
                  <a:pos x="282" y="158"/>
                </a:cxn>
                <a:cxn ang="0">
                  <a:pos x="290" y="160"/>
                </a:cxn>
                <a:cxn ang="0">
                  <a:pos x="302" y="164"/>
                </a:cxn>
                <a:cxn ang="0">
                  <a:pos x="308" y="166"/>
                </a:cxn>
                <a:cxn ang="0">
                  <a:pos x="326" y="164"/>
                </a:cxn>
                <a:cxn ang="0">
                  <a:pos x="330" y="172"/>
                </a:cxn>
                <a:cxn ang="0">
                  <a:pos x="330" y="186"/>
                </a:cxn>
                <a:cxn ang="0">
                  <a:pos x="322" y="204"/>
                </a:cxn>
                <a:cxn ang="0">
                  <a:pos x="306" y="208"/>
                </a:cxn>
                <a:cxn ang="0">
                  <a:pos x="290" y="216"/>
                </a:cxn>
                <a:cxn ang="0">
                  <a:pos x="274" y="226"/>
                </a:cxn>
                <a:cxn ang="0">
                  <a:pos x="258" y="224"/>
                </a:cxn>
                <a:cxn ang="0">
                  <a:pos x="226" y="230"/>
                </a:cxn>
                <a:cxn ang="0">
                  <a:pos x="200" y="254"/>
                </a:cxn>
                <a:cxn ang="0">
                  <a:pos x="170" y="248"/>
                </a:cxn>
                <a:cxn ang="0">
                  <a:pos x="136" y="250"/>
                </a:cxn>
                <a:cxn ang="0">
                  <a:pos x="128" y="268"/>
                </a:cxn>
                <a:cxn ang="0">
                  <a:pos x="120" y="250"/>
                </a:cxn>
                <a:cxn ang="0">
                  <a:pos x="106" y="232"/>
                </a:cxn>
                <a:cxn ang="0">
                  <a:pos x="96" y="212"/>
                </a:cxn>
                <a:cxn ang="0">
                  <a:pos x="88" y="202"/>
                </a:cxn>
                <a:cxn ang="0">
                  <a:pos x="76" y="200"/>
                </a:cxn>
                <a:cxn ang="0">
                  <a:pos x="68" y="184"/>
                </a:cxn>
                <a:cxn ang="0">
                  <a:pos x="68" y="160"/>
                </a:cxn>
                <a:cxn ang="0">
                  <a:pos x="56" y="142"/>
                </a:cxn>
                <a:cxn ang="0">
                  <a:pos x="42" y="136"/>
                </a:cxn>
                <a:cxn ang="0">
                  <a:pos x="38" y="126"/>
                </a:cxn>
                <a:cxn ang="0">
                  <a:pos x="38" y="114"/>
                </a:cxn>
                <a:cxn ang="0">
                  <a:pos x="18" y="90"/>
                </a:cxn>
                <a:cxn ang="0">
                  <a:pos x="8" y="70"/>
                </a:cxn>
                <a:cxn ang="0">
                  <a:pos x="0" y="68"/>
                </a:cxn>
              </a:cxnLst>
              <a:rect l="0" t="0" r="r" b="b"/>
              <a:pathLst>
                <a:path w="330" h="268">
                  <a:moveTo>
                    <a:pt x="0" y="68"/>
                  </a:moveTo>
                  <a:lnTo>
                    <a:pt x="4" y="46"/>
                  </a:lnTo>
                  <a:lnTo>
                    <a:pt x="22" y="52"/>
                  </a:lnTo>
                  <a:lnTo>
                    <a:pt x="26" y="48"/>
                  </a:lnTo>
                  <a:lnTo>
                    <a:pt x="32" y="40"/>
                  </a:lnTo>
                  <a:lnTo>
                    <a:pt x="44" y="38"/>
                  </a:lnTo>
                  <a:lnTo>
                    <a:pt x="46" y="32"/>
                  </a:lnTo>
                  <a:lnTo>
                    <a:pt x="52" y="26"/>
                  </a:lnTo>
                  <a:lnTo>
                    <a:pt x="40" y="10"/>
                  </a:lnTo>
                  <a:lnTo>
                    <a:pt x="68" y="6"/>
                  </a:lnTo>
                  <a:lnTo>
                    <a:pt x="70" y="0"/>
                  </a:lnTo>
                  <a:lnTo>
                    <a:pt x="90" y="4"/>
                  </a:lnTo>
                  <a:lnTo>
                    <a:pt x="126" y="24"/>
                  </a:lnTo>
                  <a:lnTo>
                    <a:pt x="134" y="36"/>
                  </a:lnTo>
                  <a:lnTo>
                    <a:pt x="136" y="40"/>
                  </a:lnTo>
                  <a:lnTo>
                    <a:pt x="144" y="42"/>
                  </a:lnTo>
                  <a:lnTo>
                    <a:pt x="158" y="52"/>
                  </a:lnTo>
                  <a:lnTo>
                    <a:pt x="174" y="52"/>
                  </a:lnTo>
                  <a:lnTo>
                    <a:pt x="190" y="52"/>
                  </a:lnTo>
                  <a:lnTo>
                    <a:pt x="200" y="54"/>
                  </a:lnTo>
                  <a:lnTo>
                    <a:pt x="208" y="62"/>
                  </a:lnTo>
                  <a:lnTo>
                    <a:pt x="216" y="62"/>
                  </a:lnTo>
                  <a:lnTo>
                    <a:pt x="226" y="82"/>
                  </a:lnTo>
                  <a:lnTo>
                    <a:pt x="234" y="88"/>
                  </a:lnTo>
                  <a:lnTo>
                    <a:pt x="242" y="96"/>
                  </a:lnTo>
                  <a:lnTo>
                    <a:pt x="244" y="110"/>
                  </a:lnTo>
                  <a:lnTo>
                    <a:pt x="248" y="118"/>
                  </a:lnTo>
                  <a:lnTo>
                    <a:pt x="256" y="128"/>
                  </a:lnTo>
                  <a:lnTo>
                    <a:pt x="260" y="132"/>
                  </a:lnTo>
                  <a:lnTo>
                    <a:pt x="282" y="158"/>
                  </a:lnTo>
                  <a:lnTo>
                    <a:pt x="290" y="160"/>
                  </a:lnTo>
                  <a:lnTo>
                    <a:pt x="302" y="164"/>
                  </a:lnTo>
                  <a:lnTo>
                    <a:pt x="308" y="166"/>
                  </a:lnTo>
                  <a:lnTo>
                    <a:pt x="326" y="164"/>
                  </a:lnTo>
                  <a:lnTo>
                    <a:pt x="330" y="172"/>
                  </a:lnTo>
                  <a:lnTo>
                    <a:pt x="330" y="186"/>
                  </a:lnTo>
                  <a:lnTo>
                    <a:pt x="322" y="204"/>
                  </a:lnTo>
                  <a:lnTo>
                    <a:pt x="306" y="208"/>
                  </a:lnTo>
                  <a:lnTo>
                    <a:pt x="290" y="216"/>
                  </a:lnTo>
                  <a:lnTo>
                    <a:pt x="274" y="226"/>
                  </a:lnTo>
                  <a:lnTo>
                    <a:pt x="258" y="224"/>
                  </a:lnTo>
                  <a:lnTo>
                    <a:pt x="226" y="230"/>
                  </a:lnTo>
                  <a:lnTo>
                    <a:pt x="200" y="254"/>
                  </a:lnTo>
                  <a:lnTo>
                    <a:pt x="170" y="248"/>
                  </a:lnTo>
                  <a:lnTo>
                    <a:pt x="136" y="250"/>
                  </a:lnTo>
                  <a:lnTo>
                    <a:pt x="128" y="268"/>
                  </a:lnTo>
                  <a:lnTo>
                    <a:pt x="120" y="250"/>
                  </a:lnTo>
                  <a:lnTo>
                    <a:pt x="106" y="232"/>
                  </a:lnTo>
                  <a:lnTo>
                    <a:pt x="96" y="212"/>
                  </a:lnTo>
                  <a:lnTo>
                    <a:pt x="88" y="202"/>
                  </a:lnTo>
                  <a:lnTo>
                    <a:pt x="76" y="200"/>
                  </a:lnTo>
                  <a:lnTo>
                    <a:pt x="68" y="184"/>
                  </a:lnTo>
                  <a:lnTo>
                    <a:pt x="68" y="160"/>
                  </a:lnTo>
                  <a:lnTo>
                    <a:pt x="56" y="142"/>
                  </a:lnTo>
                  <a:lnTo>
                    <a:pt x="42" y="136"/>
                  </a:lnTo>
                  <a:lnTo>
                    <a:pt x="38" y="126"/>
                  </a:lnTo>
                  <a:lnTo>
                    <a:pt x="38" y="114"/>
                  </a:lnTo>
                  <a:lnTo>
                    <a:pt x="18" y="90"/>
                  </a:lnTo>
                  <a:lnTo>
                    <a:pt x="8" y="70"/>
                  </a:lnTo>
                  <a:lnTo>
                    <a:pt x="0" y="68"/>
                  </a:lnTo>
                  <a:close/>
                </a:path>
              </a:pathLst>
            </a:custGeom>
            <a:grpFill/>
            <a:ln w="3175">
              <a:solidFill>
                <a:schemeClr val="accent3"/>
              </a:solidFill>
              <a:prstDash val="solid"/>
              <a:round/>
              <a:headEnd/>
              <a:tailEnd/>
            </a:ln>
          </p:spPr>
          <p:txBody>
            <a:bodyPr/>
            <a:lstStyle/>
            <a:p>
              <a:pPr>
                <a:defRPr/>
              </a:pPr>
              <a:endParaRPr lang="en-GB"/>
            </a:p>
          </p:txBody>
        </p:sp>
        <p:sp>
          <p:nvSpPr>
            <p:cNvPr id="230" name="Freeform 231"/>
            <p:cNvSpPr>
              <a:spLocks/>
            </p:cNvSpPr>
            <p:nvPr/>
          </p:nvSpPr>
          <p:spPr bwMode="gray">
            <a:xfrm>
              <a:off x="3257" y="2037"/>
              <a:ext cx="8" cy="16"/>
            </a:xfrm>
            <a:custGeom>
              <a:avLst/>
              <a:gdLst/>
              <a:ahLst/>
              <a:cxnLst>
                <a:cxn ang="0">
                  <a:pos x="8" y="0"/>
                </a:cxn>
                <a:cxn ang="0">
                  <a:pos x="2" y="0"/>
                </a:cxn>
                <a:cxn ang="0">
                  <a:pos x="0" y="4"/>
                </a:cxn>
                <a:cxn ang="0">
                  <a:pos x="0" y="10"/>
                </a:cxn>
                <a:cxn ang="0">
                  <a:pos x="2" y="16"/>
                </a:cxn>
                <a:cxn ang="0">
                  <a:pos x="6" y="16"/>
                </a:cxn>
                <a:cxn ang="0">
                  <a:pos x="8" y="8"/>
                </a:cxn>
                <a:cxn ang="0">
                  <a:pos x="8" y="2"/>
                </a:cxn>
                <a:cxn ang="0">
                  <a:pos x="8" y="0"/>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grpFill/>
            <a:ln w="3175">
              <a:solidFill>
                <a:schemeClr val="accent3"/>
              </a:solidFill>
              <a:prstDash val="solid"/>
              <a:round/>
              <a:headEnd/>
              <a:tailEnd/>
            </a:ln>
          </p:spPr>
          <p:txBody>
            <a:bodyPr/>
            <a:lstStyle/>
            <a:p>
              <a:pPr>
                <a:defRPr/>
              </a:pPr>
              <a:endParaRPr lang="en-GB"/>
            </a:p>
          </p:txBody>
        </p:sp>
        <p:sp>
          <p:nvSpPr>
            <p:cNvPr id="231" name="Freeform 232"/>
            <p:cNvSpPr>
              <a:spLocks/>
            </p:cNvSpPr>
            <p:nvPr/>
          </p:nvSpPr>
          <p:spPr bwMode="gray">
            <a:xfrm>
              <a:off x="3509" y="2147"/>
              <a:ext cx="10" cy="26"/>
            </a:xfrm>
            <a:custGeom>
              <a:avLst/>
              <a:gdLst/>
              <a:ahLst/>
              <a:cxnLst>
                <a:cxn ang="0">
                  <a:pos x="0" y="22"/>
                </a:cxn>
                <a:cxn ang="0">
                  <a:pos x="0" y="10"/>
                </a:cxn>
                <a:cxn ang="0">
                  <a:pos x="4" y="0"/>
                </a:cxn>
                <a:cxn ang="0">
                  <a:pos x="8" y="0"/>
                </a:cxn>
                <a:cxn ang="0">
                  <a:pos x="10" y="8"/>
                </a:cxn>
                <a:cxn ang="0">
                  <a:pos x="10" y="14"/>
                </a:cxn>
                <a:cxn ang="0">
                  <a:pos x="8" y="22"/>
                </a:cxn>
                <a:cxn ang="0">
                  <a:pos x="4" y="26"/>
                </a:cxn>
                <a:cxn ang="0">
                  <a:pos x="0" y="22"/>
                </a:cxn>
              </a:cxnLst>
              <a:rect l="0" t="0" r="r" b="b"/>
              <a:pathLst>
                <a:path w="10" h="26">
                  <a:moveTo>
                    <a:pt x="0" y="22"/>
                  </a:moveTo>
                  <a:lnTo>
                    <a:pt x="0" y="10"/>
                  </a:lnTo>
                  <a:lnTo>
                    <a:pt x="4" y="0"/>
                  </a:lnTo>
                  <a:lnTo>
                    <a:pt x="8" y="0"/>
                  </a:lnTo>
                  <a:lnTo>
                    <a:pt x="10" y="8"/>
                  </a:lnTo>
                  <a:lnTo>
                    <a:pt x="10" y="14"/>
                  </a:lnTo>
                  <a:lnTo>
                    <a:pt x="8" y="22"/>
                  </a:lnTo>
                  <a:lnTo>
                    <a:pt x="4" y="26"/>
                  </a:lnTo>
                  <a:lnTo>
                    <a:pt x="0" y="22"/>
                  </a:lnTo>
                  <a:close/>
                </a:path>
              </a:pathLst>
            </a:custGeom>
            <a:grpFill/>
            <a:ln w="3175">
              <a:solidFill>
                <a:schemeClr val="accent3"/>
              </a:solidFill>
              <a:prstDash val="solid"/>
              <a:round/>
              <a:headEnd/>
              <a:tailEnd/>
            </a:ln>
          </p:spPr>
          <p:txBody>
            <a:bodyPr/>
            <a:lstStyle/>
            <a:p>
              <a:pPr>
                <a:defRPr/>
              </a:pPr>
              <a:endParaRPr lang="en-GB"/>
            </a:p>
          </p:txBody>
        </p:sp>
        <p:sp>
          <p:nvSpPr>
            <p:cNvPr id="232" name="Freeform 233"/>
            <p:cNvSpPr>
              <a:spLocks/>
            </p:cNvSpPr>
            <p:nvPr/>
          </p:nvSpPr>
          <p:spPr bwMode="gray">
            <a:xfrm>
              <a:off x="3501" y="2139"/>
              <a:ext cx="8" cy="12"/>
            </a:xfrm>
            <a:custGeom>
              <a:avLst/>
              <a:gdLst/>
              <a:ahLst/>
              <a:cxnLst>
                <a:cxn ang="0">
                  <a:pos x="0" y="0"/>
                </a:cxn>
                <a:cxn ang="0">
                  <a:pos x="8" y="2"/>
                </a:cxn>
                <a:cxn ang="0">
                  <a:pos x="4" y="12"/>
                </a:cxn>
                <a:cxn ang="0">
                  <a:pos x="0" y="0"/>
                </a:cxn>
              </a:cxnLst>
              <a:rect l="0" t="0" r="r" b="b"/>
              <a:pathLst>
                <a:path w="8" h="12">
                  <a:moveTo>
                    <a:pt x="0" y="0"/>
                  </a:moveTo>
                  <a:lnTo>
                    <a:pt x="8" y="2"/>
                  </a:lnTo>
                  <a:lnTo>
                    <a:pt x="4" y="12"/>
                  </a:lnTo>
                  <a:lnTo>
                    <a:pt x="0" y="0"/>
                  </a:lnTo>
                  <a:close/>
                </a:path>
              </a:pathLst>
            </a:custGeom>
            <a:grpFill/>
            <a:ln w="3175">
              <a:solidFill>
                <a:schemeClr val="accent3"/>
              </a:solidFill>
              <a:prstDash val="solid"/>
              <a:round/>
              <a:headEnd/>
              <a:tailEnd/>
            </a:ln>
          </p:spPr>
          <p:txBody>
            <a:bodyPr/>
            <a:lstStyle/>
            <a:p>
              <a:pPr>
                <a:defRPr/>
              </a:pPr>
              <a:endParaRPr lang="en-GB"/>
            </a:p>
          </p:txBody>
        </p:sp>
      </p:grpSp>
      <p:grpSp>
        <p:nvGrpSpPr>
          <p:cNvPr id="96" name="Group 290"/>
          <p:cNvGrpSpPr>
            <a:grpSpLocks/>
          </p:cNvGrpSpPr>
          <p:nvPr userDrawn="1"/>
        </p:nvGrpSpPr>
        <p:grpSpPr bwMode="gray">
          <a:xfrm>
            <a:off x="7304342" y="3292659"/>
            <a:ext cx="2604535" cy="2694174"/>
            <a:chOff x="3787" y="1627"/>
            <a:chExt cx="1746" cy="1740"/>
          </a:xfrm>
          <a:solidFill>
            <a:schemeClr val="accent3"/>
          </a:solidFill>
        </p:grpSpPr>
        <p:sp>
          <p:nvSpPr>
            <p:cNvPr id="234" name="Freeform 234"/>
            <p:cNvSpPr>
              <a:spLocks/>
            </p:cNvSpPr>
            <p:nvPr/>
          </p:nvSpPr>
          <p:spPr bwMode="gray">
            <a:xfrm>
              <a:off x="4327" y="2335"/>
              <a:ext cx="80" cy="68"/>
            </a:xfrm>
            <a:custGeom>
              <a:avLst/>
              <a:gdLst/>
              <a:ahLst/>
              <a:cxnLst>
                <a:cxn ang="0">
                  <a:pos x="40" y="66"/>
                </a:cxn>
                <a:cxn ang="0">
                  <a:pos x="34" y="66"/>
                </a:cxn>
                <a:cxn ang="0">
                  <a:pos x="32" y="68"/>
                </a:cxn>
                <a:cxn ang="0">
                  <a:pos x="18" y="64"/>
                </a:cxn>
                <a:cxn ang="0">
                  <a:pos x="12" y="54"/>
                </a:cxn>
                <a:cxn ang="0">
                  <a:pos x="8" y="44"/>
                </a:cxn>
                <a:cxn ang="0">
                  <a:pos x="0" y="24"/>
                </a:cxn>
                <a:cxn ang="0">
                  <a:pos x="0" y="18"/>
                </a:cxn>
                <a:cxn ang="0">
                  <a:pos x="8" y="4"/>
                </a:cxn>
                <a:cxn ang="0">
                  <a:pos x="48" y="2"/>
                </a:cxn>
                <a:cxn ang="0">
                  <a:pos x="48" y="8"/>
                </a:cxn>
                <a:cxn ang="0">
                  <a:pos x="58" y="8"/>
                </a:cxn>
                <a:cxn ang="0">
                  <a:pos x="62" y="0"/>
                </a:cxn>
                <a:cxn ang="0">
                  <a:pos x="66" y="2"/>
                </a:cxn>
                <a:cxn ang="0">
                  <a:pos x="68" y="6"/>
                </a:cxn>
                <a:cxn ang="0">
                  <a:pos x="80" y="6"/>
                </a:cxn>
                <a:cxn ang="0">
                  <a:pos x="80" y="16"/>
                </a:cxn>
                <a:cxn ang="0">
                  <a:pos x="76" y="26"/>
                </a:cxn>
                <a:cxn ang="0">
                  <a:pos x="70" y="38"/>
                </a:cxn>
                <a:cxn ang="0">
                  <a:pos x="64" y="46"/>
                </a:cxn>
                <a:cxn ang="0">
                  <a:pos x="54" y="50"/>
                </a:cxn>
                <a:cxn ang="0">
                  <a:pos x="54" y="58"/>
                </a:cxn>
                <a:cxn ang="0">
                  <a:pos x="44" y="62"/>
                </a:cxn>
                <a:cxn ang="0">
                  <a:pos x="40" y="66"/>
                </a:cxn>
              </a:cxnLst>
              <a:rect l="0" t="0" r="r" b="b"/>
              <a:pathLst>
                <a:path w="80" h="68">
                  <a:moveTo>
                    <a:pt x="40" y="66"/>
                  </a:moveTo>
                  <a:lnTo>
                    <a:pt x="34" y="66"/>
                  </a:lnTo>
                  <a:lnTo>
                    <a:pt x="32" y="68"/>
                  </a:lnTo>
                  <a:lnTo>
                    <a:pt x="18" y="64"/>
                  </a:lnTo>
                  <a:lnTo>
                    <a:pt x="12" y="54"/>
                  </a:lnTo>
                  <a:lnTo>
                    <a:pt x="8" y="44"/>
                  </a:lnTo>
                  <a:lnTo>
                    <a:pt x="0" y="24"/>
                  </a:lnTo>
                  <a:lnTo>
                    <a:pt x="0" y="18"/>
                  </a:lnTo>
                  <a:lnTo>
                    <a:pt x="8" y="4"/>
                  </a:lnTo>
                  <a:lnTo>
                    <a:pt x="48" y="2"/>
                  </a:lnTo>
                  <a:lnTo>
                    <a:pt x="48" y="8"/>
                  </a:lnTo>
                  <a:lnTo>
                    <a:pt x="58" y="8"/>
                  </a:lnTo>
                  <a:lnTo>
                    <a:pt x="62" y="0"/>
                  </a:lnTo>
                  <a:lnTo>
                    <a:pt x="66" y="2"/>
                  </a:lnTo>
                  <a:lnTo>
                    <a:pt x="68" y="6"/>
                  </a:lnTo>
                  <a:lnTo>
                    <a:pt x="80" y="6"/>
                  </a:lnTo>
                  <a:lnTo>
                    <a:pt x="80" y="16"/>
                  </a:lnTo>
                  <a:lnTo>
                    <a:pt x="76" y="26"/>
                  </a:lnTo>
                  <a:lnTo>
                    <a:pt x="70" y="38"/>
                  </a:lnTo>
                  <a:lnTo>
                    <a:pt x="64" y="46"/>
                  </a:lnTo>
                  <a:lnTo>
                    <a:pt x="54" y="50"/>
                  </a:lnTo>
                  <a:lnTo>
                    <a:pt x="54" y="58"/>
                  </a:lnTo>
                  <a:lnTo>
                    <a:pt x="44" y="62"/>
                  </a:lnTo>
                  <a:lnTo>
                    <a:pt x="40" y="66"/>
                  </a:lnTo>
                  <a:close/>
                </a:path>
              </a:pathLst>
            </a:custGeom>
            <a:grpFill/>
            <a:ln w="3175">
              <a:solidFill>
                <a:schemeClr val="accent3"/>
              </a:solidFill>
              <a:prstDash val="solid"/>
              <a:round/>
              <a:headEnd/>
              <a:tailEnd/>
            </a:ln>
          </p:spPr>
          <p:txBody>
            <a:bodyPr/>
            <a:lstStyle/>
            <a:p>
              <a:pPr>
                <a:defRPr/>
              </a:pPr>
              <a:endParaRPr lang="en-GB"/>
            </a:p>
          </p:txBody>
        </p:sp>
        <p:sp>
          <p:nvSpPr>
            <p:cNvPr id="235" name="Freeform 235"/>
            <p:cNvSpPr>
              <a:spLocks/>
            </p:cNvSpPr>
            <p:nvPr/>
          </p:nvSpPr>
          <p:spPr bwMode="gray">
            <a:xfrm>
              <a:off x="4325" y="2197"/>
              <a:ext cx="112" cy="234"/>
            </a:xfrm>
            <a:custGeom>
              <a:avLst/>
              <a:gdLst/>
              <a:ahLst/>
              <a:cxnLst>
                <a:cxn ang="0">
                  <a:pos x="42" y="204"/>
                </a:cxn>
                <a:cxn ang="0">
                  <a:pos x="44" y="206"/>
                </a:cxn>
                <a:cxn ang="0">
                  <a:pos x="44" y="208"/>
                </a:cxn>
                <a:cxn ang="0">
                  <a:pos x="44" y="214"/>
                </a:cxn>
                <a:cxn ang="0">
                  <a:pos x="42" y="214"/>
                </a:cxn>
                <a:cxn ang="0">
                  <a:pos x="40" y="234"/>
                </a:cxn>
                <a:cxn ang="0">
                  <a:pos x="52" y="226"/>
                </a:cxn>
                <a:cxn ang="0">
                  <a:pos x="66" y="218"/>
                </a:cxn>
                <a:cxn ang="0">
                  <a:pos x="66" y="210"/>
                </a:cxn>
                <a:cxn ang="0">
                  <a:pos x="70" y="204"/>
                </a:cxn>
                <a:cxn ang="0">
                  <a:pos x="82" y="206"/>
                </a:cxn>
                <a:cxn ang="0">
                  <a:pos x="94" y="202"/>
                </a:cxn>
                <a:cxn ang="0">
                  <a:pos x="108" y="190"/>
                </a:cxn>
                <a:cxn ang="0">
                  <a:pos x="112" y="172"/>
                </a:cxn>
                <a:cxn ang="0">
                  <a:pos x="108" y="152"/>
                </a:cxn>
                <a:cxn ang="0">
                  <a:pos x="104" y="138"/>
                </a:cxn>
                <a:cxn ang="0">
                  <a:pos x="100" y="122"/>
                </a:cxn>
                <a:cxn ang="0">
                  <a:pos x="60" y="78"/>
                </a:cxn>
                <a:cxn ang="0">
                  <a:pos x="54" y="70"/>
                </a:cxn>
                <a:cxn ang="0">
                  <a:pos x="62" y="50"/>
                </a:cxn>
                <a:cxn ang="0">
                  <a:pos x="74" y="34"/>
                </a:cxn>
                <a:cxn ang="0">
                  <a:pos x="82" y="32"/>
                </a:cxn>
                <a:cxn ang="0">
                  <a:pos x="80" y="24"/>
                </a:cxn>
                <a:cxn ang="0">
                  <a:pos x="70" y="20"/>
                </a:cxn>
                <a:cxn ang="0">
                  <a:pos x="68" y="6"/>
                </a:cxn>
                <a:cxn ang="0">
                  <a:pos x="58" y="4"/>
                </a:cxn>
                <a:cxn ang="0">
                  <a:pos x="50" y="0"/>
                </a:cxn>
                <a:cxn ang="0">
                  <a:pos x="44" y="0"/>
                </a:cxn>
                <a:cxn ang="0">
                  <a:pos x="34" y="6"/>
                </a:cxn>
                <a:cxn ang="0">
                  <a:pos x="2" y="8"/>
                </a:cxn>
                <a:cxn ang="0">
                  <a:pos x="0" y="14"/>
                </a:cxn>
                <a:cxn ang="0">
                  <a:pos x="10" y="24"/>
                </a:cxn>
                <a:cxn ang="0">
                  <a:pos x="12" y="38"/>
                </a:cxn>
                <a:cxn ang="0">
                  <a:pos x="34" y="36"/>
                </a:cxn>
                <a:cxn ang="0">
                  <a:pos x="40" y="46"/>
                </a:cxn>
                <a:cxn ang="0">
                  <a:pos x="42" y="56"/>
                </a:cxn>
                <a:cxn ang="0">
                  <a:pos x="28" y="56"/>
                </a:cxn>
                <a:cxn ang="0">
                  <a:pos x="26" y="66"/>
                </a:cxn>
                <a:cxn ang="0">
                  <a:pos x="34" y="70"/>
                </a:cxn>
                <a:cxn ang="0">
                  <a:pos x="62" y="96"/>
                </a:cxn>
                <a:cxn ang="0">
                  <a:pos x="80" y="116"/>
                </a:cxn>
                <a:cxn ang="0">
                  <a:pos x="84" y="130"/>
                </a:cxn>
                <a:cxn ang="0">
                  <a:pos x="82" y="144"/>
                </a:cxn>
                <a:cxn ang="0">
                  <a:pos x="82" y="152"/>
                </a:cxn>
                <a:cxn ang="0">
                  <a:pos x="78" y="164"/>
                </a:cxn>
                <a:cxn ang="0">
                  <a:pos x="72" y="176"/>
                </a:cxn>
                <a:cxn ang="0">
                  <a:pos x="66" y="184"/>
                </a:cxn>
                <a:cxn ang="0">
                  <a:pos x="56" y="188"/>
                </a:cxn>
                <a:cxn ang="0">
                  <a:pos x="56" y="196"/>
                </a:cxn>
                <a:cxn ang="0">
                  <a:pos x="46" y="200"/>
                </a:cxn>
                <a:cxn ang="0">
                  <a:pos x="42" y="204"/>
                </a:cxn>
              </a:cxnLst>
              <a:rect l="0" t="0" r="r" b="b"/>
              <a:pathLst>
                <a:path w="112" h="234">
                  <a:moveTo>
                    <a:pt x="42" y="204"/>
                  </a:moveTo>
                  <a:lnTo>
                    <a:pt x="44" y="206"/>
                  </a:lnTo>
                  <a:lnTo>
                    <a:pt x="44" y="208"/>
                  </a:lnTo>
                  <a:lnTo>
                    <a:pt x="44" y="214"/>
                  </a:lnTo>
                  <a:lnTo>
                    <a:pt x="42" y="214"/>
                  </a:lnTo>
                  <a:lnTo>
                    <a:pt x="40" y="234"/>
                  </a:lnTo>
                  <a:lnTo>
                    <a:pt x="52" y="226"/>
                  </a:lnTo>
                  <a:lnTo>
                    <a:pt x="66" y="218"/>
                  </a:lnTo>
                  <a:lnTo>
                    <a:pt x="66" y="210"/>
                  </a:lnTo>
                  <a:lnTo>
                    <a:pt x="70" y="204"/>
                  </a:lnTo>
                  <a:lnTo>
                    <a:pt x="82" y="206"/>
                  </a:lnTo>
                  <a:lnTo>
                    <a:pt x="94" y="202"/>
                  </a:lnTo>
                  <a:lnTo>
                    <a:pt x="108" y="190"/>
                  </a:lnTo>
                  <a:lnTo>
                    <a:pt x="112" y="172"/>
                  </a:lnTo>
                  <a:lnTo>
                    <a:pt x="108" y="152"/>
                  </a:lnTo>
                  <a:lnTo>
                    <a:pt x="104" y="138"/>
                  </a:lnTo>
                  <a:lnTo>
                    <a:pt x="100" y="122"/>
                  </a:lnTo>
                  <a:lnTo>
                    <a:pt x="60" y="78"/>
                  </a:lnTo>
                  <a:lnTo>
                    <a:pt x="54" y="70"/>
                  </a:lnTo>
                  <a:lnTo>
                    <a:pt x="62" y="50"/>
                  </a:lnTo>
                  <a:lnTo>
                    <a:pt x="74" y="34"/>
                  </a:lnTo>
                  <a:lnTo>
                    <a:pt x="82" y="32"/>
                  </a:lnTo>
                  <a:lnTo>
                    <a:pt x="80" y="24"/>
                  </a:lnTo>
                  <a:lnTo>
                    <a:pt x="70" y="20"/>
                  </a:lnTo>
                  <a:lnTo>
                    <a:pt x="68" y="6"/>
                  </a:lnTo>
                  <a:lnTo>
                    <a:pt x="58" y="4"/>
                  </a:lnTo>
                  <a:lnTo>
                    <a:pt x="50" y="0"/>
                  </a:lnTo>
                  <a:lnTo>
                    <a:pt x="44" y="0"/>
                  </a:lnTo>
                  <a:lnTo>
                    <a:pt x="34" y="6"/>
                  </a:lnTo>
                  <a:lnTo>
                    <a:pt x="2" y="8"/>
                  </a:lnTo>
                  <a:lnTo>
                    <a:pt x="0" y="14"/>
                  </a:lnTo>
                  <a:lnTo>
                    <a:pt x="10" y="24"/>
                  </a:lnTo>
                  <a:lnTo>
                    <a:pt x="12" y="38"/>
                  </a:lnTo>
                  <a:lnTo>
                    <a:pt x="34" y="36"/>
                  </a:lnTo>
                  <a:lnTo>
                    <a:pt x="40" y="46"/>
                  </a:lnTo>
                  <a:lnTo>
                    <a:pt x="42" y="56"/>
                  </a:lnTo>
                  <a:lnTo>
                    <a:pt x="28" y="56"/>
                  </a:lnTo>
                  <a:lnTo>
                    <a:pt x="26" y="66"/>
                  </a:lnTo>
                  <a:lnTo>
                    <a:pt x="34" y="70"/>
                  </a:lnTo>
                  <a:lnTo>
                    <a:pt x="62" y="96"/>
                  </a:lnTo>
                  <a:lnTo>
                    <a:pt x="80" y="116"/>
                  </a:lnTo>
                  <a:lnTo>
                    <a:pt x="84" y="130"/>
                  </a:lnTo>
                  <a:lnTo>
                    <a:pt x="82" y="144"/>
                  </a:lnTo>
                  <a:lnTo>
                    <a:pt x="82" y="152"/>
                  </a:lnTo>
                  <a:lnTo>
                    <a:pt x="78" y="164"/>
                  </a:lnTo>
                  <a:lnTo>
                    <a:pt x="72" y="176"/>
                  </a:lnTo>
                  <a:lnTo>
                    <a:pt x="66" y="184"/>
                  </a:lnTo>
                  <a:lnTo>
                    <a:pt x="56" y="188"/>
                  </a:lnTo>
                  <a:lnTo>
                    <a:pt x="56" y="196"/>
                  </a:lnTo>
                  <a:lnTo>
                    <a:pt x="46" y="200"/>
                  </a:lnTo>
                  <a:lnTo>
                    <a:pt x="42" y="204"/>
                  </a:lnTo>
                  <a:close/>
                </a:path>
              </a:pathLst>
            </a:custGeom>
            <a:grpFill/>
            <a:ln w="3175">
              <a:solidFill>
                <a:schemeClr val="accent3"/>
              </a:solidFill>
              <a:prstDash val="solid"/>
              <a:round/>
              <a:headEnd/>
              <a:tailEnd/>
            </a:ln>
          </p:spPr>
          <p:txBody>
            <a:bodyPr/>
            <a:lstStyle/>
            <a:p>
              <a:pPr>
                <a:defRPr/>
              </a:pPr>
              <a:endParaRPr lang="en-GB"/>
            </a:p>
          </p:txBody>
        </p:sp>
        <p:sp>
          <p:nvSpPr>
            <p:cNvPr id="236" name="Freeform 236"/>
            <p:cNvSpPr>
              <a:spLocks/>
            </p:cNvSpPr>
            <p:nvPr/>
          </p:nvSpPr>
          <p:spPr bwMode="gray">
            <a:xfrm>
              <a:off x="3939" y="1971"/>
              <a:ext cx="38" cy="36"/>
            </a:xfrm>
            <a:custGeom>
              <a:avLst/>
              <a:gdLst/>
              <a:ahLst/>
              <a:cxnLst>
                <a:cxn ang="0">
                  <a:pos x="14" y="36"/>
                </a:cxn>
                <a:cxn ang="0">
                  <a:pos x="12" y="28"/>
                </a:cxn>
                <a:cxn ang="0">
                  <a:pos x="2" y="22"/>
                </a:cxn>
                <a:cxn ang="0">
                  <a:pos x="0" y="8"/>
                </a:cxn>
                <a:cxn ang="0">
                  <a:pos x="6" y="4"/>
                </a:cxn>
                <a:cxn ang="0">
                  <a:pos x="20" y="0"/>
                </a:cxn>
                <a:cxn ang="0">
                  <a:pos x="28" y="6"/>
                </a:cxn>
                <a:cxn ang="0">
                  <a:pos x="38" y="12"/>
                </a:cxn>
                <a:cxn ang="0">
                  <a:pos x="38" y="20"/>
                </a:cxn>
                <a:cxn ang="0">
                  <a:pos x="32" y="26"/>
                </a:cxn>
                <a:cxn ang="0">
                  <a:pos x="24" y="30"/>
                </a:cxn>
                <a:cxn ang="0">
                  <a:pos x="14" y="36"/>
                </a:cxn>
              </a:cxnLst>
              <a:rect l="0" t="0" r="r" b="b"/>
              <a:pathLst>
                <a:path w="38" h="36">
                  <a:moveTo>
                    <a:pt x="14" y="36"/>
                  </a:moveTo>
                  <a:lnTo>
                    <a:pt x="12" y="28"/>
                  </a:lnTo>
                  <a:lnTo>
                    <a:pt x="2" y="22"/>
                  </a:lnTo>
                  <a:lnTo>
                    <a:pt x="0" y="8"/>
                  </a:lnTo>
                  <a:lnTo>
                    <a:pt x="6" y="4"/>
                  </a:lnTo>
                  <a:lnTo>
                    <a:pt x="20" y="0"/>
                  </a:lnTo>
                  <a:lnTo>
                    <a:pt x="28" y="6"/>
                  </a:lnTo>
                  <a:lnTo>
                    <a:pt x="38" y="12"/>
                  </a:lnTo>
                  <a:lnTo>
                    <a:pt x="38" y="20"/>
                  </a:lnTo>
                  <a:lnTo>
                    <a:pt x="32" y="26"/>
                  </a:lnTo>
                  <a:lnTo>
                    <a:pt x="24" y="30"/>
                  </a:lnTo>
                  <a:lnTo>
                    <a:pt x="14" y="36"/>
                  </a:lnTo>
                  <a:close/>
                </a:path>
              </a:pathLst>
            </a:custGeom>
            <a:grpFill/>
            <a:ln w="3175">
              <a:solidFill>
                <a:schemeClr val="accent3"/>
              </a:solidFill>
              <a:prstDash val="solid"/>
              <a:round/>
              <a:headEnd/>
              <a:tailEnd/>
            </a:ln>
          </p:spPr>
          <p:txBody>
            <a:bodyPr/>
            <a:lstStyle/>
            <a:p>
              <a:pPr>
                <a:defRPr/>
              </a:pPr>
              <a:endParaRPr lang="en-GB"/>
            </a:p>
          </p:txBody>
        </p:sp>
        <p:sp>
          <p:nvSpPr>
            <p:cNvPr id="237" name="Freeform 237"/>
            <p:cNvSpPr>
              <a:spLocks/>
            </p:cNvSpPr>
            <p:nvPr/>
          </p:nvSpPr>
          <p:spPr bwMode="gray">
            <a:xfrm>
              <a:off x="3971" y="2069"/>
              <a:ext cx="130" cy="72"/>
            </a:xfrm>
            <a:custGeom>
              <a:avLst/>
              <a:gdLst/>
              <a:ahLst/>
              <a:cxnLst>
                <a:cxn ang="0">
                  <a:pos x="16" y="6"/>
                </a:cxn>
                <a:cxn ang="0">
                  <a:pos x="30" y="0"/>
                </a:cxn>
                <a:cxn ang="0">
                  <a:pos x="44" y="14"/>
                </a:cxn>
                <a:cxn ang="0">
                  <a:pos x="60" y="22"/>
                </a:cxn>
                <a:cxn ang="0">
                  <a:pos x="72" y="30"/>
                </a:cxn>
                <a:cxn ang="0">
                  <a:pos x="88" y="40"/>
                </a:cxn>
                <a:cxn ang="0">
                  <a:pos x="104" y="44"/>
                </a:cxn>
                <a:cxn ang="0">
                  <a:pos x="128" y="46"/>
                </a:cxn>
                <a:cxn ang="0">
                  <a:pos x="128" y="58"/>
                </a:cxn>
                <a:cxn ang="0">
                  <a:pos x="130" y="70"/>
                </a:cxn>
                <a:cxn ang="0">
                  <a:pos x="102" y="72"/>
                </a:cxn>
                <a:cxn ang="0">
                  <a:pos x="88" y="66"/>
                </a:cxn>
                <a:cxn ang="0">
                  <a:pos x="72" y="54"/>
                </a:cxn>
                <a:cxn ang="0">
                  <a:pos x="48" y="52"/>
                </a:cxn>
                <a:cxn ang="0">
                  <a:pos x="34" y="46"/>
                </a:cxn>
                <a:cxn ang="0">
                  <a:pos x="20" y="36"/>
                </a:cxn>
                <a:cxn ang="0">
                  <a:pos x="0" y="30"/>
                </a:cxn>
                <a:cxn ang="0">
                  <a:pos x="4" y="14"/>
                </a:cxn>
                <a:cxn ang="0">
                  <a:pos x="16" y="6"/>
                </a:cxn>
              </a:cxnLst>
              <a:rect l="0" t="0" r="r" b="b"/>
              <a:pathLst>
                <a:path w="130" h="72">
                  <a:moveTo>
                    <a:pt x="16" y="6"/>
                  </a:moveTo>
                  <a:lnTo>
                    <a:pt x="30" y="0"/>
                  </a:lnTo>
                  <a:lnTo>
                    <a:pt x="44" y="14"/>
                  </a:lnTo>
                  <a:lnTo>
                    <a:pt x="60" y="22"/>
                  </a:lnTo>
                  <a:lnTo>
                    <a:pt x="72" y="30"/>
                  </a:lnTo>
                  <a:lnTo>
                    <a:pt x="88" y="40"/>
                  </a:lnTo>
                  <a:lnTo>
                    <a:pt x="104" y="44"/>
                  </a:lnTo>
                  <a:lnTo>
                    <a:pt x="128" y="46"/>
                  </a:lnTo>
                  <a:lnTo>
                    <a:pt x="128" y="58"/>
                  </a:lnTo>
                  <a:lnTo>
                    <a:pt x="130" y="70"/>
                  </a:lnTo>
                  <a:lnTo>
                    <a:pt x="102" y="72"/>
                  </a:lnTo>
                  <a:lnTo>
                    <a:pt x="88" y="66"/>
                  </a:lnTo>
                  <a:lnTo>
                    <a:pt x="72" y="54"/>
                  </a:lnTo>
                  <a:lnTo>
                    <a:pt x="48" y="52"/>
                  </a:lnTo>
                  <a:lnTo>
                    <a:pt x="34" y="46"/>
                  </a:lnTo>
                  <a:lnTo>
                    <a:pt x="20" y="36"/>
                  </a:lnTo>
                  <a:lnTo>
                    <a:pt x="0" y="30"/>
                  </a:lnTo>
                  <a:lnTo>
                    <a:pt x="4" y="14"/>
                  </a:lnTo>
                  <a:lnTo>
                    <a:pt x="16" y="6"/>
                  </a:lnTo>
                  <a:close/>
                </a:path>
              </a:pathLst>
            </a:custGeom>
            <a:grpFill/>
            <a:ln w="3175">
              <a:solidFill>
                <a:schemeClr val="accent3"/>
              </a:solidFill>
              <a:prstDash val="solid"/>
              <a:round/>
              <a:headEnd/>
              <a:tailEnd/>
            </a:ln>
          </p:spPr>
          <p:txBody>
            <a:bodyPr/>
            <a:lstStyle/>
            <a:p>
              <a:pPr>
                <a:defRPr/>
              </a:pPr>
              <a:endParaRPr lang="en-GB"/>
            </a:p>
          </p:txBody>
        </p:sp>
        <p:sp>
          <p:nvSpPr>
            <p:cNvPr id="238" name="Freeform 238"/>
            <p:cNvSpPr>
              <a:spLocks/>
            </p:cNvSpPr>
            <p:nvPr/>
          </p:nvSpPr>
          <p:spPr bwMode="gray">
            <a:xfrm>
              <a:off x="4115" y="2109"/>
              <a:ext cx="50" cy="26"/>
            </a:xfrm>
            <a:custGeom>
              <a:avLst/>
              <a:gdLst/>
              <a:ahLst/>
              <a:cxnLst>
                <a:cxn ang="0">
                  <a:pos x="10" y="0"/>
                </a:cxn>
                <a:cxn ang="0">
                  <a:pos x="4" y="6"/>
                </a:cxn>
                <a:cxn ang="0">
                  <a:pos x="2" y="6"/>
                </a:cxn>
                <a:cxn ang="0">
                  <a:pos x="0" y="14"/>
                </a:cxn>
                <a:cxn ang="0">
                  <a:pos x="2" y="20"/>
                </a:cxn>
                <a:cxn ang="0">
                  <a:pos x="8" y="24"/>
                </a:cxn>
                <a:cxn ang="0">
                  <a:pos x="16" y="26"/>
                </a:cxn>
                <a:cxn ang="0">
                  <a:pos x="32" y="24"/>
                </a:cxn>
                <a:cxn ang="0">
                  <a:pos x="46" y="22"/>
                </a:cxn>
                <a:cxn ang="0">
                  <a:pos x="50" y="16"/>
                </a:cxn>
                <a:cxn ang="0">
                  <a:pos x="46" y="6"/>
                </a:cxn>
                <a:cxn ang="0">
                  <a:pos x="32" y="4"/>
                </a:cxn>
                <a:cxn ang="0">
                  <a:pos x="20" y="0"/>
                </a:cxn>
                <a:cxn ang="0">
                  <a:pos x="10" y="0"/>
                </a:cxn>
              </a:cxnLst>
              <a:rect l="0" t="0" r="r" b="b"/>
              <a:pathLst>
                <a:path w="50" h="26">
                  <a:moveTo>
                    <a:pt x="10" y="0"/>
                  </a:moveTo>
                  <a:lnTo>
                    <a:pt x="4" y="6"/>
                  </a:lnTo>
                  <a:lnTo>
                    <a:pt x="2" y="6"/>
                  </a:lnTo>
                  <a:lnTo>
                    <a:pt x="0" y="14"/>
                  </a:lnTo>
                  <a:lnTo>
                    <a:pt x="2" y="20"/>
                  </a:lnTo>
                  <a:lnTo>
                    <a:pt x="8" y="24"/>
                  </a:lnTo>
                  <a:lnTo>
                    <a:pt x="16" y="26"/>
                  </a:lnTo>
                  <a:lnTo>
                    <a:pt x="32" y="24"/>
                  </a:lnTo>
                  <a:lnTo>
                    <a:pt x="46" y="22"/>
                  </a:lnTo>
                  <a:lnTo>
                    <a:pt x="50" y="16"/>
                  </a:lnTo>
                  <a:lnTo>
                    <a:pt x="46" y="6"/>
                  </a:lnTo>
                  <a:lnTo>
                    <a:pt x="32" y="4"/>
                  </a:lnTo>
                  <a:lnTo>
                    <a:pt x="20" y="0"/>
                  </a:lnTo>
                  <a:lnTo>
                    <a:pt x="10" y="0"/>
                  </a:lnTo>
                  <a:close/>
                </a:path>
              </a:pathLst>
            </a:custGeom>
            <a:grpFill/>
            <a:ln w="3175">
              <a:solidFill>
                <a:schemeClr val="accent3"/>
              </a:solidFill>
              <a:prstDash val="solid"/>
              <a:round/>
              <a:headEnd/>
              <a:tailEnd/>
            </a:ln>
          </p:spPr>
          <p:txBody>
            <a:bodyPr/>
            <a:lstStyle/>
            <a:p>
              <a:pPr>
                <a:defRPr/>
              </a:pPr>
              <a:endParaRPr lang="en-GB"/>
            </a:p>
          </p:txBody>
        </p:sp>
        <p:sp>
          <p:nvSpPr>
            <p:cNvPr id="239" name="Freeform 239"/>
            <p:cNvSpPr>
              <a:spLocks/>
            </p:cNvSpPr>
            <p:nvPr/>
          </p:nvSpPr>
          <p:spPr bwMode="gray">
            <a:xfrm>
              <a:off x="4101" y="2139"/>
              <a:ext cx="70" cy="90"/>
            </a:xfrm>
            <a:custGeom>
              <a:avLst/>
              <a:gdLst/>
              <a:ahLst/>
              <a:cxnLst>
                <a:cxn ang="0">
                  <a:pos x="14" y="74"/>
                </a:cxn>
                <a:cxn ang="0">
                  <a:pos x="10" y="50"/>
                </a:cxn>
                <a:cxn ang="0">
                  <a:pos x="8" y="38"/>
                </a:cxn>
                <a:cxn ang="0">
                  <a:pos x="2" y="34"/>
                </a:cxn>
                <a:cxn ang="0">
                  <a:pos x="0" y="26"/>
                </a:cxn>
                <a:cxn ang="0">
                  <a:pos x="12" y="20"/>
                </a:cxn>
                <a:cxn ang="0">
                  <a:pos x="4" y="12"/>
                </a:cxn>
                <a:cxn ang="0">
                  <a:pos x="4" y="6"/>
                </a:cxn>
                <a:cxn ang="0">
                  <a:pos x="10" y="0"/>
                </a:cxn>
                <a:cxn ang="0">
                  <a:pos x="14" y="6"/>
                </a:cxn>
                <a:cxn ang="0">
                  <a:pos x="24" y="10"/>
                </a:cxn>
                <a:cxn ang="0">
                  <a:pos x="30" y="22"/>
                </a:cxn>
                <a:cxn ang="0">
                  <a:pos x="64" y="22"/>
                </a:cxn>
                <a:cxn ang="0">
                  <a:pos x="64" y="34"/>
                </a:cxn>
                <a:cxn ang="0">
                  <a:pos x="56" y="38"/>
                </a:cxn>
                <a:cxn ang="0">
                  <a:pos x="52" y="40"/>
                </a:cxn>
                <a:cxn ang="0">
                  <a:pos x="48" y="46"/>
                </a:cxn>
                <a:cxn ang="0">
                  <a:pos x="48" y="50"/>
                </a:cxn>
                <a:cxn ang="0">
                  <a:pos x="48" y="54"/>
                </a:cxn>
                <a:cxn ang="0">
                  <a:pos x="56" y="58"/>
                </a:cxn>
                <a:cxn ang="0">
                  <a:pos x="60" y="46"/>
                </a:cxn>
                <a:cxn ang="0">
                  <a:pos x="70" y="48"/>
                </a:cxn>
                <a:cxn ang="0">
                  <a:pos x="68" y="60"/>
                </a:cxn>
                <a:cxn ang="0">
                  <a:pos x="68" y="70"/>
                </a:cxn>
                <a:cxn ang="0">
                  <a:pos x="70" y="76"/>
                </a:cxn>
                <a:cxn ang="0">
                  <a:pos x="70" y="86"/>
                </a:cxn>
                <a:cxn ang="0">
                  <a:pos x="64" y="90"/>
                </a:cxn>
                <a:cxn ang="0">
                  <a:pos x="60" y="82"/>
                </a:cxn>
                <a:cxn ang="0">
                  <a:pos x="58" y="68"/>
                </a:cxn>
                <a:cxn ang="0">
                  <a:pos x="54" y="64"/>
                </a:cxn>
                <a:cxn ang="0">
                  <a:pos x="48" y="62"/>
                </a:cxn>
                <a:cxn ang="0">
                  <a:pos x="40" y="56"/>
                </a:cxn>
                <a:cxn ang="0">
                  <a:pos x="36" y="62"/>
                </a:cxn>
                <a:cxn ang="0">
                  <a:pos x="36" y="74"/>
                </a:cxn>
                <a:cxn ang="0">
                  <a:pos x="26" y="74"/>
                </a:cxn>
                <a:cxn ang="0">
                  <a:pos x="14" y="74"/>
                </a:cxn>
              </a:cxnLst>
              <a:rect l="0" t="0" r="r" b="b"/>
              <a:pathLst>
                <a:path w="70" h="90">
                  <a:moveTo>
                    <a:pt x="14" y="74"/>
                  </a:moveTo>
                  <a:lnTo>
                    <a:pt x="10" y="50"/>
                  </a:lnTo>
                  <a:lnTo>
                    <a:pt x="8" y="38"/>
                  </a:lnTo>
                  <a:lnTo>
                    <a:pt x="2" y="34"/>
                  </a:lnTo>
                  <a:lnTo>
                    <a:pt x="0" y="26"/>
                  </a:lnTo>
                  <a:lnTo>
                    <a:pt x="12" y="20"/>
                  </a:lnTo>
                  <a:lnTo>
                    <a:pt x="4" y="12"/>
                  </a:lnTo>
                  <a:lnTo>
                    <a:pt x="4" y="6"/>
                  </a:lnTo>
                  <a:lnTo>
                    <a:pt x="10" y="0"/>
                  </a:lnTo>
                  <a:lnTo>
                    <a:pt x="14" y="6"/>
                  </a:lnTo>
                  <a:lnTo>
                    <a:pt x="24" y="10"/>
                  </a:lnTo>
                  <a:lnTo>
                    <a:pt x="30" y="22"/>
                  </a:lnTo>
                  <a:lnTo>
                    <a:pt x="64" y="22"/>
                  </a:lnTo>
                  <a:lnTo>
                    <a:pt x="64" y="34"/>
                  </a:lnTo>
                  <a:lnTo>
                    <a:pt x="56" y="38"/>
                  </a:lnTo>
                  <a:lnTo>
                    <a:pt x="52" y="40"/>
                  </a:lnTo>
                  <a:lnTo>
                    <a:pt x="48" y="46"/>
                  </a:lnTo>
                  <a:lnTo>
                    <a:pt x="48" y="50"/>
                  </a:lnTo>
                  <a:lnTo>
                    <a:pt x="48" y="54"/>
                  </a:lnTo>
                  <a:lnTo>
                    <a:pt x="56" y="58"/>
                  </a:lnTo>
                  <a:lnTo>
                    <a:pt x="60" y="46"/>
                  </a:lnTo>
                  <a:lnTo>
                    <a:pt x="70" y="48"/>
                  </a:lnTo>
                  <a:lnTo>
                    <a:pt x="68" y="60"/>
                  </a:lnTo>
                  <a:lnTo>
                    <a:pt x="68" y="70"/>
                  </a:lnTo>
                  <a:lnTo>
                    <a:pt x="70" y="76"/>
                  </a:lnTo>
                  <a:lnTo>
                    <a:pt x="70" y="86"/>
                  </a:lnTo>
                  <a:lnTo>
                    <a:pt x="64" y="90"/>
                  </a:lnTo>
                  <a:lnTo>
                    <a:pt x="60" y="82"/>
                  </a:lnTo>
                  <a:lnTo>
                    <a:pt x="58" y="68"/>
                  </a:lnTo>
                  <a:lnTo>
                    <a:pt x="54" y="64"/>
                  </a:lnTo>
                  <a:lnTo>
                    <a:pt x="48" y="62"/>
                  </a:lnTo>
                  <a:lnTo>
                    <a:pt x="40" y="56"/>
                  </a:lnTo>
                  <a:lnTo>
                    <a:pt x="36" y="62"/>
                  </a:lnTo>
                  <a:lnTo>
                    <a:pt x="36" y="74"/>
                  </a:lnTo>
                  <a:lnTo>
                    <a:pt x="26" y="74"/>
                  </a:lnTo>
                  <a:lnTo>
                    <a:pt x="14" y="74"/>
                  </a:lnTo>
                  <a:close/>
                </a:path>
              </a:pathLst>
            </a:custGeom>
            <a:grpFill/>
            <a:ln w="3175">
              <a:solidFill>
                <a:schemeClr val="accent3"/>
              </a:solidFill>
              <a:prstDash val="solid"/>
              <a:round/>
              <a:headEnd/>
              <a:tailEnd/>
            </a:ln>
          </p:spPr>
          <p:txBody>
            <a:bodyPr/>
            <a:lstStyle/>
            <a:p>
              <a:pPr>
                <a:defRPr/>
              </a:pPr>
              <a:endParaRPr lang="en-GB"/>
            </a:p>
          </p:txBody>
        </p:sp>
        <p:sp>
          <p:nvSpPr>
            <p:cNvPr id="240" name="Freeform 240"/>
            <p:cNvSpPr>
              <a:spLocks/>
            </p:cNvSpPr>
            <p:nvPr/>
          </p:nvSpPr>
          <p:spPr bwMode="gray">
            <a:xfrm>
              <a:off x="3969" y="2413"/>
              <a:ext cx="32" cy="58"/>
            </a:xfrm>
            <a:custGeom>
              <a:avLst/>
              <a:gdLst/>
              <a:ahLst/>
              <a:cxnLst>
                <a:cxn ang="0">
                  <a:pos x="6" y="0"/>
                </a:cxn>
                <a:cxn ang="0">
                  <a:pos x="16" y="12"/>
                </a:cxn>
                <a:cxn ang="0">
                  <a:pos x="26" y="26"/>
                </a:cxn>
                <a:cxn ang="0">
                  <a:pos x="32" y="40"/>
                </a:cxn>
                <a:cxn ang="0">
                  <a:pos x="26" y="56"/>
                </a:cxn>
                <a:cxn ang="0">
                  <a:pos x="16" y="58"/>
                </a:cxn>
                <a:cxn ang="0">
                  <a:pos x="6" y="56"/>
                </a:cxn>
                <a:cxn ang="0">
                  <a:pos x="0" y="44"/>
                </a:cxn>
                <a:cxn ang="0">
                  <a:pos x="0" y="26"/>
                </a:cxn>
                <a:cxn ang="0">
                  <a:pos x="4" y="12"/>
                </a:cxn>
                <a:cxn ang="0">
                  <a:pos x="6" y="0"/>
                </a:cxn>
              </a:cxnLst>
              <a:rect l="0" t="0" r="r" b="b"/>
              <a:pathLst>
                <a:path w="32" h="58">
                  <a:moveTo>
                    <a:pt x="6" y="0"/>
                  </a:moveTo>
                  <a:lnTo>
                    <a:pt x="16" y="12"/>
                  </a:lnTo>
                  <a:lnTo>
                    <a:pt x="26" y="26"/>
                  </a:lnTo>
                  <a:lnTo>
                    <a:pt x="32" y="40"/>
                  </a:lnTo>
                  <a:lnTo>
                    <a:pt x="26" y="56"/>
                  </a:lnTo>
                  <a:lnTo>
                    <a:pt x="16" y="58"/>
                  </a:lnTo>
                  <a:lnTo>
                    <a:pt x="6" y="56"/>
                  </a:lnTo>
                  <a:lnTo>
                    <a:pt x="0" y="44"/>
                  </a:lnTo>
                  <a:lnTo>
                    <a:pt x="0" y="26"/>
                  </a:lnTo>
                  <a:lnTo>
                    <a:pt x="4" y="12"/>
                  </a:lnTo>
                  <a:lnTo>
                    <a:pt x="6" y="0"/>
                  </a:lnTo>
                  <a:close/>
                </a:path>
              </a:pathLst>
            </a:custGeom>
            <a:grpFill/>
            <a:ln w="3175">
              <a:solidFill>
                <a:schemeClr val="accent3"/>
              </a:solidFill>
              <a:prstDash val="solid"/>
              <a:round/>
              <a:headEnd/>
              <a:tailEnd/>
            </a:ln>
          </p:spPr>
          <p:txBody>
            <a:bodyPr/>
            <a:lstStyle/>
            <a:p>
              <a:pPr>
                <a:defRPr/>
              </a:pPr>
              <a:endParaRPr lang="en-GB"/>
            </a:p>
          </p:txBody>
        </p:sp>
        <p:sp>
          <p:nvSpPr>
            <p:cNvPr id="241" name="Freeform 241"/>
            <p:cNvSpPr>
              <a:spLocks/>
            </p:cNvSpPr>
            <p:nvPr/>
          </p:nvSpPr>
          <p:spPr bwMode="gray">
            <a:xfrm>
              <a:off x="3787" y="1977"/>
              <a:ext cx="460" cy="464"/>
            </a:xfrm>
            <a:custGeom>
              <a:avLst/>
              <a:gdLst/>
              <a:ahLst/>
              <a:cxnLst>
                <a:cxn ang="0">
                  <a:pos x="14" y="196"/>
                </a:cxn>
                <a:cxn ang="0">
                  <a:pos x="40" y="196"/>
                </a:cxn>
                <a:cxn ang="0">
                  <a:pos x="24" y="158"/>
                </a:cxn>
                <a:cxn ang="0">
                  <a:pos x="26" y="136"/>
                </a:cxn>
                <a:cxn ang="0">
                  <a:pos x="54" y="138"/>
                </a:cxn>
                <a:cxn ang="0">
                  <a:pos x="106" y="62"/>
                </a:cxn>
                <a:cxn ang="0">
                  <a:pos x="118" y="22"/>
                </a:cxn>
                <a:cxn ang="0">
                  <a:pos x="152" y="2"/>
                </a:cxn>
                <a:cxn ang="0">
                  <a:pos x="166" y="30"/>
                </a:cxn>
                <a:cxn ang="0">
                  <a:pos x="176" y="56"/>
                </a:cxn>
                <a:cxn ang="0">
                  <a:pos x="162" y="76"/>
                </a:cxn>
                <a:cxn ang="0">
                  <a:pos x="188" y="106"/>
                </a:cxn>
                <a:cxn ang="0">
                  <a:pos x="232" y="144"/>
                </a:cxn>
                <a:cxn ang="0">
                  <a:pos x="286" y="164"/>
                </a:cxn>
                <a:cxn ang="0">
                  <a:pos x="328" y="138"/>
                </a:cxn>
                <a:cxn ang="0">
                  <a:pos x="336" y="156"/>
                </a:cxn>
                <a:cxn ang="0">
                  <a:pos x="378" y="148"/>
                </a:cxn>
                <a:cxn ang="0">
                  <a:pos x="394" y="122"/>
                </a:cxn>
                <a:cxn ang="0">
                  <a:pos x="434" y="114"/>
                </a:cxn>
                <a:cxn ang="0">
                  <a:pos x="460" y="128"/>
                </a:cxn>
                <a:cxn ang="0">
                  <a:pos x="440" y="148"/>
                </a:cxn>
                <a:cxn ang="0">
                  <a:pos x="414" y="182"/>
                </a:cxn>
                <a:cxn ang="0">
                  <a:pos x="390" y="232"/>
                </a:cxn>
                <a:cxn ang="0">
                  <a:pos x="382" y="222"/>
                </a:cxn>
                <a:cxn ang="0">
                  <a:pos x="370" y="220"/>
                </a:cxn>
                <a:cxn ang="0">
                  <a:pos x="366" y="202"/>
                </a:cxn>
                <a:cxn ang="0">
                  <a:pos x="378" y="184"/>
                </a:cxn>
                <a:cxn ang="0">
                  <a:pos x="328" y="168"/>
                </a:cxn>
                <a:cxn ang="0">
                  <a:pos x="318" y="174"/>
                </a:cxn>
                <a:cxn ang="0">
                  <a:pos x="316" y="196"/>
                </a:cxn>
                <a:cxn ang="0">
                  <a:pos x="328" y="236"/>
                </a:cxn>
                <a:cxn ang="0">
                  <a:pos x="290" y="262"/>
                </a:cxn>
                <a:cxn ang="0">
                  <a:pos x="258" y="290"/>
                </a:cxn>
                <a:cxn ang="0">
                  <a:pos x="218" y="320"/>
                </a:cxn>
                <a:cxn ang="0">
                  <a:pos x="202" y="340"/>
                </a:cxn>
                <a:cxn ang="0">
                  <a:pos x="188" y="368"/>
                </a:cxn>
                <a:cxn ang="0">
                  <a:pos x="180" y="404"/>
                </a:cxn>
                <a:cxn ang="0">
                  <a:pos x="170" y="446"/>
                </a:cxn>
                <a:cxn ang="0">
                  <a:pos x="148" y="464"/>
                </a:cxn>
                <a:cxn ang="0">
                  <a:pos x="126" y="428"/>
                </a:cxn>
                <a:cxn ang="0">
                  <a:pos x="80" y="330"/>
                </a:cxn>
                <a:cxn ang="0">
                  <a:pos x="74" y="254"/>
                </a:cxn>
                <a:cxn ang="0">
                  <a:pos x="60" y="234"/>
                </a:cxn>
                <a:cxn ang="0">
                  <a:pos x="38" y="260"/>
                </a:cxn>
                <a:cxn ang="0">
                  <a:pos x="10" y="232"/>
                </a:cxn>
                <a:cxn ang="0">
                  <a:pos x="24" y="222"/>
                </a:cxn>
                <a:cxn ang="0">
                  <a:pos x="0" y="208"/>
                </a:cxn>
              </a:cxnLst>
              <a:rect l="0" t="0" r="r" b="b"/>
              <a:pathLst>
                <a:path w="460" h="464">
                  <a:moveTo>
                    <a:pt x="0" y="208"/>
                  </a:moveTo>
                  <a:lnTo>
                    <a:pt x="6" y="196"/>
                  </a:lnTo>
                  <a:lnTo>
                    <a:pt x="14" y="196"/>
                  </a:lnTo>
                  <a:lnTo>
                    <a:pt x="22" y="202"/>
                  </a:lnTo>
                  <a:lnTo>
                    <a:pt x="26" y="196"/>
                  </a:lnTo>
                  <a:lnTo>
                    <a:pt x="40" y="196"/>
                  </a:lnTo>
                  <a:lnTo>
                    <a:pt x="40" y="186"/>
                  </a:lnTo>
                  <a:lnTo>
                    <a:pt x="28" y="172"/>
                  </a:lnTo>
                  <a:lnTo>
                    <a:pt x="24" y="158"/>
                  </a:lnTo>
                  <a:lnTo>
                    <a:pt x="16" y="158"/>
                  </a:lnTo>
                  <a:lnTo>
                    <a:pt x="16" y="148"/>
                  </a:lnTo>
                  <a:lnTo>
                    <a:pt x="26" y="136"/>
                  </a:lnTo>
                  <a:lnTo>
                    <a:pt x="34" y="136"/>
                  </a:lnTo>
                  <a:lnTo>
                    <a:pt x="42" y="140"/>
                  </a:lnTo>
                  <a:lnTo>
                    <a:pt x="54" y="138"/>
                  </a:lnTo>
                  <a:lnTo>
                    <a:pt x="98" y="82"/>
                  </a:lnTo>
                  <a:lnTo>
                    <a:pt x="100" y="68"/>
                  </a:lnTo>
                  <a:lnTo>
                    <a:pt x="106" y="62"/>
                  </a:lnTo>
                  <a:lnTo>
                    <a:pt x="90" y="48"/>
                  </a:lnTo>
                  <a:lnTo>
                    <a:pt x="88" y="18"/>
                  </a:lnTo>
                  <a:lnTo>
                    <a:pt x="118" y="22"/>
                  </a:lnTo>
                  <a:lnTo>
                    <a:pt x="134" y="18"/>
                  </a:lnTo>
                  <a:lnTo>
                    <a:pt x="140" y="0"/>
                  </a:lnTo>
                  <a:lnTo>
                    <a:pt x="152" y="2"/>
                  </a:lnTo>
                  <a:lnTo>
                    <a:pt x="154" y="16"/>
                  </a:lnTo>
                  <a:lnTo>
                    <a:pt x="164" y="22"/>
                  </a:lnTo>
                  <a:lnTo>
                    <a:pt x="166" y="30"/>
                  </a:lnTo>
                  <a:lnTo>
                    <a:pt x="166" y="40"/>
                  </a:lnTo>
                  <a:lnTo>
                    <a:pt x="178" y="48"/>
                  </a:lnTo>
                  <a:lnTo>
                    <a:pt x="176" y="56"/>
                  </a:lnTo>
                  <a:lnTo>
                    <a:pt x="166" y="58"/>
                  </a:lnTo>
                  <a:lnTo>
                    <a:pt x="162" y="68"/>
                  </a:lnTo>
                  <a:lnTo>
                    <a:pt x="162" y="76"/>
                  </a:lnTo>
                  <a:lnTo>
                    <a:pt x="188" y="88"/>
                  </a:lnTo>
                  <a:lnTo>
                    <a:pt x="200" y="98"/>
                  </a:lnTo>
                  <a:lnTo>
                    <a:pt x="188" y="106"/>
                  </a:lnTo>
                  <a:lnTo>
                    <a:pt x="184" y="122"/>
                  </a:lnTo>
                  <a:lnTo>
                    <a:pt x="204" y="128"/>
                  </a:lnTo>
                  <a:lnTo>
                    <a:pt x="232" y="144"/>
                  </a:lnTo>
                  <a:lnTo>
                    <a:pt x="256" y="146"/>
                  </a:lnTo>
                  <a:lnTo>
                    <a:pt x="272" y="158"/>
                  </a:lnTo>
                  <a:lnTo>
                    <a:pt x="286" y="164"/>
                  </a:lnTo>
                  <a:lnTo>
                    <a:pt x="314" y="162"/>
                  </a:lnTo>
                  <a:lnTo>
                    <a:pt x="312" y="138"/>
                  </a:lnTo>
                  <a:lnTo>
                    <a:pt x="328" y="138"/>
                  </a:lnTo>
                  <a:lnTo>
                    <a:pt x="328" y="146"/>
                  </a:lnTo>
                  <a:lnTo>
                    <a:pt x="330" y="152"/>
                  </a:lnTo>
                  <a:lnTo>
                    <a:pt x="336" y="156"/>
                  </a:lnTo>
                  <a:lnTo>
                    <a:pt x="344" y="158"/>
                  </a:lnTo>
                  <a:lnTo>
                    <a:pt x="374" y="154"/>
                  </a:lnTo>
                  <a:lnTo>
                    <a:pt x="378" y="148"/>
                  </a:lnTo>
                  <a:lnTo>
                    <a:pt x="374" y="138"/>
                  </a:lnTo>
                  <a:lnTo>
                    <a:pt x="384" y="136"/>
                  </a:lnTo>
                  <a:lnTo>
                    <a:pt x="394" y="122"/>
                  </a:lnTo>
                  <a:lnTo>
                    <a:pt x="406" y="122"/>
                  </a:lnTo>
                  <a:lnTo>
                    <a:pt x="412" y="114"/>
                  </a:lnTo>
                  <a:lnTo>
                    <a:pt x="434" y="114"/>
                  </a:lnTo>
                  <a:lnTo>
                    <a:pt x="444" y="112"/>
                  </a:lnTo>
                  <a:lnTo>
                    <a:pt x="444" y="126"/>
                  </a:lnTo>
                  <a:lnTo>
                    <a:pt x="460" y="128"/>
                  </a:lnTo>
                  <a:lnTo>
                    <a:pt x="454" y="138"/>
                  </a:lnTo>
                  <a:lnTo>
                    <a:pt x="454" y="148"/>
                  </a:lnTo>
                  <a:lnTo>
                    <a:pt x="440" y="148"/>
                  </a:lnTo>
                  <a:lnTo>
                    <a:pt x="424" y="162"/>
                  </a:lnTo>
                  <a:lnTo>
                    <a:pt x="422" y="174"/>
                  </a:lnTo>
                  <a:lnTo>
                    <a:pt x="414" y="182"/>
                  </a:lnTo>
                  <a:lnTo>
                    <a:pt x="410" y="202"/>
                  </a:lnTo>
                  <a:lnTo>
                    <a:pt x="396" y="204"/>
                  </a:lnTo>
                  <a:lnTo>
                    <a:pt x="390" y="232"/>
                  </a:lnTo>
                  <a:lnTo>
                    <a:pt x="384" y="238"/>
                  </a:lnTo>
                  <a:lnTo>
                    <a:pt x="382" y="232"/>
                  </a:lnTo>
                  <a:lnTo>
                    <a:pt x="382" y="222"/>
                  </a:lnTo>
                  <a:lnTo>
                    <a:pt x="384" y="210"/>
                  </a:lnTo>
                  <a:lnTo>
                    <a:pt x="374" y="208"/>
                  </a:lnTo>
                  <a:lnTo>
                    <a:pt x="370" y="220"/>
                  </a:lnTo>
                  <a:lnTo>
                    <a:pt x="362" y="216"/>
                  </a:lnTo>
                  <a:lnTo>
                    <a:pt x="362" y="208"/>
                  </a:lnTo>
                  <a:lnTo>
                    <a:pt x="366" y="202"/>
                  </a:lnTo>
                  <a:lnTo>
                    <a:pt x="370" y="200"/>
                  </a:lnTo>
                  <a:lnTo>
                    <a:pt x="378" y="196"/>
                  </a:lnTo>
                  <a:lnTo>
                    <a:pt x="378" y="184"/>
                  </a:lnTo>
                  <a:lnTo>
                    <a:pt x="344" y="184"/>
                  </a:lnTo>
                  <a:lnTo>
                    <a:pt x="338" y="172"/>
                  </a:lnTo>
                  <a:lnTo>
                    <a:pt x="328" y="168"/>
                  </a:lnTo>
                  <a:lnTo>
                    <a:pt x="324" y="162"/>
                  </a:lnTo>
                  <a:lnTo>
                    <a:pt x="318" y="168"/>
                  </a:lnTo>
                  <a:lnTo>
                    <a:pt x="318" y="174"/>
                  </a:lnTo>
                  <a:lnTo>
                    <a:pt x="326" y="182"/>
                  </a:lnTo>
                  <a:lnTo>
                    <a:pt x="314" y="188"/>
                  </a:lnTo>
                  <a:lnTo>
                    <a:pt x="316" y="196"/>
                  </a:lnTo>
                  <a:lnTo>
                    <a:pt x="322" y="200"/>
                  </a:lnTo>
                  <a:lnTo>
                    <a:pt x="324" y="214"/>
                  </a:lnTo>
                  <a:lnTo>
                    <a:pt x="328" y="236"/>
                  </a:lnTo>
                  <a:lnTo>
                    <a:pt x="318" y="242"/>
                  </a:lnTo>
                  <a:lnTo>
                    <a:pt x="296" y="246"/>
                  </a:lnTo>
                  <a:lnTo>
                    <a:pt x="290" y="262"/>
                  </a:lnTo>
                  <a:lnTo>
                    <a:pt x="276" y="274"/>
                  </a:lnTo>
                  <a:lnTo>
                    <a:pt x="262" y="278"/>
                  </a:lnTo>
                  <a:lnTo>
                    <a:pt x="258" y="290"/>
                  </a:lnTo>
                  <a:lnTo>
                    <a:pt x="234" y="312"/>
                  </a:lnTo>
                  <a:lnTo>
                    <a:pt x="222" y="314"/>
                  </a:lnTo>
                  <a:lnTo>
                    <a:pt x="218" y="320"/>
                  </a:lnTo>
                  <a:lnTo>
                    <a:pt x="216" y="328"/>
                  </a:lnTo>
                  <a:lnTo>
                    <a:pt x="204" y="332"/>
                  </a:lnTo>
                  <a:lnTo>
                    <a:pt x="202" y="340"/>
                  </a:lnTo>
                  <a:lnTo>
                    <a:pt x="190" y="342"/>
                  </a:lnTo>
                  <a:lnTo>
                    <a:pt x="182" y="350"/>
                  </a:lnTo>
                  <a:lnTo>
                    <a:pt x="188" y="368"/>
                  </a:lnTo>
                  <a:lnTo>
                    <a:pt x="186" y="376"/>
                  </a:lnTo>
                  <a:lnTo>
                    <a:pt x="188" y="388"/>
                  </a:lnTo>
                  <a:lnTo>
                    <a:pt x="180" y="404"/>
                  </a:lnTo>
                  <a:lnTo>
                    <a:pt x="180" y="424"/>
                  </a:lnTo>
                  <a:lnTo>
                    <a:pt x="166" y="436"/>
                  </a:lnTo>
                  <a:lnTo>
                    <a:pt x="170" y="446"/>
                  </a:lnTo>
                  <a:lnTo>
                    <a:pt x="160" y="446"/>
                  </a:lnTo>
                  <a:lnTo>
                    <a:pt x="156" y="452"/>
                  </a:lnTo>
                  <a:lnTo>
                    <a:pt x="148" y="464"/>
                  </a:lnTo>
                  <a:lnTo>
                    <a:pt x="136" y="460"/>
                  </a:lnTo>
                  <a:lnTo>
                    <a:pt x="124" y="440"/>
                  </a:lnTo>
                  <a:lnTo>
                    <a:pt x="126" y="428"/>
                  </a:lnTo>
                  <a:lnTo>
                    <a:pt x="104" y="390"/>
                  </a:lnTo>
                  <a:lnTo>
                    <a:pt x="102" y="374"/>
                  </a:lnTo>
                  <a:lnTo>
                    <a:pt x="80" y="330"/>
                  </a:lnTo>
                  <a:lnTo>
                    <a:pt x="74" y="278"/>
                  </a:lnTo>
                  <a:lnTo>
                    <a:pt x="68" y="262"/>
                  </a:lnTo>
                  <a:lnTo>
                    <a:pt x="74" y="254"/>
                  </a:lnTo>
                  <a:lnTo>
                    <a:pt x="72" y="246"/>
                  </a:lnTo>
                  <a:lnTo>
                    <a:pt x="68" y="234"/>
                  </a:lnTo>
                  <a:lnTo>
                    <a:pt x="60" y="234"/>
                  </a:lnTo>
                  <a:lnTo>
                    <a:pt x="58" y="246"/>
                  </a:lnTo>
                  <a:lnTo>
                    <a:pt x="46" y="258"/>
                  </a:lnTo>
                  <a:lnTo>
                    <a:pt x="38" y="260"/>
                  </a:lnTo>
                  <a:lnTo>
                    <a:pt x="24" y="252"/>
                  </a:lnTo>
                  <a:lnTo>
                    <a:pt x="20" y="244"/>
                  </a:lnTo>
                  <a:lnTo>
                    <a:pt x="10" y="232"/>
                  </a:lnTo>
                  <a:lnTo>
                    <a:pt x="26" y="232"/>
                  </a:lnTo>
                  <a:lnTo>
                    <a:pt x="32" y="224"/>
                  </a:lnTo>
                  <a:lnTo>
                    <a:pt x="24" y="222"/>
                  </a:lnTo>
                  <a:lnTo>
                    <a:pt x="10" y="222"/>
                  </a:lnTo>
                  <a:lnTo>
                    <a:pt x="4" y="216"/>
                  </a:lnTo>
                  <a:lnTo>
                    <a:pt x="0" y="208"/>
                  </a:lnTo>
                  <a:close/>
                </a:path>
              </a:pathLst>
            </a:custGeom>
            <a:grpFill/>
            <a:ln w="3175">
              <a:solidFill>
                <a:schemeClr val="accent3"/>
              </a:solidFill>
              <a:prstDash val="solid"/>
              <a:round/>
              <a:headEnd/>
              <a:tailEnd/>
            </a:ln>
          </p:spPr>
          <p:txBody>
            <a:bodyPr/>
            <a:lstStyle/>
            <a:p>
              <a:pPr>
                <a:defRPr/>
              </a:pPr>
              <a:endParaRPr lang="en-GB"/>
            </a:p>
          </p:txBody>
        </p:sp>
        <p:sp>
          <p:nvSpPr>
            <p:cNvPr id="242" name="Freeform 242"/>
            <p:cNvSpPr>
              <a:spLocks/>
            </p:cNvSpPr>
            <p:nvPr/>
          </p:nvSpPr>
          <p:spPr bwMode="gray">
            <a:xfrm>
              <a:off x="4165" y="2105"/>
              <a:ext cx="134" cy="296"/>
            </a:xfrm>
            <a:custGeom>
              <a:avLst/>
              <a:gdLst/>
              <a:ahLst/>
              <a:cxnLst>
                <a:cxn ang="0">
                  <a:pos x="6" y="120"/>
                </a:cxn>
                <a:cxn ang="0">
                  <a:pos x="12" y="104"/>
                </a:cxn>
                <a:cxn ang="0">
                  <a:pos x="32" y="74"/>
                </a:cxn>
                <a:cxn ang="0">
                  <a:pos x="44" y="46"/>
                </a:cxn>
                <a:cxn ang="0">
                  <a:pos x="62" y="20"/>
                </a:cxn>
                <a:cxn ang="0">
                  <a:pos x="76" y="10"/>
                </a:cxn>
                <a:cxn ang="0">
                  <a:pos x="90" y="2"/>
                </a:cxn>
                <a:cxn ang="0">
                  <a:pos x="104" y="18"/>
                </a:cxn>
                <a:cxn ang="0">
                  <a:pos x="94" y="52"/>
                </a:cxn>
                <a:cxn ang="0">
                  <a:pos x="86" y="68"/>
                </a:cxn>
                <a:cxn ang="0">
                  <a:pos x="106" y="88"/>
                </a:cxn>
                <a:cxn ang="0">
                  <a:pos x="116" y="108"/>
                </a:cxn>
                <a:cxn ang="0">
                  <a:pos x="124" y="116"/>
                </a:cxn>
                <a:cxn ang="0">
                  <a:pos x="134" y="126"/>
                </a:cxn>
                <a:cxn ang="0">
                  <a:pos x="106" y="144"/>
                </a:cxn>
                <a:cxn ang="0">
                  <a:pos x="88" y="158"/>
                </a:cxn>
                <a:cxn ang="0">
                  <a:pos x="84" y="168"/>
                </a:cxn>
                <a:cxn ang="0">
                  <a:pos x="88" y="184"/>
                </a:cxn>
                <a:cxn ang="0">
                  <a:pos x="104" y="208"/>
                </a:cxn>
                <a:cxn ang="0">
                  <a:pos x="96" y="228"/>
                </a:cxn>
                <a:cxn ang="0">
                  <a:pos x="110" y="248"/>
                </a:cxn>
                <a:cxn ang="0">
                  <a:pos x="116" y="274"/>
                </a:cxn>
                <a:cxn ang="0">
                  <a:pos x="100" y="296"/>
                </a:cxn>
                <a:cxn ang="0">
                  <a:pos x="100" y="280"/>
                </a:cxn>
                <a:cxn ang="0">
                  <a:pos x="100" y="256"/>
                </a:cxn>
                <a:cxn ang="0">
                  <a:pos x="90" y="230"/>
                </a:cxn>
                <a:cxn ang="0">
                  <a:pos x="84" y="200"/>
                </a:cxn>
                <a:cxn ang="0">
                  <a:pos x="68" y="200"/>
                </a:cxn>
                <a:cxn ang="0">
                  <a:pos x="54" y="212"/>
                </a:cxn>
                <a:cxn ang="0">
                  <a:pos x="36" y="204"/>
                </a:cxn>
                <a:cxn ang="0">
                  <a:pos x="38" y="176"/>
                </a:cxn>
                <a:cxn ang="0">
                  <a:pos x="26" y="158"/>
                </a:cxn>
                <a:cxn ang="0">
                  <a:pos x="0" y="124"/>
                </a:cxn>
              </a:cxnLst>
              <a:rect l="0" t="0" r="r" b="b"/>
              <a:pathLst>
                <a:path w="134" h="296">
                  <a:moveTo>
                    <a:pt x="0" y="124"/>
                  </a:moveTo>
                  <a:lnTo>
                    <a:pt x="6" y="120"/>
                  </a:lnTo>
                  <a:lnTo>
                    <a:pt x="6" y="110"/>
                  </a:lnTo>
                  <a:lnTo>
                    <a:pt x="12" y="104"/>
                  </a:lnTo>
                  <a:lnTo>
                    <a:pt x="18" y="76"/>
                  </a:lnTo>
                  <a:lnTo>
                    <a:pt x="32" y="74"/>
                  </a:lnTo>
                  <a:lnTo>
                    <a:pt x="36" y="54"/>
                  </a:lnTo>
                  <a:lnTo>
                    <a:pt x="44" y="46"/>
                  </a:lnTo>
                  <a:lnTo>
                    <a:pt x="46" y="34"/>
                  </a:lnTo>
                  <a:lnTo>
                    <a:pt x="62" y="20"/>
                  </a:lnTo>
                  <a:lnTo>
                    <a:pt x="76" y="20"/>
                  </a:lnTo>
                  <a:lnTo>
                    <a:pt x="76" y="10"/>
                  </a:lnTo>
                  <a:lnTo>
                    <a:pt x="82" y="0"/>
                  </a:lnTo>
                  <a:lnTo>
                    <a:pt x="90" y="2"/>
                  </a:lnTo>
                  <a:lnTo>
                    <a:pt x="96" y="12"/>
                  </a:lnTo>
                  <a:lnTo>
                    <a:pt x="104" y="18"/>
                  </a:lnTo>
                  <a:lnTo>
                    <a:pt x="102" y="42"/>
                  </a:lnTo>
                  <a:lnTo>
                    <a:pt x="94" y="52"/>
                  </a:lnTo>
                  <a:lnTo>
                    <a:pt x="86" y="64"/>
                  </a:lnTo>
                  <a:lnTo>
                    <a:pt x="86" y="68"/>
                  </a:lnTo>
                  <a:lnTo>
                    <a:pt x="106" y="74"/>
                  </a:lnTo>
                  <a:lnTo>
                    <a:pt x="106" y="88"/>
                  </a:lnTo>
                  <a:lnTo>
                    <a:pt x="116" y="92"/>
                  </a:lnTo>
                  <a:lnTo>
                    <a:pt x="116" y="108"/>
                  </a:lnTo>
                  <a:lnTo>
                    <a:pt x="124" y="110"/>
                  </a:lnTo>
                  <a:lnTo>
                    <a:pt x="124" y="116"/>
                  </a:lnTo>
                  <a:lnTo>
                    <a:pt x="132" y="116"/>
                  </a:lnTo>
                  <a:lnTo>
                    <a:pt x="134" y="126"/>
                  </a:lnTo>
                  <a:lnTo>
                    <a:pt x="116" y="136"/>
                  </a:lnTo>
                  <a:lnTo>
                    <a:pt x="106" y="144"/>
                  </a:lnTo>
                  <a:lnTo>
                    <a:pt x="88" y="146"/>
                  </a:lnTo>
                  <a:lnTo>
                    <a:pt x="88" y="158"/>
                  </a:lnTo>
                  <a:lnTo>
                    <a:pt x="86" y="162"/>
                  </a:lnTo>
                  <a:lnTo>
                    <a:pt x="84" y="168"/>
                  </a:lnTo>
                  <a:lnTo>
                    <a:pt x="86" y="178"/>
                  </a:lnTo>
                  <a:lnTo>
                    <a:pt x="88" y="184"/>
                  </a:lnTo>
                  <a:lnTo>
                    <a:pt x="98" y="192"/>
                  </a:lnTo>
                  <a:lnTo>
                    <a:pt x="104" y="208"/>
                  </a:lnTo>
                  <a:lnTo>
                    <a:pt x="100" y="218"/>
                  </a:lnTo>
                  <a:lnTo>
                    <a:pt x="96" y="228"/>
                  </a:lnTo>
                  <a:lnTo>
                    <a:pt x="102" y="236"/>
                  </a:lnTo>
                  <a:lnTo>
                    <a:pt x="110" y="248"/>
                  </a:lnTo>
                  <a:lnTo>
                    <a:pt x="110" y="264"/>
                  </a:lnTo>
                  <a:lnTo>
                    <a:pt x="116" y="274"/>
                  </a:lnTo>
                  <a:lnTo>
                    <a:pt x="112" y="286"/>
                  </a:lnTo>
                  <a:lnTo>
                    <a:pt x="100" y="296"/>
                  </a:lnTo>
                  <a:lnTo>
                    <a:pt x="98" y="288"/>
                  </a:lnTo>
                  <a:lnTo>
                    <a:pt x="100" y="280"/>
                  </a:lnTo>
                  <a:lnTo>
                    <a:pt x="100" y="270"/>
                  </a:lnTo>
                  <a:lnTo>
                    <a:pt x="100" y="256"/>
                  </a:lnTo>
                  <a:lnTo>
                    <a:pt x="98" y="250"/>
                  </a:lnTo>
                  <a:lnTo>
                    <a:pt x="90" y="230"/>
                  </a:lnTo>
                  <a:lnTo>
                    <a:pt x="90" y="214"/>
                  </a:lnTo>
                  <a:lnTo>
                    <a:pt x="84" y="200"/>
                  </a:lnTo>
                  <a:lnTo>
                    <a:pt x="74" y="188"/>
                  </a:lnTo>
                  <a:lnTo>
                    <a:pt x="68" y="200"/>
                  </a:lnTo>
                  <a:lnTo>
                    <a:pt x="56" y="204"/>
                  </a:lnTo>
                  <a:lnTo>
                    <a:pt x="54" y="212"/>
                  </a:lnTo>
                  <a:lnTo>
                    <a:pt x="42" y="212"/>
                  </a:lnTo>
                  <a:lnTo>
                    <a:pt x="36" y="204"/>
                  </a:lnTo>
                  <a:lnTo>
                    <a:pt x="36" y="190"/>
                  </a:lnTo>
                  <a:lnTo>
                    <a:pt x="38" y="176"/>
                  </a:lnTo>
                  <a:lnTo>
                    <a:pt x="34" y="166"/>
                  </a:lnTo>
                  <a:lnTo>
                    <a:pt x="26" y="158"/>
                  </a:lnTo>
                  <a:lnTo>
                    <a:pt x="14" y="138"/>
                  </a:lnTo>
                  <a:lnTo>
                    <a:pt x="0" y="124"/>
                  </a:lnTo>
                  <a:close/>
                </a:path>
              </a:pathLst>
            </a:custGeom>
            <a:grpFill/>
            <a:ln w="3175">
              <a:solidFill>
                <a:schemeClr val="accent3"/>
              </a:solidFill>
              <a:prstDash val="solid"/>
              <a:round/>
              <a:headEnd/>
              <a:tailEnd/>
            </a:ln>
          </p:spPr>
          <p:txBody>
            <a:bodyPr/>
            <a:lstStyle/>
            <a:p>
              <a:pPr>
                <a:defRPr/>
              </a:pPr>
              <a:endParaRPr lang="en-GB"/>
            </a:p>
          </p:txBody>
        </p:sp>
        <p:sp>
          <p:nvSpPr>
            <p:cNvPr id="243" name="Freeform 243"/>
            <p:cNvSpPr>
              <a:spLocks/>
            </p:cNvSpPr>
            <p:nvPr/>
          </p:nvSpPr>
          <p:spPr bwMode="gray">
            <a:xfrm>
              <a:off x="4249" y="2239"/>
              <a:ext cx="130" cy="240"/>
            </a:xfrm>
            <a:custGeom>
              <a:avLst/>
              <a:gdLst/>
              <a:ahLst/>
              <a:cxnLst>
                <a:cxn ang="0">
                  <a:pos x="20" y="198"/>
                </a:cxn>
                <a:cxn ang="0">
                  <a:pos x="14" y="174"/>
                </a:cxn>
                <a:cxn ang="0">
                  <a:pos x="28" y="152"/>
                </a:cxn>
                <a:cxn ang="0">
                  <a:pos x="26" y="130"/>
                </a:cxn>
                <a:cxn ang="0">
                  <a:pos x="18" y="102"/>
                </a:cxn>
                <a:cxn ang="0">
                  <a:pos x="20" y="74"/>
                </a:cxn>
                <a:cxn ang="0">
                  <a:pos x="4" y="50"/>
                </a:cxn>
                <a:cxn ang="0">
                  <a:pos x="4" y="24"/>
                </a:cxn>
                <a:cxn ang="0">
                  <a:pos x="22" y="10"/>
                </a:cxn>
                <a:cxn ang="0">
                  <a:pos x="48" y="6"/>
                </a:cxn>
                <a:cxn ang="0">
                  <a:pos x="56" y="16"/>
                </a:cxn>
                <a:cxn ang="0">
                  <a:pos x="56" y="34"/>
                </a:cxn>
                <a:cxn ang="0">
                  <a:pos x="68" y="42"/>
                </a:cxn>
                <a:cxn ang="0">
                  <a:pos x="88" y="40"/>
                </a:cxn>
                <a:cxn ang="0">
                  <a:pos x="116" y="50"/>
                </a:cxn>
                <a:cxn ang="0">
                  <a:pos x="130" y="76"/>
                </a:cxn>
                <a:cxn ang="0">
                  <a:pos x="126" y="98"/>
                </a:cxn>
                <a:cxn ang="0">
                  <a:pos x="78" y="112"/>
                </a:cxn>
                <a:cxn ang="0">
                  <a:pos x="82" y="130"/>
                </a:cxn>
                <a:cxn ang="0">
                  <a:pos x="84" y="144"/>
                </a:cxn>
                <a:cxn ang="0">
                  <a:pos x="56" y="126"/>
                </a:cxn>
                <a:cxn ang="0">
                  <a:pos x="44" y="116"/>
                </a:cxn>
                <a:cxn ang="0">
                  <a:pos x="40" y="132"/>
                </a:cxn>
                <a:cxn ang="0">
                  <a:pos x="32" y="154"/>
                </a:cxn>
                <a:cxn ang="0">
                  <a:pos x="24" y="178"/>
                </a:cxn>
                <a:cxn ang="0">
                  <a:pos x="40" y="186"/>
                </a:cxn>
                <a:cxn ang="0">
                  <a:pos x="46" y="210"/>
                </a:cxn>
                <a:cxn ang="0">
                  <a:pos x="64" y="222"/>
                </a:cxn>
                <a:cxn ang="0">
                  <a:pos x="68" y="234"/>
                </a:cxn>
                <a:cxn ang="0">
                  <a:pos x="56" y="238"/>
                </a:cxn>
                <a:cxn ang="0">
                  <a:pos x="52" y="226"/>
                </a:cxn>
                <a:cxn ang="0">
                  <a:pos x="34" y="214"/>
                </a:cxn>
              </a:cxnLst>
              <a:rect l="0" t="0" r="r" b="b"/>
              <a:pathLst>
                <a:path w="130" h="240">
                  <a:moveTo>
                    <a:pt x="34" y="214"/>
                  </a:moveTo>
                  <a:lnTo>
                    <a:pt x="20" y="198"/>
                  </a:lnTo>
                  <a:lnTo>
                    <a:pt x="12" y="194"/>
                  </a:lnTo>
                  <a:lnTo>
                    <a:pt x="14" y="174"/>
                  </a:lnTo>
                  <a:lnTo>
                    <a:pt x="16" y="162"/>
                  </a:lnTo>
                  <a:lnTo>
                    <a:pt x="28" y="152"/>
                  </a:lnTo>
                  <a:lnTo>
                    <a:pt x="32" y="140"/>
                  </a:lnTo>
                  <a:lnTo>
                    <a:pt x="26" y="130"/>
                  </a:lnTo>
                  <a:lnTo>
                    <a:pt x="26" y="114"/>
                  </a:lnTo>
                  <a:lnTo>
                    <a:pt x="18" y="102"/>
                  </a:lnTo>
                  <a:lnTo>
                    <a:pt x="12" y="94"/>
                  </a:lnTo>
                  <a:lnTo>
                    <a:pt x="20" y="74"/>
                  </a:lnTo>
                  <a:lnTo>
                    <a:pt x="14" y="58"/>
                  </a:lnTo>
                  <a:lnTo>
                    <a:pt x="4" y="50"/>
                  </a:lnTo>
                  <a:lnTo>
                    <a:pt x="0" y="30"/>
                  </a:lnTo>
                  <a:lnTo>
                    <a:pt x="4" y="24"/>
                  </a:lnTo>
                  <a:lnTo>
                    <a:pt x="4" y="12"/>
                  </a:lnTo>
                  <a:lnTo>
                    <a:pt x="22" y="10"/>
                  </a:lnTo>
                  <a:lnTo>
                    <a:pt x="36" y="0"/>
                  </a:lnTo>
                  <a:lnTo>
                    <a:pt x="48" y="6"/>
                  </a:lnTo>
                  <a:lnTo>
                    <a:pt x="48" y="14"/>
                  </a:lnTo>
                  <a:lnTo>
                    <a:pt x="56" y="16"/>
                  </a:lnTo>
                  <a:lnTo>
                    <a:pt x="60" y="30"/>
                  </a:lnTo>
                  <a:lnTo>
                    <a:pt x="56" y="34"/>
                  </a:lnTo>
                  <a:lnTo>
                    <a:pt x="56" y="48"/>
                  </a:lnTo>
                  <a:lnTo>
                    <a:pt x="68" y="42"/>
                  </a:lnTo>
                  <a:lnTo>
                    <a:pt x="76" y="36"/>
                  </a:lnTo>
                  <a:lnTo>
                    <a:pt x="88" y="40"/>
                  </a:lnTo>
                  <a:lnTo>
                    <a:pt x="100" y="32"/>
                  </a:lnTo>
                  <a:lnTo>
                    <a:pt x="116" y="50"/>
                  </a:lnTo>
                  <a:lnTo>
                    <a:pt x="120" y="66"/>
                  </a:lnTo>
                  <a:lnTo>
                    <a:pt x="130" y="76"/>
                  </a:lnTo>
                  <a:lnTo>
                    <a:pt x="130" y="86"/>
                  </a:lnTo>
                  <a:lnTo>
                    <a:pt x="126" y="98"/>
                  </a:lnTo>
                  <a:lnTo>
                    <a:pt x="86" y="100"/>
                  </a:lnTo>
                  <a:lnTo>
                    <a:pt x="78" y="112"/>
                  </a:lnTo>
                  <a:lnTo>
                    <a:pt x="78" y="120"/>
                  </a:lnTo>
                  <a:lnTo>
                    <a:pt x="82" y="130"/>
                  </a:lnTo>
                  <a:lnTo>
                    <a:pt x="86" y="140"/>
                  </a:lnTo>
                  <a:lnTo>
                    <a:pt x="84" y="144"/>
                  </a:lnTo>
                  <a:lnTo>
                    <a:pt x="72" y="128"/>
                  </a:lnTo>
                  <a:lnTo>
                    <a:pt x="56" y="126"/>
                  </a:lnTo>
                  <a:lnTo>
                    <a:pt x="56" y="116"/>
                  </a:lnTo>
                  <a:lnTo>
                    <a:pt x="44" y="116"/>
                  </a:lnTo>
                  <a:lnTo>
                    <a:pt x="40" y="120"/>
                  </a:lnTo>
                  <a:lnTo>
                    <a:pt x="40" y="132"/>
                  </a:lnTo>
                  <a:lnTo>
                    <a:pt x="38" y="140"/>
                  </a:lnTo>
                  <a:lnTo>
                    <a:pt x="32" y="154"/>
                  </a:lnTo>
                  <a:lnTo>
                    <a:pt x="28" y="162"/>
                  </a:lnTo>
                  <a:lnTo>
                    <a:pt x="24" y="178"/>
                  </a:lnTo>
                  <a:lnTo>
                    <a:pt x="30" y="182"/>
                  </a:lnTo>
                  <a:lnTo>
                    <a:pt x="40" y="186"/>
                  </a:lnTo>
                  <a:lnTo>
                    <a:pt x="42" y="192"/>
                  </a:lnTo>
                  <a:lnTo>
                    <a:pt x="46" y="210"/>
                  </a:lnTo>
                  <a:lnTo>
                    <a:pt x="52" y="218"/>
                  </a:lnTo>
                  <a:lnTo>
                    <a:pt x="64" y="222"/>
                  </a:lnTo>
                  <a:lnTo>
                    <a:pt x="72" y="230"/>
                  </a:lnTo>
                  <a:lnTo>
                    <a:pt x="68" y="234"/>
                  </a:lnTo>
                  <a:lnTo>
                    <a:pt x="66" y="240"/>
                  </a:lnTo>
                  <a:lnTo>
                    <a:pt x="56" y="238"/>
                  </a:lnTo>
                  <a:lnTo>
                    <a:pt x="58" y="230"/>
                  </a:lnTo>
                  <a:lnTo>
                    <a:pt x="52" y="226"/>
                  </a:lnTo>
                  <a:lnTo>
                    <a:pt x="42" y="224"/>
                  </a:lnTo>
                  <a:lnTo>
                    <a:pt x="34" y="214"/>
                  </a:lnTo>
                  <a:close/>
                </a:path>
              </a:pathLst>
            </a:custGeom>
            <a:grpFill/>
            <a:ln w="3175">
              <a:solidFill>
                <a:schemeClr val="accent3"/>
              </a:solidFill>
              <a:prstDash val="solid"/>
              <a:round/>
              <a:headEnd/>
              <a:tailEnd/>
            </a:ln>
          </p:spPr>
          <p:txBody>
            <a:bodyPr/>
            <a:lstStyle/>
            <a:p>
              <a:pPr>
                <a:defRPr/>
              </a:pPr>
              <a:endParaRPr lang="en-GB"/>
            </a:p>
          </p:txBody>
        </p:sp>
        <p:sp>
          <p:nvSpPr>
            <p:cNvPr id="244" name="Freeform 244"/>
            <p:cNvSpPr>
              <a:spLocks/>
            </p:cNvSpPr>
            <p:nvPr/>
          </p:nvSpPr>
          <p:spPr bwMode="gray">
            <a:xfrm>
              <a:off x="4291" y="2463"/>
              <a:ext cx="64" cy="82"/>
            </a:xfrm>
            <a:custGeom>
              <a:avLst/>
              <a:gdLst/>
              <a:ahLst/>
              <a:cxnLst>
                <a:cxn ang="0">
                  <a:pos x="0" y="0"/>
                </a:cxn>
                <a:cxn ang="0">
                  <a:pos x="10" y="2"/>
                </a:cxn>
                <a:cxn ang="0">
                  <a:pos x="16" y="6"/>
                </a:cxn>
                <a:cxn ang="0">
                  <a:pos x="14" y="14"/>
                </a:cxn>
                <a:cxn ang="0">
                  <a:pos x="24" y="16"/>
                </a:cxn>
                <a:cxn ang="0">
                  <a:pos x="26" y="10"/>
                </a:cxn>
                <a:cxn ang="0">
                  <a:pos x="30" y="6"/>
                </a:cxn>
                <a:cxn ang="0">
                  <a:pos x="40" y="14"/>
                </a:cxn>
                <a:cxn ang="0">
                  <a:pos x="52" y="30"/>
                </a:cxn>
                <a:cxn ang="0">
                  <a:pos x="52" y="40"/>
                </a:cxn>
                <a:cxn ang="0">
                  <a:pos x="54" y="62"/>
                </a:cxn>
                <a:cxn ang="0">
                  <a:pos x="60" y="70"/>
                </a:cxn>
                <a:cxn ang="0">
                  <a:pos x="64" y="78"/>
                </a:cxn>
                <a:cxn ang="0">
                  <a:pos x="64" y="82"/>
                </a:cxn>
                <a:cxn ang="0">
                  <a:pos x="54" y="82"/>
                </a:cxn>
                <a:cxn ang="0">
                  <a:pos x="36" y="72"/>
                </a:cxn>
                <a:cxn ang="0">
                  <a:pos x="16" y="60"/>
                </a:cxn>
                <a:cxn ang="0">
                  <a:pos x="18" y="52"/>
                </a:cxn>
                <a:cxn ang="0">
                  <a:pos x="10" y="42"/>
                </a:cxn>
                <a:cxn ang="0">
                  <a:pos x="4" y="26"/>
                </a:cxn>
                <a:cxn ang="0">
                  <a:pos x="4" y="10"/>
                </a:cxn>
                <a:cxn ang="0">
                  <a:pos x="0" y="0"/>
                </a:cxn>
              </a:cxnLst>
              <a:rect l="0" t="0" r="r" b="b"/>
              <a:pathLst>
                <a:path w="64" h="82">
                  <a:moveTo>
                    <a:pt x="0" y="0"/>
                  </a:moveTo>
                  <a:lnTo>
                    <a:pt x="10" y="2"/>
                  </a:lnTo>
                  <a:lnTo>
                    <a:pt x="16" y="6"/>
                  </a:lnTo>
                  <a:lnTo>
                    <a:pt x="14" y="14"/>
                  </a:lnTo>
                  <a:lnTo>
                    <a:pt x="24" y="16"/>
                  </a:lnTo>
                  <a:lnTo>
                    <a:pt x="26" y="10"/>
                  </a:lnTo>
                  <a:lnTo>
                    <a:pt x="30" y="6"/>
                  </a:lnTo>
                  <a:lnTo>
                    <a:pt x="40" y="14"/>
                  </a:lnTo>
                  <a:lnTo>
                    <a:pt x="52" y="30"/>
                  </a:lnTo>
                  <a:lnTo>
                    <a:pt x="52" y="40"/>
                  </a:lnTo>
                  <a:lnTo>
                    <a:pt x="54" y="62"/>
                  </a:lnTo>
                  <a:lnTo>
                    <a:pt x="60" y="70"/>
                  </a:lnTo>
                  <a:lnTo>
                    <a:pt x="64" y="78"/>
                  </a:lnTo>
                  <a:lnTo>
                    <a:pt x="64" y="82"/>
                  </a:lnTo>
                  <a:lnTo>
                    <a:pt x="54" y="82"/>
                  </a:lnTo>
                  <a:lnTo>
                    <a:pt x="36" y="72"/>
                  </a:lnTo>
                  <a:lnTo>
                    <a:pt x="16" y="60"/>
                  </a:lnTo>
                  <a:lnTo>
                    <a:pt x="18" y="52"/>
                  </a:lnTo>
                  <a:lnTo>
                    <a:pt x="10" y="42"/>
                  </a:lnTo>
                  <a:lnTo>
                    <a:pt x="4" y="26"/>
                  </a:lnTo>
                  <a:lnTo>
                    <a:pt x="4" y="10"/>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45" name="Freeform 245"/>
            <p:cNvSpPr>
              <a:spLocks/>
            </p:cNvSpPr>
            <p:nvPr/>
          </p:nvSpPr>
          <p:spPr bwMode="gray">
            <a:xfrm>
              <a:off x="4443" y="2459"/>
              <a:ext cx="154" cy="94"/>
            </a:xfrm>
            <a:custGeom>
              <a:avLst/>
              <a:gdLst/>
              <a:ahLst/>
              <a:cxnLst>
                <a:cxn ang="0">
                  <a:pos x="0" y="84"/>
                </a:cxn>
                <a:cxn ang="0">
                  <a:pos x="10" y="94"/>
                </a:cxn>
                <a:cxn ang="0">
                  <a:pos x="22" y="94"/>
                </a:cxn>
                <a:cxn ang="0">
                  <a:pos x="30" y="92"/>
                </a:cxn>
                <a:cxn ang="0">
                  <a:pos x="44" y="86"/>
                </a:cxn>
                <a:cxn ang="0">
                  <a:pos x="52" y="84"/>
                </a:cxn>
                <a:cxn ang="0">
                  <a:pos x="60" y="92"/>
                </a:cxn>
                <a:cxn ang="0">
                  <a:pos x="72" y="86"/>
                </a:cxn>
                <a:cxn ang="0">
                  <a:pos x="84" y="74"/>
                </a:cxn>
                <a:cxn ang="0">
                  <a:pos x="94" y="56"/>
                </a:cxn>
                <a:cxn ang="0">
                  <a:pos x="96" y="44"/>
                </a:cxn>
                <a:cxn ang="0">
                  <a:pos x="102" y="40"/>
                </a:cxn>
                <a:cxn ang="0">
                  <a:pos x="118" y="38"/>
                </a:cxn>
                <a:cxn ang="0">
                  <a:pos x="126" y="44"/>
                </a:cxn>
                <a:cxn ang="0">
                  <a:pos x="138" y="44"/>
                </a:cxn>
                <a:cxn ang="0">
                  <a:pos x="142" y="40"/>
                </a:cxn>
                <a:cxn ang="0">
                  <a:pos x="134" y="34"/>
                </a:cxn>
                <a:cxn ang="0">
                  <a:pos x="140" y="30"/>
                </a:cxn>
                <a:cxn ang="0">
                  <a:pos x="148" y="30"/>
                </a:cxn>
                <a:cxn ang="0">
                  <a:pos x="154" y="28"/>
                </a:cxn>
                <a:cxn ang="0">
                  <a:pos x="140" y="20"/>
                </a:cxn>
                <a:cxn ang="0">
                  <a:pos x="132" y="16"/>
                </a:cxn>
                <a:cxn ang="0">
                  <a:pos x="124" y="8"/>
                </a:cxn>
                <a:cxn ang="0">
                  <a:pos x="120" y="2"/>
                </a:cxn>
                <a:cxn ang="0">
                  <a:pos x="110" y="0"/>
                </a:cxn>
                <a:cxn ang="0">
                  <a:pos x="102" y="10"/>
                </a:cxn>
                <a:cxn ang="0">
                  <a:pos x="96" y="18"/>
                </a:cxn>
                <a:cxn ang="0">
                  <a:pos x="92" y="22"/>
                </a:cxn>
                <a:cxn ang="0">
                  <a:pos x="88" y="28"/>
                </a:cxn>
                <a:cxn ang="0">
                  <a:pos x="98" y="36"/>
                </a:cxn>
                <a:cxn ang="0">
                  <a:pos x="94" y="40"/>
                </a:cxn>
                <a:cxn ang="0">
                  <a:pos x="88" y="36"/>
                </a:cxn>
                <a:cxn ang="0">
                  <a:pos x="84" y="38"/>
                </a:cxn>
                <a:cxn ang="0">
                  <a:pos x="82" y="46"/>
                </a:cxn>
                <a:cxn ang="0">
                  <a:pos x="76" y="46"/>
                </a:cxn>
                <a:cxn ang="0">
                  <a:pos x="68" y="40"/>
                </a:cxn>
                <a:cxn ang="0">
                  <a:pos x="60" y="54"/>
                </a:cxn>
                <a:cxn ang="0">
                  <a:pos x="52" y="64"/>
                </a:cxn>
                <a:cxn ang="0">
                  <a:pos x="40" y="62"/>
                </a:cxn>
                <a:cxn ang="0">
                  <a:pos x="28" y="66"/>
                </a:cxn>
                <a:cxn ang="0">
                  <a:pos x="22" y="78"/>
                </a:cxn>
                <a:cxn ang="0">
                  <a:pos x="26" y="84"/>
                </a:cxn>
                <a:cxn ang="0">
                  <a:pos x="28" y="88"/>
                </a:cxn>
                <a:cxn ang="0">
                  <a:pos x="20" y="92"/>
                </a:cxn>
                <a:cxn ang="0">
                  <a:pos x="14" y="84"/>
                </a:cxn>
                <a:cxn ang="0">
                  <a:pos x="10" y="80"/>
                </a:cxn>
                <a:cxn ang="0">
                  <a:pos x="0" y="84"/>
                </a:cxn>
              </a:cxnLst>
              <a:rect l="0" t="0" r="r" b="b"/>
              <a:pathLst>
                <a:path w="154" h="94">
                  <a:moveTo>
                    <a:pt x="0" y="84"/>
                  </a:moveTo>
                  <a:lnTo>
                    <a:pt x="10" y="94"/>
                  </a:lnTo>
                  <a:lnTo>
                    <a:pt x="22" y="94"/>
                  </a:lnTo>
                  <a:lnTo>
                    <a:pt x="30" y="92"/>
                  </a:lnTo>
                  <a:lnTo>
                    <a:pt x="44" y="86"/>
                  </a:lnTo>
                  <a:lnTo>
                    <a:pt x="52" y="84"/>
                  </a:lnTo>
                  <a:lnTo>
                    <a:pt x="60" y="92"/>
                  </a:lnTo>
                  <a:lnTo>
                    <a:pt x="72" y="86"/>
                  </a:lnTo>
                  <a:lnTo>
                    <a:pt x="84" y="74"/>
                  </a:lnTo>
                  <a:lnTo>
                    <a:pt x="94" y="56"/>
                  </a:lnTo>
                  <a:lnTo>
                    <a:pt x="96" y="44"/>
                  </a:lnTo>
                  <a:lnTo>
                    <a:pt x="102" y="40"/>
                  </a:lnTo>
                  <a:lnTo>
                    <a:pt x="118" y="38"/>
                  </a:lnTo>
                  <a:lnTo>
                    <a:pt x="126" y="44"/>
                  </a:lnTo>
                  <a:lnTo>
                    <a:pt x="138" y="44"/>
                  </a:lnTo>
                  <a:lnTo>
                    <a:pt x="142" y="40"/>
                  </a:lnTo>
                  <a:lnTo>
                    <a:pt x="134" y="34"/>
                  </a:lnTo>
                  <a:lnTo>
                    <a:pt x="140" y="30"/>
                  </a:lnTo>
                  <a:lnTo>
                    <a:pt x="148" y="30"/>
                  </a:lnTo>
                  <a:lnTo>
                    <a:pt x="154" y="28"/>
                  </a:lnTo>
                  <a:lnTo>
                    <a:pt x="140" y="20"/>
                  </a:lnTo>
                  <a:lnTo>
                    <a:pt x="132" y="16"/>
                  </a:lnTo>
                  <a:lnTo>
                    <a:pt x="124" y="8"/>
                  </a:lnTo>
                  <a:lnTo>
                    <a:pt x="120" y="2"/>
                  </a:lnTo>
                  <a:lnTo>
                    <a:pt x="110" y="0"/>
                  </a:lnTo>
                  <a:lnTo>
                    <a:pt x="102" y="10"/>
                  </a:lnTo>
                  <a:lnTo>
                    <a:pt x="96" y="18"/>
                  </a:lnTo>
                  <a:lnTo>
                    <a:pt x="92" y="22"/>
                  </a:lnTo>
                  <a:lnTo>
                    <a:pt x="88" y="28"/>
                  </a:lnTo>
                  <a:lnTo>
                    <a:pt x="98" y="36"/>
                  </a:lnTo>
                  <a:lnTo>
                    <a:pt x="94" y="40"/>
                  </a:lnTo>
                  <a:lnTo>
                    <a:pt x="88" y="36"/>
                  </a:lnTo>
                  <a:lnTo>
                    <a:pt x="84" y="38"/>
                  </a:lnTo>
                  <a:lnTo>
                    <a:pt x="82" y="46"/>
                  </a:lnTo>
                  <a:lnTo>
                    <a:pt x="76" y="46"/>
                  </a:lnTo>
                  <a:lnTo>
                    <a:pt x="68" y="40"/>
                  </a:lnTo>
                  <a:lnTo>
                    <a:pt x="60" y="54"/>
                  </a:lnTo>
                  <a:lnTo>
                    <a:pt x="52" y="64"/>
                  </a:lnTo>
                  <a:lnTo>
                    <a:pt x="40" y="62"/>
                  </a:lnTo>
                  <a:lnTo>
                    <a:pt x="28" y="66"/>
                  </a:lnTo>
                  <a:lnTo>
                    <a:pt x="22" y="78"/>
                  </a:lnTo>
                  <a:lnTo>
                    <a:pt x="26" y="84"/>
                  </a:lnTo>
                  <a:lnTo>
                    <a:pt x="28" y="88"/>
                  </a:lnTo>
                  <a:lnTo>
                    <a:pt x="20" y="92"/>
                  </a:lnTo>
                  <a:lnTo>
                    <a:pt x="14" y="84"/>
                  </a:lnTo>
                  <a:lnTo>
                    <a:pt x="10" y="80"/>
                  </a:lnTo>
                  <a:lnTo>
                    <a:pt x="0" y="84"/>
                  </a:lnTo>
                  <a:close/>
                </a:path>
              </a:pathLst>
            </a:custGeom>
            <a:grpFill/>
            <a:ln w="3175">
              <a:solidFill>
                <a:schemeClr val="accent3"/>
              </a:solidFill>
              <a:prstDash val="solid"/>
              <a:round/>
              <a:headEnd/>
              <a:tailEnd/>
            </a:ln>
          </p:spPr>
          <p:txBody>
            <a:bodyPr/>
            <a:lstStyle/>
            <a:p>
              <a:pPr>
                <a:defRPr/>
              </a:pPr>
              <a:endParaRPr lang="en-GB"/>
            </a:p>
          </p:txBody>
        </p:sp>
        <p:sp>
          <p:nvSpPr>
            <p:cNvPr id="246" name="Freeform 246"/>
            <p:cNvSpPr>
              <a:spLocks/>
            </p:cNvSpPr>
            <p:nvPr/>
          </p:nvSpPr>
          <p:spPr bwMode="gray">
            <a:xfrm>
              <a:off x="4429" y="2497"/>
              <a:ext cx="160" cy="134"/>
            </a:xfrm>
            <a:custGeom>
              <a:avLst/>
              <a:gdLst/>
              <a:ahLst/>
              <a:cxnLst>
                <a:cxn ang="0">
                  <a:pos x="14" y="46"/>
                </a:cxn>
                <a:cxn ang="0">
                  <a:pos x="24" y="56"/>
                </a:cxn>
                <a:cxn ang="0">
                  <a:pos x="36" y="56"/>
                </a:cxn>
                <a:cxn ang="0">
                  <a:pos x="44" y="54"/>
                </a:cxn>
                <a:cxn ang="0">
                  <a:pos x="66" y="46"/>
                </a:cxn>
                <a:cxn ang="0">
                  <a:pos x="74" y="54"/>
                </a:cxn>
                <a:cxn ang="0">
                  <a:pos x="86" y="48"/>
                </a:cxn>
                <a:cxn ang="0">
                  <a:pos x="98" y="36"/>
                </a:cxn>
                <a:cxn ang="0">
                  <a:pos x="108" y="18"/>
                </a:cxn>
                <a:cxn ang="0">
                  <a:pos x="110" y="6"/>
                </a:cxn>
                <a:cxn ang="0">
                  <a:pos x="116" y="2"/>
                </a:cxn>
                <a:cxn ang="0">
                  <a:pos x="132" y="0"/>
                </a:cxn>
                <a:cxn ang="0">
                  <a:pos x="140" y="6"/>
                </a:cxn>
                <a:cxn ang="0">
                  <a:pos x="138" y="14"/>
                </a:cxn>
                <a:cxn ang="0">
                  <a:pos x="132" y="16"/>
                </a:cxn>
                <a:cxn ang="0">
                  <a:pos x="140" y="26"/>
                </a:cxn>
                <a:cxn ang="0">
                  <a:pos x="146" y="42"/>
                </a:cxn>
                <a:cxn ang="0">
                  <a:pos x="150" y="48"/>
                </a:cxn>
                <a:cxn ang="0">
                  <a:pos x="160" y="56"/>
                </a:cxn>
                <a:cxn ang="0">
                  <a:pos x="156" y="60"/>
                </a:cxn>
                <a:cxn ang="0">
                  <a:pos x="144" y="58"/>
                </a:cxn>
                <a:cxn ang="0">
                  <a:pos x="138" y="64"/>
                </a:cxn>
                <a:cxn ang="0">
                  <a:pos x="136" y="84"/>
                </a:cxn>
                <a:cxn ang="0">
                  <a:pos x="120" y="96"/>
                </a:cxn>
                <a:cxn ang="0">
                  <a:pos x="122" y="112"/>
                </a:cxn>
                <a:cxn ang="0">
                  <a:pos x="120" y="118"/>
                </a:cxn>
                <a:cxn ang="0">
                  <a:pos x="118" y="134"/>
                </a:cxn>
                <a:cxn ang="0">
                  <a:pos x="94" y="132"/>
                </a:cxn>
                <a:cxn ang="0">
                  <a:pos x="92" y="124"/>
                </a:cxn>
                <a:cxn ang="0">
                  <a:pos x="64" y="120"/>
                </a:cxn>
                <a:cxn ang="0">
                  <a:pos x="60" y="126"/>
                </a:cxn>
                <a:cxn ang="0">
                  <a:pos x="46" y="124"/>
                </a:cxn>
                <a:cxn ang="0">
                  <a:pos x="44" y="116"/>
                </a:cxn>
                <a:cxn ang="0">
                  <a:pos x="24" y="116"/>
                </a:cxn>
                <a:cxn ang="0">
                  <a:pos x="20" y="96"/>
                </a:cxn>
                <a:cxn ang="0">
                  <a:pos x="12" y="86"/>
                </a:cxn>
                <a:cxn ang="0">
                  <a:pos x="2" y="66"/>
                </a:cxn>
                <a:cxn ang="0">
                  <a:pos x="0" y="54"/>
                </a:cxn>
                <a:cxn ang="0">
                  <a:pos x="6" y="46"/>
                </a:cxn>
                <a:cxn ang="0">
                  <a:pos x="14" y="46"/>
                </a:cxn>
              </a:cxnLst>
              <a:rect l="0" t="0" r="r" b="b"/>
              <a:pathLst>
                <a:path w="160" h="134">
                  <a:moveTo>
                    <a:pt x="14" y="46"/>
                  </a:moveTo>
                  <a:lnTo>
                    <a:pt x="24" y="56"/>
                  </a:lnTo>
                  <a:lnTo>
                    <a:pt x="36" y="56"/>
                  </a:lnTo>
                  <a:lnTo>
                    <a:pt x="44" y="54"/>
                  </a:lnTo>
                  <a:lnTo>
                    <a:pt x="66" y="46"/>
                  </a:lnTo>
                  <a:lnTo>
                    <a:pt x="74" y="54"/>
                  </a:lnTo>
                  <a:lnTo>
                    <a:pt x="86" y="48"/>
                  </a:lnTo>
                  <a:lnTo>
                    <a:pt x="98" y="36"/>
                  </a:lnTo>
                  <a:lnTo>
                    <a:pt x="108" y="18"/>
                  </a:lnTo>
                  <a:lnTo>
                    <a:pt x="110" y="6"/>
                  </a:lnTo>
                  <a:lnTo>
                    <a:pt x="116" y="2"/>
                  </a:lnTo>
                  <a:lnTo>
                    <a:pt x="132" y="0"/>
                  </a:lnTo>
                  <a:lnTo>
                    <a:pt x="140" y="6"/>
                  </a:lnTo>
                  <a:lnTo>
                    <a:pt x="138" y="14"/>
                  </a:lnTo>
                  <a:lnTo>
                    <a:pt x="132" y="16"/>
                  </a:lnTo>
                  <a:lnTo>
                    <a:pt x="140" y="26"/>
                  </a:lnTo>
                  <a:lnTo>
                    <a:pt x="146" y="42"/>
                  </a:lnTo>
                  <a:lnTo>
                    <a:pt x="150" y="48"/>
                  </a:lnTo>
                  <a:lnTo>
                    <a:pt x="160" y="56"/>
                  </a:lnTo>
                  <a:lnTo>
                    <a:pt x="156" y="60"/>
                  </a:lnTo>
                  <a:lnTo>
                    <a:pt x="144" y="58"/>
                  </a:lnTo>
                  <a:lnTo>
                    <a:pt x="138" y="64"/>
                  </a:lnTo>
                  <a:lnTo>
                    <a:pt x="136" y="84"/>
                  </a:lnTo>
                  <a:lnTo>
                    <a:pt x="120" y="96"/>
                  </a:lnTo>
                  <a:lnTo>
                    <a:pt x="122" y="112"/>
                  </a:lnTo>
                  <a:lnTo>
                    <a:pt x="120" y="118"/>
                  </a:lnTo>
                  <a:lnTo>
                    <a:pt x="118" y="134"/>
                  </a:lnTo>
                  <a:lnTo>
                    <a:pt x="94" y="132"/>
                  </a:lnTo>
                  <a:lnTo>
                    <a:pt x="92" y="124"/>
                  </a:lnTo>
                  <a:lnTo>
                    <a:pt x="64" y="120"/>
                  </a:lnTo>
                  <a:lnTo>
                    <a:pt x="60" y="126"/>
                  </a:lnTo>
                  <a:lnTo>
                    <a:pt x="46" y="124"/>
                  </a:lnTo>
                  <a:lnTo>
                    <a:pt x="44" y="116"/>
                  </a:lnTo>
                  <a:lnTo>
                    <a:pt x="24" y="116"/>
                  </a:lnTo>
                  <a:lnTo>
                    <a:pt x="20" y="96"/>
                  </a:lnTo>
                  <a:lnTo>
                    <a:pt x="12" y="86"/>
                  </a:lnTo>
                  <a:lnTo>
                    <a:pt x="2" y="66"/>
                  </a:lnTo>
                  <a:lnTo>
                    <a:pt x="0" y="54"/>
                  </a:lnTo>
                  <a:lnTo>
                    <a:pt x="6" y="46"/>
                  </a:lnTo>
                  <a:lnTo>
                    <a:pt x="14" y="46"/>
                  </a:lnTo>
                  <a:close/>
                </a:path>
              </a:pathLst>
            </a:custGeom>
            <a:grpFill/>
            <a:ln w="3175">
              <a:solidFill>
                <a:schemeClr val="accent3"/>
              </a:solidFill>
              <a:prstDash val="solid"/>
              <a:round/>
              <a:headEnd/>
              <a:tailEnd/>
            </a:ln>
          </p:spPr>
          <p:txBody>
            <a:bodyPr/>
            <a:lstStyle/>
            <a:p>
              <a:pPr>
                <a:defRPr/>
              </a:pPr>
              <a:endParaRPr lang="en-GB"/>
            </a:p>
          </p:txBody>
        </p:sp>
        <p:sp>
          <p:nvSpPr>
            <p:cNvPr id="247" name="Freeform 247"/>
            <p:cNvSpPr>
              <a:spLocks/>
            </p:cNvSpPr>
            <p:nvPr/>
          </p:nvSpPr>
          <p:spPr bwMode="gray">
            <a:xfrm>
              <a:off x="4211" y="2483"/>
              <a:ext cx="172" cy="176"/>
            </a:xfrm>
            <a:custGeom>
              <a:avLst/>
              <a:gdLst/>
              <a:ahLst/>
              <a:cxnLst>
                <a:cxn ang="0">
                  <a:pos x="0" y="0"/>
                </a:cxn>
                <a:cxn ang="0">
                  <a:pos x="20" y="2"/>
                </a:cxn>
                <a:cxn ang="0">
                  <a:pos x="38" y="4"/>
                </a:cxn>
                <a:cxn ang="0">
                  <a:pos x="48" y="18"/>
                </a:cxn>
                <a:cxn ang="0">
                  <a:pos x="60" y="28"/>
                </a:cxn>
                <a:cxn ang="0">
                  <a:pos x="72" y="36"/>
                </a:cxn>
                <a:cxn ang="0">
                  <a:pos x="84" y="50"/>
                </a:cxn>
                <a:cxn ang="0">
                  <a:pos x="96" y="54"/>
                </a:cxn>
                <a:cxn ang="0">
                  <a:pos x="108" y="64"/>
                </a:cxn>
                <a:cxn ang="0">
                  <a:pos x="122" y="78"/>
                </a:cxn>
                <a:cxn ang="0">
                  <a:pos x="134" y="84"/>
                </a:cxn>
                <a:cxn ang="0">
                  <a:pos x="134" y="96"/>
                </a:cxn>
                <a:cxn ang="0">
                  <a:pos x="136" y="102"/>
                </a:cxn>
                <a:cxn ang="0">
                  <a:pos x="144" y="104"/>
                </a:cxn>
                <a:cxn ang="0">
                  <a:pos x="152" y="116"/>
                </a:cxn>
                <a:cxn ang="0">
                  <a:pos x="152" y="124"/>
                </a:cxn>
                <a:cxn ang="0">
                  <a:pos x="150" y="130"/>
                </a:cxn>
                <a:cxn ang="0">
                  <a:pos x="160" y="124"/>
                </a:cxn>
                <a:cxn ang="0">
                  <a:pos x="172" y="130"/>
                </a:cxn>
                <a:cxn ang="0">
                  <a:pos x="172" y="156"/>
                </a:cxn>
                <a:cxn ang="0">
                  <a:pos x="170" y="176"/>
                </a:cxn>
                <a:cxn ang="0">
                  <a:pos x="160" y="174"/>
                </a:cxn>
                <a:cxn ang="0">
                  <a:pos x="152" y="176"/>
                </a:cxn>
                <a:cxn ang="0">
                  <a:pos x="142" y="174"/>
                </a:cxn>
                <a:cxn ang="0">
                  <a:pos x="96" y="128"/>
                </a:cxn>
                <a:cxn ang="0">
                  <a:pos x="90" y="120"/>
                </a:cxn>
                <a:cxn ang="0">
                  <a:pos x="86" y="106"/>
                </a:cxn>
                <a:cxn ang="0">
                  <a:pos x="64" y="80"/>
                </a:cxn>
                <a:cxn ang="0">
                  <a:pos x="60" y="70"/>
                </a:cxn>
                <a:cxn ang="0">
                  <a:pos x="60" y="62"/>
                </a:cxn>
                <a:cxn ang="0">
                  <a:pos x="46" y="50"/>
                </a:cxn>
                <a:cxn ang="0">
                  <a:pos x="38" y="50"/>
                </a:cxn>
                <a:cxn ang="0">
                  <a:pos x="38" y="42"/>
                </a:cxn>
                <a:cxn ang="0">
                  <a:pos x="20" y="22"/>
                </a:cxn>
                <a:cxn ang="0">
                  <a:pos x="4" y="10"/>
                </a:cxn>
                <a:cxn ang="0">
                  <a:pos x="0" y="0"/>
                </a:cxn>
              </a:cxnLst>
              <a:rect l="0" t="0" r="r" b="b"/>
              <a:pathLst>
                <a:path w="172" h="176">
                  <a:moveTo>
                    <a:pt x="0" y="0"/>
                  </a:moveTo>
                  <a:lnTo>
                    <a:pt x="20" y="2"/>
                  </a:lnTo>
                  <a:lnTo>
                    <a:pt x="38" y="4"/>
                  </a:lnTo>
                  <a:lnTo>
                    <a:pt x="48" y="18"/>
                  </a:lnTo>
                  <a:lnTo>
                    <a:pt x="60" y="28"/>
                  </a:lnTo>
                  <a:lnTo>
                    <a:pt x="72" y="36"/>
                  </a:lnTo>
                  <a:lnTo>
                    <a:pt x="84" y="50"/>
                  </a:lnTo>
                  <a:lnTo>
                    <a:pt x="96" y="54"/>
                  </a:lnTo>
                  <a:lnTo>
                    <a:pt x="108" y="64"/>
                  </a:lnTo>
                  <a:lnTo>
                    <a:pt x="122" y="78"/>
                  </a:lnTo>
                  <a:lnTo>
                    <a:pt x="134" y="84"/>
                  </a:lnTo>
                  <a:lnTo>
                    <a:pt x="134" y="96"/>
                  </a:lnTo>
                  <a:lnTo>
                    <a:pt x="136" y="102"/>
                  </a:lnTo>
                  <a:lnTo>
                    <a:pt x="144" y="104"/>
                  </a:lnTo>
                  <a:lnTo>
                    <a:pt x="152" y="116"/>
                  </a:lnTo>
                  <a:lnTo>
                    <a:pt x="152" y="124"/>
                  </a:lnTo>
                  <a:lnTo>
                    <a:pt x="150" y="130"/>
                  </a:lnTo>
                  <a:lnTo>
                    <a:pt x="160" y="124"/>
                  </a:lnTo>
                  <a:lnTo>
                    <a:pt x="172" y="130"/>
                  </a:lnTo>
                  <a:lnTo>
                    <a:pt x="172" y="156"/>
                  </a:lnTo>
                  <a:lnTo>
                    <a:pt x="170" y="176"/>
                  </a:lnTo>
                  <a:lnTo>
                    <a:pt x="160" y="174"/>
                  </a:lnTo>
                  <a:lnTo>
                    <a:pt x="152" y="176"/>
                  </a:lnTo>
                  <a:lnTo>
                    <a:pt x="142" y="174"/>
                  </a:lnTo>
                  <a:lnTo>
                    <a:pt x="96" y="128"/>
                  </a:lnTo>
                  <a:lnTo>
                    <a:pt x="90" y="120"/>
                  </a:lnTo>
                  <a:lnTo>
                    <a:pt x="86" y="106"/>
                  </a:lnTo>
                  <a:lnTo>
                    <a:pt x="64" y="80"/>
                  </a:lnTo>
                  <a:lnTo>
                    <a:pt x="60" y="70"/>
                  </a:lnTo>
                  <a:lnTo>
                    <a:pt x="60" y="62"/>
                  </a:lnTo>
                  <a:lnTo>
                    <a:pt x="46" y="50"/>
                  </a:lnTo>
                  <a:lnTo>
                    <a:pt x="38" y="50"/>
                  </a:lnTo>
                  <a:lnTo>
                    <a:pt x="38" y="42"/>
                  </a:lnTo>
                  <a:lnTo>
                    <a:pt x="20" y="22"/>
                  </a:lnTo>
                  <a:lnTo>
                    <a:pt x="4" y="10"/>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48" name="Freeform 248"/>
            <p:cNvSpPr>
              <a:spLocks/>
            </p:cNvSpPr>
            <p:nvPr/>
          </p:nvSpPr>
          <p:spPr bwMode="gray">
            <a:xfrm>
              <a:off x="4407" y="2609"/>
              <a:ext cx="16" cy="14"/>
            </a:xfrm>
            <a:custGeom>
              <a:avLst/>
              <a:gdLst/>
              <a:ahLst/>
              <a:cxnLst>
                <a:cxn ang="0">
                  <a:pos x="0" y="6"/>
                </a:cxn>
                <a:cxn ang="0">
                  <a:pos x="6" y="0"/>
                </a:cxn>
                <a:cxn ang="0">
                  <a:pos x="16" y="4"/>
                </a:cxn>
                <a:cxn ang="0">
                  <a:pos x="14" y="12"/>
                </a:cxn>
                <a:cxn ang="0">
                  <a:pos x="6" y="14"/>
                </a:cxn>
                <a:cxn ang="0">
                  <a:pos x="0" y="6"/>
                </a:cxn>
              </a:cxnLst>
              <a:rect l="0" t="0" r="r" b="b"/>
              <a:pathLst>
                <a:path w="16" h="14">
                  <a:moveTo>
                    <a:pt x="0" y="6"/>
                  </a:moveTo>
                  <a:lnTo>
                    <a:pt x="6" y="0"/>
                  </a:lnTo>
                  <a:lnTo>
                    <a:pt x="16" y="4"/>
                  </a:lnTo>
                  <a:lnTo>
                    <a:pt x="14" y="12"/>
                  </a:lnTo>
                  <a:lnTo>
                    <a:pt x="6" y="14"/>
                  </a:lnTo>
                  <a:lnTo>
                    <a:pt x="0" y="6"/>
                  </a:lnTo>
                  <a:close/>
                </a:path>
              </a:pathLst>
            </a:custGeom>
            <a:grpFill/>
            <a:ln w="3175">
              <a:solidFill>
                <a:schemeClr val="accent3"/>
              </a:solidFill>
              <a:prstDash val="solid"/>
              <a:round/>
              <a:headEnd/>
              <a:tailEnd/>
            </a:ln>
          </p:spPr>
          <p:txBody>
            <a:bodyPr/>
            <a:lstStyle/>
            <a:p>
              <a:pPr>
                <a:defRPr/>
              </a:pPr>
              <a:endParaRPr lang="en-GB"/>
            </a:p>
          </p:txBody>
        </p:sp>
        <p:sp>
          <p:nvSpPr>
            <p:cNvPr id="249" name="Freeform 249"/>
            <p:cNvSpPr>
              <a:spLocks/>
            </p:cNvSpPr>
            <p:nvPr/>
          </p:nvSpPr>
          <p:spPr bwMode="gray">
            <a:xfrm>
              <a:off x="4373" y="2593"/>
              <a:ext cx="26" cy="28"/>
            </a:xfrm>
            <a:custGeom>
              <a:avLst/>
              <a:gdLst/>
              <a:ahLst/>
              <a:cxnLst>
                <a:cxn ang="0">
                  <a:pos x="0" y="0"/>
                </a:cxn>
                <a:cxn ang="0">
                  <a:pos x="12" y="0"/>
                </a:cxn>
                <a:cxn ang="0">
                  <a:pos x="14" y="10"/>
                </a:cxn>
                <a:cxn ang="0">
                  <a:pos x="18" y="16"/>
                </a:cxn>
                <a:cxn ang="0">
                  <a:pos x="24" y="18"/>
                </a:cxn>
                <a:cxn ang="0">
                  <a:pos x="26" y="26"/>
                </a:cxn>
                <a:cxn ang="0">
                  <a:pos x="20" y="28"/>
                </a:cxn>
                <a:cxn ang="0">
                  <a:pos x="14" y="24"/>
                </a:cxn>
                <a:cxn ang="0">
                  <a:pos x="12" y="16"/>
                </a:cxn>
                <a:cxn ang="0">
                  <a:pos x="6" y="10"/>
                </a:cxn>
                <a:cxn ang="0">
                  <a:pos x="0" y="8"/>
                </a:cxn>
                <a:cxn ang="0">
                  <a:pos x="0" y="0"/>
                </a:cxn>
              </a:cxnLst>
              <a:rect l="0" t="0" r="r" b="b"/>
              <a:pathLst>
                <a:path w="26" h="28">
                  <a:moveTo>
                    <a:pt x="0" y="0"/>
                  </a:moveTo>
                  <a:lnTo>
                    <a:pt x="12" y="0"/>
                  </a:lnTo>
                  <a:lnTo>
                    <a:pt x="14" y="10"/>
                  </a:lnTo>
                  <a:lnTo>
                    <a:pt x="18" y="16"/>
                  </a:lnTo>
                  <a:lnTo>
                    <a:pt x="24" y="18"/>
                  </a:lnTo>
                  <a:lnTo>
                    <a:pt x="26" y="26"/>
                  </a:lnTo>
                  <a:lnTo>
                    <a:pt x="20" y="28"/>
                  </a:lnTo>
                  <a:lnTo>
                    <a:pt x="14" y="24"/>
                  </a:lnTo>
                  <a:lnTo>
                    <a:pt x="12" y="16"/>
                  </a:lnTo>
                  <a:lnTo>
                    <a:pt x="6" y="10"/>
                  </a:lnTo>
                  <a:lnTo>
                    <a:pt x="0" y="8"/>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50" name="Freeform 250"/>
            <p:cNvSpPr>
              <a:spLocks/>
            </p:cNvSpPr>
            <p:nvPr/>
          </p:nvSpPr>
          <p:spPr bwMode="gray">
            <a:xfrm>
              <a:off x="4377" y="2665"/>
              <a:ext cx="158" cy="44"/>
            </a:xfrm>
            <a:custGeom>
              <a:avLst/>
              <a:gdLst/>
              <a:ahLst/>
              <a:cxnLst>
                <a:cxn ang="0">
                  <a:pos x="8" y="2"/>
                </a:cxn>
                <a:cxn ang="0">
                  <a:pos x="28" y="0"/>
                </a:cxn>
                <a:cxn ang="0">
                  <a:pos x="46" y="10"/>
                </a:cxn>
                <a:cxn ang="0">
                  <a:pos x="56" y="14"/>
                </a:cxn>
                <a:cxn ang="0">
                  <a:pos x="74" y="14"/>
                </a:cxn>
                <a:cxn ang="0">
                  <a:pos x="84" y="10"/>
                </a:cxn>
                <a:cxn ang="0">
                  <a:pos x="100" y="10"/>
                </a:cxn>
                <a:cxn ang="0">
                  <a:pos x="112" y="18"/>
                </a:cxn>
                <a:cxn ang="0">
                  <a:pos x="114" y="24"/>
                </a:cxn>
                <a:cxn ang="0">
                  <a:pos x="134" y="26"/>
                </a:cxn>
                <a:cxn ang="0">
                  <a:pos x="142" y="26"/>
                </a:cxn>
                <a:cxn ang="0">
                  <a:pos x="144" y="32"/>
                </a:cxn>
                <a:cxn ang="0">
                  <a:pos x="154" y="36"/>
                </a:cxn>
                <a:cxn ang="0">
                  <a:pos x="158" y="42"/>
                </a:cxn>
                <a:cxn ang="0">
                  <a:pos x="144" y="44"/>
                </a:cxn>
                <a:cxn ang="0">
                  <a:pos x="126" y="40"/>
                </a:cxn>
                <a:cxn ang="0">
                  <a:pos x="116" y="38"/>
                </a:cxn>
                <a:cxn ang="0">
                  <a:pos x="108" y="38"/>
                </a:cxn>
                <a:cxn ang="0">
                  <a:pos x="78" y="36"/>
                </a:cxn>
                <a:cxn ang="0">
                  <a:pos x="68" y="28"/>
                </a:cxn>
                <a:cxn ang="0">
                  <a:pos x="36" y="28"/>
                </a:cxn>
                <a:cxn ang="0">
                  <a:pos x="26" y="24"/>
                </a:cxn>
                <a:cxn ang="0">
                  <a:pos x="14" y="20"/>
                </a:cxn>
                <a:cxn ang="0">
                  <a:pos x="10" y="16"/>
                </a:cxn>
                <a:cxn ang="0">
                  <a:pos x="0" y="10"/>
                </a:cxn>
                <a:cxn ang="0">
                  <a:pos x="8" y="2"/>
                </a:cxn>
              </a:cxnLst>
              <a:rect l="0" t="0" r="r" b="b"/>
              <a:pathLst>
                <a:path w="158" h="44">
                  <a:moveTo>
                    <a:pt x="8" y="2"/>
                  </a:moveTo>
                  <a:lnTo>
                    <a:pt x="28" y="0"/>
                  </a:lnTo>
                  <a:lnTo>
                    <a:pt x="46" y="10"/>
                  </a:lnTo>
                  <a:lnTo>
                    <a:pt x="56" y="14"/>
                  </a:lnTo>
                  <a:lnTo>
                    <a:pt x="74" y="14"/>
                  </a:lnTo>
                  <a:lnTo>
                    <a:pt x="84" y="10"/>
                  </a:lnTo>
                  <a:lnTo>
                    <a:pt x="100" y="10"/>
                  </a:lnTo>
                  <a:lnTo>
                    <a:pt x="112" y="18"/>
                  </a:lnTo>
                  <a:lnTo>
                    <a:pt x="114" y="24"/>
                  </a:lnTo>
                  <a:lnTo>
                    <a:pt x="134" y="26"/>
                  </a:lnTo>
                  <a:lnTo>
                    <a:pt x="142" y="26"/>
                  </a:lnTo>
                  <a:lnTo>
                    <a:pt x="144" y="32"/>
                  </a:lnTo>
                  <a:lnTo>
                    <a:pt x="154" y="36"/>
                  </a:lnTo>
                  <a:lnTo>
                    <a:pt x="158" y="42"/>
                  </a:lnTo>
                  <a:lnTo>
                    <a:pt x="144" y="44"/>
                  </a:lnTo>
                  <a:lnTo>
                    <a:pt x="126" y="40"/>
                  </a:lnTo>
                  <a:lnTo>
                    <a:pt x="116" y="38"/>
                  </a:lnTo>
                  <a:lnTo>
                    <a:pt x="108" y="38"/>
                  </a:lnTo>
                  <a:lnTo>
                    <a:pt x="78" y="36"/>
                  </a:lnTo>
                  <a:lnTo>
                    <a:pt x="68" y="28"/>
                  </a:lnTo>
                  <a:lnTo>
                    <a:pt x="36" y="28"/>
                  </a:lnTo>
                  <a:lnTo>
                    <a:pt x="26" y="24"/>
                  </a:lnTo>
                  <a:lnTo>
                    <a:pt x="14" y="20"/>
                  </a:lnTo>
                  <a:lnTo>
                    <a:pt x="10" y="16"/>
                  </a:lnTo>
                  <a:lnTo>
                    <a:pt x="0" y="10"/>
                  </a:lnTo>
                  <a:lnTo>
                    <a:pt x="8" y="2"/>
                  </a:lnTo>
                  <a:close/>
                </a:path>
              </a:pathLst>
            </a:custGeom>
            <a:grpFill/>
            <a:ln w="3175">
              <a:solidFill>
                <a:schemeClr val="accent3"/>
              </a:solidFill>
              <a:prstDash val="solid"/>
              <a:round/>
              <a:headEnd/>
              <a:tailEnd/>
            </a:ln>
          </p:spPr>
          <p:txBody>
            <a:bodyPr/>
            <a:lstStyle/>
            <a:p>
              <a:pPr>
                <a:defRPr/>
              </a:pPr>
              <a:endParaRPr lang="en-GB"/>
            </a:p>
          </p:txBody>
        </p:sp>
        <p:sp>
          <p:nvSpPr>
            <p:cNvPr id="251" name="Freeform 251"/>
            <p:cNvSpPr>
              <a:spLocks/>
            </p:cNvSpPr>
            <p:nvPr/>
          </p:nvSpPr>
          <p:spPr bwMode="gray">
            <a:xfrm>
              <a:off x="4665" y="2699"/>
              <a:ext cx="56" cy="36"/>
            </a:xfrm>
            <a:custGeom>
              <a:avLst/>
              <a:gdLst/>
              <a:ahLst/>
              <a:cxnLst>
                <a:cxn ang="0">
                  <a:pos x="0" y="36"/>
                </a:cxn>
                <a:cxn ang="0">
                  <a:pos x="18" y="28"/>
                </a:cxn>
                <a:cxn ang="0">
                  <a:pos x="30" y="18"/>
                </a:cxn>
                <a:cxn ang="0">
                  <a:pos x="54" y="8"/>
                </a:cxn>
                <a:cxn ang="0">
                  <a:pos x="56" y="2"/>
                </a:cxn>
                <a:cxn ang="0">
                  <a:pos x="38" y="0"/>
                </a:cxn>
                <a:cxn ang="0">
                  <a:pos x="24" y="8"/>
                </a:cxn>
                <a:cxn ang="0">
                  <a:pos x="14" y="16"/>
                </a:cxn>
                <a:cxn ang="0">
                  <a:pos x="8" y="18"/>
                </a:cxn>
                <a:cxn ang="0">
                  <a:pos x="2" y="22"/>
                </a:cxn>
                <a:cxn ang="0">
                  <a:pos x="0" y="36"/>
                </a:cxn>
              </a:cxnLst>
              <a:rect l="0" t="0" r="r" b="b"/>
              <a:pathLst>
                <a:path w="56" h="36">
                  <a:moveTo>
                    <a:pt x="0" y="36"/>
                  </a:moveTo>
                  <a:lnTo>
                    <a:pt x="18" y="28"/>
                  </a:lnTo>
                  <a:lnTo>
                    <a:pt x="30" y="18"/>
                  </a:lnTo>
                  <a:lnTo>
                    <a:pt x="54" y="8"/>
                  </a:lnTo>
                  <a:lnTo>
                    <a:pt x="56" y="2"/>
                  </a:lnTo>
                  <a:lnTo>
                    <a:pt x="38" y="0"/>
                  </a:lnTo>
                  <a:lnTo>
                    <a:pt x="24" y="8"/>
                  </a:lnTo>
                  <a:lnTo>
                    <a:pt x="14" y="16"/>
                  </a:lnTo>
                  <a:lnTo>
                    <a:pt x="8" y="18"/>
                  </a:lnTo>
                  <a:lnTo>
                    <a:pt x="2" y="22"/>
                  </a:lnTo>
                  <a:lnTo>
                    <a:pt x="0" y="36"/>
                  </a:lnTo>
                  <a:close/>
                </a:path>
              </a:pathLst>
            </a:custGeom>
            <a:grpFill/>
            <a:ln w="3175">
              <a:solidFill>
                <a:schemeClr val="accent3"/>
              </a:solidFill>
              <a:prstDash val="solid"/>
              <a:round/>
              <a:headEnd/>
              <a:tailEnd/>
            </a:ln>
          </p:spPr>
          <p:txBody>
            <a:bodyPr/>
            <a:lstStyle/>
            <a:p>
              <a:pPr>
                <a:defRPr/>
              </a:pPr>
              <a:endParaRPr lang="en-GB"/>
            </a:p>
          </p:txBody>
        </p:sp>
        <p:sp>
          <p:nvSpPr>
            <p:cNvPr id="252" name="Freeform 252"/>
            <p:cNvSpPr>
              <a:spLocks/>
            </p:cNvSpPr>
            <p:nvPr/>
          </p:nvSpPr>
          <p:spPr bwMode="gray">
            <a:xfrm>
              <a:off x="4591" y="2717"/>
              <a:ext cx="30" cy="16"/>
            </a:xfrm>
            <a:custGeom>
              <a:avLst/>
              <a:gdLst/>
              <a:ahLst/>
              <a:cxnLst>
                <a:cxn ang="0">
                  <a:pos x="2" y="0"/>
                </a:cxn>
                <a:cxn ang="0">
                  <a:pos x="14" y="0"/>
                </a:cxn>
                <a:cxn ang="0">
                  <a:pos x="24" y="6"/>
                </a:cxn>
                <a:cxn ang="0">
                  <a:pos x="30" y="12"/>
                </a:cxn>
                <a:cxn ang="0">
                  <a:pos x="26" y="16"/>
                </a:cxn>
                <a:cxn ang="0">
                  <a:pos x="14" y="14"/>
                </a:cxn>
                <a:cxn ang="0">
                  <a:pos x="4" y="8"/>
                </a:cxn>
                <a:cxn ang="0">
                  <a:pos x="0" y="4"/>
                </a:cxn>
                <a:cxn ang="0">
                  <a:pos x="2" y="0"/>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grpFill/>
            <a:ln w="3175">
              <a:solidFill>
                <a:schemeClr val="accent3"/>
              </a:solidFill>
              <a:prstDash val="solid"/>
              <a:round/>
              <a:headEnd/>
              <a:tailEnd/>
            </a:ln>
          </p:spPr>
          <p:txBody>
            <a:bodyPr/>
            <a:lstStyle/>
            <a:p>
              <a:pPr>
                <a:defRPr/>
              </a:pPr>
              <a:endParaRPr lang="en-GB"/>
            </a:p>
          </p:txBody>
        </p:sp>
        <p:sp>
          <p:nvSpPr>
            <p:cNvPr id="253" name="Freeform 253"/>
            <p:cNvSpPr>
              <a:spLocks/>
            </p:cNvSpPr>
            <p:nvPr/>
          </p:nvSpPr>
          <p:spPr bwMode="gray">
            <a:xfrm>
              <a:off x="4605" y="2699"/>
              <a:ext cx="38" cy="10"/>
            </a:xfrm>
            <a:custGeom>
              <a:avLst/>
              <a:gdLst/>
              <a:ahLst/>
              <a:cxnLst>
                <a:cxn ang="0">
                  <a:pos x="0" y="10"/>
                </a:cxn>
                <a:cxn ang="0">
                  <a:pos x="18" y="10"/>
                </a:cxn>
                <a:cxn ang="0">
                  <a:pos x="38" y="10"/>
                </a:cxn>
                <a:cxn ang="0">
                  <a:pos x="38" y="4"/>
                </a:cxn>
                <a:cxn ang="0">
                  <a:pos x="24" y="4"/>
                </a:cxn>
                <a:cxn ang="0">
                  <a:pos x="18" y="2"/>
                </a:cxn>
                <a:cxn ang="0">
                  <a:pos x="8" y="0"/>
                </a:cxn>
                <a:cxn ang="0">
                  <a:pos x="4" y="2"/>
                </a:cxn>
                <a:cxn ang="0">
                  <a:pos x="0" y="10"/>
                </a:cxn>
              </a:cxnLst>
              <a:rect l="0" t="0" r="r" b="b"/>
              <a:pathLst>
                <a:path w="38" h="10">
                  <a:moveTo>
                    <a:pt x="0" y="10"/>
                  </a:moveTo>
                  <a:lnTo>
                    <a:pt x="18" y="10"/>
                  </a:lnTo>
                  <a:lnTo>
                    <a:pt x="38" y="10"/>
                  </a:lnTo>
                  <a:lnTo>
                    <a:pt x="38" y="4"/>
                  </a:lnTo>
                  <a:lnTo>
                    <a:pt x="24" y="4"/>
                  </a:lnTo>
                  <a:lnTo>
                    <a:pt x="18" y="2"/>
                  </a:lnTo>
                  <a:lnTo>
                    <a:pt x="8" y="0"/>
                  </a:lnTo>
                  <a:lnTo>
                    <a:pt x="4" y="2"/>
                  </a:lnTo>
                  <a:lnTo>
                    <a:pt x="0" y="10"/>
                  </a:lnTo>
                  <a:close/>
                </a:path>
              </a:pathLst>
            </a:custGeom>
            <a:grpFill/>
            <a:ln w="3175">
              <a:solidFill>
                <a:schemeClr val="accent3"/>
              </a:solidFill>
              <a:prstDash val="solid"/>
              <a:round/>
              <a:headEnd/>
              <a:tailEnd/>
            </a:ln>
          </p:spPr>
          <p:txBody>
            <a:bodyPr/>
            <a:lstStyle/>
            <a:p>
              <a:pPr>
                <a:defRPr/>
              </a:pPr>
              <a:endParaRPr lang="en-GB"/>
            </a:p>
          </p:txBody>
        </p:sp>
        <p:sp>
          <p:nvSpPr>
            <p:cNvPr id="254" name="Freeform 254"/>
            <p:cNvSpPr>
              <a:spLocks/>
            </p:cNvSpPr>
            <p:nvPr/>
          </p:nvSpPr>
          <p:spPr bwMode="gray">
            <a:xfrm>
              <a:off x="4575" y="2699"/>
              <a:ext cx="20" cy="10"/>
            </a:xfrm>
            <a:custGeom>
              <a:avLst/>
              <a:gdLst/>
              <a:ahLst/>
              <a:cxnLst>
                <a:cxn ang="0">
                  <a:pos x="0" y="2"/>
                </a:cxn>
                <a:cxn ang="0">
                  <a:pos x="0" y="10"/>
                </a:cxn>
                <a:cxn ang="0">
                  <a:pos x="20" y="10"/>
                </a:cxn>
                <a:cxn ang="0">
                  <a:pos x="18" y="2"/>
                </a:cxn>
                <a:cxn ang="0">
                  <a:pos x="8" y="0"/>
                </a:cxn>
                <a:cxn ang="0">
                  <a:pos x="0" y="2"/>
                </a:cxn>
              </a:cxnLst>
              <a:rect l="0" t="0" r="r" b="b"/>
              <a:pathLst>
                <a:path w="20" h="10">
                  <a:moveTo>
                    <a:pt x="0" y="2"/>
                  </a:moveTo>
                  <a:lnTo>
                    <a:pt x="0" y="10"/>
                  </a:lnTo>
                  <a:lnTo>
                    <a:pt x="20" y="10"/>
                  </a:lnTo>
                  <a:lnTo>
                    <a:pt x="18" y="2"/>
                  </a:lnTo>
                  <a:lnTo>
                    <a:pt x="8" y="0"/>
                  </a:lnTo>
                  <a:lnTo>
                    <a:pt x="0" y="2"/>
                  </a:lnTo>
                  <a:close/>
                </a:path>
              </a:pathLst>
            </a:custGeom>
            <a:grpFill/>
            <a:ln w="3175">
              <a:solidFill>
                <a:schemeClr val="accent3"/>
              </a:solidFill>
              <a:prstDash val="solid"/>
              <a:round/>
              <a:headEnd/>
              <a:tailEnd/>
            </a:ln>
          </p:spPr>
          <p:txBody>
            <a:bodyPr/>
            <a:lstStyle/>
            <a:p>
              <a:pPr>
                <a:defRPr/>
              </a:pPr>
              <a:endParaRPr lang="en-GB"/>
            </a:p>
          </p:txBody>
        </p:sp>
        <p:sp>
          <p:nvSpPr>
            <p:cNvPr id="255" name="Freeform 255"/>
            <p:cNvSpPr>
              <a:spLocks/>
            </p:cNvSpPr>
            <p:nvPr/>
          </p:nvSpPr>
          <p:spPr bwMode="gray">
            <a:xfrm>
              <a:off x="4543" y="2699"/>
              <a:ext cx="26" cy="18"/>
            </a:xfrm>
            <a:custGeom>
              <a:avLst/>
              <a:gdLst/>
              <a:ahLst/>
              <a:cxnLst>
                <a:cxn ang="0">
                  <a:pos x="2" y="0"/>
                </a:cxn>
                <a:cxn ang="0">
                  <a:pos x="14" y="2"/>
                </a:cxn>
                <a:cxn ang="0">
                  <a:pos x="26" y="4"/>
                </a:cxn>
                <a:cxn ang="0">
                  <a:pos x="26" y="10"/>
                </a:cxn>
                <a:cxn ang="0">
                  <a:pos x="24" y="18"/>
                </a:cxn>
                <a:cxn ang="0">
                  <a:pos x="12" y="14"/>
                </a:cxn>
                <a:cxn ang="0">
                  <a:pos x="0" y="10"/>
                </a:cxn>
                <a:cxn ang="0">
                  <a:pos x="2" y="0"/>
                </a:cxn>
              </a:cxnLst>
              <a:rect l="0" t="0" r="r" b="b"/>
              <a:pathLst>
                <a:path w="26" h="18">
                  <a:moveTo>
                    <a:pt x="2" y="0"/>
                  </a:moveTo>
                  <a:lnTo>
                    <a:pt x="14" y="2"/>
                  </a:lnTo>
                  <a:lnTo>
                    <a:pt x="26" y="4"/>
                  </a:lnTo>
                  <a:lnTo>
                    <a:pt x="26" y="10"/>
                  </a:lnTo>
                  <a:lnTo>
                    <a:pt x="24" y="18"/>
                  </a:lnTo>
                  <a:lnTo>
                    <a:pt x="12" y="14"/>
                  </a:lnTo>
                  <a:lnTo>
                    <a:pt x="0" y="10"/>
                  </a:lnTo>
                  <a:lnTo>
                    <a:pt x="2" y="0"/>
                  </a:lnTo>
                  <a:close/>
                </a:path>
              </a:pathLst>
            </a:custGeom>
            <a:grpFill/>
            <a:ln w="3175">
              <a:solidFill>
                <a:schemeClr val="accent3"/>
              </a:solidFill>
              <a:prstDash val="solid"/>
              <a:round/>
              <a:headEnd/>
              <a:tailEnd/>
            </a:ln>
          </p:spPr>
          <p:txBody>
            <a:bodyPr/>
            <a:lstStyle/>
            <a:p>
              <a:pPr>
                <a:defRPr/>
              </a:pPr>
              <a:endParaRPr lang="en-GB"/>
            </a:p>
          </p:txBody>
        </p:sp>
        <p:sp>
          <p:nvSpPr>
            <p:cNvPr id="256" name="Freeform 256"/>
            <p:cNvSpPr>
              <a:spLocks/>
            </p:cNvSpPr>
            <p:nvPr/>
          </p:nvSpPr>
          <p:spPr bwMode="gray">
            <a:xfrm>
              <a:off x="4589" y="2541"/>
              <a:ext cx="98" cy="118"/>
            </a:xfrm>
            <a:custGeom>
              <a:avLst/>
              <a:gdLst/>
              <a:ahLst/>
              <a:cxnLst>
                <a:cxn ang="0">
                  <a:pos x="12" y="36"/>
                </a:cxn>
                <a:cxn ang="0">
                  <a:pos x="12" y="26"/>
                </a:cxn>
                <a:cxn ang="0">
                  <a:pos x="20" y="14"/>
                </a:cxn>
                <a:cxn ang="0">
                  <a:pos x="32" y="8"/>
                </a:cxn>
                <a:cxn ang="0">
                  <a:pos x="48" y="10"/>
                </a:cxn>
                <a:cxn ang="0">
                  <a:pos x="58" y="14"/>
                </a:cxn>
                <a:cxn ang="0">
                  <a:pos x="74" y="14"/>
                </a:cxn>
                <a:cxn ang="0">
                  <a:pos x="84" y="12"/>
                </a:cxn>
                <a:cxn ang="0">
                  <a:pos x="90" y="8"/>
                </a:cxn>
                <a:cxn ang="0">
                  <a:pos x="98" y="0"/>
                </a:cxn>
                <a:cxn ang="0">
                  <a:pos x="98" y="8"/>
                </a:cxn>
                <a:cxn ang="0">
                  <a:pos x="88" y="20"/>
                </a:cxn>
                <a:cxn ang="0">
                  <a:pos x="80" y="26"/>
                </a:cxn>
                <a:cxn ang="0">
                  <a:pos x="56" y="22"/>
                </a:cxn>
                <a:cxn ang="0">
                  <a:pos x="42" y="20"/>
                </a:cxn>
                <a:cxn ang="0">
                  <a:pos x="30" y="20"/>
                </a:cxn>
                <a:cxn ang="0">
                  <a:pos x="24" y="20"/>
                </a:cxn>
                <a:cxn ang="0">
                  <a:pos x="18" y="26"/>
                </a:cxn>
                <a:cxn ang="0">
                  <a:pos x="18" y="36"/>
                </a:cxn>
                <a:cxn ang="0">
                  <a:pos x="22" y="42"/>
                </a:cxn>
                <a:cxn ang="0">
                  <a:pos x="26" y="46"/>
                </a:cxn>
                <a:cxn ang="0">
                  <a:pos x="28" y="50"/>
                </a:cxn>
                <a:cxn ang="0">
                  <a:pos x="32" y="52"/>
                </a:cxn>
                <a:cxn ang="0">
                  <a:pos x="38" y="44"/>
                </a:cxn>
                <a:cxn ang="0">
                  <a:pos x="42" y="42"/>
                </a:cxn>
                <a:cxn ang="0">
                  <a:pos x="52" y="44"/>
                </a:cxn>
                <a:cxn ang="0">
                  <a:pos x="60" y="40"/>
                </a:cxn>
                <a:cxn ang="0">
                  <a:pos x="70" y="40"/>
                </a:cxn>
                <a:cxn ang="0">
                  <a:pos x="68" y="46"/>
                </a:cxn>
                <a:cxn ang="0">
                  <a:pos x="56" y="48"/>
                </a:cxn>
                <a:cxn ang="0">
                  <a:pos x="50" y="54"/>
                </a:cxn>
                <a:cxn ang="0">
                  <a:pos x="44" y="60"/>
                </a:cxn>
                <a:cxn ang="0">
                  <a:pos x="44" y="62"/>
                </a:cxn>
                <a:cxn ang="0">
                  <a:pos x="48" y="68"/>
                </a:cxn>
                <a:cxn ang="0">
                  <a:pos x="54" y="80"/>
                </a:cxn>
                <a:cxn ang="0">
                  <a:pos x="54" y="84"/>
                </a:cxn>
                <a:cxn ang="0">
                  <a:pos x="56" y="92"/>
                </a:cxn>
                <a:cxn ang="0">
                  <a:pos x="62" y="96"/>
                </a:cxn>
                <a:cxn ang="0">
                  <a:pos x="54" y="100"/>
                </a:cxn>
                <a:cxn ang="0">
                  <a:pos x="46" y="98"/>
                </a:cxn>
                <a:cxn ang="0">
                  <a:pos x="44" y="104"/>
                </a:cxn>
                <a:cxn ang="0">
                  <a:pos x="38" y="94"/>
                </a:cxn>
                <a:cxn ang="0">
                  <a:pos x="34" y="84"/>
                </a:cxn>
                <a:cxn ang="0">
                  <a:pos x="32" y="70"/>
                </a:cxn>
                <a:cxn ang="0">
                  <a:pos x="24" y="70"/>
                </a:cxn>
                <a:cxn ang="0">
                  <a:pos x="22" y="76"/>
                </a:cxn>
                <a:cxn ang="0">
                  <a:pos x="24" y="92"/>
                </a:cxn>
                <a:cxn ang="0">
                  <a:pos x="24" y="98"/>
                </a:cxn>
                <a:cxn ang="0">
                  <a:pos x="24" y="112"/>
                </a:cxn>
                <a:cxn ang="0">
                  <a:pos x="22" y="118"/>
                </a:cxn>
                <a:cxn ang="0">
                  <a:pos x="10" y="116"/>
                </a:cxn>
                <a:cxn ang="0">
                  <a:pos x="10" y="102"/>
                </a:cxn>
                <a:cxn ang="0">
                  <a:pos x="12" y="90"/>
                </a:cxn>
                <a:cxn ang="0">
                  <a:pos x="10" y="84"/>
                </a:cxn>
                <a:cxn ang="0">
                  <a:pos x="0" y="80"/>
                </a:cxn>
                <a:cxn ang="0">
                  <a:pos x="0" y="68"/>
                </a:cxn>
                <a:cxn ang="0">
                  <a:pos x="4" y="58"/>
                </a:cxn>
                <a:cxn ang="0">
                  <a:pos x="8" y="42"/>
                </a:cxn>
                <a:cxn ang="0">
                  <a:pos x="12" y="36"/>
                </a:cxn>
              </a:cxnLst>
              <a:rect l="0" t="0" r="r" b="b"/>
              <a:pathLst>
                <a:path w="98" h="118">
                  <a:moveTo>
                    <a:pt x="12" y="36"/>
                  </a:moveTo>
                  <a:lnTo>
                    <a:pt x="12" y="26"/>
                  </a:lnTo>
                  <a:lnTo>
                    <a:pt x="20" y="14"/>
                  </a:lnTo>
                  <a:lnTo>
                    <a:pt x="32" y="8"/>
                  </a:lnTo>
                  <a:lnTo>
                    <a:pt x="48" y="10"/>
                  </a:lnTo>
                  <a:lnTo>
                    <a:pt x="58" y="14"/>
                  </a:lnTo>
                  <a:lnTo>
                    <a:pt x="74" y="14"/>
                  </a:lnTo>
                  <a:lnTo>
                    <a:pt x="84" y="12"/>
                  </a:lnTo>
                  <a:lnTo>
                    <a:pt x="90" y="8"/>
                  </a:lnTo>
                  <a:lnTo>
                    <a:pt x="98" y="0"/>
                  </a:lnTo>
                  <a:lnTo>
                    <a:pt x="98" y="8"/>
                  </a:lnTo>
                  <a:lnTo>
                    <a:pt x="88" y="20"/>
                  </a:lnTo>
                  <a:lnTo>
                    <a:pt x="80" y="26"/>
                  </a:lnTo>
                  <a:lnTo>
                    <a:pt x="56" y="22"/>
                  </a:lnTo>
                  <a:lnTo>
                    <a:pt x="42" y="20"/>
                  </a:lnTo>
                  <a:lnTo>
                    <a:pt x="30" y="20"/>
                  </a:lnTo>
                  <a:lnTo>
                    <a:pt x="24" y="20"/>
                  </a:lnTo>
                  <a:lnTo>
                    <a:pt x="18" y="26"/>
                  </a:lnTo>
                  <a:lnTo>
                    <a:pt x="18" y="36"/>
                  </a:lnTo>
                  <a:lnTo>
                    <a:pt x="22" y="42"/>
                  </a:lnTo>
                  <a:lnTo>
                    <a:pt x="26" y="46"/>
                  </a:lnTo>
                  <a:lnTo>
                    <a:pt x="28" y="50"/>
                  </a:lnTo>
                  <a:lnTo>
                    <a:pt x="32" y="52"/>
                  </a:lnTo>
                  <a:lnTo>
                    <a:pt x="38" y="44"/>
                  </a:lnTo>
                  <a:lnTo>
                    <a:pt x="42" y="42"/>
                  </a:lnTo>
                  <a:lnTo>
                    <a:pt x="52" y="44"/>
                  </a:lnTo>
                  <a:lnTo>
                    <a:pt x="60" y="40"/>
                  </a:lnTo>
                  <a:lnTo>
                    <a:pt x="70" y="40"/>
                  </a:lnTo>
                  <a:lnTo>
                    <a:pt x="68" y="46"/>
                  </a:lnTo>
                  <a:lnTo>
                    <a:pt x="56" y="48"/>
                  </a:lnTo>
                  <a:lnTo>
                    <a:pt x="50" y="54"/>
                  </a:lnTo>
                  <a:lnTo>
                    <a:pt x="44" y="60"/>
                  </a:lnTo>
                  <a:lnTo>
                    <a:pt x="44" y="62"/>
                  </a:lnTo>
                  <a:lnTo>
                    <a:pt x="48" y="68"/>
                  </a:lnTo>
                  <a:lnTo>
                    <a:pt x="54" y="80"/>
                  </a:lnTo>
                  <a:lnTo>
                    <a:pt x="54" y="84"/>
                  </a:lnTo>
                  <a:lnTo>
                    <a:pt x="56" y="92"/>
                  </a:lnTo>
                  <a:lnTo>
                    <a:pt x="62" y="96"/>
                  </a:lnTo>
                  <a:lnTo>
                    <a:pt x="54" y="100"/>
                  </a:lnTo>
                  <a:lnTo>
                    <a:pt x="46" y="98"/>
                  </a:lnTo>
                  <a:lnTo>
                    <a:pt x="44" y="104"/>
                  </a:lnTo>
                  <a:lnTo>
                    <a:pt x="38" y="94"/>
                  </a:lnTo>
                  <a:lnTo>
                    <a:pt x="34" y="84"/>
                  </a:lnTo>
                  <a:lnTo>
                    <a:pt x="32" y="70"/>
                  </a:lnTo>
                  <a:lnTo>
                    <a:pt x="24" y="70"/>
                  </a:lnTo>
                  <a:lnTo>
                    <a:pt x="22" y="76"/>
                  </a:lnTo>
                  <a:lnTo>
                    <a:pt x="24" y="92"/>
                  </a:lnTo>
                  <a:lnTo>
                    <a:pt x="24" y="98"/>
                  </a:lnTo>
                  <a:lnTo>
                    <a:pt x="24" y="112"/>
                  </a:lnTo>
                  <a:lnTo>
                    <a:pt x="22" y="118"/>
                  </a:lnTo>
                  <a:lnTo>
                    <a:pt x="10" y="116"/>
                  </a:lnTo>
                  <a:lnTo>
                    <a:pt x="10" y="102"/>
                  </a:lnTo>
                  <a:lnTo>
                    <a:pt x="12" y="90"/>
                  </a:lnTo>
                  <a:lnTo>
                    <a:pt x="10" y="84"/>
                  </a:lnTo>
                  <a:lnTo>
                    <a:pt x="0" y="80"/>
                  </a:lnTo>
                  <a:lnTo>
                    <a:pt x="0" y="68"/>
                  </a:lnTo>
                  <a:lnTo>
                    <a:pt x="4" y="58"/>
                  </a:lnTo>
                  <a:lnTo>
                    <a:pt x="8" y="42"/>
                  </a:lnTo>
                  <a:lnTo>
                    <a:pt x="12" y="36"/>
                  </a:lnTo>
                  <a:close/>
                </a:path>
              </a:pathLst>
            </a:custGeom>
            <a:grpFill/>
            <a:ln w="3175">
              <a:solidFill>
                <a:schemeClr val="accent3"/>
              </a:solidFill>
              <a:prstDash val="solid"/>
              <a:round/>
              <a:headEnd/>
              <a:tailEnd/>
            </a:ln>
          </p:spPr>
          <p:txBody>
            <a:bodyPr/>
            <a:lstStyle/>
            <a:p>
              <a:pPr>
                <a:defRPr/>
              </a:pPr>
              <a:endParaRPr lang="en-GB"/>
            </a:p>
          </p:txBody>
        </p:sp>
        <p:sp>
          <p:nvSpPr>
            <p:cNvPr id="257" name="Freeform 257"/>
            <p:cNvSpPr>
              <a:spLocks/>
            </p:cNvSpPr>
            <p:nvPr/>
          </p:nvSpPr>
          <p:spPr bwMode="gray">
            <a:xfrm>
              <a:off x="4777" y="2577"/>
              <a:ext cx="162" cy="136"/>
            </a:xfrm>
            <a:custGeom>
              <a:avLst/>
              <a:gdLst/>
              <a:ahLst/>
              <a:cxnLst>
                <a:cxn ang="0">
                  <a:pos x="2" y="8"/>
                </a:cxn>
                <a:cxn ang="0">
                  <a:pos x="20" y="2"/>
                </a:cxn>
                <a:cxn ang="0">
                  <a:pos x="30" y="0"/>
                </a:cxn>
                <a:cxn ang="0">
                  <a:pos x="48" y="2"/>
                </a:cxn>
                <a:cxn ang="0">
                  <a:pos x="56" y="10"/>
                </a:cxn>
                <a:cxn ang="0">
                  <a:pos x="54" y="22"/>
                </a:cxn>
                <a:cxn ang="0">
                  <a:pos x="54" y="30"/>
                </a:cxn>
                <a:cxn ang="0">
                  <a:pos x="60" y="34"/>
                </a:cxn>
                <a:cxn ang="0">
                  <a:pos x="62" y="42"/>
                </a:cxn>
                <a:cxn ang="0">
                  <a:pos x="70" y="44"/>
                </a:cxn>
                <a:cxn ang="0">
                  <a:pos x="80" y="42"/>
                </a:cxn>
                <a:cxn ang="0">
                  <a:pos x="86" y="32"/>
                </a:cxn>
                <a:cxn ang="0">
                  <a:pos x="94" y="26"/>
                </a:cxn>
                <a:cxn ang="0">
                  <a:pos x="104" y="22"/>
                </a:cxn>
                <a:cxn ang="0">
                  <a:pos x="110" y="16"/>
                </a:cxn>
                <a:cxn ang="0">
                  <a:pos x="128" y="22"/>
                </a:cxn>
                <a:cxn ang="0">
                  <a:pos x="142" y="26"/>
                </a:cxn>
                <a:cxn ang="0">
                  <a:pos x="158" y="32"/>
                </a:cxn>
                <a:cxn ang="0">
                  <a:pos x="162" y="34"/>
                </a:cxn>
                <a:cxn ang="0">
                  <a:pos x="162" y="136"/>
                </a:cxn>
                <a:cxn ang="0">
                  <a:pos x="148" y="124"/>
                </a:cxn>
                <a:cxn ang="0">
                  <a:pos x="138" y="120"/>
                </a:cxn>
                <a:cxn ang="0">
                  <a:pos x="130" y="120"/>
                </a:cxn>
                <a:cxn ang="0">
                  <a:pos x="124" y="124"/>
                </a:cxn>
                <a:cxn ang="0">
                  <a:pos x="110" y="126"/>
                </a:cxn>
                <a:cxn ang="0">
                  <a:pos x="108" y="118"/>
                </a:cxn>
                <a:cxn ang="0">
                  <a:pos x="110" y="114"/>
                </a:cxn>
                <a:cxn ang="0">
                  <a:pos x="116" y="112"/>
                </a:cxn>
                <a:cxn ang="0">
                  <a:pos x="124" y="110"/>
                </a:cxn>
                <a:cxn ang="0">
                  <a:pos x="126" y="98"/>
                </a:cxn>
                <a:cxn ang="0">
                  <a:pos x="122" y="90"/>
                </a:cxn>
                <a:cxn ang="0">
                  <a:pos x="112" y="80"/>
                </a:cxn>
                <a:cxn ang="0">
                  <a:pos x="90" y="68"/>
                </a:cxn>
                <a:cxn ang="0">
                  <a:pos x="66" y="62"/>
                </a:cxn>
                <a:cxn ang="0">
                  <a:pos x="60" y="56"/>
                </a:cxn>
                <a:cxn ang="0">
                  <a:pos x="54" y="54"/>
                </a:cxn>
                <a:cxn ang="0">
                  <a:pos x="48" y="40"/>
                </a:cxn>
                <a:cxn ang="0">
                  <a:pos x="42" y="42"/>
                </a:cxn>
                <a:cxn ang="0">
                  <a:pos x="42" y="48"/>
                </a:cxn>
                <a:cxn ang="0">
                  <a:pos x="42" y="58"/>
                </a:cxn>
                <a:cxn ang="0">
                  <a:pos x="32" y="56"/>
                </a:cxn>
                <a:cxn ang="0">
                  <a:pos x="32" y="46"/>
                </a:cxn>
                <a:cxn ang="0">
                  <a:pos x="30" y="40"/>
                </a:cxn>
                <a:cxn ang="0">
                  <a:pos x="20" y="38"/>
                </a:cxn>
                <a:cxn ang="0">
                  <a:pos x="30" y="32"/>
                </a:cxn>
                <a:cxn ang="0">
                  <a:pos x="42" y="34"/>
                </a:cxn>
                <a:cxn ang="0">
                  <a:pos x="50" y="32"/>
                </a:cxn>
                <a:cxn ang="0">
                  <a:pos x="46" y="24"/>
                </a:cxn>
                <a:cxn ang="0">
                  <a:pos x="30" y="24"/>
                </a:cxn>
                <a:cxn ang="0">
                  <a:pos x="20" y="26"/>
                </a:cxn>
                <a:cxn ang="0">
                  <a:pos x="16" y="16"/>
                </a:cxn>
                <a:cxn ang="0">
                  <a:pos x="6" y="16"/>
                </a:cxn>
                <a:cxn ang="0">
                  <a:pos x="0" y="14"/>
                </a:cxn>
                <a:cxn ang="0">
                  <a:pos x="2" y="8"/>
                </a:cxn>
              </a:cxnLst>
              <a:rect l="0" t="0" r="r" b="b"/>
              <a:pathLst>
                <a:path w="162" h="136">
                  <a:moveTo>
                    <a:pt x="2" y="8"/>
                  </a:moveTo>
                  <a:lnTo>
                    <a:pt x="20" y="2"/>
                  </a:lnTo>
                  <a:lnTo>
                    <a:pt x="30" y="0"/>
                  </a:lnTo>
                  <a:lnTo>
                    <a:pt x="48" y="2"/>
                  </a:lnTo>
                  <a:lnTo>
                    <a:pt x="56" y="10"/>
                  </a:lnTo>
                  <a:lnTo>
                    <a:pt x="54" y="22"/>
                  </a:lnTo>
                  <a:lnTo>
                    <a:pt x="54" y="30"/>
                  </a:lnTo>
                  <a:lnTo>
                    <a:pt x="60" y="34"/>
                  </a:lnTo>
                  <a:lnTo>
                    <a:pt x="62" y="42"/>
                  </a:lnTo>
                  <a:lnTo>
                    <a:pt x="70" y="44"/>
                  </a:lnTo>
                  <a:lnTo>
                    <a:pt x="80" y="42"/>
                  </a:lnTo>
                  <a:lnTo>
                    <a:pt x="86" y="32"/>
                  </a:lnTo>
                  <a:lnTo>
                    <a:pt x="94" y="26"/>
                  </a:lnTo>
                  <a:lnTo>
                    <a:pt x="104" y="22"/>
                  </a:lnTo>
                  <a:lnTo>
                    <a:pt x="110" y="16"/>
                  </a:lnTo>
                  <a:lnTo>
                    <a:pt x="128" y="22"/>
                  </a:lnTo>
                  <a:lnTo>
                    <a:pt x="142" y="26"/>
                  </a:lnTo>
                  <a:lnTo>
                    <a:pt x="158" y="32"/>
                  </a:lnTo>
                  <a:lnTo>
                    <a:pt x="162" y="34"/>
                  </a:lnTo>
                  <a:lnTo>
                    <a:pt x="162" y="136"/>
                  </a:lnTo>
                  <a:lnTo>
                    <a:pt x="148" y="124"/>
                  </a:lnTo>
                  <a:lnTo>
                    <a:pt x="138" y="120"/>
                  </a:lnTo>
                  <a:lnTo>
                    <a:pt x="130" y="120"/>
                  </a:lnTo>
                  <a:lnTo>
                    <a:pt x="124" y="124"/>
                  </a:lnTo>
                  <a:lnTo>
                    <a:pt x="110" y="126"/>
                  </a:lnTo>
                  <a:lnTo>
                    <a:pt x="108" y="118"/>
                  </a:lnTo>
                  <a:lnTo>
                    <a:pt x="110" y="114"/>
                  </a:lnTo>
                  <a:lnTo>
                    <a:pt x="116" y="112"/>
                  </a:lnTo>
                  <a:lnTo>
                    <a:pt x="124" y="110"/>
                  </a:lnTo>
                  <a:lnTo>
                    <a:pt x="126" y="98"/>
                  </a:lnTo>
                  <a:lnTo>
                    <a:pt x="122" y="90"/>
                  </a:lnTo>
                  <a:lnTo>
                    <a:pt x="112" y="80"/>
                  </a:lnTo>
                  <a:lnTo>
                    <a:pt x="90" y="68"/>
                  </a:lnTo>
                  <a:lnTo>
                    <a:pt x="66" y="62"/>
                  </a:lnTo>
                  <a:lnTo>
                    <a:pt x="60" y="56"/>
                  </a:lnTo>
                  <a:lnTo>
                    <a:pt x="54" y="54"/>
                  </a:lnTo>
                  <a:lnTo>
                    <a:pt x="48" y="40"/>
                  </a:lnTo>
                  <a:lnTo>
                    <a:pt x="42" y="42"/>
                  </a:lnTo>
                  <a:lnTo>
                    <a:pt x="42" y="48"/>
                  </a:lnTo>
                  <a:lnTo>
                    <a:pt x="42" y="58"/>
                  </a:lnTo>
                  <a:lnTo>
                    <a:pt x="32" y="56"/>
                  </a:lnTo>
                  <a:lnTo>
                    <a:pt x="32" y="46"/>
                  </a:lnTo>
                  <a:lnTo>
                    <a:pt x="30" y="40"/>
                  </a:lnTo>
                  <a:lnTo>
                    <a:pt x="20" y="38"/>
                  </a:lnTo>
                  <a:lnTo>
                    <a:pt x="30" y="32"/>
                  </a:lnTo>
                  <a:lnTo>
                    <a:pt x="42" y="34"/>
                  </a:lnTo>
                  <a:lnTo>
                    <a:pt x="50" y="32"/>
                  </a:lnTo>
                  <a:lnTo>
                    <a:pt x="46" y="24"/>
                  </a:lnTo>
                  <a:lnTo>
                    <a:pt x="30" y="24"/>
                  </a:lnTo>
                  <a:lnTo>
                    <a:pt x="20" y="26"/>
                  </a:lnTo>
                  <a:lnTo>
                    <a:pt x="16" y="16"/>
                  </a:lnTo>
                  <a:lnTo>
                    <a:pt x="6" y="16"/>
                  </a:lnTo>
                  <a:lnTo>
                    <a:pt x="0" y="14"/>
                  </a:lnTo>
                  <a:lnTo>
                    <a:pt x="2" y="8"/>
                  </a:lnTo>
                  <a:close/>
                </a:path>
              </a:pathLst>
            </a:custGeom>
            <a:grpFill/>
            <a:ln w="3175">
              <a:solidFill>
                <a:schemeClr val="accent3"/>
              </a:solidFill>
              <a:prstDash val="solid"/>
              <a:round/>
              <a:headEnd/>
              <a:tailEnd/>
            </a:ln>
          </p:spPr>
          <p:txBody>
            <a:bodyPr/>
            <a:lstStyle/>
            <a:p>
              <a:pPr>
                <a:defRPr/>
              </a:pPr>
              <a:endParaRPr lang="en-GB"/>
            </a:p>
          </p:txBody>
        </p:sp>
        <p:sp>
          <p:nvSpPr>
            <p:cNvPr id="258" name="Freeform 258"/>
            <p:cNvSpPr>
              <a:spLocks/>
            </p:cNvSpPr>
            <p:nvPr/>
          </p:nvSpPr>
          <p:spPr bwMode="gray">
            <a:xfrm>
              <a:off x="4731" y="2613"/>
              <a:ext cx="48" cy="16"/>
            </a:xfrm>
            <a:custGeom>
              <a:avLst/>
              <a:gdLst/>
              <a:ahLst/>
              <a:cxnLst>
                <a:cxn ang="0">
                  <a:pos x="4" y="2"/>
                </a:cxn>
                <a:cxn ang="0">
                  <a:pos x="20" y="0"/>
                </a:cxn>
                <a:cxn ang="0">
                  <a:pos x="38" y="2"/>
                </a:cxn>
                <a:cxn ang="0">
                  <a:pos x="48" y="10"/>
                </a:cxn>
                <a:cxn ang="0">
                  <a:pos x="46" y="16"/>
                </a:cxn>
                <a:cxn ang="0">
                  <a:pos x="34" y="12"/>
                </a:cxn>
                <a:cxn ang="0">
                  <a:pos x="24" y="10"/>
                </a:cxn>
                <a:cxn ang="0">
                  <a:pos x="12" y="10"/>
                </a:cxn>
                <a:cxn ang="0">
                  <a:pos x="8" y="14"/>
                </a:cxn>
                <a:cxn ang="0">
                  <a:pos x="2" y="14"/>
                </a:cxn>
                <a:cxn ang="0">
                  <a:pos x="0" y="6"/>
                </a:cxn>
                <a:cxn ang="0">
                  <a:pos x="4" y="2"/>
                </a:cxn>
              </a:cxnLst>
              <a:rect l="0" t="0" r="r" b="b"/>
              <a:pathLst>
                <a:path w="48" h="16">
                  <a:moveTo>
                    <a:pt x="4" y="2"/>
                  </a:moveTo>
                  <a:lnTo>
                    <a:pt x="20" y="0"/>
                  </a:lnTo>
                  <a:lnTo>
                    <a:pt x="38" y="2"/>
                  </a:lnTo>
                  <a:lnTo>
                    <a:pt x="48" y="10"/>
                  </a:lnTo>
                  <a:lnTo>
                    <a:pt x="46" y="16"/>
                  </a:lnTo>
                  <a:lnTo>
                    <a:pt x="34" y="12"/>
                  </a:lnTo>
                  <a:lnTo>
                    <a:pt x="24" y="10"/>
                  </a:lnTo>
                  <a:lnTo>
                    <a:pt x="12" y="10"/>
                  </a:lnTo>
                  <a:lnTo>
                    <a:pt x="8" y="14"/>
                  </a:lnTo>
                  <a:lnTo>
                    <a:pt x="2" y="14"/>
                  </a:lnTo>
                  <a:lnTo>
                    <a:pt x="0" y="6"/>
                  </a:lnTo>
                  <a:lnTo>
                    <a:pt x="4" y="2"/>
                  </a:lnTo>
                  <a:close/>
                </a:path>
              </a:pathLst>
            </a:custGeom>
            <a:grpFill/>
            <a:ln w="3175">
              <a:solidFill>
                <a:schemeClr val="accent3"/>
              </a:solidFill>
              <a:prstDash val="solid"/>
              <a:round/>
              <a:headEnd/>
              <a:tailEnd/>
            </a:ln>
          </p:spPr>
          <p:txBody>
            <a:bodyPr/>
            <a:lstStyle/>
            <a:p>
              <a:pPr>
                <a:defRPr/>
              </a:pPr>
              <a:endParaRPr lang="en-GB"/>
            </a:p>
          </p:txBody>
        </p:sp>
        <p:sp>
          <p:nvSpPr>
            <p:cNvPr id="259" name="Freeform 259"/>
            <p:cNvSpPr>
              <a:spLocks/>
            </p:cNvSpPr>
            <p:nvPr/>
          </p:nvSpPr>
          <p:spPr bwMode="gray">
            <a:xfrm>
              <a:off x="4705" y="2619"/>
              <a:ext cx="18" cy="10"/>
            </a:xfrm>
            <a:custGeom>
              <a:avLst/>
              <a:gdLst/>
              <a:ahLst/>
              <a:cxnLst>
                <a:cxn ang="0">
                  <a:pos x="2" y="0"/>
                </a:cxn>
                <a:cxn ang="0">
                  <a:pos x="12" y="0"/>
                </a:cxn>
                <a:cxn ang="0">
                  <a:pos x="18" y="4"/>
                </a:cxn>
                <a:cxn ang="0">
                  <a:pos x="14" y="10"/>
                </a:cxn>
                <a:cxn ang="0">
                  <a:pos x="4" y="10"/>
                </a:cxn>
                <a:cxn ang="0">
                  <a:pos x="0" y="6"/>
                </a:cxn>
                <a:cxn ang="0">
                  <a:pos x="2" y="0"/>
                </a:cxn>
              </a:cxnLst>
              <a:rect l="0" t="0" r="r" b="b"/>
              <a:pathLst>
                <a:path w="18" h="10">
                  <a:moveTo>
                    <a:pt x="2" y="0"/>
                  </a:moveTo>
                  <a:lnTo>
                    <a:pt x="12" y="0"/>
                  </a:lnTo>
                  <a:lnTo>
                    <a:pt x="18" y="4"/>
                  </a:lnTo>
                  <a:lnTo>
                    <a:pt x="14" y="10"/>
                  </a:lnTo>
                  <a:lnTo>
                    <a:pt x="4" y="10"/>
                  </a:lnTo>
                  <a:lnTo>
                    <a:pt x="0" y="6"/>
                  </a:lnTo>
                  <a:lnTo>
                    <a:pt x="2" y="0"/>
                  </a:lnTo>
                  <a:close/>
                </a:path>
              </a:pathLst>
            </a:custGeom>
            <a:grpFill/>
            <a:ln w="3175">
              <a:solidFill>
                <a:schemeClr val="accent3"/>
              </a:solidFill>
              <a:prstDash val="solid"/>
              <a:round/>
              <a:headEnd/>
              <a:tailEnd/>
            </a:ln>
          </p:spPr>
          <p:txBody>
            <a:bodyPr/>
            <a:lstStyle/>
            <a:p>
              <a:pPr>
                <a:defRPr/>
              </a:pPr>
              <a:endParaRPr lang="en-GB"/>
            </a:p>
          </p:txBody>
        </p:sp>
        <p:sp>
          <p:nvSpPr>
            <p:cNvPr id="260" name="Freeform 260"/>
            <p:cNvSpPr>
              <a:spLocks/>
            </p:cNvSpPr>
            <p:nvPr/>
          </p:nvSpPr>
          <p:spPr bwMode="gray">
            <a:xfrm>
              <a:off x="4725" y="2537"/>
              <a:ext cx="22" cy="50"/>
            </a:xfrm>
            <a:custGeom>
              <a:avLst/>
              <a:gdLst/>
              <a:ahLst/>
              <a:cxnLst>
                <a:cxn ang="0">
                  <a:pos x="0" y="0"/>
                </a:cxn>
                <a:cxn ang="0">
                  <a:pos x="6" y="2"/>
                </a:cxn>
                <a:cxn ang="0">
                  <a:pos x="8" y="10"/>
                </a:cxn>
                <a:cxn ang="0">
                  <a:pos x="8" y="14"/>
                </a:cxn>
                <a:cxn ang="0">
                  <a:pos x="14" y="6"/>
                </a:cxn>
                <a:cxn ang="0">
                  <a:pos x="20" y="4"/>
                </a:cxn>
                <a:cxn ang="0">
                  <a:pos x="22" y="14"/>
                </a:cxn>
                <a:cxn ang="0">
                  <a:pos x="16" y="16"/>
                </a:cxn>
                <a:cxn ang="0">
                  <a:pos x="14" y="20"/>
                </a:cxn>
                <a:cxn ang="0">
                  <a:pos x="18" y="22"/>
                </a:cxn>
                <a:cxn ang="0">
                  <a:pos x="20" y="26"/>
                </a:cxn>
                <a:cxn ang="0">
                  <a:pos x="8" y="26"/>
                </a:cxn>
                <a:cxn ang="0">
                  <a:pos x="8" y="30"/>
                </a:cxn>
                <a:cxn ang="0">
                  <a:pos x="10" y="38"/>
                </a:cxn>
                <a:cxn ang="0">
                  <a:pos x="16" y="44"/>
                </a:cxn>
                <a:cxn ang="0">
                  <a:pos x="18" y="46"/>
                </a:cxn>
                <a:cxn ang="0">
                  <a:pos x="18" y="48"/>
                </a:cxn>
                <a:cxn ang="0">
                  <a:pos x="16" y="50"/>
                </a:cxn>
                <a:cxn ang="0">
                  <a:pos x="12" y="50"/>
                </a:cxn>
                <a:cxn ang="0">
                  <a:pos x="8" y="48"/>
                </a:cxn>
                <a:cxn ang="0">
                  <a:pos x="6" y="46"/>
                </a:cxn>
                <a:cxn ang="0">
                  <a:pos x="2" y="32"/>
                </a:cxn>
                <a:cxn ang="0">
                  <a:pos x="0" y="22"/>
                </a:cxn>
                <a:cxn ang="0">
                  <a:pos x="2" y="12"/>
                </a:cxn>
                <a:cxn ang="0">
                  <a:pos x="0" y="0"/>
                </a:cxn>
              </a:cxnLst>
              <a:rect l="0" t="0" r="r" b="b"/>
              <a:pathLst>
                <a:path w="22" h="50">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8"/>
                  </a:lnTo>
                  <a:lnTo>
                    <a:pt x="16" y="44"/>
                  </a:lnTo>
                  <a:lnTo>
                    <a:pt x="18" y="46"/>
                  </a:lnTo>
                  <a:lnTo>
                    <a:pt x="18" y="48"/>
                  </a:lnTo>
                  <a:lnTo>
                    <a:pt x="16" y="50"/>
                  </a:lnTo>
                  <a:lnTo>
                    <a:pt x="12" y="50"/>
                  </a:lnTo>
                  <a:lnTo>
                    <a:pt x="8" y="48"/>
                  </a:lnTo>
                  <a:lnTo>
                    <a:pt x="6" y="46"/>
                  </a:lnTo>
                  <a:lnTo>
                    <a:pt x="2" y="32"/>
                  </a:lnTo>
                  <a:lnTo>
                    <a:pt x="0" y="22"/>
                  </a:lnTo>
                  <a:lnTo>
                    <a:pt x="2" y="12"/>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61" name="Freeform 261"/>
            <p:cNvSpPr>
              <a:spLocks/>
            </p:cNvSpPr>
            <p:nvPr/>
          </p:nvSpPr>
          <p:spPr bwMode="gray">
            <a:xfrm>
              <a:off x="4939" y="2611"/>
              <a:ext cx="154" cy="130"/>
            </a:xfrm>
            <a:custGeom>
              <a:avLst/>
              <a:gdLst/>
              <a:ahLst/>
              <a:cxnLst>
                <a:cxn ang="0">
                  <a:pos x="0" y="0"/>
                </a:cxn>
                <a:cxn ang="0">
                  <a:pos x="14" y="4"/>
                </a:cxn>
                <a:cxn ang="0">
                  <a:pos x="32" y="10"/>
                </a:cxn>
                <a:cxn ang="0">
                  <a:pos x="50" y="18"/>
                </a:cxn>
                <a:cxn ang="0">
                  <a:pos x="66" y="28"/>
                </a:cxn>
                <a:cxn ang="0">
                  <a:pos x="74" y="38"/>
                </a:cxn>
                <a:cxn ang="0">
                  <a:pos x="84" y="44"/>
                </a:cxn>
                <a:cxn ang="0">
                  <a:pos x="100" y="52"/>
                </a:cxn>
                <a:cxn ang="0">
                  <a:pos x="108" y="58"/>
                </a:cxn>
                <a:cxn ang="0">
                  <a:pos x="108" y="62"/>
                </a:cxn>
                <a:cxn ang="0">
                  <a:pos x="110" y="64"/>
                </a:cxn>
                <a:cxn ang="0">
                  <a:pos x="108" y="66"/>
                </a:cxn>
                <a:cxn ang="0">
                  <a:pos x="94" y="66"/>
                </a:cxn>
                <a:cxn ang="0">
                  <a:pos x="100" y="72"/>
                </a:cxn>
                <a:cxn ang="0">
                  <a:pos x="110" y="86"/>
                </a:cxn>
                <a:cxn ang="0">
                  <a:pos x="124" y="102"/>
                </a:cxn>
                <a:cxn ang="0">
                  <a:pos x="130" y="106"/>
                </a:cxn>
                <a:cxn ang="0">
                  <a:pos x="138" y="114"/>
                </a:cxn>
                <a:cxn ang="0">
                  <a:pos x="154" y="124"/>
                </a:cxn>
                <a:cxn ang="0">
                  <a:pos x="152" y="130"/>
                </a:cxn>
                <a:cxn ang="0">
                  <a:pos x="136" y="122"/>
                </a:cxn>
                <a:cxn ang="0">
                  <a:pos x="124" y="120"/>
                </a:cxn>
                <a:cxn ang="0">
                  <a:pos x="104" y="118"/>
                </a:cxn>
                <a:cxn ang="0">
                  <a:pos x="94" y="106"/>
                </a:cxn>
                <a:cxn ang="0">
                  <a:pos x="84" y="92"/>
                </a:cxn>
                <a:cxn ang="0">
                  <a:pos x="72" y="84"/>
                </a:cxn>
                <a:cxn ang="0">
                  <a:pos x="60" y="76"/>
                </a:cxn>
                <a:cxn ang="0">
                  <a:pos x="46" y="70"/>
                </a:cxn>
                <a:cxn ang="0">
                  <a:pos x="46" y="80"/>
                </a:cxn>
                <a:cxn ang="0">
                  <a:pos x="42" y="86"/>
                </a:cxn>
                <a:cxn ang="0">
                  <a:pos x="28" y="88"/>
                </a:cxn>
                <a:cxn ang="0">
                  <a:pos x="30" y="96"/>
                </a:cxn>
                <a:cxn ang="0">
                  <a:pos x="38" y="100"/>
                </a:cxn>
                <a:cxn ang="0">
                  <a:pos x="32" y="106"/>
                </a:cxn>
                <a:cxn ang="0">
                  <a:pos x="18" y="102"/>
                </a:cxn>
                <a:cxn ang="0">
                  <a:pos x="8" y="102"/>
                </a:cxn>
                <a:cxn ang="0">
                  <a:pos x="0" y="102"/>
                </a:cxn>
                <a:cxn ang="0">
                  <a:pos x="0" y="0"/>
                </a:cxn>
              </a:cxnLst>
              <a:rect l="0" t="0" r="r" b="b"/>
              <a:pathLst>
                <a:path w="154" h="130">
                  <a:moveTo>
                    <a:pt x="0" y="0"/>
                  </a:moveTo>
                  <a:lnTo>
                    <a:pt x="14" y="4"/>
                  </a:lnTo>
                  <a:lnTo>
                    <a:pt x="32" y="10"/>
                  </a:lnTo>
                  <a:lnTo>
                    <a:pt x="50" y="18"/>
                  </a:lnTo>
                  <a:lnTo>
                    <a:pt x="66" y="28"/>
                  </a:lnTo>
                  <a:lnTo>
                    <a:pt x="74" y="38"/>
                  </a:lnTo>
                  <a:lnTo>
                    <a:pt x="84" y="44"/>
                  </a:lnTo>
                  <a:lnTo>
                    <a:pt x="100" y="52"/>
                  </a:lnTo>
                  <a:lnTo>
                    <a:pt x="108" y="58"/>
                  </a:lnTo>
                  <a:lnTo>
                    <a:pt x="108" y="62"/>
                  </a:lnTo>
                  <a:lnTo>
                    <a:pt x="110" y="64"/>
                  </a:lnTo>
                  <a:lnTo>
                    <a:pt x="108" y="66"/>
                  </a:lnTo>
                  <a:lnTo>
                    <a:pt x="94" y="66"/>
                  </a:lnTo>
                  <a:lnTo>
                    <a:pt x="100" y="72"/>
                  </a:lnTo>
                  <a:lnTo>
                    <a:pt x="110" y="86"/>
                  </a:lnTo>
                  <a:lnTo>
                    <a:pt x="124" y="102"/>
                  </a:lnTo>
                  <a:lnTo>
                    <a:pt x="130" y="106"/>
                  </a:lnTo>
                  <a:lnTo>
                    <a:pt x="138" y="114"/>
                  </a:lnTo>
                  <a:lnTo>
                    <a:pt x="154" y="124"/>
                  </a:lnTo>
                  <a:lnTo>
                    <a:pt x="152" y="130"/>
                  </a:lnTo>
                  <a:lnTo>
                    <a:pt x="136" y="122"/>
                  </a:lnTo>
                  <a:lnTo>
                    <a:pt x="124" y="120"/>
                  </a:lnTo>
                  <a:lnTo>
                    <a:pt x="104" y="118"/>
                  </a:lnTo>
                  <a:lnTo>
                    <a:pt x="94" y="106"/>
                  </a:lnTo>
                  <a:lnTo>
                    <a:pt x="84" y="92"/>
                  </a:lnTo>
                  <a:lnTo>
                    <a:pt x="72" y="84"/>
                  </a:lnTo>
                  <a:lnTo>
                    <a:pt x="60" y="76"/>
                  </a:lnTo>
                  <a:lnTo>
                    <a:pt x="46" y="70"/>
                  </a:lnTo>
                  <a:lnTo>
                    <a:pt x="46" y="80"/>
                  </a:lnTo>
                  <a:lnTo>
                    <a:pt x="42" y="86"/>
                  </a:lnTo>
                  <a:lnTo>
                    <a:pt x="28" y="88"/>
                  </a:lnTo>
                  <a:lnTo>
                    <a:pt x="30" y="96"/>
                  </a:lnTo>
                  <a:lnTo>
                    <a:pt x="38" y="100"/>
                  </a:lnTo>
                  <a:lnTo>
                    <a:pt x="32" y="106"/>
                  </a:lnTo>
                  <a:lnTo>
                    <a:pt x="18" y="102"/>
                  </a:lnTo>
                  <a:lnTo>
                    <a:pt x="8" y="102"/>
                  </a:lnTo>
                  <a:lnTo>
                    <a:pt x="0" y="102"/>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62" name="Freeform 262"/>
            <p:cNvSpPr>
              <a:spLocks/>
            </p:cNvSpPr>
            <p:nvPr/>
          </p:nvSpPr>
          <p:spPr bwMode="gray">
            <a:xfrm>
              <a:off x="5063" y="2635"/>
              <a:ext cx="58" cy="36"/>
            </a:xfrm>
            <a:custGeom>
              <a:avLst/>
              <a:gdLst/>
              <a:ahLst/>
              <a:cxnLst>
                <a:cxn ang="0">
                  <a:pos x="0" y="22"/>
                </a:cxn>
                <a:cxn ang="0">
                  <a:pos x="14" y="22"/>
                </a:cxn>
                <a:cxn ang="0">
                  <a:pos x="34" y="22"/>
                </a:cxn>
                <a:cxn ang="0">
                  <a:pos x="40" y="16"/>
                </a:cxn>
                <a:cxn ang="0">
                  <a:pos x="50" y="6"/>
                </a:cxn>
                <a:cxn ang="0">
                  <a:pos x="56" y="0"/>
                </a:cxn>
                <a:cxn ang="0">
                  <a:pos x="58" y="10"/>
                </a:cxn>
                <a:cxn ang="0">
                  <a:pos x="54" y="18"/>
                </a:cxn>
                <a:cxn ang="0">
                  <a:pos x="46" y="22"/>
                </a:cxn>
                <a:cxn ang="0">
                  <a:pos x="38" y="28"/>
                </a:cxn>
                <a:cxn ang="0">
                  <a:pos x="32" y="34"/>
                </a:cxn>
                <a:cxn ang="0">
                  <a:pos x="20" y="36"/>
                </a:cxn>
                <a:cxn ang="0">
                  <a:pos x="6" y="32"/>
                </a:cxn>
                <a:cxn ang="0">
                  <a:pos x="0" y="28"/>
                </a:cxn>
                <a:cxn ang="0">
                  <a:pos x="0" y="22"/>
                </a:cxn>
              </a:cxnLst>
              <a:rect l="0" t="0" r="r" b="b"/>
              <a:pathLst>
                <a:path w="58" h="36">
                  <a:moveTo>
                    <a:pt x="0" y="22"/>
                  </a:moveTo>
                  <a:lnTo>
                    <a:pt x="14" y="22"/>
                  </a:lnTo>
                  <a:lnTo>
                    <a:pt x="34" y="22"/>
                  </a:lnTo>
                  <a:lnTo>
                    <a:pt x="40" y="16"/>
                  </a:lnTo>
                  <a:lnTo>
                    <a:pt x="50" y="6"/>
                  </a:lnTo>
                  <a:lnTo>
                    <a:pt x="56" y="0"/>
                  </a:lnTo>
                  <a:lnTo>
                    <a:pt x="58" y="10"/>
                  </a:lnTo>
                  <a:lnTo>
                    <a:pt x="54" y="18"/>
                  </a:lnTo>
                  <a:lnTo>
                    <a:pt x="46" y="22"/>
                  </a:lnTo>
                  <a:lnTo>
                    <a:pt x="38" y="28"/>
                  </a:lnTo>
                  <a:lnTo>
                    <a:pt x="32" y="34"/>
                  </a:lnTo>
                  <a:lnTo>
                    <a:pt x="20" y="36"/>
                  </a:lnTo>
                  <a:lnTo>
                    <a:pt x="6" y="32"/>
                  </a:lnTo>
                  <a:lnTo>
                    <a:pt x="0" y="28"/>
                  </a:lnTo>
                  <a:lnTo>
                    <a:pt x="0" y="22"/>
                  </a:lnTo>
                  <a:close/>
                </a:path>
              </a:pathLst>
            </a:custGeom>
            <a:grpFill/>
            <a:ln w="3175">
              <a:solidFill>
                <a:schemeClr val="accent3"/>
              </a:solidFill>
              <a:prstDash val="solid"/>
              <a:round/>
              <a:headEnd/>
              <a:tailEnd/>
            </a:ln>
          </p:spPr>
          <p:txBody>
            <a:bodyPr/>
            <a:lstStyle/>
            <a:p>
              <a:pPr>
                <a:defRPr/>
              </a:pPr>
              <a:endParaRPr lang="en-GB"/>
            </a:p>
          </p:txBody>
        </p:sp>
        <p:sp>
          <p:nvSpPr>
            <p:cNvPr id="263" name="Freeform 263"/>
            <p:cNvSpPr>
              <a:spLocks/>
            </p:cNvSpPr>
            <p:nvPr/>
          </p:nvSpPr>
          <p:spPr bwMode="gray">
            <a:xfrm>
              <a:off x="5155" y="2653"/>
              <a:ext cx="22" cy="28"/>
            </a:xfrm>
            <a:custGeom>
              <a:avLst/>
              <a:gdLst/>
              <a:ahLst/>
              <a:cxnLst>
                <a:cxn ang="0">
                  <a:pos x="0" y="0"/>
                </a:cxn>
                <a:cxn ang="0">
                  <a:pos x="10" y="6"/>
                </a:cxn>
                <a:cxn ang="0">
                  <a:pos x="20" y="16"/>
                </a:cxn>
                <a:cxn ang="0">
                  <a:pos x="22" y="28"/>
                </a:cxn>
                <a:cxn ang="0">
                  <a:pos x="12" y="22"/>
                </a:cxn>
                <a:cxn ang="0">
                  <a:pos x="8" y="14"/>
                </a:cxn>
                <a:cxn ang="0">
                  <a:pos x="2" y="8"/>
                </a:cxn>
                <a:cxn ang="0">
                  <a:pos x="0" y="0"/>
                </a:cxn>
              </a:cxnLst>
              <a:rect l="0" t="0" r="r" b="b"/>
              <a:pathLst>
                <a:path w="22" h="28">
                  <a:moveTo>
                    <a:pt x="0" y="0"/>
                  </a:moveTo>
                  <a:lnTo>
                    <a:pt x="10" y="6"/>
                  </a:lnTo>
                  <a:lnTo>
                    <a:pt x="20" y="16"/>
                  </a:lnTo>
                  <a:lnTo>
                    <a:pt x="22" y="28"/>
                  </a:lnTo>
                  <a:lnTo>
                    <a:pt x="12" y="22"/>
                  </a:lnTo>
                  <a:lnTo>
                    <a:pt x="8" y="14"/>
                  </a:lnTo>
                  <a:lnTo>
                    <a:pt x="2" y="8"/>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64" name="Freeform 264"/>
            <p:cNvSpPr>
              <a:spLocks/>
            </p:cNvSpPr>
            <p:nvPr/>
          </p:nvSpPr>
          <p:spPr bwMode="gray">
            <a:xfrm>
              <a:off x="5233" y="2717"/>
              <a:ext cx="20" cy="12"/>
            </a:xfrm>
            <a:custGeom>
              <a:avLst/>
              <a:gdLst/>
              <a:ahLst/>
              <a:cxnLst>
                <a:cxn ang="0">
                  <a:pos x="4" y="0"/>
                </a:cxn>
                <a:cxn ang="0">
                  <a:pos x="10" y="0"/>
                </a:cxn>
                <a:cxn ang="0">
                  <a:pos x="20" y="8"/>
                </a:cxn>
                <a:cxn ang="0">
                  <a:pos x="20" y="10"/>
                </a:cxn>
                <a:cxn ang="0">
                  <a:pos x="20" y="12"/>
                </a:cxn>
                <a:cxn ang="0">
                  <a:pos x="18" y="12"/>
                </a:cxn>
                <a:cxn ang="0">
                  <a:pos x="4" y="10"/>
                </a:cxn>
                <a:cxn ang="0">
                  <a:pos x="0" y="4"/>
                </a:cxn>
                <a:cxn ang="0">
                  <a:pos x="4" y="0"/>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grpFill/>
            <a:ln w="3175">
              <a:solidFill>
                <a:schemeClr val="accent3"/>
              </a:solidFill>
              <a:prstDash val="solid"/>
              <a:round/>
              <a:headEnd/>
              <a:tailEnd/>
            </a:ln>
          </p:spPr>
          <p:txBody>
            <a:bodyPr/>
            <a:lstStyle/>
            <a:p>
              <a:pPr>
                <a:defRPr/>
              </a:pPr>
              <a:endParaRPr lang="en-GB"/>
            </a:p>
          </p:txBody>
        </p:sp>
        <p:sp>
          <p:nvSpPr>
            <p:cNvPr id="265" name="Freeform 265"/>
            <p:cNvSpPr>
              <a:spLocks/>
            </p:cNvSpPr>
            <p:nvPr/>
          </p:nvSpPr>
          <p:spPr bwMode="gray">
            <a:xfrm>
              <a:off x="5249" y="2701"/>
              <a:ext cx="16" cy="20"/>
            </a:xfrm>
            <a:custGeom>
              <a:avLst/>
              <a:gdLst/>
              <a:ahLst/>
              <a:cxnLst>
                <a:cxn ang="0">
                  <a:pos x="0" y="0"/>
                </a:cxn>
                <a:cxn ang="0">
                  <a:pos x="2" y="8"/>
                </a:cxn>
                <a:cxn ang="0">
                  <a:pos x="6" y="18"/>
                </a:cxn>
                <a:cxn ang="0">
                  <a:pos x="16" y="20"/>
                </a:cxn>
                <a:cxn ang="0">
                  <a:pos x="14" y="8"/>
                </a:cxn>
                <a:cxn ang="0">
                  <a:pos x="8" y="4"/>
                </a:cxn>
                <a:cxn ang="0">
                  <a:pos x="0" y="0"/>
                </a:cxn>
              </a:cxnLst>
              <a:rect l="0" t="0" r="r" b="b"/>
              <a:pathLst>
                <a:path w="16" h="20">
                  <a:moveTo>
                    <a:pt x="0" y="0"/>
                  </a:moveTo>
                  <a:lnTo>
                    <a:pt x="2" y="8"/>
                  </a:lnTo>
                  <a:lnTo>
                    <a:pt x="6" y="18"/>
                  </a:lnTo>
                  <a:lnTo>
                    <a:pt x="16" y="20"/>
                  </a:lnTo>
                  <a:lnTo>
                    <a:pt x="14" y="8"/>
                  </a:lnTo>
                  <a:lnTo>
                    <a:pt x="8" y="4"/>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66" name="Freeform 266"/>
            <p:cNvSpPr>
              <a:spLocks/>
            </p:cNvSpPr>
            <p:nvPr/>
          </p:nvSpPr>
          <p:spPr bwMode="gray">
            <a:xfrm>
              <a:off x="5263" y="2733"/>
              <a:ext cx="14" cy="10"/>
            </a:xfrm>
            <a:custGeom>
              <a:avLst/>
              <a:gdLst/>
              <a:ahLst/>
              <a:cxnLst>
                <a:cxn ang="0">
                  <a:pos x="0" y="2"/>
                </a:cxn>
                <a:cxn ang="0">
                  <a:pos x="6" y="0"/>
                </a:cxn>
                <a:cxn ang="0">
                  <a:pos x="14" y="4"/>
                </a:cxn>
                <a:cxn ang="0">
                  <a:pos x="14" y="10"/>
                </a:cxn>
                <a:cxn ang="0">
                  <a:pos x="6" y="8"/>
                </a:cxn>
                <a:cxn ang="0">
                  <a:pos x="0" y="2"/>
                </a:cxn>
              </a:cxnLst>
              <a:rect l="0" t="0" r="r" b="b"/>
              <a:pathLst>
                <a:path w="14" h="10">
                  <a:moveTo>
                    <a:pt x="0" y="2"/>
                  </a:moveTo>
                  <a:lnTo>
                    <a:pt x="6" y="0"/>
                  </a:lnTo>
                  <a:lnTo>
                    <a:pt x="14" y="4"/>
                  </a:lnTo>
                  <a:lnTo>
                    <a:pt x="14" y="10"/>
                  </a:lnTo>
                  <a:lnTo>
                    <a:pt x="6" y="8"/>
                  </a:lnTo>
                  <a:lnTo>
                    <a:pt x="0" y="2"/>
                  </a:lnTo>
                  <a:close/>
                </a:path>
              </a:pathLst>
            </a:custGeom>
            <a:grpFill/>
            <a:ln w="3175">
              <a:solidFill>
                <a:schemeClr val="accent3"/>
              </a:solidFill>
              <a:prstDash val="solid"/>
              <a:round/>
              <a:headEnd/>
              <a:tailEnd/>
            </a:ln>
          </p:spPr>
          <p:txBody>
            <a:bodyPr/>
            <a:lstStyle/>
            <a:p>
              <a:pPr>
                <a:defRPr/>
              </a:pPr>
              <a:endParaRPr lang="en-GB"/>
            </a:p>
          </p:txBody>
        </p:sp>
        <p:sp>
          <p:nvSpPr>
            <p:cNvPr id="267" name="Freeform 267"/>
            <p:cNvSpPr>
              <a:spLocks/>
            </p:cNvSpPr>
            <p:nvPr/>
          </p:nvSpPr>
          <p:spPr bwMode="gray">
            <a:xfrm>
              <a:off x="5307" y="2895"/>
              <a:ext cx="44" cy="36"/>
            </a:xfrm>
            <a:custGeom>
              <a:avLst/>
              <a:gdLst/>
              <a:ahLst/>
              <a:cxnLst>
                <a:cxn ang="0">
                  <a:pos x="0" y="0"/>
                </a:cxn>
                <a:cxn ang="0">
                  <a:pos x="14" y="6"/>
                </a:cxn>
                <a:cxn ang="0">
                  <a:pos x="24" y="18"/>
                </a:cxn>
                <a:cxn ang="0">
                  <a:pos x="34" y="24"/>
                </a:cxn>
                <a:cxn ang="0">
                  <a:pos x="44" y="32"/>
                </a:cxn>
                <a:cxn ang="0">
                  <a:pos x="42" y="36"/>
                </a:cxn>
                <a:cxn ang="0">
                  <a:pos x="30" y="28"/>
                </a:cxn>
                <a:cxn ang="0">
                  <a:pos x="20" y="20"/>
                </a:cxn>
                <a:cxn ang="0">
                  <a:pos x="10" y="12"/>
                </a:cxn>
                <a:cxn ang="0">
                  <a:pos x="2" y="8"/>
                </a:cxn>
                <a:cxn ang="0">
                  <a:pos x="0" y="0"/>
                </a:cxn>
              </a:cxnLst>
              <a:rect l="0" t="0" r="r" b="b"/>
              <a:pathLst>
                <a:path w="44" h="36">
                  <a:moveTo>
                    <a:pt x="0" y="0"/>
                  </a:moveTo>
                  <a:lnTo>
                    <a:pt x="14" y="6"/>
                  </a:lnTo>
                  <a:lnTo>
                    <a:pt x="24" y="18"/>
                  </a:lnTo>
                  <a:lnTo>
                    <a:pt x="34" y="24"/>
                  </a:lnTo>
                  <a:lnTo>
                    <a:pt x="44" y="32"/>
                  </a:lnTo>
                  <a:lnTo>
                    <a:pt x="42" y="36"/>
                  </a:lnTo>
                  <a:lnTo>
                    <a:pt x="30" y="28"/>
                  </a:lnTo>
                  <a:lnTo>
                    <a:pt x="20" y="20"/>
                  </a:lnTo>
                  <a:lnTo>
                    <a:pt x="10" y="12"/>
                  </a:lnTo>
                  <a:lnTo>
                    <a:pt x="2" y="8"/>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68" name="Freeform 268"/>
            <p:cNvSpPr>
              <a:spLocks/>
            </p:cNvSpPr>
            <p:nvPr/>
          </p:nvSpPr>
          <p:spPr bwMode="gray">
            <a:xfrm>
              <a:off x="5445" y="3135"/>
              <a:ext cx="88" cy="136"/>
            </a:xfrm>
            <a:custGeom>
              <a:avLst/>
              <a:gdLst/>
              <a:ahLst/>
              <a:cxnLst>
                <a:cxn ang="0">
                  <a:pos x="20" y="98"/>
                </a:cxn>
                <a:cxn ang="0">
                  <a:pos x="14" y="90"/>
                </a:cxn>
                <a:cxn ang="0">
                  <a:pos x="22" y="84"/>
                </a:cxn>
                <a:cxn ang="0">
                  <a:pos x="28" y="80"/>
                </a:cxn>
                <a:cxn ang="0">
                  <a:pos x="28" y="62"/>
                </a:cxn>
                <a:cxn ang="0">
                  <a:pos x="30" y="46"/>
                </a:cxn>
                <a:cxn ang="0">
                  <a:pos x="20" y="34"/>
                </a:cxn>
                <a:cxn ang="0">
                  <a:pos x="8" y="26"/>
                </a:cxn>
                <a:cxn ang="0">
                  <a:pos x="2" y="10"/>
                </a:cxn>
                <a:cxn ang="0">
                  <a:pos x="0" y="0"/>
                </a:cxn>
                <a:cxn ang="0">
                  <a:pos x="10" y="10"/>
                </a:cxn>
                <a:cxn ang="0">
                  <a:pos x="22" y="18"/>
                </a:cxn>
                <a:cxn ang="0">
                  <a:pos x="30" y="26"/>
                </a:cxn>
                <a:cxn ang="0">
                  <a:pos x="28" y="34"/>
                </a:cxn>
                <a:cxn ang="0">
                  <a:pos x="34" y="44"/>
                </a:cxn>
                <a:cxn ang="0">
                  <a:pos x="38" y="52"/>
                </a:cxn>
                <a:cxn ang="0">
                  <a:pos x="44" y="46"/>
                </a:cxn>
                <a:cxn ang="0">
                  <a:pos x="46" y="52"/>
                </a:cxn>
                <a:cxn ang="0">
                  <a:pos x="52" y="60"/>
                </a:cxn>
                <a:cxn ang="0">
                  <a:pos x="64" y="68"/>
                </a:cxn>
                <a:cxn ang="0">
                  <a:pos x="76" y="66"/>
                </a:cxn>
                <a:cxn ang="0">
                  <a:pos x="82" y="60"/>
                </a:cxn>
                <a:cxn ang="0">
                  <a:pos x="88" y="62"/>
                </a:cxn>
                <a:cxn ang="0">
                  <a:pos x="88" y="74"/>
                </a:cxn>
                <a:cxn ang="0">
                  <a:pos x="80" y="80"/>
                </a:cxn>
                <a:cxn ang="0">
                  <a:pos x="80" y="88"/>
                </a:cxn>
                <a:cxn ang="0">
                  <a:pos x="64" y="90"/>
                </a:cxn>
                <a:cxn ang="0">
                  <a:pos x="64" y="98"/>
                </a:cxn>
                <a:cxn ang="0">
                  <a:pos x="64" y="106"/>
                </a:cxn>
                <a:cxn ang="0">
                  <a:pos x="58" y="114"/>
                </a:cxn>
                <a:cxn ang="0">
                  <a:pos x="50" y="126"/>
                </a:cxn>
                <a:cxn ang="0">
                  <a:pos x="40" y="136"/>
                </a:cxn>
                <a:cxn ang="0">
                  <a:pos x="32" y="134"/>
                </a:cxn>
                <a:cxn ang="0">
                  <a:pos x="30" y="122"/>
                </a:cxn>
                <a:cxn ang="0">
                  <a:pos x="36" y="116"/>
                </a:cxn>
                <a:cxn ang="0">
                  <a:pos x="36" y="108"/>
                </a:cxn>
                <a:cxn ang="0">
                  <a:pos x="30" y="100"/>
                </a:cxn>
                <a:cxn ang="0">
                  <a:pos x="20" y="98"/>
                </a:cxn>
              </a:cxnLst>
              <a:rect l="0" t="0" r="r" b="b"/>
              <a:pathLst>
                <a:path w="88" h="136">
                  <a:moveTo>
                    <a:pt x="20" y="98"/>
                  </a:moveTo>
                  <a:lnTo>
                    <a:pt x="14" y="90"/>
                  </a:lnTo>
                  <a:lnTo>
                    <a:pt x="22" y="84"/>
                  </a:lnTo>
                  <a:lnTo>
                    <a:pt x="28" y="80"/>
                  </a:lnTo>
                  <a:lnTo>
                    <a:pt x="28" y="62"/>
                  </a:lnTo>
                  <a:lnTo>
                    <a:pt x="30" y="46"/>
                  </a:lnTo>
                  <a:lnTo>
                    <a:pt x="20" y="34"/>
                  </a:lnTo>
                  <a:lnTo>
                    <a:pt x="8" y="26"/>
                  </a:lnTo>
                  <a:lnTo>
                    <a:pt x="2" y="10"/>
                  </a:lnTo>
                  <a:lnTo>
                    <a:pt x="0" y="0"/>
                  </a:lnTo>
                  <a:lnTo>
                    <a:pt x="10" y="10"/>
                  </a:lnTo>
                  <a:lnTo>
                    <a:pt x="22" y="18"/>
                  </a:lnTo>
                  <a:lnTo>
                    <a:pt x="30" y="26"/>
                  </a:lnTo>
                  <a:lnTo>
                    <a:pt x="28" y="34"/>
                  </a:lnTo>
                  <a:lnTo>
                    <a:pt x="34" y="44"/>
                  </a:lnTo>
                  <a:lnTo>
                    <a:pt x="38" y="52"/>
                  </a:lnTo>
                  <a:lnTo>
                    <a:pt x="44" y="46"/>
                  </a:lnTo>
                  <a:lnTo>
                    <a:pt x="46" y="52"/>
                  </a:lnTo>
                  <a:lnTo>
                    <a:pt x="52" y="60"/>
                  </a:lnTo>
                  <a:lnTo>
                    <a:pt x="64" y="68"/>
                  </a:lnTo>
                  <a:lnTo>
                    <a:pt x="76" y="66"/>
                  </a:lnTo>
                  <a:lnTo>
                    <a:pt x="82" y="60"/>
                  </a:lnTo>
                  <a:lnTo>
                    <a:pt x="88" y="62"/>
                  </a:lnTo>
                  <a:lnTo>
                    <a:pt x="88" y="74"/>
                  </a:lnTo>
                  <a:lnTo>
                    <a:pt x="80" y="80"/>
                  </a:lnTo>
                  <a:lnTo>
                    <a:pt x="80" y="88"/>
                  </a:lnTo>
                  <a:lnTo>
                    <a:pt x="64" y="90"/>
                  </a:lnTo>
                  <a:lnTo>
                    <a:pt x="64" y="98"/>
                  </a:lnTo>
                  <a:lnTo>
                    <a:pt x="64" y="106"/>
                  </a:lnTo>
                  <a:lnTo>
                    <a:pt x="58" y="114"/>
                  </a:lnTo>
                  <a:lnTo>
                    <a:pt x="50" y="126"/>
                  </a:lnTo>
                  <a:lnTo>
                    <a:pt x="40" y="136"/>
                  </a:lnTo>
                  <a:lnTo>
                    <a:pt x="32" y="134"/>
                  </a:lnTo>
                  <a:lnTo>
                    <a:pt x="30" y="122"/>
                  </a:lnTo>
                  <a:lnTo>
                    <a:pt x="36" y="116"/>
                  </a:lnTo>
                  <a:lnTo>
                    <a:pt x="36" y="108"/>
                  </a:lnTo>
                  <a:lnTo>
                    <a:pt x="30" y="100"/>
                  </a:lnTo>
                  <a:lnTo>
                    <a:pt x="20" y="98"/>
                  </a:lnTo>
                  <a:close/>
                </a:path>
              </a:pathLst>
            </a:custGeom>
            <a:grpFill/>
            <a:ln w="3175">
              <a:solidFill>
                <a:schemeClr val="accent3"/>
              </a:solidFill>
              <a:prstDash val="solid"/>
              <a:round/>
              <a:headEnd/>
              <a:tailEnd/>
            </a:ln>
          </p:spPr>
          <p:txBody>
            <a:bodyPr/>
            <a:lstStyle/>
            <a:p>
              <a:pPr>
                <a:defRPr/>
              </a:pPr>
              <a:endParaRPr lang="en-GB"/>
            </a:p>
          </p:txBody>
        </p:sp>
        <p:sp>
          <p:nvSpPr>
            <p:cNvPr id="269" name="Freeform 269"/>
            <p:cNvSpPr>
              <a:spLocks/>
            </p:cNvSpPr>
            <p:nvPr/>
          </p:nvSpPr>
          <p:spPr bwMode="gray">
            <a:xfrm>
              <a:off x="5345" y="3251"/>
              <a:ext cx="122" cy="116"/>
            </a:xfrm>
            <a:custGeom>
              <a:avLst/>
              <a:gdLst/>
              <a:ahLst/>
              <a:cxnLst>
                <a:cxn ang="0">
                  <a:pos x="92" y="0"/>
                </a:cxn>
                <a:cxn ang="0">
                  <a:pos x="100" y="2"/>
                </a:cxn>
                <a:cxn ang="0">
                  <a:pos x="106" y="10"/>
                </a:cxn>
                <a:cxn ang="0">
                  <a:pos x="116" y="10"/>
                </a:cxn>
                <a:cxn ang="0">
                  <a:pos x="122" y="10"/>
                </a:cxn>
                <a:cxn ang="0">
                  <a:pos x="122" y="20"/>
                </a:cxn>
                <a:cxn ang="0">
                  <a:pos x="116" y="30"/>
                </a:cxn>
                <a:cxn ang="0">
                  <a:pos x="110" y="38"/>
                </a:cxn>
                <a:cxn ang="0">
                  <a:pos x="100" y="46"/>
                </a:cxn>
                <a:cxn ang="0">
                  <a:pos x="100" y="60"/>
                </a:cxn>
                <a:cxn ang="0">
                  <a:pos x="90" y="62"/>
                </a:cxn>
                <a:cxn ang="0">
                  <a:pos x="80" y="66"/>
                </a:cxn>
                <a:cxn ang="0">
                  <a:pos x="74" y="74"/>
                </a:cxn>
                <a:cxn ang="0">
                  <a:pos x="70" y="90"/>
                </a:cxn>
                <a:cxn ang="0">
                  <a:pos x="58" y="104"/>
                </a:cxn>
                <a:cxn ang="0">
                  <a:pos x="48" y="114"/>
                </a:cxn>
                <a:cxn ang="0">
                  <a:pos x="30" y="116"/>
                </a:cxn>
                <a:cxn ang="0">
                  <a:pos x="22" y="110"/>
                </a:cxn>
                <a:cxn ang="0">
                  <a:pos x="16" y="108"/>
                </a:cxn>
                <a:cxn ang="0">
                  <a:pos x="0" y="106"/>
                </a:cxn>
                <a:cxn ang="0">
                  <a:pos x="4" y="92"/>
                </a:cxn>
                <a:cxn ang="0">
                  <a:pos x="14" y="80"/>
                </a:cxn>
                <a:cxn ang="0">
                  <a:pos x="30" y="64"/>
                </a:cxn>
                <a:cxn ang="0">
                  <a:pos x="38" y="64"/>
                </a:cxn>
                <a:cxn ang="0">
                  <a:pos x="48" y="52"/>
                </a:cxn>
                <a:cxn ang="0">
                  <a:pos x="60" y="52"/>
                </a:cxn>
                <a:cxn ang="0">
                  <a:pos x="72" y="36"/>
                </a:cxn>
                <a:cxn ang="0">
                  <a:pos x="78" y="26"/>
                </a:cxn>
                <a:cxn ang="0">
                  <a:pos x="88" y="20"/>
                </a:cxn>
                <a:cxn ang="0">
                  <a:pos x="88" y="10"/>
                </a:cxn>
                <a:cxn ang="0">
                  <a:pos x="92" y="0"/>
                </a:cxn>
              </a:cxnLst>
              <a:rect l="0" t="0" r="r" b="b"/>
              <a:pathLst>
                <a:path w="122" h="116">
                  <a:moveTo>
                    <a:pt x="92" y="0"/>
                  </a:moveTo>
                  <a:lnTo>
                    <a:pt x="100" y="2"/>
                  </a:lnTo>
                  <a:lnTo>
                    <a:pt x="106" y="10"/>
                  </a:lnTo>
                  <a:lnTo>
                    <a:pt x="116" y="10"/>
                  </a:lnTo>
                  <a:lnTo>
                    <a:pt x="122" y="10"/>
                  </a:lnTo>
                  <a:lnTo>
                    <a:pt x="122" y="20"/>
                  </a:lnTo>
                  <a:lnTo>
                    <a:pt x="116" y="30"/>
                  </a:lnTo>
                  <a:lnTo>
                    <a:pt x="110" y="38"/>
                  </a:lnTo>
                  <a:lnTo>
                    <a:pt x="100" y="46"/>
                  </a:lnTo>
                  <a:lnTo>
                    <a:pt x="100" y="60"/>
                  </a:lnTo>
                  <a:lnTo>
                    <a:pt x="90" y="62"/>
                  </a:lnTo>
                  <a:lnTo>
                    <a:pt x="80" y="66"/>
                  </a:lnTo>
                  <a:lnTo>
                    <a:pt x="74" y="74"/>
                  </a:lnTo>
                  <a:lnTo>
                    <a:pt x="70" y="90"/>
                  </a:lnTo>
                  <a:lnTo>
                    <a:pt x="58" y="104"/>
                  </a:lnTo>
                  <a:lnTo>
                    <a:pt x="48" y="114"/>
                  </a:lnTo>
                  <a:lnTo>
                    <a:pt x="30" y="116"/>
                  </a:lnTo>
                  <a:lnTo>
                    <a:pt x="22" y="110"/>
                  </a:lnTo>
                  <a:lnTo>
                    <a:pt x="16" y="108"/>
                  </a:lnTo>
                  <a:lnTo>
                    <a:pt x="0" y="106"/>
                  </a:lnTo>
                  <a:lnTo>
                    <a:pt x="4" y="92"/>
                  </a:lnTo>
                  <a:lnTo>
                    <a:pt x="14" y="80"/>
                  </a:lnTo>
                  <a:lnTo>
                    <a:pt x="30" y="64"/>
                  </a:lnTo>
                  <a:lnTo>
                    <a:pt x="38" y="64"/>
                  </a:lnTo>
                  <a:lnTo>
                    <a:pt x="48" y="52"/>
                  </a:lnTo>
                  <a:lnTo>
                    <a:pt x="60" y="52"/>
                  </a:lnTo>
                  <a:lnTo>
                    <a:pt x="72" y="36"/>
                  </a:lnTo>
                  <a:lnTo>
                    <a:pt x="78" y="26"/>
                  </a:lnTo>
                  <a:lnTo>
                    <a:pt x="88" y="20"/>
                  </a:lnTo>
                  <a:lnTo>
                    <a:pt x="88" y="10"/>
                  </a:lnTo>
                  <a:lnTo>
                    <a:pt x="92" y="0"/>
                  </a:lnTo>
                  <a:close/>
                </a:path>
              </a:pathLst>
            </a:custGeom>
            <a:grpFill/>
            <a:ln w="3175">
              <a:solidFill>
                <a:schemeClr val="accent3"/>
              </a:solidFill>
              <a:prstDash val="solid"/>
              <a:round/>
              <a:headEnd/>
              <a:tailEnd/>
            </a:ln>
          </p:spPr>
          <p:txBody>
            <a:bodyPr/>
            <a:lstStyle/>
            <a:p>
              <a:pPr>
                <a:defRPr/>
              </a:pPr>
              <a:endParaRPr lang="en-GB"/>
            </a:p>
          </p:txBody>
        </p:sp>
        <p:sp>
          <p:nvSpPr>
            <p:cNvPr id="270" name="Freeform 270"/>
            <p:cNvSpPr>
              <a:spLocks/>
            </p:cNvSpPr>
            <p:nvPr/>
          </p:nvSpPr>
          <p:spPr bwMode="gray">
            <a:xfrm>
              <a:off x="4997" y="3251"/>
              <a:ext cx="58" cy="58"/>
            </a:xfrm>
            <a:custGeom>
              <a:avLst/>
              <a:gdLst/>
              <a:ahLst/>
              <a:cxnLst>
                <a:cxn ang="0">
                  <a:pos x="2" y="0"/>
                </a:cxn>
                <a:cxn ang="0">
                  <a:pos x="12" y="6"/>
                </a:cxn>
                <a:cxn ang="0">
                  <a:pos x="26" y="12"/>
                </a:cxn>
                <a:cxn ang="0">
                  <a:pos x="40" y="10"/>
                </a:cxn>
                <a:cxn ang="0">
                  <a:pos x="52" y="8"/>
                </a:cxn>
                <a:cxn ang="0">
                  <a:pos x="58" y="10"/>
                </a:cxn>
                <a:cxn ang="0">
                  <a:pos x="58" y="26"/>
                </a:cxn>
                <a:cxn ang="0">
                  <a:pos x="54" y="34"/>
                </a:cxn>
                <a:cxn ang="0">
                  <a:pos x="52" y="42"/>
                </a:cxn>
                <a:cxn ang="0">
                  <a:pos x="48" y="46"/>
                </a:cxn>
                <a:cxn ang="0">
                  <a:pos x="42" y="46"/>
                </a:cxn>
                <a:cxn ang="0">
                  <a:pos x="40" y="50"/>
                </a:cxn>
                <a:cxn ang="0">
                  <a:pos x="32" y="58"/>
                </a:cxn>
                <a:cxn ang="0">
                  <a:pos x="24" y="56"/>
                </a:cxn>
                <a:cxn ang="0">
                  <a:pos x="16" y="48"/>
                </a:cxn>
                <a:cxn ang="0">
                  <a:pos x="10" y="40"/>
                </a:cxn>
                <a:cxn ang="0">
                  <a:pos x="12" y="26"/>
                </a:cxn>
                <a:cxn ang="0">
                  <a:pos x="8" y="18"/>
                </a:cxn>
                <a:cxn ang="0">
                  <a:pos x="0" y="12"/>
                </a:cxn>
                <a:cxn ang="0">
                  <a:pos x="2" y="0"/>
                </a:cxn>
              </a:cxnLst>
              <a:rect l="0" t="0" r="r" b="b"/>
              <a:pathLst>
                <a:path w="58" h="58">
                  <a:moveTo>
                    <a:pt x="2" y="0"/>
                  </a:moveTo>
                  <a:lnTo>
                    <a:pt x="12" y="6"/>
                  </a:lnTo>
                  <a:lnTo>
                    <a:pt x="26" y="12"/>
                  </a:lnTo>
                  <a:lnTo>
                    <a:pt x="40" y="10"/>
                  </a:lnTo>
                  <a:lnTo>
                    <a:pt x="52" y="8"/>
                  </a:lnTo>
                  <a:lnTo>
                    <a:pt x="58" y="10"/>
                  </a:lnTo>
                  <a:lnTo>
                    <a:pt x="58" y="26"/>
                  </a:lnTo>
                  <a:lnTo>
                    <a:pt x="54" y="34"/>
                  </a:lnTo>
                  <a:lnTo>
                    <a:pt x="52" y="42"/>
                  </a:lnTo>
                  <a:lnTo>
                    <a:pt x="48" y="46"/>
                  </a:lnTo>
                  <a:lnTo>
                    <a:pt x="42" y="46"/>
                  </a:lnTo>
                  <a:lnTo>
                    <a:pt x="40" y="50"/>
                  </a:lnTo>
                  <a:lnTo>
                    <a:pt x="32" y="58"/>
                  </a:lnTo>
                  <a:lnTo>
                    <a:pt x="24" y="56"/>
                  </a:lnTo>
                  <a:lnTo>
                    <a:pt x="16" y="48"/>
                  </a:lnTo>
                  <a:lnTo>
                    <a:pt x="10" y="40"/>
                  </a:lnTo>
                  <a:lnTo>
                    <a:pt x="12" y="26"/>
                  </a:lnTo>
                  <a:lnTo>
                    <a:pt x="8" y="18"/>
                  </a:lnTo>
                  <a:lnTo>
                    <a:pt x="0" y="12"/>
                  </a:lnTo>
                  <a:lnTo>
                    <a:pt x="2" y="0"/>
                  </a:lnTo>
                  <a:close/>
                </a:path>
              </a:pathLst>
            </a:custGeom>
            <a:grpFill/>
            <a:ln w="3175">
              <a:solidFill>
                <a:schemeClr val="accent3"/>
              </a:solidFill>
              <a:prstDash val="solid"/>
              <a:round/>
              <a:headEnd/>
              <a:tailEnd/>
            </a:ln>
          </p:spPr>
          <p:txBody>
            <a:bodyPr/>
            <a:lstStyle/>
            <a:p>
              <a:pPr>
                <a:defRPr/>
              </a:pPr>
              <a:endParaRPr lang="en-GB"/>
            </a:p>
          </p:txBody>
        </p:sp>
        <p:sp>
          <p:nvSpPr>
            <p:cNvPr id="271" name="Freeform 271"/>
            <p:cNvSpPr>
              <a:spLocks/>
            </p:cNvSpPr>
            <p:nvPr/>
          </p:nvSpPr>
          <p:spPr bwMode="gray">
            <a:xfrm>
              <a:off x="4497" y="2743"/>
              <a:ext cx="640" cy="476"/>
            </a:xfrm>
            <a:custGeom>
              <a:avLst/>
              <a:gdLst/>
              <a:ahLst/>
              <a:cxnLst>
                <a:cxn ang="0">
                  <a:pos x="308" y="18"/>
                </a:cxn>
                <a:cxn ang="0">
                  <a:pos x="308" y="4"/>
                </a:cxn>
                <a:cxn ang="0">
                  <a:pos x="340" y="18"/>
                </a:cxn>
                <a:cxn ang="0">
                  <a:pos x="362" y="22"/>
                </a:cxn>
                <a:cxn ang="0">
                  <a:pos x="372" y="30"/>
                </a:cxn>
                <a:cxn ang="0">
                  <a:pos x="352" y="54"/>
                </a:cxn>
                <a:cxn ang="0">
                  <a:pos x="372" y="78"/>
                </a:cxn>
                <a:cxn ang="0">
                  <a:pos x="416" y="102"/>
                </a:cxn>
                <a:cxn ang="0">
                  <a:pos x="450" y="84"/>
                </a:cxn>
                <a:cxn ang="0">
                  <a:pos x="456" y="22"/>
                </a:cxn>
                <a:cxn ang="0">
                  <a:pos x="470" y="6"/>
                </a:cxn>
                <a:cxn ang="0">
                  <a:pos x="484" y="54"/>
                </a:cxn>
                <a:cxn ang="0">
                  <a:pos x="510" y="72"/>
                </a:cxn>
                <a:cxn ang="0">
                  <a:pos x="522" y="102"/>
                </a:cxn>
                <a:cxn ang="0">
                  <a:pos x="532" y="134"/>
                </a:cxn>
                <a:cxn ang="0">
                  <a:pos x="568" y="162"/>
                </a:cxn>
                <a:cxn ang="0">
                  <a:pos x="582" y="188"/>
                </a:cxn>
                <a:cxn ang="0">
                  <a:pos x="612" y="214"/>
                </a:cxn>
                <a:cxn ang="0">
                  <a:pos x="634" y="254"/>
                </a:cxn>
                <a:cxn ang="0">
                  <a:pos x="640" y="300"/>
                </a:cxn>
                <a:cxn ang="0">
                  <a:pos x="624" y="358"/>
                </a:cxn>
                <a:cxn ang="0">
                  <a:pos x="596" y="402"/>
                </a:cxn>
                <a:cxn ang="0">
                  <a:pos x="582" y="450"/>
                </a:cxn>
                <a:cxn ang="0">
                  <a:pos x="550" y="452"/>
                </a:cxn>
                <a:cxn ang="0">
                  <a:pos x="532" y="474"/>
                </a:cxn>
                <a:cxn ang="0">
                  <a:pos x="516" y="468"/>
                </a:cxn>
                <a:cxn ang="0">
                  <a:pos x="500" y="460"/>
                </a:cxn>
                <a:cxn ang="0">
                  <a:pos x="462" y="464"/>
                </a:cxn>
                <a:cxn ang="0">
                  <a:pos x="430" y="452"/>
                </a:cxn>
                <a:cxn ang="0">
                  <a:pos x="418" y="424"/>
                </a:cxn>
                <a:cxn ang="0">
                  <a:pos x="400" y="408"/>
                </a:cxn>
                <a:cxn ang="0">
                  <a:pos x="390" y="402"/>
                </a:cxn>
                <a:cxn ang="0">
                  <a:pos x="392" y="382"/>
                </a:cxn>
                <a:cxn ang="0">
                  <a:pos x="382" y="376"/>
                </a:cxn>
                <a:cxn ang="0">
                  <a:pos x="360" y="402"/>
                </a:cxn>
                <a:cxn ang="0">
                  <a:pos x="340" y="372"/>
                </a:cxn>
                <a:cxn ang="0">
                  <a:pos x="298" y="350"/>
                </a:cxn>
                <a:cxn ang="0">
                  <a:pos x="228" y="356"/>
                </a:cxn>
                <a:cxn ang="0">
                  <a:pos x="172" y="372"/>
                </a:cxn>
                <a:cxn ang="0">
                  <a:pos x="108" y="386"/>
                </a:cxn>
                <a:cxn ang="0">
                  <a:pos x="80" y="406"/>
                </a:cxn>
                <a:cxn ang="0">
                  <a:pos x="30" y="394"/>
                </a:cxn>
                <a:cxn ang="0">
                  <a:pos x="40" y="356"/>
                </a:cxn>
                <a:cxn ang="0">
                  <a:pos x="30" y="310"/>
                </a:cxn>
                <a:cxn ang="0">
                  <a:pos x="4" y="254"/>
                </a:cxn>
                <a:cxn ang="0">
                  <a:pos x="10" y="254"/>
                </a:cxn>
                <a:cxn ang="0">
                  <a:pos x="12" y="238"/>
                </a:cxn>
                <a:cxn ang="0">
                  <a:pos x="12" y="188"/>
                </a:cxn>
                <a:cxn ang="0">
                  <a:pos x="24" y="178"/>
                </a:cxn>
                <a:cxn ang="0">
                  <a:pos x="62" y="158"/>
                </a:cxn>
                <a:cxn ang="0">
                  <a:pos x="122" y="144"/>
                </a:cxn>
                <a:cxn ang="0">
                  <a:pos x="146" y="98"/>
                </a:cxn>
                <a:cxn ang="0">
                  <a:pos x="164" y="102"/>
                </a:cxn>
                <a:cxn ang="0">
                  <a:pos x="176" y="88"/>
                </a:cxn>
                <a:cxn ang="0">
                  <a:pos x="192" y="66"/>
                </a:cxn>
                <a:cxn ang="0">
                  <a:pos x="220" y="48"/>
                </a:cxn>
                <a:cxn ang="0">
                  <a:pos x="242" y="66"/>
                </a:cxn>
                <a:cxn ang="0">
                  <a:pos x="256" y="52"/>
                </a:cxn>
                <a:cxn ang="0">
                  <a:pos x="282" y="24"/>
                </a:cxn>
              </a:cxnLst>
              <a:rect l="0" t="0" r="r" b="b"/>
              <a:pathLst>
                <a:path w="640" h="476">
                  <a:moveTo>
                    <a:pt x="286" y="20"/>
                  </a:moveTo>
                  <a:lnTo>
                    <a:pt x="296" y="22"/>
                  </a:lnTo>
                  <a:lnTo>
                    <a:pt x="308" y="18"/>
                  </a:lnTo>
                  <a:lnTo>
                    <a:pt x="310" y="12"/>
                  </a:lnTo>
                  <a:lnTo>
                    <a:pt x="302" y="6"/>
                  </a:lnTo>
                  <a:lnTo>
                    <a:pt x="308" y="4"/>
                  </a:lnTo>
                  <a:lnTo>
                    <a:pt x="322" y="10"/>
                  </a:lnTo>
                  <a:lnTo>
                    <a:pt x="330" y="14"/>
                  </a:lnTo>
                  <a:lnTo>
                    <a:pt x="340" y="18"/>
                  </a:lnTo>
                  <a:lnTo>
                    <a:pt x="348" y="20"/>
                  </a:lnTo>
                  <a:lnTo>
                    <a:pt x="354" y="22"/>
                  </a:lnTo>
                  <a:lnTo>
                    <a:pt x="362" y="22"/>
                  </a:lnTo>
                  <a:lnTo>
                    <a:pt x="372" y="18"/>
                  </a:lnTo>
                  <a:lnTo>
                    <a:pt x="380" y="22"/>
                  </a:lnTo>
                  <a:lnTo>
                    <a:pt x="372" y="30"/>
                  </a:lnTo>
                  <a:lnTo>
                    <a:pt x="366" y="40"/>
                  </a:lnTo>
                  <a:lnTo>
                    <a:pt x="360" y="48"/>
                  </a:lnTo>
                  <a:lnTo>
                    <a:pt x="352" y="54"/>
                  </a:lnTo>
                  <a:lnTo>
                    <a:pt x="352" y="62"/>
                  </a:lnTo>
                  <a:lnTo>
                    <a:pt x="358" y="68"/>
                  </a:lnTo>
                  <a:lnTo>
                    <a:pt x="372" y="78"/>
                  </a:lnTo>
                  <a:lnTo>
                    <a:pt x="388" y="84"/>
                  </a:lnTo>
                  <a:lnTo>
                    <a:pt x="404" y="96"/>
                  </a:lnTo>
                  <a:lnTo>
                    <a:pt x="416" y="102"/>
                  </a:lnTo>
                  <a:lnTo>
                    <a:pt x="432" y="112"/>
                  </a:lnTo>
                  <a:lnTo>
                    <a:pt x="442" y="100"/>
                  </a:lnTo>
                  <a:lnTo>
                    <a:pt x="450" y="84"/>
                  </a:lnTo>
                  <a:lnTo>
                    <a:pt x="452" y="66"/>
                  </a:lnTo>
                  <a:lnTo>
                    <a:pt x="450" y="40"/>
                  </a:lnTo>
                  <a:lnTo>
                    <a:pt x="456" y="22"/>
                  </a:lnTo>
                  <a:lnTo>
                    <a:pt x="460" y="10"/>
                  </a:lnTo>
                  <a:lnTo>
                    <a:pt x="464" y="0"/>
                  </a:lnTo>
                  <a:lnTo>
                    <a:pt x="470" y="6"/>
                  </a:lnTo>
                  <a:lnTo>
                    <a:pt x="478" y="20"/>
                  </a:lnTo>
                  <a:lnTo>
                    <a:pt x="482" y="32"/>
                  </a:lnTo>
                  <a:lnTo>
                    <a:pt x="484" y="54"/>
                  </a:lnTo>
                  <a:lnTo>
                    <a:pt x="494" y="58"/>
                  </a:lnTo>
                  <a:lnTo>
                    <a:pt x="506" y="62"/>
                  </a:lnTo>
                  <a:lnTo>
                    <a:pt x="510" y="72"/>
                  </a:lnTo>
                  <a:lnTo>
                    <a:pt x="512" y="82"/>
                  </a:lnTo>
                  <a:lnTo>
                    <a:pt x="512" y="96"/>
                  </a:lnTo>
                  <a:lnTo>
                    <a:pt x="522" y="102"/>
                  </a:lnTo>
                  <a:lnTo>
                    <a:pt x="526" y="112"/>
                  </a:lnTo>
                  <a:lnTo>
                    <a:pt x="526" y="124"/>
                  </a:lnTo>
                  <a:lnTo>
                    <a:pt x="532" y="134"/>
                  </a:lnTo>
                  <a:lnTo>
                    <a:pt x="544" y="138"/>
                  </a:lnTo>
                  <a:lnTo>
                    <a:pt x="558" y="148"/>
                  </a:lnTo>
                  <a:lnTo>
                    <a:pt x="568" y="162"/>
                  </a:lnTo>
                  <a:lnTo>
                    <a:pt x="578" y="172"/>
                  </a:lnTo>
                  <a:lnTo>
                    <a:pt x="578" y="182"/>
                  </a:lnTo>
                  <a:lnTo>
                    <a:pt x="582" y="188"/>
                  </a:lnTo>
                  <a:lnTo>
                    <a:pt x="594" y="188"/>
                  </a:lnTo>
                  <a:lnTo>
                    <a:pt x="598" y="204"/>
                  </a:lnTo>
                  <a:lnTo>
                    <a:pt x="612" y="214"/>
                  </a:lnTo>
                  <a:lnTo>
                    <a:pt x="624" y="228"/>
                  </a:lnTo>
                  <a:lnTo>
                    <a:pt x="630" y="242"/>
                  </a:lnTo>
                  <a:lnTo>
                    <a:pt x="634" y="254"/>
                  </a:lnTo>
                  <a:lnTo>
                    <a:pt x="636" y="270"/>
                  </a:lnTo>
                  <a:lnTo>
                    <a:pt x="638" y="282"/>
                  </a:lnTo>
                  <a:lnTo>
                    <a:pt x="640" y="300"/>
                  </a:lnTo>
                  <a:lnTo>
                    <a:pt x="634" y="322"/>
                  </a:lnTo>
                  <a:lnTo>
                    <a:pt x="632" y="340"/>
                  </a:lnTo>
                  <a:lnTo>
                    <a:pt x="624" y="358"/>
                  </a:lnTo>
                  <a:lnTo>
                    <a:pt x="612" y="368"/>
                  </a:lnTo>
                  <a:lnTo>
                    <a:pt x="606" y="380"/>
                  </a:lnTo>
                  <a:lnTo>
                    <a:pt x="596" y="402"/>
                  </a:lnTo>
                  <a:lnTo>
                    <a:pt x="590" y="418"/>
                  </a:lnTo>
                  <a:lnTo>
                    <a:pt x="582" y="432"/>
                  </a:lnTo>
                  <a:lnTo>
                    <a:pt x="582" y="450"/>
                  </a:lnTo>
                  <a:lnTo>
                    <a:pt x="576" y="454"/>
                  </a:lnTo>
                  <a:lnTo>
                    <a:pt x="566" y="454"/>
                  </a:lnTo>
                  <a:lnTo>
                    <a:pt x="550" y="452"/>
                  </a:lnTo>
                  <a:lnTo>
                    <a:pt x="546" y="464"/>
                  </a:lnTo>
                  <a:lnTo>
                    <a:pt x="534" y="472"/>
                  </a:lnTo>
                  <a:lnTo>
                    <a:pt x="532" y="474"/>
                  </a:lnTo>
                  <a:lnTo>
                    <a:pt x="526" y="476"/>
                  </a:lnTo>
                  <a:lnTo>
                    <a:pt x="520" y="472"/>
                  </a:lnTo>
                  <a:lnTo>
                    <a:pt x="516" y="468"/>
                  </a:lnTo>
                  <a:lnTo>
                    <a:pt x="510" y="462"/>
                  </a:lnTo>
                  <a:lnTo>
                    <a:pt x="506" y="458"/>
                  </a:lnTo>
                  <a:lnTo>
                    <a:pt x="500" y="460"/>
                  </a:lnTo>
                  <a:lnTo>
                    <a:pt x="486" y="474"/>
                  </a:lnTo>
                  <a:lnTo>
                    <a:pt x="474" y="470"/>
                  </a:lnTo>
                  <a:lnTo>
                    <a:pt x="462" y="464"/>
                  </a:lnTo>
                  <a:lnTo>
                    <a:pt x="450" y="464"/>
                  </a:lnTo>
                  <a:lnTo>
                    <a:pt x="438" y="462"/>
                  </a:lnTo>
                  <a:lnTo>
                    <a:pt x="430" y="452"/>
                  </a:lnTo>
                  <a:lnTo>
                    <a:pt x="424" y="444"/>
                  </a:lnTo>
                  <a:lnTo>
                    <a:pt x="426" y="434"/>
                  </a:lnTo>
                  <a:lnTo>
                    <a:pt x="418" y="424"/>
                  </a:lnTo>
                  <a:lnTo>
                    <a:pt x="410" y="416"/>
                  </a:lnTo>
                  <a:lnTo>
                    <a:pt x="402" y="416"/>
                  </a:lnTo>
                  <a:lnTo>
                    <a:pt x="400" y="408"/>
                  </a:lnTo>
                  <a:lnTo>
                    <a:pt x="406" y="398"/>
                  </a:lnTo>
                  <a:lnTo>
                    <a:pt x="398" y="394"/>
                  </a:lnTo>
                  <a:lnTo>
                    <a:pt x="390" y="402"/>
                  </a:lnTo>
                  <a:lnTo>
                    <a:pt x="380" y="408"/>
                  </a:lnTo>
                  <a:lnTo>
                    <a:pt x="386" y="388"/>
                  </a:lnTo>
                  <a:lnTo>
                    <a:pt x="392" y="382"/>
                  </a:lnTo>
                  <a:lnTo>
                    <a:pt x="394" y="376"/>
                  </a:lnTo>
                  <a:lnTo>
                    <a:pt x="390" y="366"/>
                  </a:lnTo>
                  <a:lnTo>
                    <a:pt x="382" y="376"/>
                  </a:lnTo>
                  <a:lnTo>
                    <a:pt x="376" y="386"/>
                  </a:lnTo>
                  <a:lnTo>
                    <a:pt x="366" y="394"/>
                  </a:lnTo>
                  <a:lnTo>
                    <a:pt x="360" y="402"/>
                  </a:lnTo>
                  <a:lnTo>
                    <a:pt x="352" y="398"/>
                  </a:lnTo>
                  <a:lnTo>
                    <a:pt x="350" y="386"/>
                  </a:lnTo>
                  <a:lnTo>
                    <a:pt x="340" y="372"/>
                  </a:lnTo>
                  <a:lnTo>
                    <a:pt x="334" y="364"/>
                  </a:lnTo>
                  <a:lnTo>
                    <a:pt x="328" y="358"/>
                  </a:lnTo>
                  <a:lnTo>
                    <a:pt x="298" y="350"/>
                  </a:lnTo>
                  <a:lnTo>
                    <a:pt x="258" y="344"/>
                  </a:lnTo>
                  <a:lnTo>
                    <a:pt x="246" y="348"/>
                  </a:lnTo>
                  <a:lnTo>
                    <a:pt x="228" y="356"/>
                  </a:lnTo>
                  <a:lnTo>
                    <a:pt x="200" y="358"/>
                  </a:lnTo>
                  <a:lnTo>
                    <a:pt x="184" y="368"/>
                  </a:lnTo>
                  <a:lnTo>
                    <a:pt x="172" y="372"/>
                  </a:lnTo>
                  <a:lnTo>
                    <a:pt x="170" y="380"/>
                  </a:lnTo>
                  <a:lnTo>
                    <a:pt x="164" y="386"/>
                  </a:lnTo>
                  <a:lnTo>
                    <a:pt x="108" y="386"/>
                  </a:lnTo>
                  <a:lnTo>
                    <a:pt x="100" y="394"/>
                  </a:lnTo>
                  <a:lnTo>
                    <a:pt x="90" y="394"/>
                  </a:lnTo>
                  <a:lnTo>
                    <a:pt x="80" y="406"/>
                  </a:lnTo>
                  <a:lnTo>
                    <a:pt x="54" y="408"/>
                  </a:lnTo>
                  <a:lnTo>
                    <a:pt x="42" y="400"/>
                  </a:lnTo>
                  <a:lnTo>
                    <a:pt x="30" y="394"/>
                  </a:lnTo>
                  <a:lnTo>
                    <a:pt x="28" y="384"/>
                  </a:lnTo>
                  <a:lnTo>
                    <a:pt x="40" y="378"/>
                  </a:lnTo>
                  <a:lnTo>
                    <a:pt x="40" y="356"/>
                  </a:lnTo>
                  <a:lnTo>
                    <a:pt x="40" y="342"/>
                  </a:lnTo>
                  <a:lnTo>
                    <a:pt x="30" y="328"/>
                  </a:lnTo>
                  <a:lnTo>
                    <a:pt x="30" y="310"/>
                  </a:lnTo>
                  <a:lnTo>
                    <a:pt x="18" y="280"/>
                  </a:lnTo>
                  <a:lnTo>
                    <a:pt x="10" y="264"/>
                  </a:lnTo>
                  <a:lnTo>
                    <a:pt x="4" y="254"/>
                  </a:lnTo>
                  <a:lnTo>
                    <a:pt x="0" y="246"/>
                  </a:lnTo>
                  <a:lnTo>
                    <a:pt x="6" y="248"/>
                  </a:lnTo>
                  <a:lnTo>
                    <a:pt x="10" y="254"/>
                  </a:lnTo>
                  <a:lnTo>
                    <a:pt x="18" y="254"/>
                  </a:lnTo>
                  <a:lnTo>
                    <a:pt x="20" y="244"/>
                  </a:lnTo>
                  <a:lnTo>
                    <a:pt x="12" y="238"/>
                  </a:lnTo>
                  <a:lnTo>
                    <a:pt x="6" y="218"/>
                  </a:lnTo>
                  <a:lnTo>
                    <a:pt x="6" y="204"/>
                  </a:lnTo>
                  <a:lnTo>
                    <a:pt x="12" y="188"/>
                  </a:lnTo>
                  <a:lnTo>
                    <a:pt x="14" y="180"/>
                  </a:lnTo>
                  <a:lnTo>
                    <a:pt x="20" y="186"/>
                  </a:lnTo>
                  <a:lnTo>
                    <a:pt x="24" y="178"/>
                  </a:lnTo>
                  <a:lnTo>
                    <a:pt x="34" y="178"/>
                  </a:lnTo>
                  <a:lnTo>
                    <a:pt x="48" y="162"/>
                  </a:lnTo>
                  <a:lnTo>
                    <a:pt x="62" y="158"/>
                  </a:lnTo>
                  <a:lnTo>
                    <a:pt x="86" y="154"/>
                  </a:lnTo>
                  <a:lnTo>
                    <a:pt x="110" y="146"/>
                  </a:lnTo>
                  <a:lnTo>
                    <a:pt x="122" y="144"/>
                  </a:lnTo>
                  <a:lnTo>
                    <a:pt x="144" y="118"/>
                  </a:lnTo>
                  <a:lnTo>
                    <a:pt x="142" y="106"/>
                  </a:lnTo>
                  <a:lnTo>
                    <a:pt x="146" y="98"/>
                  </a:lnTo>
                  <a:lnTo>
                    <a:pt x="156" y="92"/>
                  </a:lnTo>
                  <a:lnTo>
                    <a:pt x="160" y="98"/>
                  </a:lnTo>
                  <a:lnTo>
                    <a:pt x="164" y="102"/>
                  </a:lnTo>
                  <a:lnTo>
                    <a:pt x="168" y="96"/>
                  </a:lnTo>
                  <a:lnTo>
                    <a:pt x="168" y="84"/>
                  </a:lnTo>
                  <a:lnTo>
                    <a:pt x="176" y="88"/>
                  </a:lnTo>
                  <a:lnTo>
                    <a:pt x="180" y="84"/>
                  </a:lnTo>
                  <a:lnTo>
                    <a:pt x="182" y="72"/>
                  </a:lnTo>
                  <a:lnTo>
                    <a:pt x="192" y="66"/>
                  </a:lnTo>
                  <a:lnTo>
                    <a:pt x="198" y="60"/>
                  </a:lnTo>
                  <a:lnTo>
                    <a:pt x="204" y="60"/>
                  </a:lnTo>
                  <a:lnTo>
                    <a:pt x="220" y="48"/>
                  </a:lnTo>
                  <a:lnTo>
                    <a:pt x="230" y="54"/>
                  </a:lnTo>
                  <a:lnTo>
                    <a:pt x="236" y="60"/>
                  </a:lnTo>
                  <a:lnTo>
                    <a:pt x="242" y="66"/>
                  </a:lnTo>
                  <a:lnTo>
                    <a:pt x="254" y="64"/>
                  </a:lnTo>
                  <a:lnTo>
                    <a:pt x="262" y="62"/>
                  </a:lnTo>
                  <a:lnTo>
                    <a:pt x="256" y="52"/>
                  </a:lnTo>
                  <a:lnTo>
                    <a:pt x="268" y="40"/>
                  </a:lnTo>
                  <a:lnTo>
                    <a:pt x="274" y="28"/>
                  </a:lnTo>
                  <a:lnTo>
                    <a:pt x="282" y="24"/>
                  </a:lnTo>
                  <a:lnTo>
                    <a:pt x="286" y="20"/>
                  </a:lnTo>
                  <a:close/>
                </a:path>
              </a:pathLst>
            </a:custGeom>
            <a:grpFill/>
            <a:ln w="3175">
              <a:solidFill>
                <a:schemeClr val="accent3"/>
              </a:solidFill>
              <a:prstDash val="solid"/>
              <a:round/>
              <a:headEnd/>
              <a:tailEnd/>
            </a:ln>
          </p:spPr>
          <p:txBody>
            <a:bodyPr/>
            <a:lstStyle/>
            <a:p>
              <a:pPr>
                <a:defRPr/>
              </a:pPr>
              <a:endParaRPr lang="en-GB"/>
            </a:p>
          </p:txBody>
        </p:sp>
        <p:sp>
          <p:nvSpPr>
            <p:cNvPr id="272" name="Freeform 272"/>
            <p:cNvSpPr>
              <a:spLocks/>
            </p:cNvSpPr>
            <p:nvPr/>
          </p:nvSpPr>
          <p:spPr bwMode="gray">
            <a:xfrm>
              <a:off x="4603" y="2273"/>
              <a:ext cx="70" cy="96"/>
            </a:xfrm>
            <a:custGeom>
              <a:avLst/>
              <a:gdLst/>
              <a:ahLst/>
              <a:cxnLst>
                <a:cxn ang="0">
                  <a:pos x="4" y="58"/>
                </a:cxn>
                <a:cxn ang="0">
                  <a:pos x="14" y="64"/>
                </a:cxn>
                <a:cxn ang="0">
                  <a:pos x="16" y="76"/>
                </a:cxn>
                <a:cxn ang="0">
                  <a:pos x="24" y="78"/>
                </a:cxn>
                <a:cxn ang="0">
                  <a:pos x="30" y="72"/>
                </a:cxn>
                <a:cxn ang="0">
                  <a:pos x="38" y="74"/>
                </a:cxn>
                <a:cxn ang="0">
                  <a:pos x="40" y="82"/>
                </a:cxn>
                <a:cxn ang="0">
                  <a:pos x="48" y="80"/>
                </a:cxn>
                <a:cxn ang="0">
                  <a:pos x="52" y="84"/>
                </a:cxn>
                <a:cxn ang="0">
                  <a:pos x="62" y="90"/>
                </a:cxn>
                <a:cxn ang="0">
                  <a:pos x="66" y="96"/>
                </a:cxn>
                <a:cxn ang="0">
                  <a:pos x="70" y="90"/>
                </a:cxn>
                <a:cxn ang="0">
                  <a:pos x="62" y="84"/>
                </a:cxn>
                <a:cxn ang="0">
                  <a:pos x="62" y="78"/>
                </a:cxn>
                <a:cxn ang="0">
                  <a:pos x="58" y="72"/>
                </a:cxn>
                <a:cxn ang="0">
                  <a:pos x="50" y="72"/>
                </a:cxn>
                <a:cxn ang="0">
                  <a:pos x="46" y="68"/>
                </a:cxn>
                <a:cxn ang="0">
                  <a:pos x="40" y="70"/>
                </a:cxn>
                <a:cxn ang="0">
                  <a:pos x="32" y="66"/>
                </a:cxn>
                <a:cxn ang="0">
                  <a:pos x="28" y="62"/>
                </a:cxn>
                <a:cxn ang="0">
                  <a:pos x="26" y="54"/>
                </a:cxn>
                <a:cxn ang="0">
                  <a:pos x="28" y="42"/>
                </a:cxn>
                <a:cxn ang="0">
                  <a:pos x="34" y="40"/>
                </a:cxn>
                <a:cxn ang="0">
                  <a:pos x="40" y="26"/>
                </a:cxn>
                <a:cxn ang="0">
                  <a:pos x="38" y="14"/>
                </a:cxn>
                <a:cxn ang="0">
                  <a:pos x="38" y="4"/>
                </a:cxn>
                <a:cxn ang="0">
                  <a:pos x="28" y="2"/>
                </a:cxn>
                <a:cxn ang="0">
                  <a:pos x="12" y="0"/>
                </a:cxn>
                <a:cxn ang="0">
                  <a:pos x="10" y="16"/>
                </a:cxn>
                <a:cxn ang="0">
                  <a:pos x="10" y="28"/>
                </a:cxn>
                <a:cxn ang="0">
                  <a:pos x="12" y="36"/>
                </a:cxn>
                <a:cxn ang="0">
                  <a:pos x="0" y="38"/>
                </a:cxn>
                <a:cxn ang="0">
                  <a:pos x="2" y="44"/>
                </a:cxn>
                <a:cxn ang="0">
                  <a:pos x="4" y="48"/>
                </a:cxn>
                <a:cxn ang="0">
                  <a:pos x="4" y="58"/>
                </a:cxn>
              </a:cxnLst>
              <a:rect l="0" t="0" r="r" b="b"/>
              <a:pathLst>
                <a:path w="70" h="96">
                  <a:moveTo>
                    <a:pt x="4" y="58"/>
                  </a:moveTo>
                  <a:lnTo>
                    <a:pt x="14" y="64"/>
                  </a:lnTo>
                  <a:lnTo>
                    <a:pt x="16" y="76"/>
                  </a:lnTo>
                  <a:lnTo>
                    <a:pt x="24" y="78"/>
                  </a:lnTo>
                  <a:lnTo>
                    <a:pt x="30" y="72"/>
                  </a:lnTo>
                  <a:lnTo>
                    <a:pt x="38" y="74"/>
                  </a:lnTo>
                  <a:lnTo>
                    <a:pt x="40" y="82"/>
                  </a:lnTo>
                  <a:lnTo>
                    <a:pt x="48" y="80"/>
                  </a:lnTo>
                  <a:lnTo>
                    <a:pt x="52" y="84"/>
                  </a:lnTo>
                  <a:lnTo>
                    <a:pt x="62" y="90"/>
                  </a:lnTo>
                  <a:lnTo>
                    <a:pt x="66" y="96"/>
                  </a:lnTo>
                  <a:lnTo>
                    <a:pt x="70" y="90"/>
                  </a:lnTo>
                  <a:lnTo>
                    <a:pt x="62" y="84"/>
                  </a:lnTo>
                  <a:lnTo>
                    <a:pt x="62" y="78"/>
                  </a:lnTo>
                  <a:lnTo>
                    <a:pt x="58" y="72"/>
                  </a:lnTo>
                  <a:lnTo>
                    <a:pt x="50" y="72"/>
                  </a:lnTo>
                  <a:lnTo>
                    <a:pt x="46" y="68"/>
                  </a:lnTo>
                  <a:lnTo>
                    <a:pt x="40" y="70"/>
                  </a:lnTo>
                  <a:lnTo>
                    <a:pt x="32" y="66"/>
                  </a:lnTo>
                  <a:lnTo>
                    <a:pt x="28" y="62"/>
                  </a:lnTo>
                  <a:lnTo>
                    <a:pt x="26" y="54"/>
                  </a:lnTo>
                  <a:lnTo>
                    <a:pt x="28" y="42"/>
                  </a:lnTo>
                  <a:lnTo>
                    <a:pt x="34" y="40"/>
                  </a:lnTo>
                  <a:lnTo>
                    <a:pt x="40" y="26"/>
                  </a:lnTo>
                  <a:lnTo>
                    <a:pt x="38" y="14"/>
                  </a:lnTo>
                  <a:lnTo>
                    <a:pt x="38" y="4"/>
                  </a:lnTo>
                  <a:lnTo>
                    <a:pt x="28" y="2"/>
                  </a:lnTo>
                  <a:lnTo>
                    <a:pt x="12" y="0"/>
                  </a:lnTo>
                  <a:lnTo>
                    <a:pt x="10" y="16"/>
                  </a:lnTo>
                  <a:lnTo>
                    <a:pt x="10" y="28"/>
                  </a:lnTo>
                  <a:lnTo>
                    <a:pt x="12" y="36"/>
                  </a:lnTo>
                  <a:lnTo>
                    <a:pt x="0" y="38"/>
                  </a:lnTo>
                  <a:lnTo>
                    <a:pt x="2" y="44"/>
                  </a:lnTo>
                  <a:lnTo>
                    <a:pt x="4" y="48"/>
                  </a:lnTo>
                  <a:lnTo>
                    <a:pt x="4" y="58"/>
                  </a:lnTo>
                  <a:close/>
                </a:path>
              </a:pathLst>
            </a:custGeom>
            <a:grpFill/>
            <a:ln w="3175">
              <a:solidFill>
                <a:schemeClr val="accent3"/>
              </a:solidFill>
              <a:prstDash val="solid"/>
              <a:round/>
              <a:headEnd/>
              <a:tailEnd/>
            </a:ln>
          </p:spPr>
          <p:txBody>
            <a:bodyPr/>
            <a:lstStyle/>
            <a:p>
              <a:pPr>
                <a:defRPr/>
              </a:pPr>
              <a:endParaRPr lang="en-GB"/>
            </a:p>
          </p:txBody>
        </p:sp>
        <p:sp>
          <p:nvSpPr>
            <p:cNvPr id="273" name="Freeform 273"/>
            <p:cNvSpPr>
              <a:spLocks/>
            </p:cNvSpPr>
            <p:nvPr/>
          </p:nvSpPr>
          <p:spPr bwMode="gray">
            <a:xfrm>
              <a:off x="4561" y="2391"/>
              <a:ext cx="42" cy="46"/>
            </a:xfrm>
            <a:custGeom>
              <a:avLst/>
              <a:gdLst/>
              <a:ahLst/>
              <a:cxnLst>
                <a:cxn ang="0">
                  <a:pos x="0" y="46"/>
                </a:cxn>
                <a:cxn ang="0">
                  <a:pos x="8" y="34"/>
                </a:cxn>
                <a:cxn ang="0">
                  <a:pos x="20" y="20"/>
                </a:cxn>
                <a:cxn ang="0">
                  <a:pos x="32" y="10"/>
                </a:cxn>
                <a:cxn ang="0">
                  <a:pos x="36" y="0"/>
                </a:cxn>
                <a:cxn ang="0">
                  <a:pos x="38" y="6"/>
                </a:cxn>
                <a:cxn ang="0">
                  <a:pos x="42" y="12"/>
                </a:cxn>
                <a:cxn ang="0">
                  <a:pos x="32" y="16"/>
                </a:cxn>
                <a:cxn ang="0">
                  <a:pos x="20" y="30"/>
                </a:cxn>
                <a:cxn ang="0">
                  <a:pos x="14" y="38"/>
                </a:cxn>
                <a:cxn ang="0">
                  <a:pos x="0" y="46"/>
                </a:cxn>
              </a:cxnLst>
              <a:rect l="0" t="0" r="r" b="b"/>
              <a:pathLst>
                <a:path w="42" h="46">
                  <a:moveTo>
                    <a:pt x="0" y="46"/>
                  </a:moveTo>
                  <a:lnTo>
                    <a:pt x="8" y="34"/>
                  </a:lnTo>
                  <a:lnTo>
                    <a:pt x="20" y="20"/>
                  </a:lnTo>
                  <a:lnTo>
                    <a:pt x="32" y="10"/>
                  </a:lnTo>
                  <a:lnTo>
                    <a:pt x="36" y="0"/>
                  </a:lnTo>
                  <a:lnTo>
                    <a:pt x="38" y="6"/>
                  </a:lnTo>
                  <a:lnTo>
                    <a:pt x="42" y="12"/>
                  </a:lnTo>
                  <a:lnTo>
                    <a:pt x="32" y="16"/>
                  </a:lnTo>
                  <a:lnTo>
                    <a:pt x="20" y="30"/>
                  </a:lnTo>
                  <a:lnTo>
                    <a:pt x="14" y="38"/>
                  </a:lnTo>
                  <a:lnTo>
                    <a:pt x="0" y="46"/>
                  </a:lnTo>
                  <a:close/>
                </a:path>
              </a:pathLst>
            </a:custGeom>
            <a:grpFill/>
            <a:ln w="3175">
              <a:solidFill>
                <a:schemeClr val="accent3"/>
              </a:solidFill>
              <a:prstDash val="solid"/>
              <a:round/>
              <a:headEnd/>
              <a:tailEnd/>
            </a:ln>
          </p:spPr>
          <p:txBody>
            <a:bodyPr/>
            <a:lstStyle/>
            <a:p>
              <a:pPr>
                <a:defRPr/>
              </a:pPr>
              <a:endParaRPr lang="en-GB"/>
            </a:p>
          </p:txBody>
        </p:sp>
        <p:sp>
          <p:nvSpPr>
            <p:cNvPr id="274" name="Freeform 274"/>
            <p:cNvSpPr>
              <a:spLocks/>
            </p:cNvSpPr>
            <p:nvPr/>
          </p:nvSpPr>
          <p:spPr bwMode="gray">
            <a:xfrm>
              <a:off x="4635" y="2415"/>
              <a:ext cx="74" cy="60"/>
            </a:xfrm>
            <a:custGeom>
              <a:avLst/>
              <a:gdLst/>
              <a:ahLst/>
              <a:cxnLst>
                <a:cxn ang="0">
                  <a:pos x="58" y="58"/>
                </a:cxn>
                <a:cxn ang="0">
                  <a:pos x="40" y="60"/>
                </a:cxn>
                <a:cxn ang="0">
                  <a:pos x="34" y="48"/>
                </a:cxn>
                <a:cxn ang="0">
                  <a:pos x="34" y="38"/>
                </a:cxn>
                <a:cxn ang="0">
                  <a:pos x="40" y="36"/>
                </a:cxn>
                <a:cxn ang="0">
                  <a:pos x="32" y="30"/>
                </a:cxn>
                <a:cxn ang="0">
                  <a:pos x="24" y="32"/>
                </a:cxn>
                <a:cxn ang="0">
                  <a:pos x="18" y="34"/>
                </a:cxn>
                <a:cxn ang="0">
                  <a:pos x="12" y="36"/>
                </a:cxn>
                <a:cxn ang="0">
                  <a:pos x="8" y="44"/>
                </a:cxn>
                <a:cxn ang="0">
                  <a:pos x="4" y="50"/>
                </a:cxn>
                <a:cxn ang="0">
                  <a:pos x="0" y="38"/>
                </a:cxn>
                <a:cxn ang="0">
                  <a:pos x="4" y="28"/>
                </a:cxn>
                <a:cxn ang="0">
                  <a:pos x="14" y="24"/>
                </a:cxn>
                <a:cxn ang="0">
                  <a:pos x="22" y="20"/>
                </a:cxn>
                <a:cxn ang="0">
                  <a:pos x="26" y="14"/>
                </a:cxn>
                <a:cxn ang="0">
                  <a:pos x="32" y="22"/>
                </a:cxn>
                <a:cxn ang="0">
                  <a:pos x="36" y="24"/>
                </a:cxn>
                <a:cxn ang="0">
                  <a:pos x="42" y="18"/>
                </a:cxn>
                <a:cxn ang="0">
                  <a:pos x="50" y="8"/>
                </a:cxn>
                <a:cxn ang="0">
                  <a:pos x="54" y="10"/>
                </a:cxn>
                <a:cxn ang="0">
                  <a:pos x="58" y="10"/>
                </a:cxn>
                <a:cxn ang="0">
                  <a:pos x="58" y="4"/>
                </a:cxn>
                <a:cxn ang="0">
                  <a:pos x="62" y="0"/>
                </a:cxn>
                <a:cxn ang="0">
                  <a:pos x="68" y="6"/>
                </a:cxn>
                <a:cxn ang="0">
                  <a:pos x="72" y="14"/>
                </a:cxn>
                <a:cxn ang="0">
                  <a:pos x="74" y="28"/>
                </a:cxn>
                <a:cxn ang="0">
                  <a:pos x="74" y="42"/>
                </a:cxn>
                <a:cxn ang="0">
                  <a:pos x="66" y="44"/>
                </a:cxn>
                <a:cxn ang="0">
                  <a:pos x="64" y="36"/>
                </a:cxn>
                <a:cxn ang="0">
                  <a:pos x="58" y="42"/>
                </a:cxn>
                <a:cxn ang="0">
                  <a:pos x="54" y="46"/>
                </a:cxn>
                <a:cxn ang="0">
                  <a:pos x="58" y="58"/>
                </a:cxn>
              </a:cxnLst>
              <a:rect l="0" t="0" r="r" b="b"/>
              <a:pathLst>
                <a:path w="74" h="60">
                  <a:moveTo>
                    <a:pt x="58" y="58"/>
                  </a:moveTo>
                  <a:lnTo>
                    <a:pt x="40" y="60"/>
                  </a:lnTo>
                  <a:lnTo>
                    <a:pt x="34" y="48"/>
                  </a:lnTo>
                  <a:lnTo>
                    <a:pt x="34" y="38"/>
                  </a:lnTo>
                  <a:lnTo>
                    <a:pt x="40" y="36"/>
                  </a:lnTo>
                  <a:lnTo>
                    <a:pt x="32" y="30"/>
                  </a:lnTo>
                  <a:lnTo>
                    <a:pt x="24" y="32"/>
                  </a:lnTo>
                  <a:lnTo>
                    <a:pt x="18" y="34"/>
                  </a:lnTo>
                  <a:lnTo>
                    <a:pt x="12" y="36"/>
                  </a:lnTo>
                  <a:lnTo>
                    <a:pt x="8" y="44"/>
                  </a:lnTo>
                  <a:lnTo>
                    <a:pt x="4" y="50"/>
                  </a:lnTo>
                  <a:lnTo>
                    <a:pt x="0" y="38"/>
                  </a:lnTo>
                  <a:lnTo>
                    <a:pt x="4" y="28"/>
                  </a:lnTo>
                  <a:lnTo>
                    <a:pt x="14" y="24"/>
                  </a:lnTo>
                  <a:lnTo>
                    <a:pt x="22" y="20"/>
                  </a:lnTo>
                  <a:lnTo>
                    <a:pt x="26" y="14"/>
                  </a:lnTo>
                  <a:lnTo>
                    <a:pt x="32" y="22"/>
                  </a:lnTo>
                  <a:lnTo>
                    <a:pt x="36" y="24"/>
                  </a:lnTo>
                  <a:lnTo>
                    <a:pt x="42" y="18"/>
                  </a:lnTo>
                  <a:lnTo>
                    <a:pt x="50" y="8"/>
                  </a:lnTo>
                  <a:lnTo>
                    <a:pt x="54" y="10"/>
                  </a:lnTo>
                  <a:lnTo>
                    <a:pt x="58" y="10"/>
                  </a:lnTo>
                  <a:lnTo>
                    <a:pt x="58" y="4"/>
                  </a:lnTo>
                  <a:lnTo>
                    <a:pt x="62" y="0"/>
                  </a:lnTo>
                  <a:lnTo>
                    <a:pt x="68" y="6"/>
                  </a:lnTo>
                  <a:lnTo>
                    <a:pt x="72" y="14"/>
                  </a:lnTo>
                  <a:lnTo>
                    <a:pt x="74" y="28"/>
                  </a:lnTo>
                  <a:lnTo>
                    <a:pt x="74" y="42"/>
                  </a:lnTo>
                  <a:lnTo>
                    <a:pt x="66" y="44"/>
                  </a:lnTo>
                  <a:lnTo>
                    <a:pt x="64" y="36"/>
                  </a:lnTo>
                  <a:lnTo>
                    <a:pt x="58" y="42"/>
                  </a:lnTo>
                  <a:lnTo>
                    <a:pt x="54" y="46"/>
                  </a:lnTo>
                  <a:lnTo>
                    <a:pt x="58" y="58"/>
                  </a:lnTo>
                  <a:close/>
                </a:path>
              </a:pathLst>
            </a:custGeom>
            <a:grpFill/>
            <a:ln w="3175">
              <a:solidFill>
                <a:schemeClr val="accent3"/>
              </a:solidFill>
              <a:prstDash val="solid"/>
              <a:round/>
              <a:headEnd/>
              <a:tailEnd/>
            </a:ln>
          </p:spPr>
          <p:txBody>
            <a:bodyPr/>
            <a:lstStyle/>
            <a:p>
              <a:pPr>
                <a:defRPr/>
              </a:pPr>
              <a:endParaRPr lang="en-GB"/>
            </a:p>
          </p:txBody>
        </p:sp>
        <p:sp>
          <p:nvSpPr>
            <p:cNvPr id="275" name="Freeform 275"/>
            <p:cNvSpPr>
              <a:spLocks/>
            </p:cNvSpPr>
            <p:nvPr/>
          </p:nvSpPr>
          <p:spPr bwMode="gray">
            <a:xfrm>
              <a:off x="4675" y="2369"/>
              <a:ext cx="18" cy="22"/>
            </a:xfrm>
            <a:custGeom>
              <a:avLst/>
              <a:gdLst/>
              <a:ahLst/>
              <a:cxnLst>
                <a:cxn ang="0">
                  <a:pos x="0" y="4"/>
                </a:cxn>
                <a:cxn ang="0">
                  <a:pos x="12" y="0"/>
                </a:cxn>
                <a:cxn ang="0">
                  <a:pos x="18" y="2"/>
                </a:cxn>
                <a:cxn ang="0">
                  <a:pos x="18" y="16"/>
                </a:cxn>
                <a:cxn ang="0">
                  <a:pos x="18" y="22"/>
                </a:cxn>
                <a:cxn ang="0">
                  <a:pos x="10" y="18"/>
                </a:cxn>
                <a:cxn ang="0">
                  <a:pos x="4" y="12"/>
                </a:cxn>
                <a:cxn ang="0">
                  <a:pos x="0" y="4"/>
                </a:cxn>
              </a:cxnLst>
              <a:rect l="0" t="0" r="r" b="b"/>
              <a:pathLst>
                <a:path w="18" h="22">
                  <a:moveTo>
                    <a:pt x="0" y="4"/>
                  </a:moveTo>
                  <a:lnTo>
                    <a:pt x="12" y="0"/>
                  </a:lnTo>
                  <a:lnTo>
                    <a:pt x="18" y="2"/>
                  </a:lnTo>
                  <a:lnTo>
                    <a:pt x="18" y="16"/>
                  </a:lnTo>
                  <a:lnTo>
                    <a:pt x="18" y="22"/>
                  </a:lnTo>
                  <a:lnTo>
                    <a:pt x="10" y="18"/>
                  </a:lnTo>
                  <a:lnTo>
                    <a:pt x="4" y="12"/>
                  </a:lnTo>
                  <a:lnTo>
                    <a:pt x="0" y="4"/>
                  </a:lnTo>
                  <a:close/>
                </a:path>
              </a:pathLst>
            </a:custGeom>
            <a:grpFill/>
            <a:ln w="3175">
              <a:solidFill>
                <a:schemeClr val="accent3"/>
              </a:solidFill>
              <a:prstDash val="solid"/>
              <a:round/>
              <a:headEnd/>
              <a:tailEnd/>
            </a:ln>
          </p:spPr>
          <p:txBody>
            <a:bodyPr/>
            <a:lstStyle/>
            <a:p>
              <a:pPr>
                <a:defRPr/>
              </a:pPr>
              <a:endParaRPr lang="en-GB"/>
            </a:p>
          </p:txBody>
        </p:sp>
        <p:sp>
          <p:nvSpPr>
            <p:cNvPr id="276" name="Freeform 276"/>
            <p:cNvSpPr>
              <a:spLocks/>
            </p:cNvSpPr>
            <p:nvPr/>
          </p:nvSpPr>
          <p:spPr bwMode="gray">
            <a:xfrm>
              <a:off x="4611" y="2353"/>
              <a:ext cx="20" cy="24"/>
            </a:xfrm>
            <a:custGeom>
              <a:avLst/>
              <a:gdLst/>
              <a:ahLst/>
              <a:cxnLst>
                <a:cxn ang="0">
                  <a:pos x="0" y="0"/>
                </a:cxn>
                <a:cxn ang="0">
                  <a:pos x="10" y="2"/>
                </a:cxn>
                <a:cxn ang="0">
                  <a:pos x="20" y="10"/>
                </a:cxn>
                <a:cxn ang="0">
                  <a:pos x="18" y="22"/>
                </a:cxn>
                <a:cxn ang="0">
                  <a:pos x="12" y="24"/>
                </a:cxn>
                <a:cxn ang="0">
                  <a:pos x="6" y="10"/>
                </a:cxn>
                <a:cxn ang="0">
                  <a:pos x="2" y="6"/>
                </a:cxn>
                <a:cxn ang="0">
                  <a:pos x="0" y="0"/>
                </a:cxn>
              </a:cxnLst>
              <a:rect l="0" t="0" r="r" b="b"/>
              <a:pathLst>
                <a:path w="20" h="24">
                  <a:moveTo>
                    <a:pt x="0" y="0"/>
                  </a:moveTo>
                  <a:lnTo>
                    <a:pt x="10" y="2"/>
                  </a:lnTo>
                  <a:lnTo>
                    <a:pt x="20" y="10"/>
                  </a:lnTo>
                  <a:lnTo>
                    <a:pt x="18" y="22"/>
                  </a:lnTo>
                  <a:lnTo>
                    <a:pt x="12" y="24"/>
                  </a:lnTo>
                  <a:lnTo>
                    <a:pt x="6" y="10"/>
                  </a:lnTo>
                  <a:lnTo>
                    <a:pt x="2" y="6"/>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77" name="Freeform 277"/>
            <p:cNvSpPr>
              <a:spLocks/>
            </p:cNvSpPr>
            <p:nvPr/>
          </p:nvSpPr>
          <p:spPr bwMode="gray">
            <a:xfrm>
              <a:off x="4637" y="2383"/>
              <a:ext cx="22" cy="20"/>
            </a:xfrm>
            <a:custGeom>
              <a:avLst/>
              <a:gdLst/>
              <a:ahLst/>
              <a:cxnLst>
                <a:cxn ang="0">
                  <a:pos x="0" y="0"/>
                </a:cxn>
                <a:cxn ang="0">
                  <a:pos x="0" y="10"/>
                </a:cxn>
                <a:cxn ang="0">
                  <a:pos x="0" y="20"/>
                </a:cxn>
                <a:cxn ang="0">
                  <a:pos x="6" y="16"/>
                </a:cxn>
                <a:cxn ang="0">
                  <a:pos x="18" y="8"/>
                </a:cxn>
                <a:cxn ang="0">
                  <a:pos x="22" y="2"/>
                </a:cxn>
                <a:cxn ang="0">
                  <a:pos x="14" y="0"/>
                </a:cxn>
                <a:cxn ang="0">
                  <a:pos x="8" y="2"/>
                </a:cxn>
                <a:cxn ang="0">
                  <a:pos x="0" y="0"/>
                </a:cxn>
              </a:cxnLst>
              <a:rect l="0" t="0" r="r" b="b"/>
              <a:pathLst>
                <a:path w="22" h="20">
                  <a:moveTo>
                    <a:pt x="0" y="0"/>
                  </a:moveTo>
                  <a:lnTo>
                    <a:pt x="0" y="10"/>
                  </a:lnTo>
                  <a:lnTo>
                    <a:pt x="0" y="20"/>
                  </a:lnTo>
                  <a:lnTo>
                    <a:pt x="6" y="16"/>
                  </a:lnTo>
                  <a:lnTo>
                    <a:pt x="18" y="8"/>
                  </a:lnTo>
                  <a:lnTo>
                    <a:pt x="22" y="2"/>
                  </a:lnTo>
                  <a:lnTo>
                    <a:pt x="14" y="0"/>
                  </a:lnTo>
                  <a:lnTo>
                    <a:pt x="8" y="2"/>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78" name="Freeform 278"/>
            <p:cNvSpPr>
              <a:spLocks/>
            </p:cNvSpPr>
            <p:nvPr/>
          </p:nvSpPr>
          <p:spPr bwMode="gray">
            <a:xfrm>
              <a:off x="4643" y="2395"/>
              <a:ext cx="24" cy="28"/>
            </a:xfrm>
            <a:custGeom>
              <a:avLst/>
              <a:gdLst/>
              <a:ahLst/>
              <a:cxnLst>
                <a:cxn ang="0">
                  <a:pos x="0" y="18"/>
                </a:cxn>
                <a:cxn ang="0">
                  <a:pos x="6" y="26"/>
                </a:cxn>
                <a:cxn ang="0">
                  <a:pos x="14" y="28"/>
                </a:cxn>
                <a:cxn ang="0">
                  <a:pos x="14" y="16"/>
                </a:cxn>
                <a:cxn ang="0">
                  <a:pos x="18" y="12"/>
                </a:cxn>
                <a:cxn ang="0">
                  <a:pos x="24" y="8"/>
                </a:cxn>
                <a:cxn ang="0">
                  <a:pos x="22" y="4"/>
                </a:cxn>
                <a:cxn ang="0">
                  <a:pos x="16" y="0"/>
                </a:cxn>
                <a:cxn ang="0">
                  <a:pos x="10" y="2"/>
                </a:cxn>
                <a:cxn ang="0">
                  <a:pos x="8" y="10"/>
                </a:cxn>
                <a:cxn ang="0">
                  <a:pos x="4" y="16"/>
                </a:cxn>
                <a:cxn ang="0">
                  <a:pos x="0" y="18"/>
                </a:cxn>
              </a:cxnLst>
              <a:rect l="0" t="0" r="r" b="b"/>
              <a:pathLst>
                <a:path w="24" h="28">
                  <a:moveTo>
                    <a:pt x="0" y="18"/>
                  </a:moveTo>
                  <a:lnTo>
                    <a:pt x="6" y="26"/>
                  </a:lnTo>
                  <a:lnTo>
                    <a:pt x="14" y="28"/>
                  </a:lnTo>
                  <a:lnTo>
                    <a:pt x="14" y="16"/>
                  </a:lnTo>
                  <a:lnTo>
                    <a:pt x="18" y="12"/>
                  </a:lnTo>
                  <a:lnTo>
                    <a:pt x="24" y="8"/>
                  </a:lnTo>
                  <a:lnTo>
                    <a:pt x="22" y="4"/>
                  </a:lnTo>
                  <a:lnTo>
                    <a:pt x="16" y="0"/>
                  </a:lnTo>
                  <a:lnTo>
                    <a:pt x="10" y="2"/>
                  </a:lnTo>
                  <a:lnTo>
                    <a:pt x="8" y="10"/>
                  </a:lnTo>
                  <a:lnTo>
                    <a:pt x="4" y="16"/>
                  </a:lnTo>
                  <a:lnTo>
                    <a:pt x="0" y="18"/>
                  </a:lnTo>
                  <a:close/>
                </a:path>
              </a:pathLst>
            </a:custGeom>
            <a:grpFill/>
            <a:ln w="3175">
              <a:solidFill>
                <a:schemeClr val="accent3"/>
              </a:solidFill>
              <a:prstDash val="solid"/>
              <a:round/>
              <a:headEnd/>
              <a:tailEnd/>
            </a:ln>
          </p:spPr>
          <p:txBody>
            <a:bodyPr/>
            <a:lstStyle/>
            <a:p>
              <a:pPr>
                <a:defRPr/>
              </a:pPr>
              <a:endParaRPr lang="en-GB"/>
            </a:p>
          </p:txBody>
        </p:sp>
        <p:sp>
          <p:nvSpPr>
            <p:cNvPr id="279" name="Freeform 279"/>
            <p:cNvSpPr>
              <a:spLocks/>
            </p:cNvSpPr>
            <p:nvPr/>
          </p:nvSpPr>
          <p:spPr bwMode="gray">
            <a:xfrm>
              <a:off x="4607" y="2161"/>
              <a:ext cx="30" cy="54"/>
            </a:xfrm>
            <a:custGeom>
              <a:avLst/>
              <a:gdLst/>
              <a:ahLst/>
              <a:cxnLst>
                <a:cxn ang="0">
                  <a:pos x="30" y="4"/>
                </a:cxn>
                <a:cxn ang="0">
                  <a:pos x="26" y="18"/>
                </a:cxn>
                <a:cxn ang="0">
                  <a:pos x="22" y="28"/>
                </a:cxn>
                <a:cxn ang="0">
                  <a:pos x="20" y="36"/>
                </a:cxn>
                <a:cxn ang="0">
                  <a:pos x="16" y="48"/>
                </a:cxn>
                <a:cxn ang="0">
                  <a:pos x="10" y="54"/>
                </a:cxn>
                <a:cxn ang="0">
                  <a:pos x="4" y="42"/>
                </a:cxn>
                <a:cxn ang="0">
                  <a:pos x="0" y="26"/>
                </a:cxn>
                <a:cxn ang="0">
                  <a:pos x="8" y="12"/>
                </a:cxn>
                <a:cxn ang="0">
                  <a:pos x="18" y="4"/>
                </a:cxn>
                <a:cxn ang="0">
                  <a:pos x="22" y="0"/>
                </a:cxn>
                <a:cxn ang="0">
                  <a:pos x="30" y="4"/>
                </a:cxn>
              </a:cxnLst>
              <a:rect l="0" t="0" r="r" b="b"/>
              <a:pathLst>
                <a:path w="30" h="54">
                  <a:moveTo>
                    <a:pt x="30" y="4"/>
                  </a:moveTo>
                  <a:lnTo>
                    <a:pt x="26" y="18"/>
                  </a:lnTo>
                  <a:lnTo>
                    <a:pt x="22" y="28"/>
                  </a:lnTo>
                  <a:lnTo>
                    <a:pt x="20" y="36"/>
                  </a:lnTo>
                  <a:lnTo>
                    <a:pt x="16" y="48"/>
                  </a:lnTo>
                  <a:lnTo>
                    <a:pt x="10" y="54"/>
                  </a:lnTo>
                  <a:lnTo>
                    <a:pt x="4" y="42"/>
                  </a:lnTo>
                  <a:lnTo>
                    <a:pt x="0" y="26"/>
                  </a:lnTo>
                  <a:lnTo>
                    <a:pt x="8" y="12"/>
                  </a:lnTo>
                  <a:lnTo>
                    <a:pt x="18" y="4"/>
                  </a:lnTo>
                  <a:lnTo>
                    <a:pt x="22" y="0"/>
                  </a:lnTo>
                  <a:lnTo>
                    <a:pt x="30" y="4"/>
                  </a:lnTo>
                  <a:close/>
                </a:path>
              </a:pathLst>
            </a:custGeom>
            <a:grpFill/>
            <a:ln w="3175">
              <a:solidFill>
                <a:schemeClr val="accent3"/>
              </a:solidFill>
              <a:prstDash val="solid"/>
              <a:round/>
              <a:headEnd/>
              <a:tailEnd/>
            </a:ln>
          </p:spPr>
          <p:txBody>
            <a:bodyPr/>
            <a:lstStyle/>
            <a:p>
              <a:pPr>
                <a:defRPr/>
              </a:pPr>
              <a:endParaRPr lang="en-GB"/>
            </a:p>
          </p:txBody>
        </p:sp>
        <p:sp>
          <p:nvSpPr>
            <p:cNvPr id="280" name="Freeform 280"/>
            <p:cNvSpPr>
              <a:spLocks/>
            </p:cNvSpPr>
            <p:nvPr/>
          </p:nvSpPr>
          <p:spPr bwMode="gray">
            <a:xfrm>
              <a:off x="4425" y="2247"/>
              <a:ext cx="38" cy="30"/>
            </a:xfrm>
            <a:custGeom>
              <a:avLst/>
              <a:gdLst/>
              <a:ahLst/>
              <a:cxnLst>
                <a:cxn ang="0">
                  <a:pos x="10" y="6"/>
                </a:cxn>
                <a:cxn ang="0">
                  <a:pos x="20" y="0"/>
                </a:cxn>
                <a:cxn ang="0">
                  <a:pos x="30" y="0"/>
                </a:cxn>
                <a:cxn ang="0">
                  <a:pos x="38" y="2"/>
                </a:cxn>
                <a:cxn ang="0">
                  <a:pos x="34" y="8"/>
                </a:cxn>
                <a:cxn ang="0">
                  <a:pos x="30" y="14"/>
                </a:cxn>
                <a:cxn ang="0">
                  <a:pos x="30" y="24"/>
                </a:cxn>
                <a:cxn ang="0">
                  <a:pos x="22" y="26"/>
                </a:cxn>
                <a:cxn ang="0">
                  <a:pos x="16" y="30"/>
                </a:cxn>
                <a:cxn ang="0">
                  <a:pos x="6" y="28"/>
                </a:cxn>
                <a:cxn ang="0">
                  <a:pos x="0" y="20"/>
                </a:cxn>
                <a:cxn ang="0">
                  <a:pos x="0" y="10"/>
                </a:cxn>
                <a:cxn ang="0">
                  <a:pos x="10" y="6"/>
                </a:cxn>
              </a:cxnLst>
              <a:rect l="0" t="0" r="r" b="b"/>
              <a:pathLst>
                <a:path w="38" h="30">
                  <a:moveTo>
                    <a:pt x="10" y="6"/>
                  </a:moveTo>
                  <a:lnTo>
                    <a:pt x="20" y="0"/>
                  </a:lnTo>
                  <a:lnTo>
                    <a:pt x="30" y="0"/>
                  </a:lnTo>
                  <a:lnTo>
                    <a:pt x="38" y="2"/>
                  </a:lnTo>
                  <a:lnTo>
                    <a:pt x="34" y="8"/>
                  </a:lnTo>
                  <a:lnTo>
                    <a:pt x="30" y="14"/>
                  </a:lnTo>
                  <a:lnTo>
                    <a:pt x="30" y="24"/>
                  </a:lnTo>
                  <a:lnTo>
                    <a:pt x="22" y="26"/>
                  </a:lnTo>
                  <a:lnTo>
                    <a:pt x="16" y="30"/>
                  </a:lnTo>
                  <a:lnTo>
                    <a:pt x="6" y="28"/>
                  </a:lnTo>
                  <a:lnTo>
                    <a:pt x="0" y="20"/>
                  </a:lnTo>
                  <a:lnTo>
                    <a:pt x="0" y="10"/>
                  </a:lnTo>
                  <a:lnTo>
                    <a:pt x="10" y="6"/>
                  </a:lnTo>
                  <a:close/>
                </a:path>
              </a:pathLst>
            </a:custGeom>
            <a:grpFill/>
            <a:ln w="3175">
              <a:solidFill>
                <a:schemeClr val="accent3"/>
              </a:solidFill>
              <a:prstDash val="solid"/>
              <a:round/>
              <a:headEnd/>
              <a:tailEnd/>
            </a:ln>
          </p:spPr>
          <p:txBody>
            <a:bodyPr/>
            <a:lstStyle/>
            <a:p>
              <a:pPr>
                <a:defRPr/>
              </a:pPr>
              <a:endParaRPr lang="en-GB"/>
            </a:p>
          </p:txBody>
        </p:sp>
        <p:sp>
          <p:nvSpPr>
            <p:cNvPr id="281" name="Freeform 281"/>
            <p:cNvSpPr>
              <a:spLocks/>
            </p:cNvSpPr>
            <p:nvPr/>
          </p:nvSpPr>
          <p:spPr bwMode="gray">
            <a:xfrm>
              <a:off x="4921" y="1795"/>
              <a:ext cx="92" cy="78"/>
            </a:xfrm>
            <a:custGeom>
              <a:avLst/>
              <a:gdLst/>
              <a:ahLst/>
              <a:cxnLst>
                <a:cxn ang="0">
                  <a:pos x="30" y="0"/>
                </a:cxn>
                <a:cxn ang="0">
                  <a:pos x="38" y="6"/>
                </a:cxn>
                <a:cxn ang="0">
                  <a:pos x="48" y="16"/>
                </a:cxn>
                <a:cxn ang="0">
                  <a:pos x="66" y="26"/>
                </a:cxn>
                <a:cxn ang="0">
                  <a:pos x="76" y="30"/>
                </a:cxn>
                <a:cxn ang="0">
                  <a:pos x="84" y="24"/>
                </a:cxn>
                <a:cxn ang="0">
                  <a:pos x="90" y="24"/>
                </a:cxn>
                <a:cxn ang="0">
                  <a:pos x="84" y="30"/>
                </a:cxn>
                <a:cxn ang="0">
                  <a:pos x="88" y="36"/>
                </a:cxn>
                <a:cxn ang="0">
                  <a:pos x="92" y="40"/>
                </a:cxn>
                <a:cxn ang="0">
                  <a:pos x="84" y="46"/>
                </a:cxn>
                <a:cxn ang="0">
                  <a:pos x="80" y="48"/>
                </a:cxn>
                <a:cxn ang="0">
                  <a:pos x="74" y="46"/>
                </a:cxn>
                <a:cxn ang="0">
                  <a:pos x="68" y="48"/>
                </a:cxn>
                <a:cxn ang="0">
                  <a:pos x="58" y="52"/>
                </a:cxn>
                <a:cxn ang="0">
                  <a:pos x="52" y="60"/>
                </a:cxn>
                <a:cxn ang="0">
                  <a:pos x="52" y="66"/>
                </a:cxn>
                <a:cxn ang="0">
                  <a:pos x="44" y="62"/>
                </a:cxn>
                <a:cxn ang="0">
                  <a:pos x="36" y="56"/>
                </a:cxn>
                <a:cxn ang="0">
                  <a:pos x="28" y="54"/>
                </a:cxn>
                <a:cxn ang="0">
                  <a:pos x="24" y="56"/>
                </a:cxn>
                <a:cxn ang="0">
                  <a:pos x="22" y="60"/>
                </a:cxn>
                <a:cxn ang="0">
                  <a:pos x="16" y="56"/>
                </a:cxn>
                <a:cxn ang="0">
                  <a:pos x="10" y="54"/>
                </a:cxn>
                <a:cxn ang="0">
                  <a:pos x="8" y="58"/>
                </a:cxn>
                <a:cxn ang="0">
                  <a:pos x="10" y="64"/>
                </a:cxn>
                <a:cxn ang="0">
                  <a:pos x="16" y="66"/>
                </a:cxn>
                <a:cxn ang="0">
                  <a:pos x="14" y="72"/>
                </a:cxn>
                <a:cxn ang="0">
                  <a:pos x="8" y="74"/>
                </a:cxn>
                <a:cxn ang="0">
                  <a:pos x="2" y="78"/>
                </a:cxn>
                <a:cxn ang="0">
                  <a:pos x="2" y="68"/>
                </a:cxn>
                <a:cxn ang="0">
                  <a:pos x="0" y="60"/>
                </a:cxn>
                <a:cxn ang="0">
                  <a:pos x="0" y="52"/>
                </a:cxn>
                <a:cxn ang="0">
                  <a:pos x="6" y="50"/>
                </a:cxn>
                <a:cxn ang="0">
                  <a:pos x="10" y="44"/>
                </a:cxn>
                <a:cxn ang="0">
                  <a:pos x="10" y="38"/>
                </a:cxn>
                <a:cxn ang="0">
                  <a:pos x="16" y="38"/>
                </a:cxn>
                <a:cxn ang="0">
                  <a:pos x="22" y="42"/>
                </a:cxn>
                <a:cxn ang="0">
                  <a:pos x="28" y="40"/>
                </a:cxn>
                <a:cxn ang="0">
                  <a:pos x="30" y="16"/>
                </a:cxn>
                <a:cxn ang="0">
                  <a:pos x="30" y="0"/>
                </a:cxn>
              </a:cxnLst>
              <a:rect l="0" t="0" r="r" b="b"/>
              <a:pathLst>
                <a:path w="92" h="78">
                  <a:moveTo>
                    <a:pt x="30" y="0"/>
                  </a:moveTo>
                  <a:lnTo>
                    <a:pt x="38" y="6"/>
                  </a:lnTo>
                  <a:lnTo>
                    <a:pt x="48" y="16"/>
                  </a:lnTo>
                  <a:lnTo>
                    <a:pt x="66" y="26"/>
                  </a:lnTo>
                  <a:lnTo>
                    <a:pt x="76" y="30"/>
                  </a:lnTo>
                  <a:lnTo>
                    <a:pt x="84" y="24"/>
                  </a:lnTo>
                  <a:lnTo>
                    <a:pt x="90" y="24"/>
                  </a:lnTo>
                  <a:lnTo>
                    <a:pt x="84" y="30"/>
                  </a:lnTo>
                  <a:lnTo>
                    <a:pt x="88" y="36"/>
                  </a:lnTo>
                  <a:lnTo>
                    <a:pt x="92" y="40"/>
                  </a:lnTo>
                  <a:lnTo>
                    <a:pt x="84" y="46"/>
                  </a:lnTo>
                  <a:lnTo>
                    <a:pt x="80" y="48"/>
                  </a:lnTo>
                  <a:lnTo>
                    <a:pt x="74" y="46"/>
                  </a:lnTo>
                  <a:lnTo>
                    <a:pt x="68" y="48"/>
                  </a:lnTo>
                  <a:lnTo>
                    <a:pt x="58" y="52"/>
                  </a:lnTo>
                  <a:lnTo>
                    <a:pt x="52" y="60"/>
                  </a:lnTo>
                  <a:lnTo>
                    <a:pt x="52" y="66"/>
                  </a:lnTo>
                  <a:lnTo>
                    <a:pt x="44" y="62"/>
                  </a:lnTo>
                  <a:lnTo>
                    <a:pt x="36" y="56"/>
                  </a:lnTo>
                  <a:lnTo>
                    <a:pt x="28" y="54"/>
                  </a:lnTo>
                  <a:lnTo>
                    <a:pt x="24" y="56"/>
                  </a:lnTo>
                  <a:lnTo>
                    <a:pt x="22" y="60"/>
                  </a:lnTo>
                  <a:lnTo>
                    <a:pt x="16" y="56"/>
                  </a:lnTo>
                  <a:lnTo>
                    <a:pt x="10" y="54"/>
                  </a:lnTo>
                  <a:lnTo>
                    <a:pt x="8" y="58"/>
                  </a:lnTo>
                  <a:lnTo>
                    <a:pt x="10" y="64"/>
                  </a:lnTo>
                  <a:lnTo>
                    <a:pt x="16" y="66"/>
                  </a:lnTo>
                  <a:lnTo>
                    <a:pt x="14" y="72"/>
                  </a:lnTo>
                  <a:lnTo>
                    <a:pt x="8" y="74"/>
                  </a:lnTo>
                  <a:lnTo>
                    <a:pt x="2" y="78"/>
                  </a:lnTo>
                  <a:lnTo>
                    <a:pt x="2" y="68"/>
                  </a:lnTo>
                  <a:lnTo>
                    <a:pt x="0" y="60"/>
                  </a:lnTo>
                  <a:lnTo>
                    <a:pt x="0" y="52"/>
                  </a:lnTo>
                  <a:lnTo>
                    <a:pt x="6" y="50"/>
                  </a:lnTo>
                  <a:lnTo>
                    <a:pt x="10" y="44"/>
                  </a:lnTo>
                  <a:lnTo>
                    <a:pt x="10" y="38"/>
                  </a:lnTo>
                  <a:lnTo>
                    <a:pt x="16" y="38"/>
                  </a:lnTo>
                  <a:lnTo>
                    <a:pt x="22" y="42"/>
                  </a:lnTo>
                  <a:lnTo>
                    <a:pt x="28" y="40"/>
                  </a:lnTo>
                  <a:lnTo>
                    <a:pt x="30" y="16"/>
                  </a:lnTo>
                  <a:lnTo>
                    <a:pt x="30" y="0"/>
                  </a:lnTo>
                  <a:close/>
                </a:path>
              </a:pathLst>
            </a:custGeom>
            <a:grpFill/>
            <a:ln w="3175">
              <a:solidFill>
                <a:schemeClr val="accent3"/>
              </a:solidFill>
              <a:prstDash val="solid"/>
              <a:round/>
              <a:headEnd/>
              <a:tailEnd/>
            </a:ln>
          </p:spPr>
          <p:txBody>
            <a:bodyPr/>
            <a:lstStyle/>
            <a:p>
              <a:pPr>
                <a:defRPr/>
              </a:pPr>
              <a:endParaRPr lang="en-GB"/>
            </a:p>
          </p:txBody>
        </p:sp>
        <p:sp>
          <p:nvSpPr>
            <p:cNvPr id="282" name="Freeform 282"/>
            <p:cNvSpPr>
              <a:spLocks/>
            </p:cNvSpPr>
            <p:nvPr/>
          </p:nvSpPr>
          <p:spPr bwMode="gray">
            <a:xfrm>
              <a:off x="4799" y="2003"/>
              <a:ext cx="40" cy="26"/>
            </a:xfrm>
            <a:custGeom>
              <a:avLst/>
              <a:gdLst/>
              <a:ahLst/>
              <a:cxnLst>
                <a:cxn ang="0">
                  <a:pos x="30" y="16"/>
                </a:cxn>
                <a:cxn ang="0">
                  <a:pos x="24" y="14"/>
                </a:cxn>
                <a:cxn ang="0">
                  <a:pos x="18" y="18"/>
                </a:cxn>
                <a:cxn ang="0">
                  <a:pos x="14" y="26"/>
                </a:cxn>
                <a:cxn ang="0">
                  <a:pos x="6" y="24"/>
                </a:cxn>
                <a:cxn ang="0">
                  <a:pos x="6" y="18"/>
                </a:cxn>
                <a:cxn ang="0">
                  <a:pos x="0" y="14"/>
                </a:cxn>
                <a:cxn ang="0">
                  <a:pos x="8" y="8"/>
                </a:cxn>
                <a:cxn ang="0">
                  <a:pos x="16" y="8"/>
                </a:cxn>
                <a:cxn ang="0">
                  <a:pos x="24" y="6"/>
                </a:cxn>
                <a:cxn ang="0">
                  <a:pos x="28" y="0"/>
                </a:cxn>
                <a:cxn ang="0">
                  <a:pos x="36" y="0"/>
                </a:cxn>
                <a:cxn ang="0">
                  <a:pos x="40" y="6"/>
                </a:cxn>
                <a:cxn ang="0">
                  <a:pos x="38" y="8"/>
                </a:cxn>
                <a:cxn ang="0">
                  <a:pos x="34" y="14"/>
                </a:cxn>
                <a:cxn ang="0">
                  <a:pos x="30" y="16"/>
                </a:cxn>
              </a:cxnLst>
              <a:rect l="0" t="0" r="r" b="b"/>
              <a:pathLst>
                <a:path w="40" h="26">
                  <a:moveTo>
                    <a:pt x="30" y="16"/>
                  </a:moveTo>
                  <a:lnTo>
                    <a:pt x="24" y="14"/>
                  </a:lnTo>
                  <a:lnTo>
                    <a:pt x="18" y="18"/>
                  </a:lnTo>
                  <a:lnTo>
                    <a:pt x="14" y="26"/>
                  </a:lnTo>
                  <a:lnTo>
                    <a:pt x="6" y="24"/>
                  </a:lnTo>
                  <a:lnTo>
                    <a:pt x="6" y="18"/>
                  </a:lnTo>
                  <a:lnTo>
                    <a:pt x="0" y="14"/>
                  </a:lnTo>
                  <a:lnTo>
                    <a:pt x="8" y="8"/>
                  </a:lnTo>
                  <a:lnTo>
                    <a:pt x="16" y="8"/>
                  </a:lnTo>
                  <a:lnTo>
                    <a:pt x="24" y="6"/>
                  </a:lnTo>
                  <a:lnTo>
                    <a:pt x="28" y="0"/>
                  </a:lnTo>
                  <a:lnTo>
                    <a:pt x="36" y="0"/>
                  </a:lnTo>
                  <a:lnTo>
                    <a:pt x="40" y="6"/>
                  </a:lnTo>
                  <a:lnTo>
                    <a:pt x="38" y="8"/>
                  </a:lnTo>
                  <a:lnTo>
                    <a:pt x="34" y="14"/>
                  </a:lnTo>
                  <a:lnTo>
                    <a:pt x="30" y="16"/>
                  </a:lnTo>
                  <a:close/>
                </a:path>
              </a:pathLst>
            </a:custGeom>
            <a:grpFill/>
            <a:ln w="3175">
              <a:solidFill>
                <a:schemeClr val="accent3"/>
              </a:solidFill>
              <a:prstDash val="solid"/>
              <a:round/>
              <a:headEnd/>
              <a:tailEnd/>
            </a:ln>
          </p:spPr>
          <p:txBody>
            <a:bodyPr/>
            <a:lstStyle/>
            <a:p>
              <a:pPr>
                <a:defRPr/>
              </a:pPr>
              <a:endParaRPr lang="en-GB"/>
            </a:p>
          </p:txBody>
        </p:sp>
        <p:sp>
          <p:nvSpPr>
            <p:cNvPr id="283" name="Freeform 283"/>
            <p:cNvSpPr>
              <a:spLocks/>
            </p:cNvSpPr>
            <p:nvPr/>
          </p:nvSpPr>
          <p:spPr bwMode="gray">
            <a:xfrm>
              <a:off x="4757" y="2009"/>
              <a:ext cx="38" cy="50"/>
            </a:xfrm>
            <a:custGeom>
              <a:avLst/>
              <a:gdLst/>
              <a:ahLst/>
              <a:cxnLst>
                <a:cxn ang="0">
                  <a:pos x="4" y="12"/>
                </a:cxn>
                <a:cxn ang="0">
                  <a:pos x="10" y="8"/>
                </a:cxn>
                <a:cxn ang="0">
                  <a:pos x="16" y="0"/>
                </a:cxn>
                <a:cxn ang="0">
                  <a:pos x="24" y="0"/>
                </a:cxn>
                <a:cxn ang="0">
                  <a:pos x="28" y="6"/>
                </a:cxn>
                <a:cxn ang="0">
                  <a:pos x="34" y="10"/>
                </a:cxn>
                <a:cxn ang="0">
                  <a:pos x="38" y="16"/>
                </a:cxn>
                <a:cxn ang="0">
                  <a:pos x="36" y="24"/>
                </a:cxn>
                <a:cxn ang="0">
                  <a:pos x="32" y="26"/>
                </a:cxn>
                <a:cxn ang="0">
                  <a:pos x="30" y="32"/>
                </a:cxn>
                <a:cxn ang="0">
                  <a:pos x="30" y="40"/>
                </a:cxn>
                <a:cxn ang="0">
                  <a:pos x="26" y="50"/>
                </a:cxn>
                <a:cxn ang="0">
                  <a:pos x="18" y="48"/>
                </a:cxn>
                <a:cxn ang="0">
                  <a:pos x="18" y="44"/>
                </a:cxn>
                <a:cxn ang="0">
                  <a:pos x="20" y="36"/>
                </a:cxn>
                <a:cxn ang="0">
                  <a:pos x="12" y="36"/>
                </a:cxn>
                <a:cxn ang="0">
                  <a:pos x="14" y="30"/>
                </a:cxn>
                <a:cxn ang="0">
                  <a:pos x="18" y="24"/>
                </a:cxn>
                <a:cxn ang="0">
                  <a:pos x="18" y="20"/>
                </a:cxn>
                <a:cxn ang="0">
                  <a:pos x="16" y="14"/>
                </a:cxn>
                <a:cxn ang="0">
                  <a:pos x="8" y="16"/>
                </a:cxn>
                <a:cxn ang="0">
                  <a:pos x="0" y="18"/>
                </a:cxn>
                <a:cxn ang="0">
                  <a:pos x="4" y="12"/>
                </a:cxn>
              </a:cxnLst>
              <a:rect l="0" t="0" r="r" b="b"/>
              <a:pathLst>
                <a:path w="38" h="50">
                  <a:moveTo>
                    <a:pt x="4" y="12"/>
                  </a:moveTo>
                  <a:lnTo>
                    <a:pt x="10" y="8"/>
                  </a:lnTo>
                  <a:lnTo>
                    <a:pt x="16" y="0"/>
                  </a:lnTo>
                  <a:lnTo>
                    <a:pt x="24" y="0"/>
                  </a:lnTo>
                  <a:lnTo>
                    <a:pt x="28" y="6"/>
                  </a:lnTo>
                  <a:lnTo>
                    <a:pt x="34" y="10"/>
                  </a:lnTo>
                  <a:lnTo>
                    <a:pt x="38" y="16"/>
                  </a:lnTo>
                  <a:lnTo>
                    <a:pt x="36" y="24"/>
                  </a:lnTo>
                  <a:lnTo>
                    <a:pt x="32" y="26"/>
                  </a:lnTo>
                  <a:lnTo>
                    <a:pt x="30" y="32"/>
                  </a:lnTo>
                  <a:lnTo>
                    <a:pt x="30" y="40"/>
                  </a:lnTo>
                  <a:lnTo>
                    <a:pt x="26" y="50"/>
                  </a:lnTo>
                  <a:lnTo>
                    <a:pt x="18" y="48"/>
                  </a:lnTo>
                  <a:lnTo>
                    <a:pt x="18" y="44"/>
                  </a:lnTo>
                  <a:lnTo>
                    <a:pt x="20" y="36"/>
                  </a:lnTo>
                  <a:lnTo>
                    <a:pt x="12" y="36"/>
                  </a:lnTo>
                  <a:lnTo>
                    <a:pt x="14" y="30"/>
                  </a:lnTo>
                  <a:lnTo>
                    <a:pt x="18" y="24"/>
                  </a:lnTo>
                  <a:lnTo>
                    <a:pt x="18" y="20"/>
                  </a:lnTo>
                  <a:lnTo>
                    <a:pt x="16" y="14"/>
                  </a:lnTo>
                  <a:lnTo>
                    <a:pt x="8" y="16"/>
                  </a:lnTo>
                  <a:lnTo>
                    <a:pt x="0" y="18"/>
                  </a:lnTo>
                  <a:lnTo>
                    <a:pt x="4" y="12"/>
                  </a:lnTo>
                  <a:close/>
                </a:path>
              </a:pathLst>
            </a:custGeom>
            <a:grpFill/>
            <a:ln w="3175">
              <a:solidFill>
                <a:schemeClr val="accent3"/>
              </a:solidFill>
              <a:prstDash val="solid"/>
              <a:round/>
              <a:headEnd/>
              <a:tailEnd/>
            </a:ln>
          </p:spPr>
          <p:txBody>
            <a:bodyPr/>
            <a:lstStyle/>
            <a:p>
              <a:pPr>
                <a:defRPr/>
              </a:pPr>
              <a:endParaRPr lang="en-GB"/>
            </a:p>
          </p:txBody>
        </p:sp>
        <p:sp>
          <p:nvSpPr>
            <p:cNvPr id="284" name="Freeform 284"/>
            <p:cNvSpPr>
              <a:spLocks/>
            </p:cNvSpPr>
            <p:nvPr/>
          </p:nvSpPr>
          <p:spPr bwMode="gray">
            <a:xfrm>
              <a:off x="4781" y="1869"/>
              <a:ext cx="174" cy="148"/>
            </a:xfrm>
            <a:custGeom>
              <a:avLst/>
              <a:gdLst/>
              <a:ahLst/>
              <a:cxnLst>
                <a:cxn ang="0">
                  <a:pos x="12" y="128"/>
                </a:cxn>
                <a:cxn ang="0">
                  <a:pos x="32" y="112"/>
                </a:cxn>
                <a:cxn ang="0">
                  <a:pos x="60" y="110"/>
                </a:cxn>
                <a:cxn ang="0">
                  <a:pos x="80" y="100"/>
                </a:cxn>
                <a:cxn ang="0">
                  <a:pos x="92" y="82"/>
                </a:cxn>
                <a:cxn ang="0">
                  <a:pos x="100" y="80"/>
                </a:cxn>
                <a:cxn ang="0">
                  <a:pos x="110" y="82"/>
                </a:cxn>
                <a:cxn ang="0">
                  <a:pos x="140" y="52"/>
                </a:cxn>
                <a:cxn ang="0">
                  <a:pos x="144" y="30"/>
                </a:cxn>
                <a:cxn ang="0">
                  <a:pos x="146" y="10"/>
                </a:cxn>
                <a:cxn ang="0">
                  <a:pos x="160" y="12"/>
                </a:cxn>
                <a:cxn ang="0">
                  <a:pos x="158" y="2"/>
                </a:cxn>
                <a:cxn ang="0">
                  <a:pos x="166" y="10"/>
                </a:cxn>
                <a:cxn ang="0">
                  <a:pos x="172" y="28"/>
                </a:cxn>
                <a:cxn ang="0">
                  <a:pos x="168" y="48"/>
                </a:cxn>
                <a:cxn ang="0">
                  <a:pos x="158" y="66"/>
                </a:cxn>
                <a:cxn ang="0">
                  <a:pos x="154" y="86"/>
                </a:cxn>
                <a:cxn ang="0">
                  <a:pos x="152" y="98"/>
                </a:cxn>
                <a:cxn ang="0">
                  <a:pos x="152" y="108"/>
                </a:cxn>
                <a:cxn ang="0">
                  <a:pos x="148" y="118"/>
                </a:cxn>
                <a:cxn ang="0">
                  <a:pos x="138" y="116"/>
                </a:cxn>
                <a:cxn ang="0">
                  <a:pos x="126" y="116"/>
                </a:cxn>
                <a:cxn ang="0">
                  <a:pos x="126" y="128"/>
                </a:cxn>
                <a:cxn ang="0">
                  <a:pos x="116" y="126"/>
                </a:cxn>
                <a:cxn ang="0">
                  <a:pos x="102" y="126"/>
                </a:cxn>
                <a:cxn ang="0">
                  <a:pos x="90" y="122"/>
                </a:cxn>
                <a:cxn ang="0">
                  <a:pos x="92" y="132"/>
                </a:cxn>
                <a:cxn ang="0">
                  <a:pos x="80" y="144"/>
                </a:cxn>
                <a:cxn ang="0">
                  <a:pos x="68" y="140"/>
                </a:cxn>
                <a:cxn ang="0">
                  <a:pos x="70" y="130"/>
                </a:cxn>
                <a:cxn ang="0">
                  <a:pos x="56" y="124"/>
                </a:cxn>
                <a:cxn ang="0">
                  <a:pos x="38" y="130"/>
                </a:cxn>
                <a:cxn ang="0">
                  <a:pos x="18" y="134"/>
                </a:cxn>
                <a:cxn ang="0">
                  <a:pos x="2" y="138"/>
                </a:cxn>
              </a:cxnLst>
              <a:rect l="0" t="0" r="r" b="b"/>
              <a:pathLst>
                <a:path w="174" h="148">
                  <a:moveTo>
                    <a:pt x="0" y="134"/>
                  </a:moveTo>
                  <a:lnTo>
                    <a:pt x="12" y="128"/>
                  </a:lnTo>
                  <a:lnTo>
                    <a:pt x="26" y="118"/>
                  </a:lnTo>
                  <a:lnTo>
                    <a:pt x="32" y="112"/>
                  </a:lnTo>
                  <a:lnTo>
                    <a:pt x="44" y="110"/>
                  </a:lnTo>
                  <a:lnTo>
                    <a:pt x="60" y="110"/>
                  </a:lnTo>
                  <a:lnTo>
                    <a:pt x="76" y="110"/>
                  </a:lnTo>
                  <a:lnTo>
                    <a:pt x="80" y="100"/>
                  </a:lnTo>
                  <a:lnTo>
                    <a:pt x="88" y="90"/>
                  </a:lnTo>
                  <a:lnTo>
                    <a:pt x="92" y="82"/>
                  </a:lnTo>
                  <a:lnTo>
                    <a:pt x="98" y="74"/>
                  </a:lnTo>
                  <a:lnTo>
                    <a:pt x="100" y="80"/>
                  </a:lnTo>
                  <a:lnTo>
                    <a:pt x="100" y="86"/>
                  </a:lnTo>
                  <a:lnTo>
                    <a:pt x="110" y="82"/>
                  </a:lnTo>
                  <a:lnTo>
                    <a:pt x="126" y="72"/>
                  </a:lnTo>
                  <a:lnTo>
                    <a:pt x="140" y="52"/>
                  </a:lnTo>
                  <a:lnTo>
                    <a:pt x="146" y="36"/>
                  </a:lnTo>
                  <a:lnTo>
                    <a:pt x="144" y="30"/>
                  </a:lnTo>
                  <a:lnTo>
                    <a:pt x="142" y="18"/>
                  </a:lnTo>
                  <a:lnTo>
                    <a:pt x="146" y="10"/>
                  </a:lnTo>
                  <a:lnTo>
                    <a:pt x="150" y="8"/>
                  </a:lnTo>
                  <a:lnTo>
                    <a:pt x="160" y="12"/>
                  </a:lnTo>
                  <a:lnTo>
                    <a:pt x="162" y="6"/>
                  </a:lnTo>
                  <a:lnTo>
                    <a:pt x="158" y="2"/>
                  </a:lnTo>
                  <a:lnTo>
                    <a:pt x="164" y="0"/>
                  </a:lnTo>
                  <a:lnTo>
                    <a:pt x="166" y="10"/>
                  </a:lnTo>
                  <a:lnTo>
                    <a:pt x="166" y="18"/>
                  </a:lnTo>
                  <a:lnTo>
                    <a:pt x="172" y="28"/>
                  </a:lnTo>
                  <a:lnTo>
                    <a:pt x="174" y="36"/>
                  </a:lnTo>
                  <a:lnTo>
                    <a:pt x="168" y="48"/>
                  </a:lnTo>
                  <a:lnTo>
                    <a:pt x="160" y="58"/>
                  </a:lnTo>
                  <a:lnTo>
                    <a:pt x="158" y="66"/>
                  </a:lnTo>
                  <a:lnTo>
                    <a:pt x="158" y="80"/>
                  </a:lnTo>
                  <a:lnTo>
                    <a:pt x="154" y="86"/>
                  </a:lnTo>
                  <a:lnTo>
                    <a:pt x="152" y="96"/>
                  </a:lnTo>
                  <a:lnTo>
                    <a:pt x="152" y="98"/>
                  </a:lnTo>
                  <a:lnTo>
                    <a:pt x="152" y="102"/>
                  </a:lnTo>
                  <a:lnTo>
                    <a:pt x="152" y="108"/>
                  </a:lnTo>
                  <a:lnTo>
                    <a:pt x="152" y="110"/>
                  </a:lnTo>
                  <a:lnTo>
                    <a:pt x="148" y="118"/>
                  </a:lnTo>
                  <a:lnTo>
                    <a:pt x="142" y="122"/>
                  </a:lnTo>
                  <a:lnTo>
                    <a:pt x="138" y="116"/>
                  </a:lnTo>
                  <a:lnTo>
                    <a:pt x="132" y="114"/>
                  </a:lnTo>
                  <a:lnTo>
                    <a:pt x="126" y="116"/>
                  </a:lnTo>
                  <a:lnTo>
                    <a:pt x="128" y="124"/>
                  </a:lnTo>
                  <a:lnTo>
                    <a:pt x="126" y="128"/>
                  </a:lnTo>
                  <a:lnTo>
                    <a:pt x="118" y="122"/>
                  </a:lnTo>
                  <a:lnTo>
                    <a:pt x="116" y="126"/>
                  </a:lnTo>
                  <a:lnTo>
                    <a:pt x="110" y="126"/>
                  </a:lnTo>
                  <a:lnTo>
                    <a:pt x="102" y="126"/>
                  </a:lnTo>
                  <a:lnTo>
                    <a:pt x="92" y="126"/>
                  </a:lnTo>
                  <a:lnTo>
                    <a:pt x="90" y="122"/>
                  </a:lnTo>
                  <a:lnTo>
                    <a:pt x="88" y="126"/>
                  </a:lnTo>
                  <a:lnTo>
                    <a:pt x="92" y="132"/>
                  </a:lnTo>
                  <a:lnTo>
                    <a:pt x="84" y="136"/>
                  </a:lnTo>
                  <a:lnTo>
                    <a:pt x="80" y="144"/>
                  </a:lnTo>
                  <a:lnTo>
                    <a:pt x="74" y="148"/>
                  </a:lnTo>
                  <a:lnTo>
                    <a:pt x="68" y="140"/>
                  </a:lnTo>
                  <a:lnTo>
                    <a:pt x="62" y="136"/>
                  </a:lnTo>
                  <a:lnTo>
                    <a:pt x="70" y="130"/>
                  </a:lnTo>
                  <a:lnTo>
                    <a:pt x="72" y="124"/>
                  </a:lnTo>
                  <a:lnTo>
                    <a:pt x="56" y="124"/>
                  </a:lnTo>
                  <a:lnTo>
                    <a:pt x="50" y="128"/>
                  </a:lnTo>
                  <a:lnTo>
                    <a:pt x="38" y="130"/>
                  </a:lnTo>
                  <a:lnTo>
                    <a:pt x="28" y="134"/>
                  </a:lnTo>
                  <a:lnTo>
                    <a:pt x="18" y="134"/>
                  </a:lnTo>
                  <a:lnTo>
                    <a:pt x="10" y="140"/>
                  </a:lnTo>
                  <a:lnTo>
                    <a:pt x="2" y="138"/>
                  </a:lnTo>
                  <a:lnTo>
                    <a:pt x="0" y="134"/>
                  </a:lnTo>
                  <a:close/>
                </a:path>
              </a:pathLst>
            </a:custGeom>
            <a:grpFill/>
            <a:ln w="3175">
              <a:solidFill>
                <a:schemeClr val="accent3"/>
              </a:solidFill>
              <a:prstDash val="solid"/>
              <a:round/>
              <a:headEnd/>
              <a:tailEnd/>
            </a:ln>
          </p:spPr>
          <p:txBody>
            <a:bodyPr/>
            <a:lstStyle/>
            <a:p>
              <a:pPr>
                <a:defRPr/>
              </a:pPr>
              <a:endParaRPr lang="en-GB"/>
            </a:p>
          </p:txBody>
        </p:sp>
        <p:sp>
          <p:nvSpPr>
            <p:cNvPr id="285" name="Freeform 285"/>
            <p:cNvSpPr>
              <a:spLocks/>
            </p:cNvSpPr>
            <p:nvPr/>
          </p:nvSpPr>
          <p:spPr bwMode="gray">
            <a:xfrm>
              <a:off x="4707" y="1927"/>
              <a:ext cx="50" cy="72"/>
            </a:xfrm>
            <a:custGeom>
              <a:avLst/>
              <a:gdLst/>
              <a:ahLst/>
              <a:cxnLst>
                <a:cxn ang="0">
                  <a:pos x="2" y="32"/>
                </a:cxn>
                <a:cxn ang="0">
                  <a:pos x="2" y="28"/>
                </a:cxn>
                <a:cxn ang="0">
                  <a:pos x="8" y="30"/>
                </a:cxn>
                <a:cxn ang="0">
                  <a:pos x="12" y="28"/>
                </a:cxn>
                <a:cxn ang="0">
                  <a:pos x="10" y="22"/>
                </a:cxn>
                <a:cxn ang="0">
                  <a:pos x="6" y="20"/>
                </a:cxn>
                <a:cxn ang="0">
                  <a:pos x="10" y="6"/>
                </a:cxn>
                <a:cxn ang="0">
                  <a:pos x="20" y="2"/>
                </a:cxn>
                <a:cxn ang="0">
                  <a:pos x="30" y="0"/>
                </a:cxn>
                <a:cxn ang="0">
                  <a:pos x="38" y="8"/>
                </a:cxn>
                <a:cxn ang="0">
                  <a:pos x="44" y="18"/>
                </a:cxn>
                <a:cxn ang="0">
                  <a:pos x="48" y="30"/>
                </a:cxn>
                <a:cxn ang="0">
                  <a:pos x="50" y="40"/>
                </a:cxn>
                <a:cxn ang="0">
                  <a:pos x="48" y="54"/>
                </a:cxn>
                <a:cxn ang="0">
                  <a:pos x="50" y="54"/>
                </a:cxn>
                <a:cxn ang="0">
                  <a:pos x="50" y="56"/>
                </a:cxn>
                <a:cxn ang="0">
                  <a:pos x="46" y="58"/>
                </a:cxn>
                <a:cxn ang="0">
                  <a:pos x="38" y="62"/>
                </a:cxn>
                <a:cxn ang="0">
                  <a:pos x="34" y="64"/>
                </a:cxn>
                <a:cxn ang="0">
                  <a:pos x="28" y="60"/>
                </a:cxn>
                <a:cxn ang="0">
                  <a:pos x="24" y="64"/>
                </a:cxn>
                <a:cxn ang="0">
                  <a:pos x="16" y="70"/>
                </a:cxn>
                <a:cxn ang="0">
                  <a:pos x="12" y="68"/>
                </a:cxn>
                <a:cxn ang="0">
                  <a:pos x="2" y="72"/>
                </a:cxn>
                <a:cxn ang="0">
                  <a:pos x="0" y="66"/>
                </a:cxn>
                <a:cxn ang="0">
                  <a:pos x="2" y="58"/>
                </a:cxn>
                <a:cxn ang="0">
                  <a:pos x="2" y="48"/>
                </a:cxn>
                <a:cxn ang="0">
                  <a:pos x="6" y="46"/>
                </a:cxn>
                <a:cxn ang="0">
                  <a:pos x="6" y="38"/>
                </a:cxn>
                <a:cxn ang="0">
                  <a:pos x="2" y="32"/>
                </a:cxn>
              </a:cxnLst>
              <a:rect l="0" t="0" r="r" b="b"/>
              <a:pathLst>
                <a:path w="50" h="72">
                  <a:moveTo>
                    <a:pt x="2" y="32"/>
                  </a:moveTo>
                  <a:lnTo>
                    <a:pt x="2" y="28"/>
                  </a:lnTo>
                  <a:lnTo>
                    <a:pt x="8" y="30"/>
                  </a:lnTo>
                  <a:lnTo>
                    <a:pt x="12" y="28"/>
                  </a:lnTo>
                  <a:lnTo>
                    <a:pt x="10" y="22"/>
                  </a:lnTo>
                  <a:lnTo>
                    <a:pt x="6" y="20"/>
                  </a:lnTo>
                  <a:lnTo>
                    <a:pt x="10" y="6"/>
                  </a:lnTo>
                  <a:lnTo>
                    <a:pt x="20" y="2"/>
                  </a:lnTo>
                  <a:lnTo>
                    <a:pt x="30" y="0"/>
                  </a:lnTo>
                  <a:lnTo>
                    <a:pt x="38" y="8"/>
                  </a:lnTo>
                  <a:lnTo>
                    <a:pt x="44" y="18"/>
                  </a:lnTo>
                  <a:lnTo>
                    <a:pt x="48" y="30"/>
                  </a:lnTo>
                  <a:lnTo>
                    <a:pt x="50" y="40"/>
                  </a:lnTo>
                  <a:lnTo>
                    <a:pt x="48" y="54"/>
                  </a:lnTo>
                  <a:lnTo>
                    <a:pt x="50" y="54"/>
                  </a:lnTo>
                  <a:lnTo>
                    <a:pt x="50" y="56"/>
                  </a:lnTo>
                  <a:lnTo>
                    <a:pt x="46" y="58"/>
                  </a:lnTo>
                  <a:lnTo>
                    <a:pt x="38" y="62"/>
                  </a:lnTo>
                  <a:lnTo>
                    <a:pt x="34" y="64"/>
                  </a:lnTo>
                  <a:lnTo>
                    <a:pt x="28" y="60"/>
                  </a:lnTo>
                  <a:lnTo>
                    <a:pt x="24" y="64"/>
                  </a:lnTo>
                  <a:lnTo>
                    <a:pt x="16" y="70"/>
                  </a:lnTo>
                  <a:lnTo>
                    <a:pt x="12" y="68"/>
                  </a:lnTo>
                  <a:lnTo>
                    <a:pt x="2" y="72"/>
                  </a:lnTo>
                  <a:lnTo>
                    <a:pt x="0" y="66"/>
                  </a:lnTo>
                  <a:lnTo>
                    <a:pt x="2" y="58"/>
                  </a:lnTo>
                  <a:lnTo>
                    <a:pt x="2" y="48"/>
                  </a:lnTo>
                  <a:lnTo>
                    <a:pt x="6" y="46"/>
                  </a:lnTo>
                  <a:lnTo>
                    <a:pt x="6" y="38"/>
                  </a:lnTo>
                  <a:lnTo>
                    <a:pt x="2" y="32"/>
                  </a:lnTo>
                  <a:close/>
                </a:path>
              </a:pathLst>
            </a:custGeom>
            <a:grpFill/>
            <a:ln w="3175">
              <a:solidFill>
                <a:schemeClr val="accent3"/>
              </a:solidFill>
              <a:prstDash val="solid"/>
              <a:round/>
              <a:headEnd/>
              <a:tailEnd/>
            </a:ln>
          </p:spPr>
          <p:txBody>
            <a:bodyPr/>
            <a:lstStyle/>
            <a:p>
              <a:pPr>
                <a:defRPr/>
              </a:pPr>
              <a:endParaRPr lang="en-GB"/>
            </a:p>
          </p:txBody>
        </p:sp>
        <p:sp>
          <p:nvSpPr>
            <p:cNvPr id="286" name="Freeform 286"/>
            <p:cNvSpPr>
              <a:spLocks/>
            </p:cNvSpPr>
            <p:nvPr/>
          </p:nvSpPr>
          <p:spPr bwMode="gray">
            <a:xfrm>
              <a:off x="4677" y="1843"/>
              <a:ext cx="98" cy="96"/>
            </a:xfrm>
            <a:custGeom>
              <a:avLst/>
              <a:gdLst/>
              <a:ahLst/>
              <a:cxnLst>
                <a:cxn ang="0">
                  <a:pos x="24" y="92"/>
                </a:cxn>
                <a:cxn ang="0">
                  <a:pos x="12" y="94"/>
                </a:cxn>
                <a:cxn ang="0">
                  <a:pos x="8" y="88"/>
                </a:cxn>
                <a:cxn ang="0">
                  <a:pos x="12" y="80"/>
                </a:cxn>
                <a:cxn ang="0">
                  <a:pos x="12" y="70"/>
                </a:cxn>
                <a:cxn ang="0">
                  <a:pos x="16" y="60"/>
                </a:cxn>
                <a:cxn ang="0">
                  <a:pos x="6" y="60"/>
                </a:cxn>
                <a:cxn ang="0">
                  <a:pos x="0" y="56"/>
                </a:cxn>
                <a:cxn ang="0">
                  <a:pos x="6" y="48"/>
                </a:cxn>
                <a:cxn ang="0">
                  <a:pos x="22" y="38"/>
                </a:cxn>
                <a:cxn ang="0">
                  <a:pos x="28" y="32"/>
                </a:cxn>
                <a:cxn ang="0">
                  <a:pos x="36" y="24"/>
                </a:cxn>
                <a:cxn ang="0">
                  <a:pos x="40" y="22"/>
                </a:cxn>
                <a:cxn ang="0">
                  <a:pos x="50" y="26"/>
                </a:cxn>
                <a:cxn ang="0">
                  <a:pos x="60" y="24"/>
                </a:cxn>
                <a:cxn ang="0">
                  <a:pos x="62" y="16"/>
                </a:cxn>
                <a:cxn ang="0">
                  <a:pos x="72" y="16"/>
                </a:cxn>
                <a:cxn ang="0">
                  <a:pos x="80" y="10"/>
                </a:cxn>
                <a:cxn ang="0">
                  <a:pos x="82" y="4"/>
                </a:cxn>
                <a:cxn ang="0">
                  <a:pos x="88" y="0"/>
                </a:cxn>
                <a:cxn ang="0">
                  <a:pos x="98" y="8"/>
                </a:cxn>
                <a:cxn ang="0">
                  <a:pos x="92" y="12"/>
                </a:cxn>
                <a:cxn ang="0">
                  <a:pos x="84" y="18"/>
                </a:cxn>
                <a:cxn ang="0">
                  <a:pos x="80" y="28"/>
                </a:cxn>
                <a:cxn ang="0">
                  <a:pos x="78" y="38"/>
                </a:cxn>
                <a:cxn ang="0">
                  <a:pos x="76" y="42"/>
                </a:cxn>
                <a:cxn ang="0">
                  <a:pos x="68" y="46"/>
                </a:cxn>
                <a:cxn ang="0">
                  <a:pos x="52" y="52"/>
                </a:cxn>
                <a:cxn ang="0">
                  <a:pos x="48" y="58"/>
                </a:cxn>
                <a:cxn ang="0">
                  <a:pos x="48" y="66"/>
                </a:cxn>
                <a:cxn ang="0">
                  <a:pos x="52" y="76"/>
                </a:cxn>
                <a:cxn ang="0">
                  <a:pos x="56" y="80"/>
                </a:cxn>
                <a:cxn ang="0">
                  <a:pos x="60" y="84"/>
                </a:cxn>
                <a:cxn ang="0">
                  <a:pos x="50" y="86"/>
                </a:cxn>
                <a:cxn ang="0">
                  <a:pos x="40" y="90"/>
                </a:cxn>
                <a:cxn ang="0">
                  <a:pos x="36" y="96"/>
                </a:cxn>
                <a:cxn ang="0">
                  <a:pos x="24" y="92"/>
                </a:cxn>
              </a:cxnLst>
              <a:rect l="0" t="0" r="r" b="b"/>
              <a:pathLst>
                <a:path w="98" h="96">
                  <a:moveTo>
                    <a:pt x="24" y="92"/>
                  </a:moveTo>
                  <a:lnTo>
                    <a:pt x="12" y="94"/>
                  </a:lnTo>
                  <a:lnTo>
                    <a:pt x="8" y="88"/>
                  </a:lnTo>
                  <a:lnTo>
                    <a:pt x="12" y="80"/>
                  </a:lnTo>
                  <a:lnTo>
                    <a:pt x="12" y="70"/>
                  </a:lnTo>
                  <a:lnTo>
                    <a:pt x="16" y="60"/>
                  </a:lnTo>
                  <a:lnTo>
                    <a:pt x="6" y="60"/>
                  </a:lnTo>
                  <a:lnTo>
                    <a:pt x="0" y="56"/>
                  </a:lnTo>
                  <a:lnTo>
                    <a:pt x="6" y="48"/>
                  </a:lnTo>
                  <a:lnTo>
                    <a:pt x="22" y="38"/>
                  </a:lnTo>
                  <a:lnTo>
                    <a:pt x="28" y="32"/>
                  </a:lnTo>
                  <a:lnTo>
                    <a:pt x="36" y="24"/>
                  </a:lnTo>
                  <a:lnTo>
                    <a:pt x="40" y="22"/>
                  </a:lnTo>
                  <a:lnTo>
                    <a:pt x="50" y="26"/>
                  </a:lnTo>
                  <a:lnTo>
                    <a:pt x="60" y="24"/>
                  </a:lnTo>
                  <a:lnTo>
                    <a:pt x="62" y="16"/>
                  </a:lnTo>
                  <a:lnTo>
                    <a:pt x="72" y="16"/>
                  </a:lnTo>
                  <a:lnTo>
                    <a:pt x="80" y="10"/>
                  </a:lnTo>
                  <a:lnTo>
                    <a:pt x="82" y="4"/>
                  </a:lnTo>
                  <a:lnTo>
                    <a:pt x="88" y="0"/>
                  </a:lnTo>
                  <a:lnTo>
                    <a:pt x="98" y="8"/>
                  </a:lnTo>
                  <a:lnTo>
                    <a:pt x="92" y="12"/>
                  </a:lnTo>
                  <a:lnTo>
                    <a:pt x="84" y="18"/>
                  </a:lnTo>
                  <a:lnTo>
                    <a:pt x="80" y="28"/>
                  </a:lnTo>
                  <a:lnTo>
                    <a:pt x="78" y="38"/>
                  </a:lnTo>
                  <a:lnTo>
                    <a:pt x="76" y="42"/>
                  </a:lnTo>
                  <a:lnTo>
                    <a:pt x="68" y="46"/>
                  </a:lnTo>
                  <a:lnTo>
                    <a:pt x="52" y="52"/>
                  </a:lnTo>
                  <a:lnTo>
                    <a:pt x="48" y="58"/>
                  </a:lnTo>
                  <a:lnTo>
                    <a:pt x="48" y="66"/>
                  </a:lnTo>
                  <a:lnTo>
                    <a:pt x="52" y="76"/>
                  </a:lnTo>
                  <a:lnTo>
                    <a:pt x="56" y="80"/>
                  </a:lnTo>
                  <a:lnTo>
                    <a:pt x="60" y="84"/>
                  </a:lnTo>
                  <a:lnTo>
                    <a:pt x="50" y="86"/>
                  </a:lnTo>
                  <a:lnTo>
                    <a:pt x="40" y="90"/>
                  </a:lnTo>
                  <a:lnTo>
                    <a:pt x="36" y="96"/>
                  </a:lnTo>
                  <a:lnTo>
                    <a:pt x="24" y="92"/>
                  </a:lnTo>
                  <a:close/>
                </a:path>
              </a:pathLst>
            </a:custGeom>
            <a:grpFill/>
            <a:ln w="3175">
              <a:solidFill>
                <a:schemeClr val="accent3"/>
              </a:solidFill>
              <a:prstDash val="solid"/>
              <a:round/>
              <a:headEnd/>
              <a:tailEnd/>
            </a:ln>
          </p:spPr>
          <p:txBody>
            <a:bodyPr/>
            <a:lstStyle/>
            <a:p>
              <a:pPr>
                <a:defRPr/>
              </a:pPr>
              <a:endParaRPr lang="en-GB"/>
            </a:p>
          </p:txBody>
        </p:sp>
        <p:sp>
          <p:nvSpPr>
            <p:cNvPr id="287" name="Freeform 287"/>
            <p:cNvSpPr>
              <a:spLocks/>
            </p:cNvSpPr>
            <p:nvPr/>
          </p:nvSpPr>
          <p:spPr bwMode="gray">
            <a:xfrm>
              <a:off x="3869" y="1627"/>
              <a:ext cx="972" cy="612"/>
            </a:xfrm>
            <a:custGeom>
              <a:avLst/>
              <a:gdLst/>
              <a:ahLst/>
              <a:cxnLst>
                <a:cxn ang="0">
                  <a:pos x="108" y="176"/>
                </a:cxn>
                <a:cxn ang="0">
                  <a:pos x="170" y="134"/>
                </a:cxn>
                <a:cxn ang="0">
                  <a:pos x="210" y="104"/>
                </a:cxn>
                <a:cxn ang="0">
                  <a:pos x="258" y="116"/>
                </a:cxn>
                <a:cxn ang="0">
                  <a:pos x="278" y="170"/>
                </a:cxn>
                <a:cxn ang="0">
                  <a:pos x="358" y="212"/>
                </a:cxn>
                <a:cxn ang="0">
                  <a:pos x="506" y="240"/>
                </a:cxn>
                <a:cxn ang="0">
                  <a:pos x="608" y="200"/>
                </a:cxn>
                <a:cxn ang="0">
                  <a:pos x="654" y="164"/>
                </a:cxn>
                <a:cxn ang="0">
                  <a:pos x="736" y="144"/>
                </a:cxn>
                <a:cxn ang="0">
                  <a:pos x="668" y="116"/>
                </a:cxn>
                <a:cxn ang="0">
                  <a:pos x="714" y="76"/>
                </a:cxn>
                <a:cxn ang="0">
                  <a:pos x="750" y="20"/>
                </a:cxn>
                <a:cxn ang="0">
                  <a:pos x="798" y="0"/>
                </a:cxn>
                <a:cxn ang="0">
                  <a:pos x="856" y="68"/>
                </a:cxn>
                <a:cxn ang="0">
                  <a:pos x="908" y="100"/>
                </a:cxn>
                <a:cxn ang="0">
                  <a:pos x="970" y="110"/>
                </a:cxn>
                <a:cxn ang="0">
                  <a:pos x="934" y="174"/>
                </a:cxn>
                <a:cxn ang="0">
                  <a:pos x="896" y="216"/>
                </a:cxn>
                <a:cxn ang="0">
                  <a:pos x="848" y="238"/>
                </a:cxn>
                <a:cxn ang="0">
                  <a:pos x="798" y="274"/>
                </a:cxn>
                <a:cxn ang="0">
                  <a:pos x="772" y="266"/>
                </a:cxn>
                <a:cxn ang="0">
                  <a:pos x="724" y="286"/>
                </a:cxn>
                <a:cxn ang="0">
                  <a:pos x="720" y="316"/>
                </a:cxn>
                <a:cxn ang="0">
                  <a:pos x="758" y="316"/>
                </a:cxn>
                <a:cxn ang="0">
                  <a:pos x="752" y="334"/>
                </a:cxn>
                <a:cxn ang="0">
                  <a:pos x="736" y="372"/>
                </a:cxn>
                <a:cxn ang="0">
                  <a:pos x="766" y="422"/>
                </a:cxn>
                <a:cxn ang="0">
                  <a:pos x="760" y="438"/>
                </a:cxn>
                <a:cxn ang="0">
                  <a:pos x="766" y="450"/>
                </a:cxn>
                <a:cxn ang="0">
                  <a:pos x="714" y="542"/>
                </a:cxn>
                <a:cxn ang="0">
                  <a:pos x="638" y="568"/>
                </a:cxn>
                <a:cxn ang="0">
                  <a:pos x="586" y="596"/>
                </a:cxn>
                <a:cxn ang="0">
                  <a:pos x="576" y="594"/>
                </a:cxn>
                <a:cxn ang="0">
                  <a:pos x="528" y="590"/>
                </a:cxn>
                <a:cxn ang="0">
                  <a:pos x="492" y="576"/>
                </a:cxn>
                <a:cxn ang="0">
                  <a:pos x="450" y="590"/>
                </a:cxn>
                <a:cxn ang="0">
                  <a:pos x="420" y="594"/>
                </a:cxn>
                <a:cxn ang="0">
                  <a:pos x="402" y="552"/>
                </a:cxn>
                <a:cxn ang="0">
                  <a:pos x="392" y="490"/>
                </a:cxn>
                <a:cxn ang="0">
                  <a:pos x="352" y="464"/>
                </a:cxn>
                <a:cxn ang="0">
                  <a:pos x="292" y="488"/>
                </a:cxn>
                <a:cxn ang="0">
                  <a:pos x="230" y="488"/>
                </a:cxn>
                <a:cxn ang="0">
                  <a:pos x="146" y="456"/>
                </a:cxn>
                <a:cxn ang="0">
                  <a:pos x="80" y="418"/>
                </a:cxn>
                <a:cxn ang="0">
                  <a:pos x="84" y="380"/>
                </a:cxn>
                <a:cxn ang="0">
                  <a:pos x="70" y="352"/>
                </a:cxn>
                <a:cxn ang="0">
                  <a:pos x="20" y="318"/>
                </a:cxn>
                <a:cxn ang="0">
                  <a:pos x="2" y="284"/>
                </a:cxn>
                <a:cxn ang="0">
                  <a:pos x="32" y="266"/>
                </a:cxn>
                <a:cxn ang="0">
                  <a:pos x="102" y="232"/>
                </a:cxn>
              </a:cxnLst>
              <a:rect l="0" t="0" r="r" b="b"/>
              <a:pathLst>
                <a:path w="972" h="612">
                  <a:moveTo>
                    <a:pt x="108" y="228"/>
                  </a:moveTo>
                  <a:lnTo>
                    <a:pt x="108" y="218"/>
                  </a:lnTo>
                  <a:lnTo>
                    <a:pt x="116" y="210"/>
                  </a:lnTo>
                  <a:lnTo>
                    <a:pt x="110" y="194"/>
                  </a:lnTo>
                  <a:lnTo>
                    <a:pt x="108" y="176"/>
                  </a:lnTo>
                  <a:lnTo>
                    <a:pt x="120" y="170"/>
                  </a:lnTo>
                  <a:lnTo>
                    <a:pt x="138" y="170"/>
                  </a:lnTo>
                  <a:lnTo>
                    <a:pt x="142" y="156"/>
                  </a:lnTo>
                  <a:lnTo>
                    <a:pt x="152" y="132"/>
                  </a:lnTo>
                  <a:lnTo>
                    <a:pt x="170" y="134"/>
                  </a:lnTo>
                  <a:lnTo>
                    <a:pt x="184" y="134"/>
                  </a:lnTo>
                  <a:lnTo>
                    <a:pt x="194" y="132"/>
                  </a:lnTo>
                  <a:lnTo>
                    <a:pt x="194" y="118"/>
                  </a:lnTo>
                  <a:lnTo>
                    <a:pt x="198" y="104"/>
                  </a:lnTo>
                  <a:lnTo>
                    <a:pt x="210" y="104"/>
                  </a:lnTo>
                  <a:lnTo>
                    <a:pt x="212" y="94"/>
                  </a:lnTo>
                  <a:lnTo>
                    <a:pt x="228" y="94"/>
                  </a:lnTo>
                  <a:lnTo>
                    <a:pt x="232" y="104"/>
                  </a:lnTo>
                  <a:lnTo>
                    <a:pt x="242" y="114"/>
                  </a:lnTo>
                  <a:lnTo>
                    <a:pt x="258" y="116"/>
                  </a:lnTo>
                  <a:lnTo>
                    <a:pt x="272" y="130"/>
                  </a:lnTo>
                  <a:lnTo>
                    <a:pt x="280" y="142"/>
                  </a:lnTo>
                  <a:lnTo>
                    <a:pt x="280" y="150"/>
                  </a:lnTo>
                  <a:lnTo>
                    <a:pt x="274" y="158"/>
                  </a:lnTo>
                  <a:lnTo>
                    <a:pt x="278" y="170"/>
                  </a:lnTo>
                  <a:lnTo>
                    <a:pt x="286" y="174"/>
                  </a:lnTo>
                  <a:lnTo>
                    <a:pt x="320" y="176"/>
                  </a:lnTo>
                  <a:lnTo>
                    <a:pt x="330" y="186"/>
                  </a:lnTo>
                  <a:lnTo>
                    <a:pt x="352" y="198"/>
                  </a:lnTo>
                  <a:lnTo>
                    <a:pt x="358" y="212"/>
                  </a:lnTo>
                  <a:lnTo>
                    <a:pt x="364" y="220"/>
                  </a:lnTo>
                  <a:lnTo>
                    <a:pt x="418" y="222"/>
                  </a:lnTo>
                  <a:lnTo>
                    <a:pt x="446" y="224"/>
                  </a:lnTo>
                  <a:lnTo>
                    <a:pt x="470" y="236"/>
                  </a:lnTo>
                  <a:lnTo>
                    <a:pt x="506" y="240"/>
                  </a:lnTo>
                  <a:lnTo>
                    <a:pt x="528" y="226"/>
                  </a:lnTo>
                  <a:lnTo>
                    <a:pt x="572" y="226"/>
                  </a:lnTo>
                  <a:lnTo>
                    <a:pt x="590" y="216"/>
                  </a:lnTo>
                  <a:lnTo>
                    <a:pt x="590" y="210"/>
                  </a:lnTo>
                  <a:lnTo>
                    <a:pt x="608" y="200"/>
                  </a:lnTo>
                  <a:lnTo>
                    <a:pt x="602" y="188"/>
                  </a:lnTo>
                  <a:lnTo>
                    <a:pt x="608" y="176"/>
                  </a:lnTo>
                  <a:lnTo>
                    <a:pt x="622" y="176"/>
                  </a:lnTo>
                  <a:lnTo>
                    <a:pt x="640" y="178"/>
                  </a:lnTo>
                  <a:lnTo>
                    <a:pt x="654" y="164"/>
                  </a:lnTo>
                  <a:lnTo>
                    <a:pt x="670" y="164"/>
                  </a:lnTo>
                  <a:lnTo>
                    <a:pt x="688" y="150"/>
                  </a:lnTo>
                  <a:lnTo>
                    <a:pt x="708" y="142"/>
                  </a:lnTo>
                  <a:lnTo>
                    <a:pt x="720" y="142"/>
                  </a:lnTo>
                  <a:lnTo>
                    <a:pt x="736" y="144"/>
                  </a:lnTo>
                  <a:lnTo>
                    <a:pt x="734" y="134"/>
                  </a:lnTo>
                  <a:lnTo>
                    <a:pt x="714" y="114"/>
                  </a:lnTo>
                  <a:lnTo>
                    <a:pt x="704" y="112"/>
                  </a:lnTo>
                  <a:lnTo>
                    <a:pt x="696" y="118"/>
                  </a:lnTo>
                  <a:lnTo>
                    <a:pt x="668" y="116"/>
                  </a:lnTo>
                  <a:lnTo>
                    <a:pt x="672" y="102"/>
                  </a:lnTo>
                  <a:lnTo>
                    <a:pt x="680" y="84"/>
                  </a:lnTo>
                  <a:lnTo>
                    <a:pt x="686" y="76"/>
                  </a:lnTo>
                  <a:lnTo>
                    <a:pt x="704" y="86"/>
                  </a:lnTo>
                  <a:lnTo>
                    <a:pt x="714" y="76"/>
                  </a:lnTo>
                  <a:lnTo>
                    <a:pt x="726" y="74"/>
                  </a:lnTo>
                  <a:lnTo>
                    <a:pt x="730" y="58"/>
                  </a:lnTo>
                  <a:lnTo>
                    <a:pt x="740" y="40"/>
                  </a:lnTo>
                  <a:lnTo>
                    <a:pt x="750" y="34"/>
                  </a:lnTo>
                  <a:lnTo>
                    <a:pt x="750" y="20"/>
                  </a:lnTo>
                  <a:lnTo>
                    <a:pt x="738" y="18"/>
                  </a:lnTo>
                  <a:lnTo>
                    <a:pt x="740" y="10"/>
                  </a:lnTo>
                  <a:lnTo>
                    <a:pt x="754" y="4"/>
                  </a:lnTo>
                  <a:lnTo>
                    <a:pt x="780" y="2"/>
                  </a:lnTo>
                  <a:lnTo>
                    <a:pt x="798" y="0"/>
                  </a:lnTo>
                  <a:lnTo>
                    <a:pt x="814" y="6"/>
                  </a:lnTo>
                  <a:lnTo>
                    <a:pt x="828" y="12"/>
                  </a:lnTo>
                  <a:lnTo>
                    <a:pt x="840" y="32"/>
                  </a:lnTo>
                  <a:lnTo>
                    <a:pt x="848" y="52"/>
                  </a:lnTo>
                  <a:lnTo>
                    <a:pt x="856" y="68"/>
                  </a:lnTo>
                  <a:lnTo>
                    <a:pt x="862" y="84"/>
                  </a:lnTo>
                  <a:lnTo>
                    <a:pt x="878" y="84"/>
                  </a:lnTo>
                  <a:lnTo>
                    <a:pt x="888" y="90"/>
                  </a:lnTo>
                  <a:lnTo>
                    <a:pt x="902" y="98"/>
                  </a:lnTo>
                  <a:lnTo>
                    <a:pt x="908" y="100"/>
                  </a:lnTo>
                  <a:lnTo>
                    <a:pt x="912" y="120"/>
                  </a:lnTo>
                  <a:lnTo>
                    <a:pt x="934" y="122"/>
                  </a:lnTo>
                  <a:lnTo>
                    <a:pt x="940" y="114"/>
                  </a:lnTo>
                  <a:lnTo>
                    <a:pt x="954" y="112"/>
                  </a:lnTo>
                  <a:lnTo>
                    <a:pt x="970" y="110"/>
                  </a:lnTo>
                  <a:lnTo>
                    <a:pt x="972" y="124"/>
                  </a:lnTo>
                  <a:lnTo>
                    <a:pt x="964" y="128"/>
                  </a:lnTo>
                  <a:lnTo>
                    <a:pt x="958" y="150"/>
                  </a:lnTo>
                  <a:lnTo>
                    <a:pt x="946" y="172"/>
                  </a:lnTo>
                  <a:lnTo>
                    <a:pt x="934" y="174"/>
                  </a:lnTo>
                  <a:lnTo>
                    <a:pt x="928" y="168"/>
                  </a:lnTo>
                  <a:lnTo>
                    <a:pt x="914" y="178"/>
                  </a:lnTo>
                  <a:lnTo>
                    <a:pt x="914" y="214"/>
                  </a:lnTo>
                  <a:lnTo>
                    <a:pt x="906" y="224"/>
                  </a:lnTo>
                  <a:lnTo>
                    <a:pt x="896" y="216"/>
                  </a:lnTo>
                  <a:lnTo>
                    <a:pt x="880" y="232"/>
                  </a:lnTo>
                  <a:lnTo>
                    <a:pt x="870" y="232"/>
                  </a:lnTo>
                  <a:lnTo>
                    <a:pt x="868" y="240"/>
                  </a:lnTo>
                  <a:lnTo>
                    <a:pt x="858" y="242"/>
                  </a:lnTo>
                  <a:lnTo>
                    <a:pt x="848" y="238"/>
                  </a:lnTo>
                  <a:lnTo>
                    <a:pt x="844" y="240"/>
                  </a:lnTo>
                  <a:lnTo>
                    <a:pt x="830" y="254"/>
                  </a:lnTo>
                  <a:lnTo>
                    <a:pt x="818" y="262"/>
                  </a:lnTo>
                  <a:lnTo>
                    <a:pt x="808" y="272"/>
                  </a:lnTo>
                  <a:lnTo>
                    <a:pt x="798" y="274"/>
                  </a:lnTo>
                  <a:lnTo>
                    <a:pt x="788" y="276"/>
                  </a:lnTo>
                  <a:lnTo>
                    <a:pt x="760" y="294"/>
                  </a:lnTo>
                  <a:lnTo>
                    <a:pt x="758" y="282"/>
                  </a:lnTo>
                  <a:lnTo>
                    <a:pt x="762" y="272"/>
                  </a:lnTo>
                  <a:lnTo>
                    <a:pt x="772" y="266"/>
                  </a:lnTo>
                  <a:lnTo>
                    <a:pt x="770" y="256"/>
                  </a:lnTo>
                  <a:lnTo>
                    <a:pt x="762" y="256"/>
                  </a:lnTo>
                  <a:lnTo>
                    <a:pt x="750" y="258"/>
                  </a:lnTo>
                  <a:lnTo>
                    <a:pt x="728" y="276"/>
                  </a:lnTo>
                  <a:lnTo>
                    <a:pt x="724" y="286"/>
                  </a:lnTo>
                  <a:lnTo>
                    <a:pt x="704" y="286"/>
                  </a:lnTo>
                  <a:lnTo>
                    <a:pt x="700" y="294"/>
                  </a:lnTo>
                  <a:lnTo>
                    <a:pt x="706" y="308"/>
                  </a:lnTo>
                  <a:lnTo>
                    <a:pt x="720" y="310"/>
                  </a:lnTo>
                  <a:lnTo>
                    <a:pt x="720" y="316"/>
                  </a:lnTo>
                  <a:lnTo>
                    <a:pt x="722" y="324"/>
                  </a:lnTo>
                  <a:lnTo>
                    <a:pt x="734" y="322"/>
                  </a:lnTo>
                  <a:lnTo>
                    <a:pt x="742" y="314"/>
                  </a:lnTo>
                  <a:lnTo>
                    <a:pt x="750" y="312"/>
                  </a:lnTo>
                  <a:lnTo>
                    <a:pt x="758" y="316"/>
                  </a:lnTo>
                  <a:lnTo>
                    <a:pt x="774" y="320"/>
                  </a:lnTo>
                  <a:lnTo>
                    <a:pt x="778" y="328"/>
                  </a:lnTo>
                  <a:lnTo>
                    <a:pt x="772" y="330"/>
                  </a:lnTo>
                  <a:lnTo>
                    <a:pt x="760" y="330"/>
                  </a:lnTo>
                  <a:lnTo>
                    <a:pt x="752" y="334"/>
                  </a:lnTo>
                  <a:lnTo>
                    <a:pt x="750" y="340"/>
                  </a:lnTo>
                  <a:lnTo>
                    <a:pt x="740" y="344"/>
                  </a:lnTo>
                  <a:lnTo>
                    <a:pt x="730" y="358"/>
                  </a:lnTo>
                  <a:lnTo>
                    <a:pt x="726" y="368"/>
                  </a:lnTo>
                  <a:lnTo>
                    <a:pt x="736" y="372"/>
                  </a:lnTo>
                  <a:lnTo>
                    <a:pt x="742" y="378"/>
                  </a:lnTo>
                  <a:lnTo>
                    <a:pt x="750" y="398"/>
                  </a:lnTo>
                  <a:lnTo>
                    <a:pt x="752" y="406"/>
                  </a:lnTo>
                  <a:lnTo>
                    <a:pt x="768" y="418"/>
                  </a:lnTo>
                  <a:lnTo>
                    <a:pt x="766" y="422"/>
                  </a:lnTo>
                  <a:lnTo>
                    <a:pt x="756" y="418"/>
                  </a:lnTo>
                  <a:lnTo>
                    <a:pt x="752" y="426"/>
                  </a:lnTo>
                  <a:lnTo>
                    <a:pt x="764" y="430"/>
                  </a:lnTo>
                  <a:lnTo>
                    <a:pt x="768" y="436"/>
                  </a:lnTo>
                  <a:lnTo>
                    <a:pt x="760" y="438"/>
                  </a:lnTo>
                  <a:lnTo>
                    <a:pt x="750" y="440"/>
                  </a:lnTo>
                  <a:lnTo>
                    <a:pt x="744" y="444"/>
                  </a:lnTo>
                  <a:lnTo>
                    <a:pt x="742" y="446"/>
                  </a:lnTo>
                  <a:lnTo>
                    <a:pt x="756" y="448"/>
                  </a:lnTo>
                  <a:lnTo>
                    <a:pt x="766" y="450"/>
                  </a:lnTo>
                  <a:lnTo>
                    <a:pt x="766" y="462"/>
                  </a:lnTo>
                  <a:lnTo>
                    <a:pt x="758" y="480"/>
                  </a:lnTo>
                  <a:lnTo>
                    <a:pt x="738" y="504"/>
                  </a:lnTo>
                  <a:lnTo>
                    <a:pt x="724" y="524"/>
                  </a:lnTo>
                  <a:lnTo>
                    <a:pt x="714" y="542"/>
                  </a:lnTo>
                  <a:lnTo>
                    <a:pt x="692" y="560"/>
                  </a:lnTo>
                  <a:lnTo>
                    <a:pt x="678" y="572"/>
                  </a:lnTo>
                  <a:lnTo>
                    <a:pt x="656" y="576"/>
                  </a:lnTo>
                  <a:lnTo>
                    <a:pt x="644" y="576"/>
                  </a:lnTo>
                  <a:lnTo>
                    <a:pt x="638" y="568"/>
                  </a:lnTo>
                  <a:lnTo>
                    <a:pt x="632" y="570"/>
                  </a:lnTo>
                  <a:lnTo>
                    <a:pt x="632" y="584"/>
                  </a:lnTo>
                  <a:lnTo>
                    <a:pt x="618" y="588"/>
                  </a:lnTo>
                  <a:lnTo>
                    <a:pt x="598" y="594"/>
                  </a:lnTo>
                  <a:lnTo>
                    <a:pt x="586" y="596"/>
                  </a:lnTo>
                  <a:lnTo>
                    <a:pt x="582" y="604"/>
                  </a:lnTo>
                  <a:lnTo>
                    <a:pt x="584" y="612"/>
                  </a:lnTo>
                  <a:lnTo>
                    <a:pt x="576" y="608"/>
                  </a:lnTo>
                  <a:lnTo>
                    <a:pt x="576" y="600"/>
                  </a:lnTo>
                  <a:lnTo>
                    <a:pt x="576" y="594"/>
                  </a:lnTo>
                  <a:lnTo>
                    <a:pt x="566" y="594"/>
                  </a:lnTo>
                  <a:lnTo>
                    <a:pt x="556" y="590"/>
                  </a:lnTo>
                  <a:lnTo>
                    <a:pt x="546" y="594"/>
                  </a:lnTo>
                  <a:lnTo>
                    <a:pt x="536" y="594"/>
                  </a:lnTo>
                  <a:lnTo>
                    <a:pt x="528" y="590"/>
                  </a:lnTo>
                  <a:lnTo>
                    <a:pt x="526" y="574"/>
                  </a:lnTo>
                  <a:lnTo>
                    <a:pt x="514" y="572"/>
                  </a:lnTo>
                  <a:lnTo>
                    <a:pt x="508" y="568"/>
                  </a:lnTo>
                  <a:lnTo>
                    <a:pt x="500" y="568"/>
                  </a:lnTo>
                  <a:lnTo>
                    <a:pt x="492" y="576"/>
                  </a:lnTo>
                  <a:lnTo>
                    <a:pt x="458" y="576"/>
                  </a:lnTo>
                  <a:lnTo>
                    <a:pt x="456" y="580"/>
                  </a:lnTo>
                  <a:lnTo>
                    <a:pt x="444" y="580"/>
                  </a:lnTo>
                  <a:lnTo>
                    <a:pt x="444" y="588"/>
                  </a:lnTo>
                  <a:lnTo>
                    <a:pt x="450" y="590"/>
                  </a:lnTo>
                  <a:lnTo>
                    <a:pt x="448" y="598"/>
                  </a:lnTo>
                  <a:lnTo>
                    <a:pt x="440" y="598"/>
                  </a:lnTo>
                  <a:lnTo>
                    <a:pt x="436" y="594"/>
                  </a:lnTo>
                  <a:lnTo>
                    <a:pt x="428" y="594"/>
                  </a:lnTo>
                  <a:lnTo>
                    <a:pt x="420" y="594"/>
                  </a:lnTo>
                  <a:lnTo>
                    <a:pt x="420" y="588"/>
                  </a:lnTo>
                  <a:lnTo>
                    <a:pt x="412" y="586"/>
                  </a:lnTo>
                  <a:lnTo>
                    <a:pt x="412" y="570"/>
                  </a:lnTo>
                  <a:lnTo>
                    <a:pt x="402" y="566"/>
                  </a:lnTo>
                  <a:lnTo>
                    <a:pt x="402" y="552"/>
                  </a:lnTo>
                  <a:lnTo>
                    <a:pt x="382" y="546"/>
                  </a:lnTo>
                  <a:lnTo>
                    <a:pt x="382" y="542"/>
                  </a:lnTo>
                  <a:lnTo>
                    <a:pt x="398" y="520"/>
                  </a:lnTo>
                  <a:lnTo>
                    <a:pt x="400" y="496"/>
                  </a:lnTo>
                  <a:lnTo>
                    <a:pt x="392" y="490"/>
                  </a:lnTo>
                  <a:lnTo>
                    <a:pt x="386" y="480"/>
                  </a:lnTo>
                  <a:lnTo>
                    <a:pt x="378" y="478"/>
                  </a:lnTo>
                  <a:lnTo>
                    <a:pt x="362" y="476"/>
                  </a:lnTo>
                  <a:lnTo>
                    <a:pt x="362" y="462"/>
                  </a:lnTo>
                  <a:lnTo>
                    <a:pt x="352" y="464"/>
                  </a:lnTo>
                  <a:lnTo>
                    <a:pt x="330" y="464"/>
                  </a:lnTo>
                  <a:lnTo>
                    <a:pt x="324" y="472"/>
                  </a:lnTo>
                  <a:lnTo>
                    <a:pt x="312" y="472"/>
                  </a:lnTo>
                  <a:lnTo>
                    <a:pt x="302" y="486"/>
                  </a:lnTo>
                  <a:lnTo>
                    <a:pt x="292" y="488"/>
                  </a:lnTo>
                  <a:lnTo>
                    <a:pt x="278" y="486"/>
                  </a:lnTo>
                  <a:lnTo>
                    <a:pt x="266" y="482"/>
                  </a:lnTo>
                  <a:lnTo>
                    <a:pt x="256" y="482"/>
                  </a:lnTo>
                  <a:lnTo>
                    <a:pt x="250" y="488"/>
                  </a:lnTo>
                  <a:lnTo>
                    <a:pt x="230" y="488"/>
                  </a:lnTo>
                  <a:lnTo>
                    <a:pt x="208" y="486"/>
                  </a:lnTo>
                  <a:lnTo>
                    <a:pt x="192" y="484"/>
                  </a:lnTo>
                  <a:lnTo>
                    <a:pt x="174" y="472"/>
                  </a:lnTo>
                  <a:lnTo>
                    <a:pt x="162" y="464"/>
                  </a:lnTo>
                  <a:lnTo>
                    <a:pt x="146" y="456"/>
                  </a:lnTo>
                  <a:lnTo>
                    <a:pt x="132" y="442"/>
                  </a:lnTo>
                  <a:lnTo>
                    <a:pt x="118" y="448"/>
                  </a:lnTo>
                  <a:lnTo>
                    <a:pt x="106" y="438"/>
                  </a:lnTo>
                  <a:lnTo>
                    <a:pt x="80" y="426"/>
                  </a:lnTo>
                  <a:lnTo>
                    <a:pt x="80" y="418"/>
                  </a:lnTo>
                  <a:lnTo>
                    <a:pt x="84" y="408"/>
                  </a:lnTo>
                  <a:lnTo>
                    <a:pt x="94" y="406"/>
                  </a:lnTo>
                  <a:lnTo>
                    <a:pt x="96" y="398"/>
                  </a:lnTo>
                  <a:lnTo>
                    <a:pt x="84" y="390"/>
                  </a:lnTo>
                  <a:lnTo>
                    <a:pt x="84" y="380"/>
                  </a:lnTo>
                  <a:lnTo>
                    <a:pt x="100" y="372"/>
                  </a:lnTo>
                  <a:lnTo>
                    <a:pt x="108" y="364"/>
                  </a:lnTo>
                  <a:lnTo>
                    <a:pt x="108" y="356"/>
                  </a:lnTo>
                  <a:lnTo>
                    <a:pt x="90" y="344"/>
                  </a:lnTo>
                  <a:lnTo>
                    <a:pt x="70" y="352"/>
                  </a:lnTo>
                  <a:lnTo>
                    <a:pt x="58" y="350"/>
                  </a:lnTo>
                  <a:lnTo>
                    <a:pt x="38" y="342"/>
                  </a:lnTo>
                  <a:lnTo>
                    <a:pt x="38" y="332"/>
                  </a:lnTo>
                  <a:lnTo>
                    <a:pt x="20" y="326"/>
                  </a:lnTo>
                  <a:lnTo>
                    <a:pt x="20" y="318"/>
                  </a:lnTo>
                  <a:lnTo>
                    <a:pt x="20" y="298"/>
                  </a:lnTo>
                  <a:lnTo>
                    <a:pt x="8" y="300"/>
                  </a:lnTo>
                  <a:lnTo>
                    <a:pt x="2" y="298"/>
                  </a:lnTo>
                  <a:lnTo>
                    <a:pt x="0" y="290"/>
                  </a:lnTo>
                  <a:lnTo>
                    <a:pt x="2" y="284"/>
                  </a:lnTo>
                  <a:lnTo>
                    <a:pt x="4" y="274"/>
                  </a:lnTo>
                  <a:lnTo>
                    <a:pt x="16" y="266"/>
                  </a:lnTo>
                  <a:lnTo>
                    <a:pt x="18" y="260"/>
                  </a:lnTo>
                  <a:lnTo>
                    <a:pt x="32" y="260"/>
                  </a:lnTo>
                  <a:lnTo>
                    <a:pt x="32" y="266"/>
                  </a:lnTo>
                  <a:lnTo>
                    <a:pt x="48" y="262"/>
                  </a:lnTo>
                  <a:lnTo>
                    <a:pt x="52" y="252"/>
                  </a:lnTo>
                  <a:lnTo>
                    <a:pt x="72" y="252"/>
                  </a:lnTo>
                  <a:lnTo>
                    <a:pt x="76" y="244"/>
                  </a:lnTo>
                  <a:lnTo>
                    <a:pt x="102" y="232"/>
                  </a:lnTo>
                  <a:lnTo>
                    <a:pt x="108" y="228"/>
                  </a:lnTo>
                  <a:close/>
                </a:path>
              </a:pathLst>
            </a:custGeom>
            <a:grpFill/>
            <a:ln w="3175">
              <a:solidFill>
                <a:schemeClr val="accent3"/>
              </a:solidFill>
              <a:prstDash val="solid"/>
              <a:round/>
              <a:headEnd/>
              <a:tailEnd/>
            </a:ln>
          </p:spPr>
          <p:txBody>
            <a:bodyPr/>
            <a:lstStyle/>
            <a:p>
              <a:pPr>
                <a:defRPr/>
              </a:pPr>
              <a:endParaRPr lang="en-GB"/>
            </a:p>
          </p:txBody>
        </p:sp>
        <p:sp>
          <p:nvSpPr>
            <p:cNvPr id="288" name="Freeform 288"/>
            <p:cNvSpPr>
              <a:spLocks/>
            </p:cNvSpPr>
            <p:nvPr/>
          </p:nvSpPr>
          <p:spPr bwMode="gray">
            <a:xfrm>
              <a:off x="4285" y="2207"/>
              <a:ext cx="124" cy="136"/>
            </a:xfrm>
            <a:custGeom>
              <a:avLst/>
              <a:gdLst/>
              <a:ahLst/>
              <a:cxnLst>
                <a:cxn ang="0">
                  <a:pos x="12" y="14"/>
                </a:cxn>
                <a:cxn ang="0">
                  <a:pos x="20" y="14"/>
                </a:cxn>
                <a:cxn ang="0">
                  <a:pos x="24" y="18"/>
                </a:cxn>
                <a:cxn ang="0">
                  <a:pos x="32" y="18"/>
                </a:cxn>
                <a:cxn ang="0">
                  <a:pos x="34" y="10"/>
                </a:cxn>
                <a:cxn ang="0">
                  <a:pos x="28" y="8"/>
                </a:cxn>
                <a:cxn ang="0">
                  <a:pos x="28" y="0"/>
                </a:cxn>
                <a:cxn ang="0">
                  <a:pos x="40" y="0"/>
                </a:cxn>
                <a:cxn ang="0">
                  <a:pos x="40" y="4"/>
                </a:cxn>
                <a:cxn ang="0">
                  <a:pos x="50" y="14"/>
                </a:cxn>
                <a:cxn ang="0">
                  <a:pos x="52" y="24"/>
                </a:cxn>
                <a:cxn ang="0">
                  <a:pos x="52" y="28"/>
                </a:cxn>
                <a:cxn ang="0">
                  <a:pos x="74" y="26"/>
                </a:cxn>
                <a:cxn ang="0">
                  <a:pos x="80" y="36"/>
                </a:cxn>
                <a:cxn ang="0">
                  <a:pos x="82" y="46"/>
                </a:cxn>
                <a:cxn ang="0">
                  <a:pos x="68" y="46"/>
                </a:cxn>
                <a:cxn ang="0">
                  <a:pos x="68" y="56"/>
                </a:cxn>
                <a:cxn ang="0">
                  <a:pos x="76" y="60"/>
                </a:cxn>
                <a:cxn ang="0">
                  <a:pos x="100" y="84"/>
                </a:cxn>
                <a:cxn ang="0">
                  <a:pos x="120" y="106"/>
                </a:cxn>
                <a:cxn ang="0">
                  <a:pos x="124" y="120"/>
                </a:cxn>
                <a:cxn ang="0">
                  <a:pos x="122" y="134"/>
                </a:cxn>
                <a:cxn ang="0">
                  <a:pos x="112" y="134"/>
                </a:cxn>
                <a:cxn ang="0">
                  <a:pos x="110" y="128"/>
                </a:cxn>
                <a:cxn ang="0">
                  <a:pos x="104" y="128"/>
                </a:cxn>
                <a:cxn ang="0">
                  <a:pos x="102" y="136"/>
                </a:cxn>
                <a:cxn ang="0">
                  <a:pos x="90" y="136"/>
                </a:cxn>
                <a:cxn ang="0">
                  <a:pos x="90" y="130"/>
                </a:cxn>
                <a:cxn ang="0">
                  <a:pos x="94" y="118"/>
                </a:cxn>
                <a:cxn ang="0">
                  <a:pos x="94" y="108"/>
                </a:cxn>
                <a:cxn ang="0">
                  <a:pos x="84" y="98"/>
                </a:cxn>
                <a:cxn ang="0">
                  <a:pos x="80" y="82"/>
                </a:cxn>
                <a:cxn ang="0">
                  <a:pos x="64" y="64"/>
                </a:cxn>
                <a:cxn ang="0">
                  <a:pos x="52" y="72"/>
                </a:cxn>
                <a:cxn ang="0">
                  <a:pos x="40" y="68"/>
                </a:cxn>
                <a:cxn ang="0">
                  <a:pos x="20" y="80"/>
                </a:cxn>
                <a:cxn ang="0">
                  <a:pos x="20" y="66"/>
                </a:cxn>
                <a:cxn ang="0">
                  <a:pos x="24" y="62"/>
                </a:cxn>
                <a:cxn ang="0">
                  <a:pos x="20" y="48"/>
                </a:cxn>
                <a:cxn ang="0">
                  <a:pos x="12" y="46"/>
                </a:cxn>
                <a:cxn ang="0">
                  <a:pos x="12" y="38"/>
                </a:cxn>
                <a:cxn ang="0">
                  <a:pos x="0" y="32"/>
                </a:cxn>
                <a:cxn ang="0">
                  <a:pos x="14" y="24"/>
                </a:cxn>
                <a:cxn ang="0">
                  <a:pos x="12" y="14"/>
                </a:cxn>
              </a:cxnLst>
              <a:rect l="0" t="0" r="r" b="b"/>
              <a:pathLst>
                <a:path w="124" h="136">
                  <a:moveTo>
                    <a:pt x="12" y="14"/>
                  </a:moveTo>
                  <a:lnTo>
                    <a:pt x="20" y="14"/>
                  </a:lnTo>
                  <a:lnTo>
                    <a:pt x="24" y="18"/>
                  </a:lnTo>
                  <a:lnTo>
                    <a:pt x="32" y="18"/>
                  </a:lnTo>
                  <a:lnTo>
                    <a:pt x="34" y="10"/>
                  </a:lnTo>
                  <a:lnTo>
                    <a:pt x="28" y="8"/>
                  </a:lnTo>
                  <a:lnTo>
                    <a:pt x="28" y="0"/>
                  </a:lnTo>
                  <a:lnTo>
                    <a:pt x="40" y="0"/>
                  </a:lnTo>
                  <a:lnTo>
                    <a:pt x="40" y="4"/>
                  </a:lnTo>
                  <a:lnTo>
                    <a:pt x="50" y="14"/>
                  </a:lnTo>
                  <a:lnTo>
                    <a:pt x="52" y="24"/>
                  </a:lnTo>
                  <a:lnTo>
                    <a:pt x="52" y="28"/>
                  </a:lnTo>
                  <a:lnTo>
                    <a:pt x="74" y="26"/>
                  </a:lnTo>
                  <a:lnTo>
                    <a:pt x="80" y="36"/>
                  </a:lnTo>
                  <a:lnTo>
                    <a:pt x="82" y="46"/>
                  </a:lnTo>
                  <a:lnTo>
                    <a:pt x="68" y="46"/>
                  </a:lnTo>
                  <a:lnTo>
                    <a:pt x="68" y="56"/>
                  </a:lnTo>
                  <a:lnTo>
                    <a:pt x="76" y="60"/>
                  </a:lnTo>
                  <a:lnTo>
                    <a:pt x="100" y="84"/>
                  </a:lnTo>
                  <a:lnTo>
                    <a:pt x="120" y="106"/>
                  </a:lnTo>
                  <a:lnTo>
                    <a:pt x="124" y="120"/>
                  </a:lnTo>
                  <a:lnTo>
                    <a:pt x="122" y="134"/>
                  </a:lnTo>
                  <a:lnTo>
                    <a:pt x="112" y="134"/>
                  </a:lnTo>
                  <a:lnTo>
                    <a:pt x="110" y="128"/>
                  </a:lnTo>
                  <a:lnTo>
                    <a:pt x="104" y="128"/>
                  </a:lnTo>
                  <a:lnTo>
                    <a:pt x="102" y="136"/>
                  </a:lnTo>
                  <a:lnTo>
                    <a:pt x="90" y="136"/>
                  </a:lnTo>
                  <a:lnTo>
                    <a:pt x="90" y="130"/>
                  </a:lnTo>
                  <a:lnTo>
                    <a:pt x="94" y="118"/>
                  </a:lnTo>
                  <a:lnTo>
                    <a:pt x="94" y="108"/>
                  </a:lnTo>
                  <a:lnTo>
                    <a:pt x="84" y="98"/>
                  </a:lnTo>
                  <a:lnTo>
                    <a:pt x="80" y="82"/>
                  </a:lnTo>
                  <a:lnTo>
                    <a:pt x="64" y="64"/>
                  </a:lnTo>
                  <a:lnTo>
                    <a:pt x="52" y="72"/>
                  </a:lnTo>
                  <a:lnTo>
                    <a:pt x="40" y="68"/>
                  </a:lnTo>
                  <a:lnTo>
                    <a:pt x="20" y="80"/>
                  </a:lnTo>
                  <a:lnTo>
                    <a:pt x="20" y="66"/>
                  </a:lnTo>
                  <a:lnTo>
                    <a:pt x="24" y="62"/>
                  </a:lnTo>
                  <a:lnTo>
                    <a:pt x="20" y="48"/>
                  </a:lnTo>
                  <a:lnTo>
                    <a:pt x="12" y="46"/>
                  </a:lnTo>
                  <a:lnTo>
                    <a:pt x="12" y="38"/>
                  </a:lnTo>
                  <a:lnTo>
                    <a:pt x="0" y="32"/>
                  </a:lnTo>
                  <a:lnTo>
                    <a:pt x="14" y="24"/>
                  </a:lnTo>
                  <a:lnTo>
                    <a:pt x="12" y="14"/>
                  </a:lnTo>
                  <a:close/>
                </a:path>
              </a:pathLst>
            </a:custGeom>
            <a:grpFill/>
            <a:ln w="3175">
              <a:solidFill>
                <a:schemeClr val="accent3"/>
              </a:solidFill>
              <a:prstDash val="solid"/>
              <a:round/>
              <a:headEnd/>
              <a:tailEnd/>
            </a:ln>
          </p:spPr>
          <p:txBody>
            <a:bodyPr/>
            <a:lstStyle/>
            <a:p>
              <a:pPr>
                <a:defRPr/>
              </a:pPr>
              <a:endParaRPr lang="en-GB"/>
            </a:p>
          </p:txBody>
        </p:sp>
        <p:sp>
          <p:nvSpPr>
            <p:cNvPr id="289" name="Freeform 289"/>
            <p:cNvSpPr>
              <a:spLocks/>
            </p:cNvSpPr>
            <p:nvPr/>
          </p:nvSpPr>
          <p:spPr bwMode="gray">
            <a:xfrm>
              <a:off x="4097" y="1659"/>
              <a:ext cx="508" cy="208"/>
            </a:xfrm>
            <a:custGeom>
              <a:avLst/>
              <a:gdLst/>
              <a:ahLst/>
              <a:cxnLst>
                <a:cxn ang="0">
                  <a:pos x="8" y="54"/>
                </a:cxn>
                <a:cxn ang="0">
                  <a:pos x="30" y="44"/>
                </a:cxn>
                <a:cxn ang="0">
                  <a:pos x="80" y="28"/>
                </a:cxn>
                <a:cxn ang="0">
                  <a:pos x="112" y="44"/>
                </a:cxn>
                <a:cxn ang="0">
                  <a:pos x="152" y="50"/>
                </a:cxn>
                <a:cxn ang="0">
                  <a:pos x="166" y="32"/>
                </a:cxn>
                <a:cxn ang="0">
                  <a:pos x="168" y="4"/>
                </a:cxn>
                <a:cxn ang="0">
                  <a:pos x="186" y="2"/>
                </a:cxn>
                <a:cxn ang="0">
                  <a:pos x="224" y="14"/>
                </a:cxn>
                <a:cxn ang="0">
                  <a:pos x="236" y="36"/>
                </a:cxn>
                <a:cxn ang="0">
                  <a:pos x="276" y="32"/>
                </a:cxn>
                <a:cxn ang="0">
                  <a:pos x="306" y="42"/>
                </a:cxn>
                <a:cxn ang="0">
                  <a:pos x="322" y="52"/>
                </a:cxn>
                <a:cxn ang="0">
                  <a:pos x="350" y="60"/>
                </a:cxn>
                <a:cxn ang="0">
                  <a:pos x="398" y="52"/>
                </a:cxn>
                <a:cxn ang="0">
                  <a:pos x="416" y="38"/>
                </a:cxn>
                <a:cxn ang="0">
                  <a:pos x="434" y="42"/>
                </a:cxn>
                <a:cxn ang="0">
                  <a:pos x="458" y="44"/>
                </a:cxn>
                <a:cxn ang="0">
                  <a:pos x="448" y="60"/>
                </a:cxn>
                <a:cxn ang="0">
                  <a:pos x="468" y="86"/>
                </a:cxn>
                <a:cxn ang="0">
                  <a:pos x="486" y="82"/>
                </a:cxn>
                <a:cxn ang="0">
                  <a:pos x="508" y="112"/>
                </a:cxn>
                <a:cxn ang="0">
                  <a:pos x="480" y="110"/>
                </a:cxn>
                <a:cxn ang="0">
                  <a:pos x="442" y="132"/>
                </a:cxn>
                <a:cxn ang="0">
                  <a:pos x="412" y="146"/>
                </a:cxn>
                <a:cxn ang="0">
                  <a:pos x="380" y="144"/>
                </a:cxn>
                <a:cxn ang="0">
                  <a:pos x="380" y="168"/>
                </a:cxn>
                <a:cxn ang="0">
                  <a:pos x="362" y="184"/>
                </a:cxn>
                <a:cxn ang="0">
                  <a:pos x="300" y="194"/>
                </a:cxn>
                <a:cxn ang="0">
                  <a:pos x="242" y="204"/>
                </a:cxn>
                <a:cxn ang="0">
                  <a:pos x="190" y="190"/>
                </a:cxn>
                <a:cxn ang="0">
                  <a:pos x="130" y="178"/>
                </a:cxn>
                <a:cxn ang="0">
                  <a:pos x="102" y="154"/>
                </a:cxn>
                <a:cxn ang="0">
                  <a:pos x="58" y="142"/>
                </a:cxn>
                <a:cxn ang="0">
                  <a:pos x="46" y="126"/>
                </a:cxn>
                <a:cxn ang="0">
                  <a:pos x="52" y="110"/>
                </a:cxn>
                <a:cxn ang="0">
                  <a:pos x="30" y="84"/>
                </a:cxn>
                <a:cxn ang="0">
                  <a:pos x="4" y="72"/>
                </a:cxn>
              </a:cxnLst>
              <a:rect l="0" t="0" r="r" b="b"/>
              <a:pathLst>
                <a:path w="508" h="208">
                  <a:moveTo>
                    <a:pt x="0" y="62"/>
                  </a:moveTo>
                  <a:lnTo>
                    <a:pt x="8" y="54"/>
                  </a:lnTo>
                  <a:lnTo>
                    <a:pt x="22" y="52"/>
                  </a:lnTo>
                  <a:lnTo>
                    <a:pt x="30" y="44"/>
                  </a:lnTo>
                  <a:lnTo>
                    <a:pt x="64" y="26"/>
                  </a:lnTo>
                  <a:lnTo>
                    <a:pt x="80" y="28"/>
                  </a:lnTo>
                  <a:lnTo>
                    <a:pt x="102" y="32"/>
                  </a:lnTo>
                  <a:lnTo>
                    <a:pt x="112" y="44"/>
                  </a:lnTo>
                  <a:lnTo>
                    <a:pt x="144" y="44"/>
                  </a:lnTo>
                  <a:lnTo>
                    <a:pt x="152" y="50"/>
                  </a:lnTo>
                  <a:lnTo>
                    <a:pt x="164" y="40"/>
                  </a:lnTo>
                  <a:lnTo>
                    <a:pt x="166" y="32"/>
                  </a:lnTo>
                  <a:lnTo>
                    <a:pt x="154" y="18"/>
                  </a:lnTo>
                  <a:lnTo>
                    <a:pt x="168" y="4"/>
                  </a:lnTo>
                  <a:lnTo>
                    <a:pt x="172" y="0"/>
                  </a:lnTo>
                  <a:lnTo>
                    <a:pt x="186" y="2"/>
                  </a:lnTo>
                  <a:lnTo>
                    <a:pt x="200" y="6"/>
                  </a:lnTo>
                  <a:lnTo>
                    <a:pt x="224" y="14"/>
                  </a:lnTo>
                  <a:lnTo>
                    <a:pt x="226" y="24"/>
                  </a:lnTo>
                  <a:lnTo>
                    <a:pt x="236" y="36"/>
                  </a:lnTo>
                  <a:lnTo>
                    <a:pt x="262" y="40"/>
                  </a:lnTo>
                  <a:lnTo>
                    <a:pt x="276" y="32"/>
                  </a:lnTo>
                  <a:lnTo>
                    <a:pt x="300" y="36"/>
                  </a:lnTo>
                  <a:lnTo>
                    <a:pt x="306" y="42"/>
                  </a:lnTo>
                  <a:lnTo>
                    <a:pt x="316" y="44"/>
                  </a:lnTo>
                  <a:lnTo>
                    <a:pt x="322" y="52"/>
                  </a:lnTo>
                  <a:lnTo>
                    <a:pt x="328" y="58"/>
                  </a:lnTo>
                  <a:lnTo>
                    <a:pt x="350" y="60"/>
                  </a:lnTo>
                  <a:lnTo>
                    <a:pt x="368" y="58"/>
                  </a:lnTo>
                  <a:lnTo>
                    <a:pt x="398" y="52"/>
                  </a:lnTo>
                  <a:lnTo>
                    <a:pt x="408" y="44"/>
                  </a:lnTo>
                  <a:lnTo>
                    <a:pt x="416" y="38"/>
                  </a:lnTo>
                  <a:lnTo>
                    <a:pt x="426" y="36"/>
                  </a:lnTo>
                  <a:lnTo>
                    <a:pt x="434" y="42"/>
                  </a:lnTo>
                  <a:lnTo>
                    <a:pt x="442" y="42"/>
                  </a:lnTo>
                  <a:lnTo>
                    <a:pt x="458" y="44"/>
                  </a:lnTo>
                  <a:lnTo>
                    <a:pt x="452" y="52"/>
                  </a:lnTo>
                  <a:lnTo>
                    <a:pt x="448" y="60"/>
                  </a:lnTo>
                  <a:lnTo>
                    <a:pt x="440" y="84"/>
                  </a:lnTo>
                  <a:lnTo>
                    <a:pt x="468" y="86"/>
                  </a:lnTo>
                  <a:lnTo>
                    <a:pt x="476" y="80"/>
                  </a:lnTo>
                  <a:lnTo>
                    <a:pt x="486" y="82"/>
                  </a:lnTo>
                  <a:lnTo>
                    <a:pt x="506" y="102"/>
                  </a:lnTo>
                  <a:lnTo>
                    <a:pt x="508" y="112"/>
                  </a:lnTo>
                  <a:lnTo>
                    <a:pt x="494" y="110"/>
                  </a:lnTo>
                  <a:lnTo>
                    <a:pt x="480" y="110"/>
                  </a:lnTo>
                  <a:lnTo>
                    <a:pt x="460" y="118"/>
                  </a:lnTo>
                  <a:lnTo>
                    <a:pt x="442" y="132"/>
                  </a:lnTo>
                  <a:lnTo>
                    <a:pt x="426" y="132"/>
                  </a:lnTo>
                  <a:lnTo>
                    <a:pt x="412" y="146"/>
                  </a:lnTo>
                  <a:lnTo>
                    <a:pt x="394" y="144"/>
                  </a:lnTo>
                  <a:lnTo>
                    <a:pt x="380" y="144"/>
                  </a:lnTo>
                  <a:lnTo>
                    <a:pt x="374" y="156"/>
                  </a:lnTo>
                  <a:lnTo>
                    <a:pt x="380" y="168"/>
                  </a:lnTo>
                  <a:lnTo>
                    <a:pt x="362" y="178"/>
                  </a:lnTo>
                  <a:lnTo>
                    <a:pt x="362" y="184"/>
                  </a:lnTo>
                  <a:lnTo>
                    <a:pt x="344" y="194"/>
                  </a:lnTo>
                  <a:lnTo>
                    <a:pt x="300" y="194"/>
                  </a:lnTo>
                  <a:lnTo>
                    <a:pt x="278" y="208"/>
                  </a:lnTo>
                  <a:lnTo>
                    <a:pt x="242" y="204"/>
                  </a:lnTo>
                  <a:lnTo>
                    <a:pt x="218" y="192"/>
                  </a:lnTo>
                  <a:lnTo>
                    <a:pt x="190" y="190"/>
                  </a:lnTo>
                  <a:lnTo>
                    <a:pt x="136" y="188"/>
                  </a:lnTo>
                  <a:lnTo>
                    <a:pt x="130" y="178"/>
                  </a:lnTo>
                  <a:lnTo>
                    <a:pt x="124" y="166"/>
                  </a:lnTo>
                  <a:lnTo>
                    <a:pt x="102" y="154"/>
                  </a:lnTo>
                  <a:lnTo>
                    <a:pt x="92" y="144"/>
                  </a:lnTo>
                  <a:lnTo>
                    <a:pt x="58" y="142"/>
                  </a:lnTo>
                  <a:lnTo>
                    <a:pt x="50" y="138"/>
                  </a:lnTo>
                  <a:lnTo>
                    <a:pt x="46" y="126"/>
                  </a:lnTo>
                  <a:lnTo>
                    <a:pt x="52" y="118"/>
                  </a:lnTo>
                  <a:lnTo>
                    <a:pt x="52" y="110"/>
                  </a:lnTo>
                  <a:lnTo>
                    <a:pt x="44" y="98"/>
                  </a:lnTo>
                  <a:lnTo>
                    <a:pt x="30" y="84"/>
                  </a:lnTo>
                  <a:lnTo>
                    <a:pt x="14" y="82"/>
                  </a:lnTo>
                  <a:lnTo>
                    <a:pt x="4" y="72"/>
                  </a:lnTo>
                  <a:lnTo>
                    <a:pt x="0" y="62"/>
                  </a:lnTo>
                  <a:close/>
                </a:path>
              </a:pathLst>
            </a:custGeom>
            <a:grpFill/>
            <a:ln w="3175">
              <a:solidFill>
                <a:schemeClr val="accent3"/>
              </a:solidFill>
              <a:prstDash val="solid"/>
              <a:round/>
              <a:headEnd/>
              <a:tailEnd/>
            </a:ln>
          </p:spPr>
          <p:txBody>
            <a:bodyPr/>
            <a:lstStyle/>
            <a:p>
              <a:pPr>
                <a:defRPr/>
              </a:pPr>
              <a:endParaRPr lang="en-GB"/>
            </a:p>
          </p:txBody>
        </p:sp>
      </p:grpSp>
      <p:grpSp>
        <p:nvGrpSpPr>
          <p:cNvPr id="325" name="Group 324"/>
          <p:cNvGrpSpPr/>
          <p:nvPr userDrawn="1"/>
        </p:nvGrpSpPr>
        <p:grpSpPr>
          <a:xfrm>
            <a:off x="3849688" y="3184525"/>
            <a:ext cx="5418137" cy="2476500"/>
            <a:chOff x="3849688" y="3184525"/>
            <a:chExt cx="5418137" cy="2476500"/>
          </a:xfrm>
        </p:grpSpPr>
        <p:sp>
          <p:nvSpPr>
            <p:cNvPr id="291" name="Rectangle 181"/>
            <p:cNvSpPr>
              <a:spLocks noChangeArrowheads="1"/>
            </p:cNvSpPr>
            <p:nvPr/>
          </p:nvSpPr>
          <p:spPr bwMode="gray">
            <a:xfrm>
              <a:off x="6935788" y="4141788"/>
              <a:ext cx="36512" cy="34925"/>
            </a:xfrm>
            <a:prstGeom prst="rect">
              <a:avLst/>
            </a:prstGeom>
            <a:solidFill>
              <a:schemeClr val="accent4"/>
            </a:solidFill>
            <a:ln w="9525">
              <a:noFill/>
              <a:miter lim="800000"/>
              <a:headEnd/>
              <a:tailEnd/>
            </a:ln>
          </p:spPr>
          <p:txBody>
            <a:bodyPr/>
            <a:lstStyle/>
            <a:p>
              <a:pPr algn="just" rtl="0">
                <a:defRPr/>
              </a:pPr>
              <a:endParaRPr lang="en-GB"/>
            </a:p>
          </p:txBody>
        </p:sp>
        <p:sp>
          <p:nvSpPr>
            <p:cNvPr id="292" name="Rectangle 182"/>
            <p:cNvSpPr>
              <a:spLocks noChangeArrowheads="1"/>
            </p:cNvSpPr>
            <p:nvPr/>
          </p:nvSpPr>
          <p:spPr bwMode="gray">
            <a:xfrm>
              <a:off x="6813550" y="4114800"/>
              <a:ext cx="34925" cy="36513"/>
            </a:xfrm>
            <a:prstGeom prst="rect">
              <a:avLst/>
            </a:prstGeom>
            <a:solidFill>
              <a:schemeClr val="accent4"/>
            </a:solidFill>
            <a:ln w="9525">
              <a:noFill/>
              <a:miter lim="800000"/>
              <a:headEnd/>
              <a:tailEnd/>
            </a:ln>
          </p:spPr>
          <p:txBody>
            <a:bodyPr/>
            <a:lstStyle/>
            <a:p>
              <a:pPr algn="just" rtl="0">
                <a:defRPr/>
              </a:pPr>
              <a:endParaRPr lang="en-GB"/>
            </a:p>
          </p:txBody>
        </p:sp>
        <p:sp>
          <p:nvSpPr>
            <p:cNvPr id="293" name="Rectangle 183"/>
            <p:cNvSpPr>
              <a:spLocks noChangeArrowheads="1"/>
            </p:cNvSpPr>
            <p:nvPr/>
          </p:nvSpPr>
          <p:spPr bwMode="gray">
            <a:xfrm>
              <a:off x="5761318" y="3317909"/>
              <a:ext cx="36517" cy="36522"/>
            </a:xfrm>
            <a:prstGeom prst="rect">
              <a:avLst/>
            </a:prstGeom>
            <a:solidFill>
              <a:schemeClr val="bg2"/>
            </a:solidFill>
            <a:ln w="9525">
              <a:noFill/>
              <a:miter lim="800000"/>
              <a:headEnd/>
              <a:tailEnd/>
            </a:ln>
          </p:spPr>
          <p:txBody>
            <a:bodyPr/>
            <a:lstStyle/>
            <a:p>
              <a:pPr rtl="0"/>
              <a:endParaRPr lang="en-GB"/>
            </a:p>
          </p:txBody>
        </p:sp>
        <p:sp>
          <p:nvSpPr>
            <p:cNvPr id="294" name="Rectangle 184"/>
            <p:cNvSpPr>
              <a:spLocks noChangeArrowheads="1"/>
            </p:cNvSpPr>
            <p:nvPr/>
          </p:nvSpPr>
          <p:spPr bwMode="gray">
            <a:xfrm>
              <a:off x="5658115" y="3329025"/>
              <a:ext cx="36518" cy="36521"/>
            </a:xfrm>
            <a:prstGeom prst="rect">
              <a:avLst/>
            </a:prstGeom>
            <a:solidFill>
              <a:schemeClr val="bg2"/>
            </a:solidFill>
            <a:ln w="9525">
              <a:noFill/>
              <a:miter lim="800000"/>
              <a:headEnd/>
              <a:tailEnd/>
            </a:ln>
          </p:spPr>
          <p:txBody>
            <a:bodyPr/>
            <a:lstStyle/>
            <a:p>
              <a:pPr rtl="0"/>
              <a:endParaRPr lang="en-GB"/>
            </a:p>
          </p:txBody>
        </p:sp>
        <p:sp>
          <p:nvSpPr>
            <p:cNvPr id="295" name="Rectangle 185"/>
            <p:cNvSpPr>
              <a:spLocks noChangeArrowheads="1"/>
            </p:cNvSpPr>
            <p:nvPr/>
          </p:nvSpPr>
          <p:spPr bwMode="gray">
            <a:xfrm>
              <a:off x="5740677" y="3368722"/>
              <a:ext cx="36518" cy="36522"/>
            </a:xfrm>
            <a:prstGeom prst="rect">
              <a:avLst/>
            </a:prstGeom>
            <a:solidFill>
              <a:schemeClr val="bg2"/>
            </a:solidFill>
            <a:ln w="9525">
              <a:noFill/>
              <a:miter lim="800000"/>
              <a:headEnd/>
              <a:tailEnd/>
            </a:ln>
          </p:spPr>
          <p:txBody>
            <a:bodyPr/>
            <a:lstStyle/>
            <a:p>
              <a:pPr rtl="0"/>
              <a:endParaRPr lang="en-GB"/>
            </a:p>
          </p:txBody>
        </p:sp>
        <p:sp>
          <p:nvSpPr>
            <p:cNvPr id="296" name="Rectangle 186"/>
            <p:cNvSpPr>
              <a:spLocks noChangeArrowheads="1"/>
            </p:cNvSpPr>
            <p:nvPr/>
          </p:nvSpPr>
          <p:spPr bwMode="gray">
            <a:xfrm>
              <a:off x="5721624" y="3419528"/>
              <a:ext cx="36518" cy="36522"/>
            </a:xfrm>
            <a:prstGeom prst="rect">
              <a:avLst/>
            </a:prstGeom>
            <a:solidFill>
              <a:schemeClr val="bg2"/>
            </a:solidFill>
            <a:ln w="9525">
              <a:noFill/>
              <a:miter lim="800000"/>
              <a:headEnd/>
              <a:tailEnd/>
            </a:ln>
          </p:spPr>
          <p:txBody>
            <a:bodyPr/>
            <a:lstStyle/>
            <a:p>
              <a:pPr rtl="0"/>
              <a:endParaRPr lang="en-GB"/>
            </a:p>
          </p:txBody>
        </p:sp>
        <p:sp>
          <p:nvSpPr>
            <p:cNvPr id="297" name="Rectangle 187"/>
            <p:cNvSpPr>
              <a:spLocks noChangeArrowheads="1"/>
            </p:cNvSpPr>
            <p:nvPr/>
          </p:nvSpPr>
          <p:spPr bwMode="gray">
            <a:xfrm>
              <a:off x="5980425" y="3379838"/>
              <a:ext cx="34930" cy="36521"/>
            </a:xfrm>
            <a:prstGeom prst="rect">
              <a:avLst/>
            </a:prstGeom>
            <a:solidFill>
              <a:schemeClr val="bg2"/>
            </a:solidFill>
            <a:ln w="9525">
              <a:noFill/>
              <a:miter lim="800000"/>
              <a:headEnd/>
              <a:tailEnd/>
            </a:ln>
          </p:spPr>
          <p:txBody>
            <a:bodyPr/>
            <a:lstStyle/>
            <a:p>
              <a:pPr rtl="0"/>
              <a:endParaRPr lang="en-GB"/>
            </a:p>
          </p:txBody>
        </p:sp>
        <p:sp>
          <p:nvSpPr>
            <p:cNvPr id="298" name="Rectangle 188"/>
            <p:cNvSpPr>
              <a:spLocks noChangeArrowheads="1"/>
            </p:cNvSpPr>
            <p:nvPr/>
          </p:nvSpPr>
          <p:spPr bwMode="gray">
            <a:xfrm>
              <a:off x="6113794" y="3308382"/>
              <a:ext cx="36517" cy="34934"/>
            </a:xfrm>
            <a:prstGeom prst="rect">
              <a:avLst/>
            </a:prstGeom>
            <a:solidFill>
              <a:schemeClr val="bg2"/>
            </a:solidFill>
            <a:ln w="9525">
              <a:noFill/>
              <a:miter lim="800000"/>
              <a:headEnd/>
              <a:tailEnd/>
            </a:ln>
          </p:spPr>
          <p:txBody>
            <a:bodyPr/>
            <a:lstStyle/>
            <a:p>
              <a:pPr rtl="0"/>
              <a:endParaRPr lang="en-GB"/>
            </a:p>
          </p:txBody>
        </p:sp>
        <p:sp>
          <p:nvSpPr>
            <p:cNvPr id="299" name="Rectangle 189"/>
            <p:cNvSpPr>
              <a:spLocks noChangeArrowheads="1"/>
            </p:cNvSpPr>
            <p:nvPr/>
          </p:nvSpPr>
          <p:spPr bwMode="gray">
            <a:xfrm>
              <a:off x="5793072" y="3400480"/>
              <a:ext cx="36517" cy="36522"/>
            </a:xfrm>
            <a:prstGeom prst="rect">
              <a:avLst/>
            </a:prstGeom>
            <a:solidFill>
              <a:schemeClr val="bg2"/>
            </a:solidFill>
            <a:ln w="9525">
              <a:noFill/>
              <a:miter lim="800000"/>
              <a:headEnd/>
              <a:tailEnd/>
            </a:ln>
          </p:spPr>
          <p:txBody>
            <a:bodyPr/>
            <a:lstStyle/>
            <a:p>
              <a:pPr rtl="0"/>
              <a:endParaRPr lang="en-GB"/>
            </a:p>
          </p:txBody>
        </p:sp>
        <p:sp>
          <p:nvSpPr>
            <p:cNvPr id="300" name="Rectangle 190"/>
            <p:cNvSpPr>
              <a:spLocks noChangeArrowheads="1"/>
            </p:cNvSpPr>
            <p:nvPr/>
          </p:nvSpPr>
          <p:spPr bwMode="gray">
            <a:xfrm>
              <a:off x="5834353" y="3349667"/>
              <a:ext cx="34930" cy="36522"/>
            </a:xfrm>
            <a:prstGeom prst="rect">
              <a:avLst/>
            </a:prstGeom>
            <a:solidFill>
              <a:schemeClr val="bg2"/>
            </a:solidFill>
            <a:ln w="9525">
              <a:noFill/>
              <a:miter lim="800000"/>
              <a:headEnd/>
              <a:tailEnd/>
            </a:ln>
          </p:spPr>
          <p:txBody>
            <a:bodyPr/>
            <a:lstStyle/>
            <a:p>
              <a:pPr rtl="0"/>
              <a:endParaRPr lang="en-GB"/>
            </a:p>
          </p:txBody>
        </p:sp>
        <p:sp>
          <p:nvSpPr>
            <p:cNvPr id="301" name="Rectangle 191"/>
            <p:cNvSpPr>
              <a:spLocks noChangeArrowheads="1"/>
            </p:cNvSpPr>
            <p:nvPr/>
          </p:nvSpPr>
          <p:spPr bwMode="gray">
            <a:xfrm>
              <a:off x="5875635" y="3400480"/>
              <a:ext cx="36517" cy="36522"/>
            </a:xfrm>
            <a:prstGeom prst="rect">
              <a:avLst/>
            </a:prstGeom>
            <a:solidFill>
              <a:schemeClr val="bg2"/>
            </a:solidFill>
            <a:ln w="9525">
              <a:noFill/>
              <a:miter lim="800000"/>
              <a:headEnd/>
              <a:tailEnd/>
            </a:ln>
          </p:spPr>
          <p:txBody>
            <a:bodyPr/>
            <a:lstStyle/>
            <a:p>
              <a:pPr rtl="0"/>
              <a:endParaRPr lang="en-GB"/>
            </a:p>
          </p:txBody>
        </p:sp>
        <p:sp>
          <p:nvSpPr>
            <p:cNvPr id="302" name="Rectangle 192"/>
            <p:cNvSpPr>
              <a:spLocks noChangeArrowheads="1"/>
            </p:cNvSpPr>
            <p:nvPr/>
          </p:nvSpPr>
          <p:spPr bwMode="gray">
            <a:xfrm>
              <a:off x="5928029" y="3443354"/>
              <a:ext cx="34930" cy="36521"/>
            </a:xfrm>
            <a:prstGeom prst="rect">
              <a:avLst/>
            </a:prstGeom>
            <a:solidFill>
              <a:schemeClr val="bg2"/>
            </a:solidFill>
            <a:ln w="9525">
              <a:noFill/>
              <a:miter lim="800000"/>
              <a:headEnd/>
              <a:tailEnd/>
            </a:ln>
          </p:spPr>
          <p:txBody>
            <a:bodyPr/>
            <a:lstStyle/>
            <a:p>
              <a:pPr rtl="0"/>
              <a:endParaRPr lang="en-GB"/>
            </a:p>
          </p:txBody>
        </p:sp>
        <p:sp>
          <p:nvSpPr>
            <p:cNvPr id="303" name="Rectangle 193"/>
            <p:cNvSpPr>
              <a:spLocks noChangeArrowheads="1"/>
            </p:cNvSpPr>
            <p:nvPr/>
          </p:nvSpPr>
          <p:spPr bwMode="gray">
            <a:xfrm>
              <a:off x="6321787" y="3379838"/>
              <a:ext cx="34930" cy="36521"/>
            </a:xfrm>
            <a:prstGeom prst="rect">
              <a:avLst/>
            </a:prstGeom>
            <a:solidFill>
              <a:schemeClr val="bg2"/>
            </a:solidFill>
            <a:ln w="9525">
              <a:noFill/>
              <a:miter lim="800000"/>
              <a:headEnd/>
              <a:tailEnd/>
            </a:ln>
          </p:spPr>
          <p:txBody>
            <a:bodyPr/>
            <a:lstStyle/>
            <a:p>
              <a:pPr rtl="0"/>
              <a:endParaRPr lang="en-GB"/>
            </a:p>
          </p:txBody>
        </p:sp>
        <p:sp>
          <p:nvSpPr>
            <p:cNvPr id="304" name="Rectangle 194"/>
            <p:cNvSpPr>
              <a:spLocks noChangeArrowheads="1"/>
            </p:cNvSpPr>
            <p:nvPr/>
          </p:nvSpPr>
          <p:spPr bwMode="gray">
            <a:xfrm>
              <a:off x="6558359" y="3184525"/>
              <a:ext cx="36517" cy="36522"/>
            </a:xfrm>
            <a:prstGeom prst="rect">
              <a:avLst/>
            </a:prstGeom>
            <a:solidFill>
              <a:schemeClr val="bg2"/>
            </a:solidFill>
            <a:ln w="9525">
              <a:noFill/>
              <a:miter lim="800000"/>
              <a:headEnd/>
              <a:tailEnd/>
            </a:ln>
          </p:spPr>
          <p:txBody>
            <a:bodyPr/>
            <a:lstStyle/>
            <a:p>
              <a:pPr rtl="0"/>
              <a:endParaRPr lang="en-GB"/>
            </a:p>
          </p:txBody>
        </p:sp>
        <p:sp>
          <p:nvSpPr>
            <p:cNvPr id="305" name="Rectangle 195"/>
            <p:cNvSpPr>
              <a:spLocks noChangeArrowheads="1"/>
            </p:cNvSpPr>
            <p:nvPr/>
          </p:nvSpPr>
          <p:spPr bwMode="gray">
            <a:xfrm>
              <a:off x="6267804" y="3556095"/>
              <a:ext cx="36518" cy="36522"/>
            </a:xfrm>
            <a:prstGeom prst="rect">
              <a:avLst/>
            </a:prstGeom>
            <a:solidFill>
              <a:schemeClr val="bg2"/>
            </a:solidFill>
            <a:ln w="9525">
              <a:noFill/>
              <a:miter lim="800000"/>
              <a:headEnd/>
              <a:tailEnd/>
            </a:ln>
          </p:spPr>
          <p:txBody>
            <a:bodyPr/>
            <a:lstStyle/>
            <a:p>
              <a:pPr rtl="0"/>
              <a:endParaRPr lang="en-GB"/>
            </a:p>
          </p:txBody>
        </p:sp>
        <p:sp>
          <p:nvSpPr>
            <p:cNvPr id="306" name="Rectangle 196"/>
            <p:cNvSpPr>
              <a:spLocks noChangeArrowheads="1"/>
            </p:cNvSpPr>
            <p:nvPr/>
          </p:nvSpPr>
          <p:spPr bwMode="gray">
            <a:xfrm>
              <a:off x="5689869" y="3638666"/>
              <a:ext cx="36518" cy="36522"/>
            </a:xfrm>
            <a:prstGeom prst="rect">
              <a:avLst/>
            </a:prstGeom>
            <a:solidFill>
              <a:schemeClr val="bg2"/>
            </a:solidFill>
            <a:ln w="9525">
              <a:noFill/>
              <a:miter lim="800000"/>
              <a:headEnd/>
              <a:tailEnd/>
            </a:ln>
          </p:spPr>
          <p:txBody>
            <a:bodyPr/>
            <a:lstStyle/>
            <a:p>
              <a:pPr rtl="0"/>
              <a:endParaRPr lang="en-GB"/>
            </a:p>
          </p:txBody>
        </p:sp>
        <p:sp>
          <p:nvSpPr>
            <p:cNvPr id="307" name="Rectangle 197"/>
            <p:cNvSpPr>
              <a:spLocks noChangeArrowheads="1"/>
            </p:cNvSpPr>
            <p:nvPr/>
          </p:nvSpPr>
          <p:spPr bwMode="gray">
            <a:xfrm>
              <a:off x="5948670" y="3618023"/>
              <a:ext cx="36517" cy="34934"/>
            </a:xfrm>
            <a:prstGeom prst="rect">
              <a:avLst/>
            </a:prstGeom>
            <a:solidFill>
              <a:schemeClr val="bg2"/>
            </a:solidFill>
            <a:ln w="9525">
              <a:noFill/>
              <a:miter lim="800000"/>
              <a:headEnd/>
              <a:tailEnd/>
            </a:ln>
          </p:spPr>
          <p:txBody>
            <a:bodyPr/>
            <a:lstStyle/>
            <a:p>
              <a:pPr rtl="0"/>
              <a:endParaRPr lang="en-GB"/>
            </a:p>
          </p:txBody>
        </p:sp>
        <p:sp>
          <p:nvSpPr>
            <p:cNvPr id="308" name="Rectangle 198"/>
            <p:cNvSpPr>
              <a:spLocks noChangeArrowheads="1"/>
            </p:cNvSpPr>
            <p:nvPr/>
          </p:nvSpPr>
          <p:spPr bwMode="gray">
            <a:xfrm>
              <a:off x="5875635" y="3525925"/>
              <a:ext cx="36517" cy="36521"/>
            </a:xfrm>
            <a:prstGeom prst="rect">
              <a:avLst/>
            </a:prstGeom>
            <a:solidFill>
              <a:schemeClr val="bg2"/>
            </a:solidFill>
            <a:ln w="9525">
              <a:noFill/>
              <a:miter lim="800000"/>
              <a:headEnd/>
              <a:tailEnd/>
            </a:ln>
          </p:spPr>
          <p:txBody>
            <a:bodyPr/>
            <a:lstStyle/>
            <a:p>
              <a:pPr rtl="0"/>
              <a:endParaRPr lang="en-GB"/>
            </a:p>
          </p:txBody>
        </p:sp>
        <p:sp>
          <p:nvSpPr>
            <p:cNvPr id="309" name="Rectangle 199"/>
            <p:cNvSpPr>
              <a:spLocks noChangeArrowheads="1"/>
            </p:cNvSpPr>
            <p:nvPr/>
          </p:nvSpPr>
          <p:spPr bwMode="gray">
            <a:xfrm>
              <a:off x="5566026" y="3670424"/>
              <a:ext cx="36518" cy="36522"/>
            </a:xfrm>
            <a:prstGeom prst="rect">
              <a:avLst/>
            </a:prstGeom>
            <a:solidFill>
              <a:schemeClr val="bg2"/>
            </a:solidFill>
            <a:ln w="9525">
              <a:noFill/>
              <a:miter lim="800000"/>
              <a:headEnd/>
              <a:tailEnd/>
            </a:ln>
          </p:spPr>
          <p:txBody>
            <a:bodyPr/>
            <a:lstStyle/>
            <a:p>
              <a:pPr rtl="0"/>
              <a:endParaRPr lang="en-GB"/>
            </a:p>
          </p:txBody>
        </p:sp>
        <p:sp>
          <p:nvSpPr>
            <p:cNvPr id="310" name="Rectangle 200"/>
            <p:cNvSpPr>
              <a:spLocks noChangeArrowheads="1"/>
            </p:cNvSpPr>
            <p:nvPr/>
          </p:nvSpPr>
          <p:spPr bwMode="gray">
            <a:xfrm>
              <a:off x="8025424" y="4383393"/>
              <a:ext cx="36517" cy="36521"/>
            </a:xfrm>
            <a:prstGeom prst="rect">
              <a:avLst/>
            </a:prstGeom>
            <a:solidFill>
              <a:schemeClr val="accent1"/>
            </a:solidFill>
            <a:ln w="9525">
              <a:noFill/>
              <a:miter lim="800000"/>
              <a:headEnd/>
              <a:tailEnd/>
            </a:ln>
          </p:spPr>
          <p:txBody>
            <a:bodyPr/>
            <a:lstStyle/>
            <a:p>
              <a:pPr rtl="0"/>
              <a:endParaRPr lang="en-GB"/>
            </a:p>
          </p:txBody>
        </p:sp>
        <p:sp>
          <p:nvSpPr>
            <p:cNvPr id="311" name="Rectangle 201"/>
            <p:cNvSpPr>
              <a:spLocks noChangeArrowheads="1"/>
            </p:cNvSpPr>
            <p:nvPr/>
          </p:nvSpPr>
          <p:spPr bwMode="gray">
            <a:xfrm>
              <a:off x="8120622" y="4680972"/>
              <a:ext cx="36517" cy="36521"/>
            </a:xfrm>
            <a:prstGeom prst="rect">
              <a:avLst/>
            </a:prstGeom>
            <a:solidFill>
              <a:schemeClr val="accent1"/>
            </a:solidFill>
            <a:ln w="9525">
              <a:noFill/>
              <a:miter lim="800000"/>
              <a:headEnd/>
              <a:tailEnd/>
            </a:ln>
          </p:spPr>
          <p:txBody>
            <a:bodyPr/>
            <a:lstStyle/>
            <a:p>
              <a:pPr rtl="0"/>
              <a:endParaRPr lang="en-GB"/>
            </a:p>
          </p:txBody>
        </p:sp>
        <p:sp>
          <p:nvSpPr>
            <p:cNvPr id="312" name="Rectangle 202"/>
            <p:cNvSpPr>
              <a:spLocks noChangeArrowheads="1"/>
            </p:cNvSpPr>
            <p:nvPr/>
          </p:nvSpPr>
          <p:spPr bwMode="gray">
            <a:xfrm>
              <a:off x="8389014" y="3681539"/>
              <a:ext cx="34930" cy="34934"/>
            </a:xfrm>
            <a:prstGeom prst="rect">
              <a:avLst/>
            </a:prstGeom>
            <a:solidFill>
              <a:schemeClr val="accent1"/>
            </a:solidFill>
            <a:ln w="9525">
              <a:noFill/>
              <a:miter lim="800000"/>
              <a:headEnd/>
              <a:tailEnd/>
            </a:ln>
          </p:spPr>
          <p:txBody>
            <a:bodyPr/>
            <a:lstStyle/>
            <a:p>
              <a:pPr rtl="0"/>
              <a:endParaRPr lang="en-GB"/>
            </a:p>
          </p:txBody>
        </p:sp>
        <p:sp>
          <p:nvSpPr>
            <p:cNvPr id="313" name="Rectangle 203"/>
            <p:cNvSpPr>
              <a:spLocks noChangeArrowheads="1"/>
            </p:cNvSpPr>
            <p:nvPr/>
          </p:nvSpPr>
          <p:spPr bwMode="gray">
            <a:xfrm>
              <a:off x="8357260" y="4145207"/>
              <a:ext cx="34930" cy="36521"/>
            </a:xfrm>
            <a:prstGeom prst="rect">
              <a:avLst/>
            </a:prstGeom>
            <a:solidFill>
              <a:schemeClr val="accent1"/>
            </a:solidFill>
            <a:ln w="9525">
              <a:noFill/>
              <a:miter lim="800000"/>
              <a:headEnd/>
              <a:tailEnd/>
            </a:ln>
          </p:spPr>
          <p:txBody>
            <a:bodyPr/>
            <a:lstStyle/>
            <a:p>
              <a:pPr rtl="0"/>
              <a:endParaRPr lang="en-GB"/>
            </a:p>
          </p:txBody>
        </p:sp>
        <p:sp>
          <p:nvSpPr>
            <p:cNvPr id="314" name="Rectangle 204"/>
            <p:cNvSpPr>
              <a:spLocks noChangeArrowheads="1"/>
            </p:cNvSpPr>
            <p:nvPr/>
          </p:nvSpPr>
          <p:spPr bwMode="gray">
            <a:xfrm>
              <a:off x="8503331" y="3929252"/>
              <a:ext cx="34930" cy="36521"/>
            </a:xfrm>
            <a:prstGeom prst="rect">
              <a:avLst/>
            </a:prstGeom>
            <a:solidFill>
              <a:schemeClr val="accent1"/>
            </a:solidFill>
            <a:ln w="9525">
              <a:noFill/>
              <a:miter lim="800000"/>
              <a:headEnd/>
              <a:tailEnd/>
            </a:ln>
          </p:spPr>
          <p:txBody>
            <a:bodyPr/>
            <a:lstStyle/>
            <a:p>
              <a:pPr rtl="0"/>
              <a:endParaRPr lang="en-GB"/>
            </a:p>
          </p:txBody>
        </p:sp>
        <p:sp>
          <p:nvSpPr>
            <p:cNvPr id="315" name="Rectangle 206"/>
            <p:cNvSpPr>
              <a:spLocks noChangeArrowheads="1"/>
            </p:cNvSpPr>
            <p:nvPr/>
          </p:nvSpPr>
          <p:spPr bwMode="gray">
            <a:xfrm>
              <a:off x="8936783" y="3803808"/>
              <a:ext cx="36517" cy="36522"/>
            </a:xfrm>
            <a:prstGeom prst="rect">
              <a:avLst/>
            </a:prstGeom>
            <a:solidFill>
              <a:schemeClr val="accent1"/>
            </a:solidFill>
            <a:ln w="9525">
              <a:noFill/>
              <a:miter lim="800000"/>
              <a:headEnd/>
              <a:tailEnd/>
            </a:ln>
          </p:spPr>
          <p:txBody>
            <a:bodyPr/>
            <a:lstStyle/>
            <a:p>
              <a:pPr rtl="0"/>
              <a:endParaRPr lang="en-GB"/>
            </a:p>
          </p:txBody>
        </p:sp>
        <p:sp>
          <p:nvSpPr>
            <p:cNvPr id="316" name="Rectangle 207"/>
            <p:cNvSpPr>
              <a:spLocks noChangeArrowheads="1"/>
            </p:cNvSpPr>
            <p:nvPr/>
          </p:nvSpPr>
          <p:spPr bwMode="gray">
            <a:xfrm>
              <a:off x="3849688" y="3741880"/>
              <a:ext cx="36517" cy="36521"/>
            </a:xfrm>
            <a:prstGeom prst="rect">
              <a:avLst/>
            </a:prstGeom>
            <a:solidFill>
              <a:schemeClr val="tx1"/>
            </a:solidFill>
            <a:ln w="9525">
              <a:noFill/>
              <a:miter lim="800000"/>
              <a:headEnd/>
              <a:tailEnd/>
            </a:ln>
          </p:spPr>
          <p:txBody>
            <a:bodyPr/>
            <a:lstStyle/>
            <a:p>
              <a:pPr rtl="0"/>
              <a:endParaRPr lang="en-GB"/>
            </a:p>
          </p:txBody>
        </p:sp>
        <p:sp>
          <p:nvSpPr>
            <p:cNvPr id="317" name="Rectangle 208"/>
            <p:cNvSpPr>
              <a:spLocks noChangeArrowheads="1"/>
            </p:cNvSpPr>
            <p:nvPr/>
          </p:nvSpPr>
          <p:spPr bwMode="gray">
            <a:xfrm>
              <a:off x="4553053" y="5313905"/>
              <a:ext cx="36518" cy="36521"/>
            </a:xfrm>
            <a:prstGeom prst="rect">
              <a:avLst/>
            </a:prstGeom>
            <a:solidFill>
              <a:schemeClr val="tx1"/>
            </a:solidFill>
            <a:ln w="9525">
              <a:noFill/>
              <a:miter lim="800000"/>
              <a:headEnd/>
              <a:tailEnd/>
            </a:ln>
          </p:spPr>
          <p:txBody>
            <a:bodyPr/>
            <a:lstStyle/>
            <a:p>
              <a:pPr rtl="0"/>
              <a:endParaRPr lang="en-GB"/>
            </a:p>
          </p:txBody>
        </p:sp>
        <p:sp>
          <p:nvSpPr>
            <p:cNvPr id="318" name="Rectangle 209"/>
            <p:cNvSpPr>
              <a:spLocks noChangeArrowheads="1"/>
            </p:cNvSpPr>
            <p:nvPr/>
          </p:nvSpPr>
          <p:spPr bwMode="gray">
            <a:xfrm>
              <a:off x="3911609" y="3659309"/>
              <a:ext cx="34930" cy="36521"/>
            </a:xfrm>
            <a:prstGeom prst="rect">
              <a:avLst/>
            </a:prstGeom>
            <a:solidFill>
              <a:schemeClr val="tx1"/>
            </a:solidFill>
            <a:ln w="9525">
              <a:noFill/>
              <a:miter lim="800000"/>
              <a:headEnd/>
              <a:tailEnd/>
            </a:ln>
          </p:spPr>
          <p:txBody>
            <a:bodyPr/>
            <a:lstStyle/>
            <a:p>
              <a:pPr rtl="0"/>
              <a:endParaRPr lang="en-GB"/>
            </a:p>
          </p:txBody>
        </p:sp>
        <p:sp>
          <p:nvSpPr>
            <p:cNvPr id="319" name="Rectangle 210"/>
            <p:cNvSpPr>
              <a:spLocks noChangeArrowheads="1"/>
            </p:cNvSpPr>
            <p:nvPr/>
          </p:nvSpPr>
          <p:spPr bwMode="gray">
            <a:xfrm>
              <a:off x="6977063" y="4106863"/>
              <a:ext cx="36512" cy="36512"/>
            </a:xfrm>
            <a:prstGeom prst="rect">
              <a:avLst/>
            </a:prstGeom>
            <a:solidFill>
              <a:schemeClr val="accent4"/>
            </a:solidFill>
            <a:ln w="9525">
              <a:noFill/>
              <a:miter lim="800000"/>
              <a:headEnd/>
              <a:tailEnd/>
            </a:ln>
          </p:spPr>
          <p:txBody>
            <a:bodyPr/>
            <a:lstStyle/>
            <a:p>
              <a:pPr algn="just" rtl="0">
                <a:defRPr/>
              </a:pPr>
              <a:endParaRPr lang="en-GB"/>
            </a:p>
          </p:txBody>
        </p:sp>
        <p:sp>
          <p:nvSpPr>
            <p:cNvPr id="320" name="Rectangle 195"/>
            <p:cNvSpPr>
              <a:spLocks noChangeArrowheads="1"/>
            </p:cNvSpPr>
            <p:nvPr/>
          </p:nvSpPr>
          <p:spPr bwMode="gray">
            <a:xfrm>
              <a:off x="6351954" y="3652957"/>
              <a:ext cx="34930" cy="36521"/>
            </a:xfrm>
            <a:prstGeom prst="rect">
              <a:avLst/>
            </a:prstGeom>
            <a:solidFill>
              <a:schemeClr val="bg2"/>
            </a:solidFill>
            <a:ln w="9525">
              <a:noFill/>
              <a:miter lim="800000"/>
              <a:headEnd/>
              <a:tailEnd/>
            </a:ln>
          </p:spPr>
          <p:txBody>
            <a:bodyPr/>
            <a:lstStyle/>
            <a:p>
              <a:pPr rtl="0"/>
              <a:endParaRPr lang="en-GB"/>
            </a:p>
          </p:txBody>
        </p:sp>
        <p:sp>
          <p:nvSpPr>
            <p:cNvPr id="321" name="Rectangle 201"/>
            <p:cNvSpPr>
              <a:spLocks noChangeArrowheads="1"/>
            </p:cNvSpPr>
            <p:nvPr/>
          </p:nvSpPr>
          <p:spPr bwMode="gray">
            <a:xfrm>
              <a:off x="8410237" y="5546066"/>
              <a:ext cx="36518" cy="36521"/>
            </a:xfrm>
            <a:prstGeom prst="rect">
              <a:avLst/>
            </a:prstGeom>
            <a:solidFill>
              <a:schemeClr val="accent1"/>
            </a:solidFill>
            <a:ln w="9525">
              <a:noFill/>
              <a:miter lim="800000"/>
              <a:headEnd/>
              <a:tailEnd/>
            </a:ln>
          </p:spPr>
          <p:txBody>
            <a:bodyPr/>
            <a:lstStyle/>
            <a:p>
              <a:pPr rtl="0"/>
              <a:endParaRPr lang="en-GB"/>
            </a:p>
          </p:txBody>
        </p:sp>
        <p:sp>
          <p:nvSpPr>
            <p:cNvPr id="322" name="Rectangle 201"/>
            <p:cNvSpPr>
              <a:spLocks noChangeArrowheads="1"/>
            </p:cNvSpPr>
            <p:nvPr/>
          </p:nvSpPr>
          <p:spPr bwMode="gray">
            <a:xfrm>
              <a:off x="9231307" y="5624504"/>
              <a:ext cx="36518" cy="36521"/>
            </a:xfrm>
            <a:prstGeom prst="rect">
              <a:avLst/>
            </a:prstGeom>
            <a:solidFill>
              <a:schemeClr val="accent1"/>
            </a:solidFill>
            <a:ln w="9525">
              <a:noFill/>
              <a:miter lim="800000"/>
              <a:headEnd/>
              <a:tailEnd/>
            </a:ln>
          </p:spPr>
          <p:txBody>
            <a:bodyPr/>
            <a:lstStyle/>
            <a:p>
              <a:pPr rtl="0"/>
              <a:endParaRPr lang="en-GB"/>
            </a:p>
          </p:txBody>
        </p:sp>
        <p:sp>
          <p:nvSpPr>
            <p:cNvPr id="324" name="Rectangle 199"/>
            <p:cNvSpPr>
              <a:spLocks noChangeArrowheads="1"/>
            </p:cNvSpPr>
            <p:nvPr userDrawn="1"/>
          </p:nvSpPr>
          <p:spPr bwMode="gray">
            <a:xfrm>
              <a:off x="5476756" y="3884701"/>
              <a:ext cx="36518" cy="36522"/>
            </a:xfrm>
            <a:prstGeom prst="rect">
              <a:avLst/>
            </a:prstGeom>
            <a:solidFill>
              <a:schemeClr val="accent5"/>
            </a:solidFill>
            <a:ln w="9525">
              <a:noFill/>
              <a:miter lim="800000"/>
              <a:headEnd/>
              <a:tailEnd/>
            </a:ln>
          </p:spPr>
          <p:txBody>
            <a:bodyPr/>
            <a:lstStyle/>
            <a:p>
              <a:pPr rtl="0"/>
              <a:endParaRPr lang="en-GB"/>
            </a:p>
          </p:txBody>
        </p:sp>
        <p:sp>
          <p:nvSpPr>
            <p:cNvPr id="323" name="Rectangle 181"/>
            <p:cNvSpPr>
              <a:spLocks noChangeArrowheads="1"/>
            </p:cNvSpPr>
            <p:nvPr userDrawn="1"/>
          </p:nvSpPr>
          <p:spPr bwMode="gray">
            <a:xfrm>
              <a:off x="6883368" y="4096683"/>
              <a:ext cx="36512" cy="34925"/>
            </a:xfrm>
            <a:prstGeom prst="rect">
              <a:avLst/>
            </a:prstGeom>
            <a:solidFill>
              <a:schemeClr val="accent4"/>
            </a:solidFill>
            <a:ln w="9525">
              <a:noFill/>
              <a:miter lim="800000"/>
              <a:headEnd/>
              <a:tailEnd/>
            </a:ln>
          </p:spPr>
          <p:txBody>
            <a:bodyPr/>
            <a:lstStyle/>
            <a:p>
              <a:pPr algn="just" rtl="0">
                <a:defRPr/>
              </a:pPr>
              <a:endParaRPr lang="en-GB"/>
            </a:p>
          </p:txBody>
        </p:sp>
      </p:grpSp>
      <p:sp>
        <p:nvSpPr>
          <p:cNvPr id="326" name="Rectangle 206"/>
          <p:cNvSpPr>
            <a:spLocks noChangeArrowheads="1"/>
          </p:cNvSpPr>
          <p:nvPr userDrawn="1"/>
        </p:nvSpPr>
        <p:spPr bwMode="gray">
          <a:xfrm>
            <a:off x="8692387" y="3800940"/>
            <a:ext cx="36517" cy="36522"/>
          </a:xfrm>
          <a:prstGeom prst="rect">
            <a:avLst/>
          </a:prstGeom>
          <a:solidFill>
            <a:schemeClr val="accent1"/>
          </a:solidFill>
          <a:ln w="9525">
            <a:noFill/>
            <a:miter lim="800000"/>
            <a:headEnd/>
            <a:tailEnd/>
          </a:ln>
        </p:spPr>
        <p:txBody>
          <a:bodyPr/>
          <a:lstStyle/>
          <a:p>
            <a:pPr rtl="0"/>
            <a:endParaRPr lang="en-GB"/>
          </a:p>
        </p:txBody>
      </p:sp>
      <p:sp>
        <p:nvSpPr>
          <p:cNvPr id="327" name="Rectangle 201"/>
          <p:cNvSpPr>
            <a:spLocks noChangeArrowheads="1"/>
          </p:cNvSpPr>
          <p:nvPr userDrawn="1"/>
        </p:nvSpPr>
        <p:spPr bwMode="gray">
          <a:xfrm>
            <a:off x="8206589" y="4889266"/>
            <a:ext cx="36518" cy="36521"/>
          </a:xfrm>
          <a:prstGeom prst="rect">
            <a:avLst/>
          </a:prstGeom>
          <a:solidFill>
            <a:schemeClr val="accent1"/>
          </a:solidFill>
          <a:ln w="9525">
            <a:noFill/>
            <a:miter lim="800000"/>
            <a:headEnd/>
            <a:tailEnd/>
          </a:ln>
        </p:spPr>
        <p:txBody>
          <a:bodyPr/>
          <a:lstStyle/>
          <a:p>
            <a:pPr rtl="0"/>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ps - World Offices">
    <p:spTree>
      <p:nvGrpSpPr>
        <p:cNvPr id="1" name=""/>
        <p:cNvGrpSpPr/>
        <p:nvPr/>
      </p:nvGrpSpPr>
      <p:grpSpPr>
        <a:xfrm>
          <a:off x="0" y="0"/>
          <a:ext cx="0" cy="0"/>
          <a:chOff x="0" y="0"/>
          <a:chExt cx="0" cy="0"/>
        </a:xfrm>
      </p:grpSpPr>
      <p:grpSp>
        <p:nvGrpSpPr>
          <p:cNvPr id="325" name="Group 324"/>
          <p:cNvGrpSpPr>
            <a:grpSpLocks noChangeAspect="1"/>
          </p:cNvGrpSpPr>
          <p:nvPr userDrawn="1"/>
        </p:nvGrpSpPr>
        <p:grpSpPr>
          <a:xfrm>
            <a:off x="5266632" y="3794178"/>
            <a:ext cx="1627274" cy="1856283"/>
            <a:chOff x="838200" y="1276352"/>
            <a:chExt cx="3203574" cy="3654427"/>
          </a:xfrm>
        </p:grpSpPr>
        <p:sp>
          <p:nvSpPr>
            <p:cNvPr id="326" name="Freeform 96"/>
            <p:cNvSpPr>
              <a:spLocks/>
            </p:cNvSpPr>
            <p:nvPr/>
          </p:nvSpPr>
          <p:spPr bwMode="auto">
            <a:xfrm>
              <a:off x="2798762" y="1576391"/>
              <a:ext cx="506412" cy="527051"/>
            </a:xfrm>
            <a:custGeom>
              <a:avLst/>
              <a:gdLst>
                <a:gd name="T0" fmla="*/ 6 w 172"/>
                <a:gd name="T1" fmla="*/ 0 h 172"/>
                <a:gd name="T2" fmla="*/ 16 w 172"/>
                <a:gd name="T3" fmla="*/ 4 h 172"/>
                <a:gd name="T4" fmla="*/ 24 w 172"/>
                <a:gd name="T5" fmla="*/ 2 h 172"/>
                <a:gd name="T6" fmla="*/ 48 w 172"/>
                <a:gd name="T7" fmla="*/ 12 h 172"/>
                <a:gd name="T8" fmla="*/ 66 w 172"/>
                <a:gd name="T9" fmla="*/ 16 h 172"/>
                <a:gd name="T10" fmla="*/ 80 w 172"/>
                <a:gd name="T11" fmla="*/ 14 h 172"/>
                <a:gd name="T12" fmla="*/ 90 w 172"/>
                <a:gd name="T13" fmla="*/ 8 h 172"/>
                <a:gd name="T14" fmla="*/ 112 w 172"/>
                <a:gd name="T15" fmla="*/ 6 h 172"/>
                <a:gd name="T16" fmla="*/ 122 w 172"/>
                <a:gd name="T17" fmla="*/ 12 h 172"/>
                <a:gd name="T18" fmla="*/ 134 w 172"/>
                <a:gd name="T19" fmla="*/ 10 h 172"/>
                <a:gd name="T20" fmla="*/ 150 w 172"/>
                <a:gd name="T21" fmla="*/ 12 h 172"/>
                <a:gd name="T22" fmla="*/ 154 w 172"/>
                <a:gd name="T23" fmla="*/ 20 h 172"/>
                <a:gd name="T24" fmla="*/ 162 w 172"/>
                <a:gd name="T25" fmla="*/ 40 h 172"/>
                <a:gd name="T26" fmla="*/ 158 w 172"/>
                <a:gd name="T27" fmla="*/ 44 h 172"/>
                <a:gd name="T28" fmla="*/ 152 w 172"/>
                <a:gd name="T29" fmla="*/ 56 h 172"/>
                <a:gd name="T30" fmla="*/ 150 w 172"/>
                <a:gd name="T31" fmla="*/ 66 h 172"/>
                <a:gd name="T32" fmla="*/ 146 w 172"/>
                <a:gd name="T33" fmla="*/ 70 h 172"/>
                <a:gd name="T34" fmla="*/ 140 w 172"/>
                <a:gd name="T35" fmla="*/ 60 h 172"/>
                <a:gd name="T36" fmla="*/ 136 w 172"/>
                <a:gd name="T37" fmla="*/ 48 h 172"/>
                <a:gd name="T38" fmla="*/ 130 w 172"/>
                <a:gd name="T39" fmla="*/ 40 h 172"/>
                <a:gd name="T40" fmla="*/ 126 w 172"/>
                <a:gd name="T41" fmla="*/ 28 h 172"/>
                <a:gd name="T42" fmla="*/ 122 w 172"/>
                <a:gd name="T43" fmla="*/ 16 h 172"/>
                <a:gd name="T44" fmla="*/ 122 w 172"/>
                <a:gd name="T45" fmla="*/ 24 h 172"/>
                <a:gd name="T46" fmla="*/ 124 w 172"/>
                <a:gd name="T47" fmla="*/ 42 h 172"/>
                <a:gd name="T48" fmla="*/ 128 w 172"/>
                <a:gd name="T49" fmla="*/ 54 h 172"/>
                <a:gd name="T50" fmla="*/ 136 w 172"/>
                <a:gd name="T51" fmla="*/ 64 h 172"/>
                <a:gd name="T52" fmla="*/ 142 w 172"/>
                <a:gd name="T53" fmla="*/ 72 h 172"/>
                <a:gd name="T54" fmla="*/ 150 w 172"/>
                <a:gd name="T55" fmla="*/ 96 h 172"/>
                <a:gd name="T56" fmla="*/ 170 w 172"/>
                <a:gd name="T57" fmla="*/ 130 h 172"/>
                <a:gd name="T58" fmla="*/ 172 w 172"/>
                <a:gd name="T59" fmla="*/ 136 h 172"/>
                <a:gd name="T60" fmla="*/ 172 w 172"/>
                <a:gd name="T61" fmla="*/ 152 h 172"/>
                <a:gd name="T62" fmla="*/ 164 w 172"/>
                <a:gd name="T63" fmla="*/ 152 h 172"/>
                <a:gd name="T64" fmla="*/ 144 w 172"/>
                <a:gd name="T65" fmla="*/ 172 h 172"/>
                <a:gd name="T66" fmla="*/ 134 w 172"/>
                <a:gd name="T67" fmla="*/ 166 h 172"/>
                <a:gd name="T68" fmla="*/ 6 w 172"/>
                <a:gd name="T69" fmla="*/ 164 h 172"/>
                <a:gd name="T70" fmla="*/ 6 w 172"/>
                <a:gd name="T71" fmla="*/ 38 h 172"/>
                <a:gd name="T72" fmla="*/ 2 w 172"/>
                <a:gd name="T73" fmla="*/ 36 h 172"/>
                <a:gd name="T74" fmla="*/ 0 w 172"/>
                <a:gd name="T75" fmla="*/ 24 h 172"/>
                <a:gd name="T76" fmla="*/ 6 w 172"/>
                <a:gd name="T77" fmla="*/ 20 h 172"/>
                <a:gd name="T78" fmla="*/ 6 w 172"/>
                <a:gd name="T79" fmla="*/ 0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2"/>
                <a:gd name="T121" fmla="*/ 0 h 172"/>
                <a:gd name="T122" fmla="*/ 172 w 172"/>
                <a:gd name="T123" fmla="*/ 172 h 1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327" name="Freeform 97"/>
            <p:cNvSpPr>
              <a:spLocks/>
            </p:cNvSpPr>
            <p:nvPr/>
          </p:nvSpPr>
          <p:spPr bwMode="auto">
            <a:xfrm>
              <a:off x="2082800" y="1503364"/>
              <a:ext cx="733424" cy="679450"/>
            </a:xfrm>
            <a:custGeom>
              <a:avLst/>
              <a:gdLst>
                <a:gd name="T0" fmla="*/ 35 w 249"/>
                <a:gd name="T1" fmla="*/ 0 h 222"/>
                <a:gd name="T2" fmla="*/ 51 w 249"/>
                <a:gd name="T3" fmla="*/ 4 h 222"/>
                <a:gd name="T4" fmla="*/ 79 w 249"/>
                <a:gd name="T5" fmla="*/ 8 h 222"/>
                <a:gd name="T6" fmla="*/ 93 w 249"/>
                <a:gd name="T7" fmla="*/ 16 h 222"/>
                <a:gd name="T8" fmla="*/ 99 w 249"/>
                <a:gd name="T9" fmla="*/ 28 h 222"/>
                <a:gd name="T10" fmla="*/ 107 w 249"/>
                <a:gd name="T11" fmla="*/ 34 h 222"/>
                <a:gd name="T12" fmla="*/ 125 w 249"/>
                <a:gd name="T13" fmla="*/ 34 h 222"/>
                <a:gd name="T14" fmla="*/ 137 w 249"/>
                <a:gd name="T15" fmla="*/ 42 h 222"/>
                <a:gd name="T16" fmla="*/ 157 w 249"/>
                <a:gd name="T17" fmla="*/ 54 h 222"/>
                <a:gd name="T18" fmla="*/ 171 w 249"/>
                <a:gd name="T19" fmla="*/ 40 h 222"/>
                <a:gd name="T20" fmla="*/ 173 w 249"/>
                <a:gd name="T21" fmla="*/ 30 h 222"/>
                <a:gd name="T22" fmla="*/ 167 w 249"/>
                <a:gd name="T23" fmla="*/ 22 h 222"/>
                <a:gd name="T24" fmla="*/ 177 w 249"/>
                <a:gd name="T25" fmla="*/ 12 h 222"/>
                <a:gd name="T26" fmla="*/ 191 w 249"/>
                <a:gd name="T27" fmla="*/ 6 h 222"/>
                <a:gd name="T28" fmla="*/ 209 w 249"/>
                <a:gd name="T29" fmla="*/ 8 h 222"/>
                <a:gd name="T30" fmla="*/ 223 w 249"/>
                <a:gd name="T31" fmla="*/ 16 h 222"/>
                <a:gd name="T32" fmla="*/ 237 w 249"/>
                <a:gd name="T33" fmla="*/ 22 h 222"/>
                <a:gd name="T34" fmla="*/ 249 w 249"/>
                <a:gd name="T35" fmla="*/ 24 h 222"/>
                <a:gd name="T36" fmla="*/ 249 w 249"/>
                <a:gd name="T37" fmla="*/ 44 h 222"/>
                <a:gd name="T38" fmla="*/ 243 w 249"/>
                <a:gd name="T39" fmla="*/ 48 h 222"/>
                <a:gd name="T40" fmla="*/ 245 w 249"/>
                <a:gd name="T41" fmla="*/ 60 h 222"/>
                <a:gd name="T42" fmla="*/ 249 w 249"/>
                <a:gd name="T43" fmla="*/ 62 h 222"/>
                <a:gd name="T44" fmla="*/ 249 w 249"/>
                <a:gd name="T45" fmla="*/ 188 h 222"/>
                <a:gd name="T46" fmla="*/ 249 w 249"/>
                <a:gd name="T47" fmla="*/ 222 h 222"/>
                <a:gd name="T48" fmla="*/ 231 w 249"/>
                <a:gd name="T49" fmla="*/ 222 h 222"/>
                <a:gd name="T50" fmla="*/ 97 w 249"/>
                <a:gd name="T51" fmla="*/ 168 h 222"/>
                <a:gd name="T52" fmla="*/ 91 w 249"/>
                <a:gd name="T53" fmla="*/ 174 h 222"/>
                <a:gd name="T54" fmla="*/ 79 w 249"/>
                <a:gd name="T55" fmla="*/ 180 h 222"/>
                <a:gd name="T56" fmla="*/ 69 w 249"/>
                <a:gd name="T57" fmla="*/ 172 h 222"/>
                <a:gd name="T58" fmla="*/ 59 w 249"/>
                <a:gd name="T59" fmla="*/ 168 h 222"/>
                <a:gd name="T60" fmla="*/ 43 w 249"/>
                <a:gd name="T61" fmla="*/ 164 h 222"/>
                <a:gd name="T62" fmla="*/ 37 w 249"/>
                <a:gd name="T63" fmla="*/ 158 h 222"/>
                <a:gd name="T64" fmla="*/ 33 w 249"/>
                <a:gd name="T65" fmla="*/ 150 h 222"/>
                <a:gd name="T66" fmla="*/ 14 w 249"/>
                <a:gd name="T67" fmla="*/ 148 h 222"/>
                <a:gd name="T68" fmla="*/ 8 w 249"/>
                <a:gd name="T69" fmla="*/ 136 h 222"/>
                <a:gd name="T70" fmla="*/ 4 w 249"/>
                <a:gd name="T71" fmla="*/ 126 h 222"/>
                <a:gd name="T72" fmla="*/ 0 w 249"/>
                <a:gd name="T73" fmla="*/ 116 h 222"/>
                <a:gd name="T74" fmla="*/ 8 w 249"/>
                <a:gd name="T75" fmla="*/ 112 h 222"/>
                <a:gd name="T76" fmla="*/ 8 w 249"/>
                <a:gd name="T77" fmla="*/ 66 h 222"/>
                <a:gd name="T78" fmla="*/ 4 w 249"/>
                <a:gd name="T79" fmla="*/ 48 h 222"/>
                <a:gd name="T80" fmla="*/ 12 w 249"/>
                <a:gd name="T81" fmla="*/ 42 h 222"/>
                <a:gd name="T82" fmla="*/ 12 w 249"/>
                <a:gd name="T83" fmla="*/ 26 h 222"/>
                <a:gd name="T84" fmla="*/ 33 w 249"/>
                <a:gd name="T85" fmla="*/ 12 h 222"/>
                <a:gd name="T86" fmla="*/ 35 w 249"/>
                <a:gd name="T87" fmla="*/ 10 h 222"/>
                <a:gd name="T88" fmla="*/ 35 w 249"/>
                <a:gd name="T89" fmla="*/ 0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9"/>
                <a:gd name="T136" fmla="*/ 0 h 222"/>
                <a:gd name="T137" fmla="*/ 249 w 249"/>
                <a:gd name="T138" fmla="*/ 222 h 2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328" name="Freeform 98"/>
            <p:cNvSpPr>
              <a:spLocks/>
            </p:cNvSpPr>
            <p:nvPr/>
          </p:nvSpPr>
          <p:spPr bwMode="auto">
            <a:xfrm>
              <a:off x="1993899" y="1276352"/>
              <a:ext cx="192088" cy="373063"/>
            </a:xfrm>
            <a:custGeom>
              <a:avLst/>
              <a:gdLst>
                <a:gd name="T0" fmla="*/ 16 w 65"/>
                <a:gd name="T1" fmla="*/ 6 h 122"/>
                <a:gd name="T2" fmla="*/ 30 w 65"/>
                <a:gd name="T3" fmla="*/ 0 h 122"/>
                <a:gd name="T4" fmla="*/ 38 w 65"/>
                <a:gd name="T5" fmla="*/ 0 h 122"/>
                <a:gd name="T6" fmla="*/ 42 w 65"/>
                <a:gd name="T7" fmla="*/ 8 h 122"/>
                <a:gd name="T8" fmla="*/ 48 w 65"/>
                <a:gd name="T9" fmla="*/ 10 h 122"/>
                <a:gd name="T10" fmla="*/ 54 w 65"/>
                <a:gd name="T11" fmla="*/ 6 h 122"/>
                <a:gd name="T12" fmla="*/ 58 w 65"/>
                <a:gd name="T13" fmla="*/ 8 h 122"/>
                <a:gd name="T14" fmla="*/ 56 w 65"/>
                <a:gd name="T15" fmla="*/ 14 h 122"/>
                <a:gd name="T16" fmla="*/ 50 w 65"/>
                <a:gd name="T17" fmla="*/ 16 h 122"/>
                <a:gd name="T18" fmla="*/ 46 w 65"/>
                <a:gd name="T19" fmla="*/ 24 h 122"/>
                <a:gd name="T20" fmla="*/ 50 w 65"/>
                <a:gd name="T21" fmla="*/ 28 h 122"/>
                <a:gd name="T22" fmla="*/ 58 w 65"/>
                <a:gd name="T23" fmla="*/ 32 h 122"/>
                <a:gd name="T24" fmla="*/ 58 w 65"/>
                <a:gd name="T25" fmla="*/ 38 h 122"/>
                <a:gd name="T26" fmla="*/ 52 w 65"/>
                <a:gd name="T27" fmla="*/ 44 h 122"/>
                <a:gd name="T28" fmla="*/ 46 w 65"/>
                <a:gd name="T29" fmla="*/ 46 h 122"/>
                <a:gd name="T30" fmla="*/ 40 w 65"/>
                <a:gd name="T31" fmla="*/ 54 h 122"/>
                <a:gd name="T32" fmla="*/ 44 w 65"/>
                <a:gd name="T33" fmla="*/ 64 h 122"/>
                <a:gd name="T34" fmla="*/ 54 w 65"/>
                <a:gd name="T35" fmla="*/ 64 h 122"/>
                <a:gd name="T36" fmla="*/ 58 w 65"/>
                <a:gd name="T37" fmla="*/ 70 h 122"/>
                <a:gd name="T38" fmla="*/ 65 w 65"/>
                <a:gd name="T39" fmla="*/ 74 h 122"/>
                <a:gd name="T40" fmla="*/ 65 w 65"/>
                <a:gd name="T41" fmla="*/ 84 h 122"/>
                <a:gd name="T42" fmla="*/ 42 w 65"/>
                <a:gd name="T43" fmla="*/ 100 h 122"/>
                <a:gd name="T44" fmla="*/ 42 w 65"/>
                <a:gd name="T45" fmla="*/ 116 h 122"/>
                <a:gd name="T46" fmla="*/ 34 w 65"/>
                <a:gd name="T47" fmla="*/ 122 h 122"/>
                <a:gd name="T48" fmla="*/ 28 w 65"/>
                <a:gd name="T49" fmla="*/ 120 h 122"/>
                <a:gd name="T50" fmla="*/ 26 w 65"/>
                <a:gd name="T51" fmla="*/ 108 h 122"/>
                <a:gd name="T52" fmla="*/ 24 w 65"/>
                <a:gd name="T53" fmla="*/ 92 h 122"/>
                <a:gd name="T54" fmla="*/ 10 w 65"/>
                <a:gd name="T55" fmla="*/ 76 h 122"/>
                <a:gd name="T56" fmla="*/ 0 w 65"/>
                <a:gd name="T57" fmla="*/ 64 h 122"/>
                <a:gd name="T58" fmla="*/ 0 w 65"/>
                <a:gd name="T59" fmla="*/ 56 h 122"/>
                <a:gd name="T60" fmla="*/ 12 w 65"/>
                <a:gd name="T61" fmla="*/ 46 h 122"/>
                <a:gd name="T62" fmla="*/ 12 w 65"/>
                <a:gd name="T63" fmla="*/ 10 h 122"/>
                <a:gd name="T64" fmla="*/ 16 w 65"/>
                <a:gd name="T65" fmla="*/ 6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2"/>
                <a:gd name="T101" fmla="*/ 65 w 65"/>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solidFill>
              <a:schemeClr val="accent3"/>
            </a:solidFill>
            <a:ln w="3175">
              <a:solidFill>
                <a:schemeClr val="accent3"/>
              </a:solidFill>
              <a:prstDash val="solid"/>
              <a:round/>
              <a:headEnd/>
              <a:tailEnd/>
            </a:ln>
          </p:spPr>
          <p:txBody>
            <a:bodyPr/>
            <a:lstStyle/>
            <a:p>
              <a:endParaRPr lang="en-GB"/>
            </a:p>
          </p:txBody>
        </p:sp>
        <p:sp>
          <p:nvSpPr>
            <p:cNvPr id="329" name="Freeform 99"/>
            <p:cNvSpPr>
              <a:spLocks/>
            </p:cNvSpPr>
            <p:nvPr/>
          </p:nvSpPr>
          <p:spPr bwMode="auto">
            <a:xfrm>
              <a:off x="1233488" y="1295403"/>
              <a:ext cx="974725" cy="947738"/>
            </a:xfrm>
            <a:custGeom>
              <a:avLst/>
              <a:gdLst>
                <a:gd name="T0" fmla="*/ 0 w 331"/>
                <a:gd name="T1" fmla="*/ 164 h 310"/>
                <a:gd name="T2" fmla="*/ 0 w 331"/>
                <a:gd name="T3" fmla="*/ 146 h 310"/>
                <a:gd name="T4" fmla="*/ 32 w 331"/>
                <a:gd name="T5" fmla="*/ 126 h 310"/>
                <a:gd name="T6" fmla="*/ 54 w 331"/>
                <a:gd name="T7" fmla="*/ 124 h 310"/>
                <a:gd name="T8" fmla="*/ 78 w 331"/>
                <a:gd name="T9" fmla="*/ 104 h 310"/>
                <a:gd name="T10" fmla="*/ 80 w 331"/>
                <a:gd name="T11" fmla="*/ 96 h 310"/>
                <a:gd name="T12" fmla="*/ 96 w 331"/>
                <a:gd name="T13" fmla="*/ 86 h 310"/>
                <a:gd name="T14" fmla="*/ 120 w 331"/>
                <a:gd name="T15" fmla="*/ 84 h 310"/>
                <a:gd name="T16" fmla="*/ 120 w 331"/>
                <a:gd name="T17" fmla="*/ 76 h 310"/>
                <a:gd name="T18" fmla="*/ 112 w 331"/>
                <a:gd name="T19" fmla="*/ 66 h 310"/>
                <a:gd name="T20" fmla="*/ 112 w 331"/>
                <a:gd name="T21" fmla="*/ 40 h 310"/>
                <a:gd name="T22" fmla="*/ 110 w 331"/>
                <a:gd name="T23" fmla="*/ 34 h 310"/>
                <a:gd name="T24" fmla="*/ 126 w 331"/>
                <a:gd name="T25" fmla="*/ 22 h 310"/>
                <a:gd name="T26" fmla="*/ 138 w 331"/>
                <a:gd name="T27" fmla="*/ 20 h 310"/>
                <a:gd name="T28" fmla="*/ 154 w 331"/>
                <a:gd name="T29" fmla="*/ 10 h 310"/>
                <a:gd name="T30" fmla="*/ 180 w 331"/>
                <a:gd name="T31" fmla="*/ 6 h 310"/>
                <a:gd name="T32" fmla="*/ 204 w 331"/>
                <a:gd name="T33" fmla="*/ 2 h 310"/>
                <a:gd name="T34" fmla="*/ 218 w 331"/>
                <a:gd name="T35" fmla="*/ 4 h 310"/>
                <a:gd name="T36" fmla="*/ 226 w 331"/>
                <a:gd name="T37" fmla="*/ 6 h 310"/>
                <a:gd name="T38" fmla="*/ 238 w 331"/>
                <a:gd name="T39" fmla="*/ 0 h 310"/>
                <a:gd name="T40" fmla="*/ 254 w 331"/>
                <a:gd name="T41" fmla="*/ 0 h 310"/>
                <a:gd name="T42" fmla="*/ 262 w 331"/>
                <a:gd name="T43" fmla="*/ 0 h 310"/>
                <a:gd name="T44" fmla="*/ 270 w 331"/>
                <a:gd name="T45" fmla="*/ 4 h 310"/>
                <a:gd name="T46" fmla="*/ 270 w 331"/>
                <a:gd name="T47" fmla="*/ 40 h 310"/>
                <a:gd name="T48" fmla="*/ 258 w 331"/>
                <a:gd name="T49" fmla="*/ 50 h 310"/>
                <a:gd name="T50" fmla="*/ 258 w 331"/>
                <a:gd name="T51" fmla="*/ 58 h 310"/>
                <a:gd name="T52" fmla="*/ 282 w 331"/>
                <a:gd name="T53" fmla="*/ 86 h 310"/>
                <a:gd name="T54" fmla="*/ 286 w 331"/>
                <a:gd name="T55" fmla="*/ 114 h 310"/>
                <a:gd name="T56" fmla="*/ 292 w 331"/>
                <a:gd name="T57" fmla="*/ 116 h 310"/>
                <a:gd name="T58" fmla="*/ 294 w 331"/>
                <a:gd name="T59" fmla="*/ 132 h 310"/>
                <a:gd name="T60" fmla="*/ 296 w 331"/>
                <a:gd name="T61" fmla="*/ 180 h 310"/>
                <a:gd name="T62" fmla="*/ 288 w 331"/>
                <a:gd name="T63" fmla="*/ 184 h 310"/>
                <a:gd name="T64" fmla="*/ 292 w 331"/>
                <a:gd name="T65" fmla="*/ 194 h 310"/>
                <a:gd name="T66" fmla="*/ 302 w 331"/>
                <a:gd name="T67" fmla="*/ 216 h 310"/>
                <a:gd name="T68" fmla="*/ 321 w 331"/>
                <a:gd name="T69" fmla="*/ 218 h 310"/>
                <a:gd name="T70" fmla="*/ 325 w 331"/>
                <a:gd name="T71" fmla="*/ 226 h 310"/>
                <a:gd name="T72" fmla="*/ 331 w 331"/>
                <a:gd name="T73" fmla="*/ 232 h 310"/>
                <a:gd name="T74" fmla="*/ 264 w 331"/>
                <a:gd name="T75" fmla="*/ 272 h 310"/>
                <a:gd name="T76" fmla="*/ 226 w 331"/>
                <a:gd name="T77" fmla="*/ 304 h 310"/>
                <a:gd name="T78" fmla="*/ 206 w 331"/>
                <a:gd name="T79" fmla="*/ 308 h 310"/>
                <a:gd name="T80" fmla="*/ 188 w 331"/>
                <a:gd name="T81" fmla="*/ 310 h 310"/>
                <a:gd name="T82" fmla="*/ 190 w 331"/>
                <a:gd name="T83" fmla="*/ 294 h 310"/>
                <a:gd name="T84" fmla="*/ 170 w 331"/>
                <a:gd name="T85" fmla="*/ 286 h 310"/>
                <a:gd name="T86" fmla="*/ 160 w 331"/>
                <a:gd name="T87" fmla="*/ 276 h 310"/>
                <a:gd name="T88" fmla="*/ 0 w 331"/>
                <a:gd name="T89" fmla="*/ 164 h 3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1"/>
                <a:gd name="T136" fmla="*/ 0 h 310"/>
                <a:gd name="T137" fmla="*/ 331 w 331"/>
                <a:gd name="T138" fmla="*/ 310 h 3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solidFill>
              <a:schemeClr val="accent3"/>
            </a:solidFill>
            <a:ln w="3175">
              <a:solidFill>
                <a:schemeClr val="accent3"/>
              </a:solidFill>
              <a:prstDash val="solid"/>
              <a:round/>
              <a:headEnd/>
              <a:tailEnd/>
            </a:ln>
          </p:spPr>
          <p:txBody>
            <a:bodyPr/>
            <a:lstStyle/>
            <a:p>
              <a:endParaRPr lang="en-GB"/>
            </a:p>
          </p:txBody>
        </p:sp>
        <p:sp>
          <p:nvSpPr>
            <p:cNvPr id="330" name="Freeform 100"/>
            <p:cNvSpPr>
              <a:spLocks/>
            </p:cNvSpPr>
            <p:nvPr/>
          </p:nvSpPr>
          <p:spPr bwMode="auto">
            <a:xfrm>
              <a:off x="1031874" y="1355727"/>
              <a:ext cx="555625" cy="441325"/>
            </a:xfrm>
            <a:custGeom>
              <a:avLst/>
              <a:gdLst>
                <a:gd name="T0" fmla="*/ 68 w 188"/>
                <a:gd name="T1" fmla="*/ 144 h 144"/>
                <a:gd name="T2" fmla="*/ 0 w 188"/>
                <a:gd name="T3" fmla="*/ 144 h 144"/>
                <a:gd name="T4" fmla="*/ 10 w 188"/>
                <a:gd name="T5" fmla="*/ 138 h 144"/>
                <a:gd name="T6" fmla="*/ 28 w 188"/>
                <a:gd name="T7" fmla="*/ 128 h 144"/>
                <a:gd name="T8" fmla="*/ 50 w 188"/>
                <a:gd name="T9" fmla="*/ 110 h 144"/>
                <a:gd name="T10" fmla="*/ 52 w 188"/>
                <a:gd name="T11" fmla="*/ 104 h 144"/>
                <a:gd name="T12" fmla="*/ 52 w 188"/>
                <a:gd name="T13" fmla="*/ 68 h 144"/>
                <a:gd name="T14" fmla="*/ 62 w 188"/>
                <a:gd name="T15" fmla="*/ 56 h 144"/>
                <a:gd name="T16" fmla="*/ 74 w 188"/>
                <a:gd name="T17" fmla="*/ 44 h 144"/>
                <a:gd name="T18" fmla="*/ 88 w 188"/>
                <a:gd name="T19" fmla="*/ 40 h 144"/>
                <a:gd name="T20" fmla="*/ 102 w 188"/>
                <a:gd name="T21" fmla="*/ 30 h 144"/>
                <a:gd name="T22" fmla="*/ 108 w 188"/>
                <a:gd name="T23" fmla="*/ 14 h 144"/>
                <a:gd name="T24" fmla="*/ 112 w 188"/>
                <a:gd name="T25" fmla="*/ 4 h 144"/>
                <a:gd name="T26" fmla="*/ 116 w 188"/>
                <a:gd name="T27" fmla="*/ 0 h 144"/>
                <a:gd name="T28" fmla="*/ 122 w 188"/>
                <a:gd name="T29" fmla="*/ 0 h 144"/>
                <a:gd name="T30" fmla="*/ 126 w 188"/>
                <a:gd name="T31" fmla="*/ 8 h 144"/>
                <a:gd name="T32" fmla="*/ 132 w 188"/>
                <a:gd name="T33" fmla="*/ 12 h 144"/>
                <a:gd name="T34" fmla="*/ 154 w 188"/>
                <a:gd name="T35" fmla="*/ 10 h 144"/>
                <a:gd name="T36" fmla="*/ 164 w 188"/>
                <a:gd name="T37" fmla="*/ 10 h 144"/>
                <a:gd name="T38" fmla="*/ 168 w 188"/>
                <a:gd name="T39" fmla="*/ 14 h 144"/>
                <a:gd name="T40" fmla="*/ 178 w 188"/>
                <a:gd name="T41" fmla="*/ 14 h 144"/>
                <a:gd name="T42" fmla="*/ 180 w 188"/>
                <a:gd name="T43" fmla="*/ 20 h 144"/>
                <a:gd name="T44" fmla="*/ 180 w 188"/>
                <a:gd name="T45" fmla="*/ 46 h 144"/>
                <a:gd name="T46" fmla="*/ 188 w 188"/>
                <a:gd name="T47" fmla="*/ 56 h 144"/>
                <a:gd name="T48" fmla="*/ 188 w 188"/>
                <a:gd name="T49" fmla="*/ 64 h 144"/>
                <a:gd name="T50" fmla="*/ 164 w 188"/>
                <a:gd name="T51" fmla="*/ 66 h 144"/>
                <a:gd name="T52" fmla="*/ 148 w 188"/>
                <a:gd name="T53" fmla="*/ 76 h 144"/>
                <a:gd name="T54" fmla="*/ 146 w 188"/>
                <a:gd name="T55" fmla="*/ 84 h 144"/>
                <a:gd name="T56" fmla="*/ 122 w 188"/>
                <a:gd name="T57" fmla="*/ 104 h 144"/>
                <a:gd name="T58" fmla="*/ 100 w 188"/>
                <a:gd name="T59" fmla="*/ 106 h 144"/>
                <a:gd name="T60" fmla="*/ 68 w 188"/>
                <a:gd name="T61" fmla="*/ 126 h 144"/>
                <a:gd name="T62" fmla="*/ 68 w 188"/>
                <a:gd name="T63" fmla="*/ 144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8"/>
                <a:gd name="T97" fmla="*/ 0 h 144"/>
                <a:gd name="T98" fmla="*/ 188 w 18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solidFill>
              <a:schemeClr val="accent3"/>
            </a:solidFill>
            <a:ln w="3175">
              <a:solidFill>
                <a:schemeClr val="accent3"/>
              </a:solidFill>
              <a:prstDash val="solid"/>
              <a:round/>
              <a:headEnd/>
              <a:tailEnd/>
            </a:ln>
          </p:spPr>
          <p:txBody>
            <a:bodyPr/>
            <a:lstStyle/>
            <a:p>
              <a:endParaRPr lang="en-GB"/>
            </a:p>
          </p:txBody>
        </p:sp>
        <p:sp>
          <p:nvSpPr>
            <p:cNvPr id="331" name="Freeform 101"/>
            <p:cNvSpPr>
              <a:spLocks/>
            </p:cNvSpPr>
            <p:nvPr/>
          </p:nvSpPr>
          <p:spPr bwMode="auto">
            <a:xfrm>
              <a:off x="844551" y="1797052"/>
              <a:ext cx="388937" cy="323850"/>
            </a:xfrm>
            <a:custGeom>
              <a:avLst/>
              <a:gdLst>
                <a:gd name="T0" fmla="*/ 0 w 132"/>
                <a:gd name="T1" fmla="*/ 106 h 106"/>
                <a:gd name="T2" fmla="*/ 4 w 132"/>
                <a:gd name="T3" fmla="*/ 94 h 106"/>
                <a:gd name="T4" fmla="*/ 14 w 132"/>
                <a:gd name="T5" fmla="*/ 78 h 106"/>
                <a:gd name="T6" fmla="*/ 20 w 132"/>
                <a:gd name="T7" fmla="*/ 62 h 106"/>
                <a:gd name="T8" fmla="*/ 30 w 132"/>
                <a:gd name="T9" fmla="*/ 54 h 106"/>
                <a:gd name="T10" fmla="*/ 36 w 132"/>
                <a:gd name="T11" fmla="*/ 38 h 106"/>
                <a:gd name="T12" fmla="*/ 46 w 132"/>
                <a:gd name="T13" fmla="*/ 24 h 106"/>
                <a:gd name="T14" fmla="*/ 52 w 132"/>
                <a:gd name="T15" fmla="*/ 18 h 106"/>
                <a:gd name="T16" fmla="*/ 60 w 132"/>
                <a:gd name="T17" fmla="*/ 8 h 106"/>
                <a:gd name="T18" fmla="*/ 64 w 132"/>
                <a:gd name="T19" fmla="*/ 0 h 106"/>
                <a:gd name="T20" fmla="*/ 132 w 132"/>
                <a:gd name="T21" fmla="*/ 0 h 106"/>
                <a:gd name="T22" fmla="*/ 132 w 132"/>
                <a:gd name="T23" fmla="*/ 28 h 106"/>
                <a:gd name="T24" fmla="*/ 82 w 132"/>
                <a:gd name="T25" fmla="*/ 28 h 106"/>
                <a:gd name="T26" fmla="*/ 82 w 132"/>
                <a:gd name="T27" fmla="*/ 70 h 106"/>
                <a:gd name="T28" fmla="*/ 72 w 132"/>
                <a:gd name="T29" fmla="*/ 70 h 106"/>
                <a:gd name="T30" fmla="*/ 64 w 132"/>
                <a:gd name="T31" fmla="*/ 74 h 106"/>
                <a:gd name="T32" fmla="*/ 64 w 132"/>
                <a:gd name="T33" fmla="*/ 82 h 106"/>
                <a:gd name="T34" fmla="*/ 64 w 132"/>
                <a:gd name="T35" fmla="*/ 106 h 106"/>
                <a:gd name="T36" fmla="*/ 0 w 132"/>
                <a:gd name="T37" fmla="*/ 106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06"/>
                <a:gd name="T59" fmla="*/ 132 w 132"/>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solidFill>
              <a:schemeClr val="accent3"/>
            </a:solidFill>
            <a:ln w="3175">
              <a:solidFill>
                <a:schemeClr val="accent3"/>
              </a:solidFill>
              <a:prstDash val="solid"/>
              <a:round/>
              <a:headEnd/>
              <a:tailEnd/>
            </a:ln>
          </p:spPr>
          <p:txBody>
            <a:bodyPr/>
            <a:lstStyle/>
            <a:p>
              <a:endParaRPr lang="en-GB"/>
            </a:p>
          </p:txBody>
        </p:sp>
        <p:sp>
          <p:nvSpPr>
            <p:cNvPr id="332" name="Freeform 102"/>
            <p:cNvSpPr>
              <a:spLocks/>
            </p:cNvSpPr>
            <p:nvPr/>
          </p:nvSpPr>
          <p:spPr bwMode="auto">
            <a:xfrm>
              <a:off x="866775" y="2549527"/>
              <a:ext cx="142875" cy="85724"/>
            </a:xfrm>
            <a:custGeom>
              <a:avLst/>
              <a:gdLst>
                <a:gd name="T0" fmla="*/ 0 w 48"/>
                <a:gd name="T1" fmla="*/ 6 h 28"/>
                <a:gd name="T2" fmla="*/ 18 w 48"/>
                <a:gd name="T3" fmla="*/ 4 h 28"/>
                <a:gd name="T4" fmla="*/ 22 w 48"/>
                <a:gd name="T5" fmla="*/ 0 h 28"/>
                <a:gd name="T6" fmla="*/ 48 w 48"/>
                <a:gd name="T7" fmla="*/ 0 h 28"/>
                <a:gd name="T8" fmla="*/ 44 w 48"/>
                <a:gd name="T9" fmla="*/ 10 h 28"/>
                <a:gd name="T10" fmla="*/ 42 w 48"/>
                <a:gd name="T11" fmla="*/ 16 h 28"/>
                <a:gd name="T12" fmla="*/ 30 w 48"/>
                <a:gd name="T13" fmla="*/ 20 h 28"/>
                <a:gd name="T14" fmla="*/ 22 w 48"/>
                <a:gd name="T15" fmla="*/ 28 h 28"/>
                <a:gd name="T16" fmla="*/ 16 w 48"/>
                <a:gd name="T17" fmla="*/ 22 h 28"/>
                <a:gd name="T18" fmla="*/ 8 w 48"/>
                <a:gd name="T19" fmla="*/ 14 h 28"/>
                <a:gd name="T20" fmla="*/ 6 w 48"/>
                <a:gd name="T21" fmla="*/ 12 h 28"/>
                <a:gd name="T22" fmla="*/ 0 w 48"/>
                <a:gd name="T23" fmla="*/ 6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28"/>
                <a:gd name="T38" fmla="*/ 48 w 48"/>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solidFill>
              <a:schemeClr val="accent3"/>
            </a:solidFill>
            <a:ln w="3175">
              <a:solidFill>
                <a:schemeClr val="accent3"/>
              </a:solidFill>
              <a:prstDash val="solid"/>
              <a:round/>
              <a:headEnd/>
              <a:tailEnd/>
            </a:ln>
          </p:spPr>
          <p:txBody>
            <a:bodyPr/>
            <a:lstStyle/>
            <a:p>
              <a:endParaRPr lang="en-GB"/>
            </a:p>
          </p:txBody>
        </p:sp>
        <p:sp>
          <p:nvSpPr>
            <p:cNvPr id="333" name="Freeform 103"/>
            <p:cNvSpPr>
              <a:spLocks/>
            </p:cNvSpPr>
            <p:nvPr/>
          </p:nvSpPr>
          <p:spPr bwMode="auto">
            <a:xfrm>
              <a:off x="1027112" y="2684466"/>
              <a:ext cx="128586" cy="146050"/>
            </a:xfrm>
            <a:custGeom>
              <a:avLst/>
              <a:gdLst>
                <a:gd name="T0" fmla="*/ 0 w 44"/>
                <a:gd name="T1" fmla="*/ 16 h 48"/>
                <a:gd name="T2" fmla="*/ 8 w 44"/>
                <a:gd name="T3" fmla="*/ 8 h 48"/>
                <a:gd name="T4" fmla="*/ 16 w 44"/>
                <a:gd name="T5" fmla="*/ 2 h 48"/>
                <a:gd name="T6" fmla="*/ 30 w 44"/>
                <a:gd name="T7" fmla="*/ 0 h 48"/>
                <a:gd name="T8" fmla="*/ 38 w 44"/>
                <a:gd name="T9" fmla="*/ 8 h 48"/>
                <a:gd name="T10" fmla="*/ 44 w 44"/>
                <a:gd name="T11" fmla="*/ 16 h 48"/>
                <a:gd name="T12" fmla="*/ 42 w 44"/>
                <a:gd name="T13" fmla="*/ 24 h 48"/>
                <a:gd name="T14" fmla="*/ 40 w 44"/>
                <a:gd name="T15" fmla="*/ 32 h 48"/>
                <a:gd name="T16" fmla="*/ 34 w 44"/>
                <a:gd name="T17" fmla="*/ 40 h 48"/>
                <a:gd name="T18" fmla="*/ 24 w 44"/>
                <a:gd name="T19" fmla="*/ 48 h 48"/>
                <a:gd name="T20" fmla="*/ 16 w 44"/>
                <a:gd name="T21" fmla="*/ 44 h 48"/>
                <a:gd name="T22" fmla="*/ 4 w 44"/>
                <a:gd name="T23" fmla="*/ 32 h 48"/>
                <a:gd name="T24" fmla="*/ 0 w 44"/>
                <a:gd name="T25" fmla="*/ 24 h 48"/>
                <a:gd name="T26" fmla="*/ 0 w 44"/>
                <a:gd name="T27" fmla="*/ 16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48"/>
                <a:gd name="T44" fmla="*/ 44 w 44"/>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solidFill>
              <a:schemeClr val="accent3"/>
            </a:solidFill>
            <a:ln w="3175">
              <a:solidFill>
                <a:schemeClr val="accent3"/>
              </a:solidFill>
              <a:prstDash val="solid"/>
              <a:round/>
              <a:headEnd/>
              <a:tailEnd/>
            </a:ln>
          </p:spPr>
          <p:txBody>
            <a:bodyPr/>
            <a:lstStyle/>
            <a:p>
              <a:endParaRPr lang="en-GB"/>
            </a:p>
          </p:txBody>
        </p:sp>
        <p:sp>
          <p:nvSpPr>
            <p:cNvPr id="334" name="Freeform 104"/>
            <p:cNvSpPr>
              <a:spLocks/>
            </p:cNvSpPr>
            <p:nvPr/>
          </p:nvSpPr>
          <p:spPr bwMode="auto">
            <a:xfrm>
              <a:off x="844551" y="1797052"/>
              <a:ext cx="582614" cy="654051"/>
            </a:xfrm>
            <a:custGeom>
              <a:avLst/>
              <a:gdLst>
                <a:gd name="T0" fmla="*/ 0 w 198"/>
                <a:gd name="T1" fmla="*/ 106 h 214"/>
                <a:gd name="T2" fmla="*/ 64 w 198"/>
                <a:gd name="T3" fmla="*/ 106 h 214"/>
                <a:gd name="T4" fmla="*/ 64 w 198"/>
                <a:gd name="T5" fmla="*/ 82 h 214"/>
                <a:gd name="T6" fmla="*/ 64 w 198"/>
                <a:gd name="T7" fmla="*/ 74 h 214"/>
                <a:gd name="T8" fmla="*/ 68 w 198"/>
                <a:gd name="T9" fmla="*/ 72 h 214"/>
                <a:gd name="T10" fmla="*/ 72 w 198"/>
                <a:gd name="T11" fmla="*/ 70 h 214"/>
                <a:gd name="T12" fmla="*/ 82 w 198"/>
                <a:gd name="T13" fmla="*/ 70 h 214"/>
                <a:gd name="T14" fmla="*/ 82 w 198"/>
                <a:gd name="T15" fmla="*/ 28 h 214"/>
                <a:gd name="T16" fmla="*/ 132 w 198"/>
                <a:gd name="T17" fmla="*/ 28 h 214"/>
                <a:gd name="T18" fmla="*/ 132 w 198"/>
                <a:gd name="T19" fmla="*/ 0 h 214"/>
                <a:gd name="T20" fmla="*/ 198 w 198"/>
                <a:gd name="T21" fmla="*/ 48 h 214"/>
                <a:gd name="T22" fmla="*/ 168 w 198"/>
                <a:gd name="T23" fmla="*/ 48 h 214"/>
                <a:gd name="T24" fmla="*/ 180 w 198"/>
                <a:gd name="T25" fmla="*/ 184 h 214"/>
                <a:gd name="T26" fmla="*/ 186 w 198"/>
                <a:gd name="T27" fmla="*/ 192 h 214"/>
                <a:gd name="T28" fmla="*/ 184 w 198"/>
                <a:gd name="T29" fmla="*/ 202 h 214"/>
                <a:gd name="T30" fmla="*/ 84 w 198"/>
                <a:gd name="T31" fmla="*/ 200 h 214"/>
                <a:gd name="T32" fmla="*/ 78 w 198"/>
                <a:gd name="T33" fmla="*/ 214 h 214"/>
                <a:gd name="T34" fmla="*/ 68 w 198"/>
                <a:gd name="T35" fmla="*/ 206 h 214"/>
                <a:gd name="T36" fmla="*/ 60 w 198"/>
                <a:gd name="T37" fmla="*/ 194 h 214"/>
                <a:gd name="T38" fmla="*/ 52 w 198"/>
                <a:gd name="T39" fmla="*/ 188 h 214"/>
                <a:gd name="T40" fmla="*/ 40 w 198"/>
                <a:gd name="T41" fmla="*/ 182 h 214"/>
                <a:gd name="T42" fmla="*/ 26 w 198"/>
                <a:gd name="T43" fmla="*/ 182 h 214"/>
                <a:gd name="T44" fmla="*/ 12 w 198"/>
                <a:gd name="T45" fmla="*/ 184 h 214"/>
                <a:gd name="T46" fmla="*/ 12 w 198"/>
                <a:gd name="T47" fmla="*/ 172 h 214"/>
                <a:gd name="T48" fmla="*/ 18 w 198"/>
                <a:gd name="T49" fmla="*/ 152 h 214"/>
                <a:gd name="T50" fmla="*/ 12 w 198"/>
                <a:gd name="T51" fmla="*/ 144 h 214"/>
                <a:gd name="T52" fmla="*/ 8 w 198"/>
                <a:gd name="T53" fmla="*/ 138 h 214"/>
                <a:gd name="T54" fmla="*/ 12 w 198"/>
                <a:gd name="T55" fmla="*/ 130 h 214"/>
                <a:gd name="T56" fmla="*/ 12 w 198"/>
                <a:gd name="T57" fmla="*/ 122 h 214"/>
                <a:gd name="T58" fmla="*/ 8 w 198"/>
                <a:gd name="T59" fmla="*/ 116 h 214"/>
                <a:gd name="T60" fmla="*/ 0 w 198"/>
                <a:gd name="T61" fmla="*/ 112 h 214"/>
                <a:gd name="T62" fmla="*/ 0 w 198"/>
                <a:gd name="T63" fmla="*/ 106 h 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214"/>
                <a:gd name="T98" fmla="*/ 198 w 198"/>
                <a:gd name="T99" fmla="*/ 214 h 2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solidFill>
              <a:schemeClr val="accent3"/>
            </a:solidFill>
            <a:ln w="3175">
              <a:solidFill>
                <a:schemeClr val="accent3"/>
              </a:solidFill>
              <a:prstDash val="solid"/>
              <a:round/>
              <a:headEnd/>
              <a:tailEnd/>
            </a:ln>
          </p:spPr>
          <p:txBody>
            <a:bodyPr/>
            <a:lstStyle/>
            <a:p>
              <a:endParaRPr lang="en-GB"/>
            </a:p>
          </p:txBody>
        </p:sp>
        <p:sp>
          <p:nvSpPr>
            <p:cNvPr id="335" name="Freeform 105"/>
            <p:cNvSpPr>
              <a:spLocks/>
            </p:cNvSpPr>
            <p:nvPr/>
          </p:nvSpPr>
          <p:spPr bwMode="auto">
            <a:xfrm>
              <a:off x="931864" y="2549526"/>
              <a:ext cx="342900" cy="269875"/>
            </a:xfrm>
            <a:custGeom>
              <a:avLst/>
              <a:gdLst>
                <a:gd name="T0" fmla="*/ 60 w 116"/>
                <a:gd name="T1" fmla="*/ 6 h 88"/>
                <a:gd name="T2" fmla="*/ 60 w 116"/>
                <a:gd name="T3" fmla="*/ 8 h 88"/>
                <a:gd name="T4" fmla="*/ 72 w 116"/>
                <a:gd name="T5" fmla="*/ 12 h 88"/>
                <a:gd name="T6" fmla="*/ 84 w 116"/>
                <a:gd name="T7" fmla="*/ 8 h 88"/>
                <a:gd name="T8" fmla="*/ 98 w 116"/>
                <a:gd name="T9" fmla="*/ 6 h 88"/>
                <a:gd name="T10" fmla="*/ 100 w 116"/>
                <a:gd name="T11" fmla="*/ 14 h 88"/>
                <a:gd name="T12" fmla="*/ 106 w 116"/>
                <a:gd name="T13" fmla="*/ 24 h 88"/>
                <a:gd name="T14" fmla="*/ 112 w 116"/>
                <a:gd name="T15" fmla="*/ 38 h 88"/>
                <a:gd name="T16" fmla="*/ 110 w 116"/>
                <a:gd name="T17" fmla="*/ 46 h 88"/>
                <a:gd name="T18" fmla="*/ 112 w 116"/>
                <a:gd name="T19" fmla="*/ 50 h 88"/>
                <a:gd name="T20" fmla="*/ 114 w 116"/>
                <a:gd name="T21" fmla="*/ 54 h 88"/>
                <a:gd name="T22" fmla="*/ 116 w 116"/>
                <a:gd name="T23" fmla="*/ 68 h 88"/>
                <a:gd name="T24" fmla="*/ 110 w 116"/>
                <a:gd name="T25" fmla="*/ 70 h 88"/>
                <a:gd name="T26" fmla="*/ 112 w 116"/>
                <a:gd name="T27" fmla="*/ 80 h 88"/>
                <a:gd name="T28" fmla="*/ 106 w 116"/>
                <a:gd name="T29" fmla="*/ 84 h 88"/>
                <a:gd name="T30" fmla="*/ 100 w 116"/>
                <a:gd name="T31" fmla="*/ 82 h 88"/>
                <a:gd name="T32" fmla="*/ 96 w 116"/>
                <a:gd name="T33" fmla="*/ 88 h 88"/>
                <a:gd name="T34" fmla="*/ 90 w 116"/>
                <a:gd name="T35" fmla="*/ 86 h 88"/>
                <a:gd name="T36" fmla="*/ 88 w 116"/>
                <a:gd name="T37" fmla="*/ 72 h 88"/>
                <a:gd name="T38" fmla="*/ 82 w 116"/>
                <a:gd name="T39" fmla="*/ 70 h 88"/>
                <a:gd name="T40" fmla="*/ 74 w 116"/>
                <a:gd name="T41" fmla="*/ 68 h 88"/>
                <a:gd name="T42" fmla="*/ 76 w 116"/>
                <a:gd name="T43" fmla="*/ 60 h 88"/>
                <a:gd name="T44" fmla="*/ 70 w 116"/>
                <a:gd name="T45" fmla="*/ 52 h 88"/>
                <a:gd name="T46" fmla="*/ 62 w 116"/>
                <a:gd name="T47" fmla="*/ 44 h 88"/>
                <a:gd name="T48" fmla="*/ 48 w 116"/>
                <a:gd name="T49" fmla="*/ 46 h 88"/>
                <a:gd name="T50" fmla="*/ 40 w 116"/>
                <a:gd name="T51" fmla="*/ 52 h 88"/>
                <a:gd name="T52" fmla="*/ 32 w 116"/>
                <a:gd name="T53" fmla="*/ 60 h 88"/>
                <a:gd name="T54" fmla="*/ 24 w 116"/>
                <a:gd name="T55" fmla="*/ 50 h 88"/>
                <a:gd name="T56" fmla="*/ 14 w 116"/>
                <a:gd name="T57" fmla="*/ 40 h 88"/>
                <a:gd name="T58" fmla="*/ 6 w 116"/>
                <a:gd name="T59" fmla="*/ 38 h 88"/>
                <a:gd name="T60" fmla="*/ 0 w 116"/>
                <a:gd name="T61" fmla="*/ 28 h 88"/>
                <a:gd name="T62" fmla="*/ 8 w 116"/>
                <a:gd name="T63" fmla="*/ 20 h 88"/>
                <a:gd name="T64" fmla="*/ 20 w 116"/>
                <a:gd name="T65" fmla="*/ 16 h 88"/>
                <a:gd name="T66" fmla="*/ 22 w 116"/>
                <a:gd name="T67" fmla="*/ 10 h 88"/>
                <a:gd name="T68" fmla="*/ 26 w 116"/>
                <a:gd name="T69" fmla="*/ 0 h 88"/>
                <a:gd name="T70" fmla="*/ 32 w 116"/>
                <a:gd name="T71" fmla="*/ 0 h 88"/>
                <a:gd name="T72" fmla="*/ 38 w 116"/>
                <a:gd name="T73" fmla="*/ 4 h 88"/>
                <a:gd name="T74" fmla="*/ 50 w 116"/>
                <a:gd name="T75" fmla="*/ 4 h 88"/>
                <a:gd name="T76" fmla="*/ 60 w 116"/>
                <a:gd name="T77" fmla="*/ 6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
                <a:gd name="T118" fmla="*/ 0 h 88"/>
                <a:gd name="T119" fmla="*/ 116 w 116"/>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solidFill>
              <a:schemeClr val="accent3"/>
            </a:solidFill>
            <a:ln w="3175">
              <a:solidFill>
                <a:schemeClr val="accent3"/>
              </a:solidFill>
              <a:prstDash val="solid"/>
              <a:round/>
              <a:headEnd/>
              <a:tailEnd/>
            </a:ln>
          </p:spPr>
          <p:txBody>
            <a:bodyPr/>
            <a:lstStyle/>
            <a:p>
              <a:endParaRPr lang="en-GB"/>
            </a:p>
          </p:txBody>
        </p:sp>
        <p:sp>
          <p:nvSpPr>
            <p:cNvPr id="336" name="Freeform 106"/>
            <p:cNvSpPr>
              <a:spLocks/>
            </p:cNvSpPr>
            <p:nvPr/>
          </p:nvSpPr>
          <p:spPr bwMode="auto">
            <a:xfrm>
              <a:off x="1096963" y="2757490"/>
              <a:ext cx="195261" cy="201613"/>
            </a:xfrm>
            <a:custGeom>
              <a:avLst/>
              <a:gdLst>
                <a:gd name="T0" fmla="*/ 50 w 66"/>
                <a:gd name="T1" fmla="*/ 16 h 66"/>
                <a:gd name="T2" fmla="*/ 50 w 66"/>
                <a:gd name="T3" fmla="*/ 26 h 66"/>
                <a:gd name="T4" fmla="*/ 50 w 66"/>
                <a:gd name="T5" fmla="*/ 34 h 66"/>
                <a:gd name="T6" fmla="*/ 58 w 66"/>
                <a:gd name="T7" fmla="*/ 36 h 66"/>
                <a:gd name="T8" fmla="*/ 64 w 66"/>
                <a:gd name="T9" fmla="*/ 40 h 66"/>
                <a:gd name="T10" fmla="*/ 66 w 66"/>
                <a:gd name="T11" fmla="*/ 46 h 66"/>
                <a:gd name="T12" fmla="*/ 66 w 66"/>
                <a:gd name="T13" fmla="*/ 54 h 66"/>
                <a:gd name="T14" fmla="*/ 62 w 66"/>
                <a:gd name="T15" fmla="*/ 66 h 66"/>
                <a:gd name="T16" fmla="*/ 50 w 66"/>
                <a:gd name="T17" fmla="*/ 62 h 66"/>
                <a:gd name="T18" fmla="*/ 38 w 66"/>
                <a:gd name="T19" fmla="*/ 54 h 66"/>
                <a:gd name="T20" fmla="*/ 30 w 66"/>
                <a:gd name="T21" fmla="*/ 44 h 66"/>
                <a:gd name="T22" fmla="*/ 18 w 66"/>
                <a:gd name="T23" fmla="*/ 36 h 66"/>
                <a:gd name="T24" fmla="*/ 8 w 66"/>
                <a:gd name="T25" fmla="*/ 32 h 66"/>
                <a:gd name="T26" fmla="*/ 0 w 66"/>
                <a:gd name="T27" fmla="*/ 24 h 66"/>
                <a:gd name="T28" fmla="*/ 16 w 66"/>
                <a:gd name="T29" fmla="*/ 8 h 66"/>
                <a:gd name="T30" fmla="*/ 18 w 66"/>
                <a:gd name="T31" fmla="*/ 0 h 66"/>
                <a:gd name="T32" fmla="*/ 24 w 66"/>
                <a:gd name="T33" fmla="*/ 0 h 66"/>
                <a:gd name="T34" fmla="*/ 32 w 66"/>
                <a:gd name="T35" fmla="*/ 4 h 66"/>
                <a:gd name="T36" fmla="*/ 34 w 66"/>
                <a:gd name="T37" fmla="*/ 18 h 66"/>
                <a:gd name="T38" fmla="*/ 40 w 66"/>
                <a:gd name="T39" fmla="*/ 20 h 66"/>
                <a:gd name="T40" fmla="*/ 44 w 66"/>
                <a:gd name="T41" fmla="*/ 14 h 66"/>
                <a:gd name="T42" fmla="*/ 50 w 66"/>
                <a:gd name="T43" fmla="*/ 16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66"/>
                <a:gd name="T68" fmla="*/ 66 w 66"/>
                <a:gd name="T69" fmla="*/ 66 h 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solidFill>
              <a:schemeClr val="accent3"/>
            </a:solidFill>
            <a:ln w="3175">
              <a:solidFill>
                <a:schemeClr val="accent3"/>
              </a:solidFill>
              <a:prstDash val="solid"/>
              <a:round/>
              <a:headEnd/>
              <a:tailEnd/>
            </a:ln>
          </p:spPr>
          <p:txBody>
            <a:bodyPr/>
            <a:lstStyle/>
            <a:p>
              <a:endParaRPr lang="en-GB"/>
            </a:p>
          </p:txBody>
        </p:sp>
        <p:sp>
          <p:nvSpPr>
            <p:cNvPr id="337" name="Freeform 107"/>
            <p:cNvSpPr>
              <a:spLocks/>
            </p:cNvSpPr>
            <p:nvPr/>
          </p:nvSpPr>
          <p:spPr bwMode="auto">
            <a:xfrm>
              <a:off x="2268537" y="2017715"/>
              <a:ext cx="495299" cy="788988"/>
            </a:xfrm>
            <a:custGeom>
              <a:avLst/>
              <a:gdLst>
                <a:gd name="T0" fmla="*/ 166 w 168"/>
                <a:gd name="T1" fmla="*/ 128 h 258"/>
                <a:gd name="T2" fmla="*/ 152 w 168"/>
                <a:gd name="T3" fmla="*/ 130 h 258"/>
                <a:gd name="T4" fmla="*/ 148 w 168"/>
                <a:gd name="T5" fmla="*/ 142 h 258"/>
                <a:gd name="T6" fmla="*/ 136 w 168"/>
                <a:gd name="T7" fmla="*/ 170 h 258"/>
                <a:gd name="T8" fmla="*/ 144 w 168"/>
                <a:gd name="T9" fmla="*/ 178 h 258"/>
                <a:gd name="T10" fmla="*/ 148 w 168"/>
                <a:gd name="T11" fmla="*/ 204 h 258"/>
                <a:gd name="T12" fmla="*/ 136 w 168"/>
                <a:gd name="T13" fmla="*/ 206 h 258"/>
                <a:gd name="T14" fmla="*/ 112 w 168"/>
                <a:gd name="T15" fmla="*/ 230 h 258"/>
                <a:gd name="T16" fmla="*/ 88 w 168"/>
                <a:gd name="T17" fmla="*/ 234 h 258"/>
                <a:gd name="T18" fmla="*/ 86 w 168"/>
                <a:gd name="T19" fmla="*/ 246 h 258"/>
                <a:gd name="T20" fmla="*/ 40 w 168"/>
                <a:gd name="T21" fmla="*/ 258 h 258"/>
                <a:gd name="T22" fmla="*/ 30 w 168"/>
                <a:gd name="T23" fmla="*/ 246 h 258"/>
                <a:gd name="T24" fmla="*/ 10 w 168"/>
                <a:gd name="T25" fmla="*/ 226 h 258"/>
                <a:gd name="T26" fmla="*/ 12 w 168"/>
                <a:gd name="T27" fmla="*/ 216 h 258"/>
                <a:gd name="T28" fmla="*/ 32 w 168"/>
                <a:gd name="T29" fmla="*/ 216 h 258"/>
                <a:gd name="T30" fmla="*/ 26 w 168"/>
                <a:gd name="T31" fmla="*/ 206 h 258"/>
                <a:gd name="T32" fmla="*/ 24 w 168"/>
                <a:gd name="T33" fmla="*/ 182 h 258"/>
                <a:gd name="T34" fmla="*/ 16 w 168"/>
                <a:gd name="T35" fmla="*/ 170 h 258"/>
                <a:gd name="T36" fmla="*/ 2 w 168"/>
                <a:gd name="T37" fmla="*/ 156 h 258"/>
                <a:gd name="T38" fmla="*/ 0 w 168"/>
                <a:gd name="T39" fmla="*/ 144 h 258"/>
                <a:gd name="T40" fmla="*/ 32 w 168"/>
                <a:gd name="T41" fmla="*/ 106 h 258"/>
                <a:gd name="T42" fmla="*/ 36 w 168"/>
                <a:gd name="T43" fmla="*/ 66 h 258"/>
                <a:gd name="T44" fmla="*/ 40 w 168"/>
                <a:gd name="T45" fmla="*/ 50 h 258"/>
                <a:gd name="T46" fmla="*/ 28 w 168"/>
                <a:gd name="T47" fmla="*/ 6 h 258"/>
                <a:gd name="T48" fmla="*/ 34 w 168"/>
                <a:gd name="T49" fmla="*/ 0 h 258"/>
                <a:gd name="T50" fmla="*/ 168 w 168"/>
                <a:gd name="T51" fmla="*/ 54 h 258"/>
                <a:gd name="T52" fmla="*/ 166 w 168"/>
                <a:gd name="T53" fmla="*/ 128 h 2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8"/>
                <a:gd name="T82" fmla="*/ 0 h 258"/>
                <a:gd name="T83" fmla="*/ 168 w 168"/>
                <a:gd name="T84" fmla="*/ 258 h 2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solidFill>
              <a:schemeClr val="accent3"/>
            </a:solidFill>
            <a:ln w="3175">
              <a:solidFill>
                <a:schemeClr val="accent3"/>
              </a:solidFill>
              <a:prstDash val="solid"/>
              <a:round/>
              <a:headEnd/>
              <a:tailEnd/>
            </a:ln>
          </p:spPr>
          <p:txBody>
            <a:bodyPr/>
            <a:lstStyle/>
            <a:p>
              <a:endParaRPr lang="en-GB"/>
            </a:p>
          </p:txBody>
        </p:sp>
        <p:sp>
          <p:nvSpPr>
            <p:cNvPr id="338" name="Freeform 108"/>
            <p:cNvSpPr>
              <a:spLocks/>
            </p:cNvSpPr>
            <p:nvPr/>
          </p:nvSpPr>
          <p:spPr bwMode="auto">
            <a:xfrm>
              <a:off x="1646237" y="2005015"/>
              <a:ext cx="739775" cy="593726"/>
            </a:xfrm>
            <a:custGeom>
              <a:avLst/>
              <a:gdLst>
                <a:gd name="T0" fmla="*/ 4 w 251"/>
                <a:gd name="T1" fmla="*/ 142 h 194"/>
                <a:gd name="T2" fmla="*/ 18 w 251"/>
                <a:gd name="T3" fmla="*/ 142 h 194"/>
                <a:gd name="T4" fmla="*/ 52 w 251"/>
                <a:gd name="T5" fmla="*/ 136 h 194"/>
                <a:gd name="T6" fmla="*/ 64 w 251"/>
                <a:gd name="T7" fmla="*/ 118 h 194"/>
                <a:gd name="T8" fmla="*/ 66 w 251"/>
                <a:gd name="T9" fmla="*/ 76 h 194"/>
                <a:gd name="T10" fmla="*/ 86 w 251"/>
                <a:gd name="T11" fmla="*/ 72 h 194"/>
                <a:gd name="T12" fmla="*/ 124 w 251"/>
                <a:gd name="T13" fmla="*/ 40 h 194"/>
                <a:gd name="T14" fmla="*/ 191 w 251"/>
                <a:gd name="T15" fmla="*/ 0 h 194"/>
                <a:gd name="T16" fmla="*/ 199 w 251"/>
                <a:gd name="T17" fmla="*/ 2 h 194"/>
                <a:gd name="T18" fmla="*/ 207 w 251"/>
                <a:gd name="T19" fmla="*/ 4 h 194"/>
                <a:gd name="T20" fmla="*/ 217 w 251"/>
                <a:gd name="T21" fmla="*/ 8 h 194"/>
                <a:gd name="T22" fmla="*/ 227 w 251"/>
                <a:gd name="T23" fmla="*/ 16 h 194"/>
                <a:gd name="T24" fmla="*/ 239 w 251"/>
                <a:gd name="T25" fmla="*/ 10 h 194"/>
                <a:gd name="T26" fmla="*/ 251 w 251"/>
                <a:gd name="T27" fmla="*/ 54 h 194"/>
                <a:gd name="T28" fmla="*/ 247 w 251"/>
                <a:gd name="T29" fmla="*/ 70 h 194"/>
                <a:gd name="T30" fmla="*/ 243 w 251"/>
                <a:gd name="T31" fmla="*/ 110 h 194"/>
                <a:gd name="T32" fmla="*/ 211 w 251"/>
                <a:gd name="T33" fmla="*/ 148 h 194"/>
                <a:gd name="T34" fmla="*/ 213 w 251"/>
                <a:gd name="T35" fmla="*/ 160 h 194"/>
                <a:gd name="T36" fmla="*/ 191 w 251"/>
                <a:gd name="T37" fmla="*/ 174 h 194"/>
                <a:gd name="T38" fmla="*/ 156 w 251"/>
                <a:gd name="T39" fmla="*/ 170 h 194"/>
                <a:gd name="T40" fmla="*/ 150 w 251"/>
                <a:gd name="T41" fmla="*/ 178 h 194"/>
                <a:gd name="T42" fmla="*/ 122 w 251"/>
                <a:gd name="T43" fmla="*/ 168 h 194"/>
                <a:gd name="T44" fmla="*/ 112 w 251"/>
                <a:gd name="T45" fmla="*/ 174 h 194"/>
                <a:gd name="T46" fmla="*/ 96 w 251"/>
                <a:gd name="T47" fmla="*/ 162 h 194"/>
                <a:gd name="T48" fmla="*/ 66 w 251"/>
                <a:gd name="T49" fmla="*/ 162 h 194"/>
                <a:gd name="T50" fmla="*/ 54 w 251"/>
                <a:gd name="T51" fmla="*/ 194 h 194"/>
                <a:gd name="T52" fmla="*/ 44 w 251"/>
                <a:gd name="T53" fmla="*/ 184 h 194"/>
                <a:gd name="T54" fmla="*/ 30 w 251"/>
                <a:gd name="T55" fmla="*/ 186 h 194"/>
                <a:gd name="T56" fmla="*/ 16 w 251"/>
                <a:gd name="T57" fmla="*/ 178 h 194"/>
                <a:gd name="T58" fmla="*/ 12 w 251"/>
                <a:gd name="T59" fmla="*/ 176 h 194"/>
                <a:gd name="T60" fmla="*/ 14 w 251"/>
                <a:gd name="T61" fmla="*/ 170 h 194"/>
                <a:gd name="T62" fmla="*/ 4 w 251"/>
                <a:gd name="T63" fmla="*/ 158 h 194"/>
                <a:gd name="T64" fmla="*/ 0 w 251"/>
                <a:gd name="T65" fmla="*/ 150 h 194"/>
                <a:gd name="T66" fmla="*/ 4 w 251"/>
                <a:gd name="T67" fmla="*/ 142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1"/>
                <a:gd name="T103" fmla="*/ 0 h 194"/>
                <a:gd name="T104" fmla="*/ 251 w 251"/>
                <a:gd name="T105" fmla="*/ 194 h 1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solidFill>
              <a:schemeClr val="accent3"/>
            </a:solidFill>
            <a:ln w="3175">
              <a:solidFill>
                <a:schemeClr val="accent3"/>
              </a:solidFill>
              <a:prstDash val="solid"/>
              <a:round/>
              <a:headEnd/>
              <a:tailEnd/>
            </a:ln>
          </p:spPr>
          <p:txBody>
            <a:bodyPr/>
            <a:lstStyle/>
            <a:p>
              <a:endParaRPr lang="en-GB"/>
            </a:p>
          </p:txBody>
        </p:sp>
        <p:sp>
          <p:nvSpPr>
            <p:cNvPr id="339" name="Freeform 109"/>
            <p:cNvSpPr>
              <a:spLocks/>
            </p:cNvSpPr>
            <p:nvPr/>
          </p:nvSpPr>
          <p:spPr bwMode="auto">
            <a:xfrm>
              <a:off x="2327274" y="2641602"/>
              <a:ext cx="595314" cy="392114"/>
            </a:xfrm>
            <a:custGeom>
              <a:avLst/>
              <a:gdLst>
                <a:gd name="T0" fmla="*/ 20 w 202"/>
                <a:gd name="T1" fmla="*/ 54 h 128"/>
                <a:gd name="T2" fmla="*/ 66 w 202"/>
                <a:gd name="T3" fmla="*/ 42 h 128"/>
                <a:gd name="T4" fmla="*/ 68 w 202"/>
                <a:gd name="T5" fmla="*/ 30 h 128"/>
                <a:gd name="T6" fmla="*/ 92 w 202"/>
                <a:gd name="T7" fmla="*/ 26 h 128"/>
                <a:gd name="T8" fmla="*/ 116 w 202"/>
                <a:gd name="T9" fmla="*/ 2 h 128"/>
                <a:gd name="T10" fmla="*/ 128 w 202"/>
                <a:gd name="T11" fmla="*/ 0 h 128"/>
                <a:gd name="T12" fmla="*/ 140 w 202"/>
                <a:gd name="T13" fmla="*/ 8 h 128"/>
                <a:gd name="T14" fmla="*/ 142 w 202"/>
                <a:gd name="T15" fmla="*/ 22 h 128"/>
                <a:gd name="T16" fmla="*/ 142 w 202"/>
                <a:gd name="T17" fmla="*/ 34 h 128"/>
                <a:gd name="T18" fmla="*/ 180 w 202"/>
                <a:gd name="T19" fmla="*/ 60 h 128"/>
                <a:gd name="T20" fmla="*/ 202 w 202"/>
                <a:gd name="T21" fmla="*/ 92 h 128"/>
                <a:gd name="T22" fmla="*/ 172 w 202"/>
                <a:gd name="T23" fmla="*/ 90 h 128"/>
                <a:gd name="T24" fmla="*/ 138 w 202"/>
                <a:gd name="T25" fmla="*/ 100 h 128"/>
                <a:gd name="T26" fmla="*/ 126 w 202"/>
                <a:gd name="T27" fmla="*/ 108 h 128"/>
                <a:gd name="T28" fmla="*/ 104 w 202"/>
                <a:gd name="T29" fmla="*/ 106 h 128"/>
                <a:gd name="T30" fmla="*/ 92 w 202"/>
                <a:gd name="T31" fmla="*/ 102 h 128"/>
                <a:gd name="T32" fmla="*/ 78 w 202"/>
                <a:gd name="T33" fmla="*/ 88 h 128"/>
                <a:gd name="T34" fmla="*/ 64 w 202"/>
                <a:gd name="T35" fmla="*/ 104 h 128"/>
                <a:gd name="T36" fmla="*/ 62 w 202"/>
                <a:gd name="T37" fmla="*/ 118 h 128"/>
                <a:gd name="T38" fmla="*/ 32 w 202"/>
                <a:gd name="T39" fmla="*/ 116 h 128"/>
                <a:gd name="T40" fmla="*/ 24 w 202"/>
                <a:gd name="T41" fmla="*/ 128 h 128"/>
                <a:gd name="T42" fmla="*/ 10 w 202"/>
                <a:gd name="T43" fmla="*/ 112 h 128"/>
                <a:gd name="T44" fmla="*/ 0 w 202"/>
                <a:gd name="T45" fmla="*/ 86 h 128"/>
                <a:gd name="T46" fmla="*/ 0 w 202"/>
                <a:gd name="T47" fmla="*/ 70 h 128"/>
                <a:gd name="T48" fmla="*/ 20 w 202"/>
                <a:gd name="T49" fmla="*/ 54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28"/>
                <a:gd name="T77" fmla="*/ 202 w 202"/>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solidFill>
              <a:schemeClr val="accent3"/>
            </a:solidFill>
            <a:ln w="3175">
              <a:solidFill>
                <a:schemeClr val="accent3"/>
              </a:solidFill>
              <a:prstDash val="solid"/>
              <a:round/>
              <a:headEnd/>
              <a:tailEnd/>
            </a:ln>
          </p:spPr>
          <p:txBody>
            <a:bodyPr/>
            <a:lstStyle/>
            <a:p>
              <a:endParaRPr lang="en-GB"/>
            </a:p>
          </p:txBody>
        </p:sp>
        <p:sp>
          <p:nvSpPr>
            <p:cNvPr id="340" name="Freeform 111"/>
            <p:cNvSpPr>
              <a:spLocks/>
            </p:cNvSpPr>
            <p:nvPr/>
          </p:nvSpPr>
          <p:spPr bwMode="auto">
            <a:xfrm>
              <a:off x="3346450" y="2305052"/>
              <a:ext cx="295276" cy="263526"/>
            </a:xfrm>
            <a:custGeom>
              <a:avLst/>
              <a:gdLst>
                <a:gd name="T0" fmla="*/ 34 w 100"/>
                <a:gd name="T1" fmla="*/ 0 h 86"/>
                <a:gd name="T2" fmla="*/ 42 w 100"/>
                <a:gd name="T3" fmla="*/ 12 h 86"/>
                <a:gd name="T4" fmla="*/ 48 w 100"/>
                <a:gd name="T5" fmla="*/ 26 h 86"/>
                <a:gd name="T6" fmla="*/ 50 w 100"/>
                <a:gd name="T7" fmla="*/ 44 h 86"/>
                <a:gd name="T8" fmla="*/ 64 w 100"/>
                <a:gd name="T9" fmla="*/ 44 h 86"/>
                <a:gd name="T10" fmla="*/ 100 w 100"/>
                <a:gd name="T11" fmla="*/ 76 h 86"/>
                <a:gd name="T12" fmla="*/ 94 w 100"/>
                <a:gd name="T13" fmla="*/ 86 h 86"/>
                <a:gd name="T14" fmla="*/ 76 w 100"/>
                <a:gd name="T15" fmla="*/ 68 h 86"/>
                <a:gd name="T16" fmla="*/ 58 w 100"/>
                <a:gd name="T17" fmla="*/ 52 h 86"/>
                <a:gd name="T18" fmla="*/ 24 w 100"/>
                <a:gd name="T19" fmla="*/ 50 h 86"/>
                <a:gd name="T20" fmla="*/ 22 w 100"/>
                <a:gd name="T21" fmla="*/ 56 h 86"/>
                <a:gd name="T22" fmla="*/ 0 w 100"/>
                <a:gd name="T23" fmla="*/ 56 h 86"/>
                <a:gd name="T24" fmla="*/ 0 w 100"/>
                <a:gd name="T25" fmla="*/ 42 h 86"/>
                <a:gd name="T26" fmla="*/ 4 w 100"/>
                <a:gd name="T27" fmla="*/ 28 h 86"/>
                <a:gd name="T28" fmla="*/ 6 w 100"/>
                <a:gd name="T29" fmla="*/ 12 h 86"/>
                <a:gd name="T30" fmla="*/ 34 w 100"/>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
                <a:gd name="T49" fmla="*/ 0 h 86"/>
                <a:gd name="T50" fmla="*/ 100 w 100"/>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341" name="Freeform 112"/>
            <p:cNvSpPr>
              <a:spLocks/>
            </p:cNvSpPr>
            <p:nvPr/>
          </p:nvSpPr>
          <p:spPr bwMode="auto">
            <a:xfrm>
              <a:off x="3600448" y="2536826"/>
              <a:ext cx="65088" cy="104775"/>
            </a:xfrm>
            <a:custGeom>
              <a:avLst/>
              <a:gdLst>
                <a:gd name="T0" fmla="*/ 22 w 22"/>
                <a:gd name="T1" fmla="*/ 16 h 34"/>
                <a:gd name="T2" fmla="*/ 14 w 22"/>
                <a:gd name="T3" fmla="*/ 22 h 34"/>
                <a:gd name="T4" fmla="*/ 16 w 22"/>
                <a:gd name="T5" fmla="*/ 34 h 34"/>
                <a:gd name="T6" fmla="*/ 0 w 22"/>
                <a:gd name="T7" fmla="*/ 32 h 34"/>
                <a:gd name="T8" fmla="*/ 0 w 22"/>
                <a:gd name="T9" fmla="*/ 20 h 34"/>
                <a:gd name="T10" fmla="*/ 8 w 22"/>
                <a:gd name="T11" fmla="*/ 10 h 34"/>
                <a:gd name="T12" fmla="*/ 14 w 22"/>
                <a:gd name="T13" fmla="*/ 0 h 34"/>
                <a:gd name="T14" fmla="*/ 22 w 22"/>
                <a:gd name="T15" fmla="*/ 16 h 34"/>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34"/>
                <a:gd name="T26" fmla="*/ 22 w 22"/>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34">
                  <a:moveTo>
                    <a:pt x="22" y="16"/>
                  </a:moveTo>
                  <a:lnTo>
                    <a:pt x="14" y="22"/>
                  </a:lnTo>
                  <a:lnTo>
                    <a:pt x="16" y="34"/>
                  </a:lnTo>
                  <a:lnTo>
                    <a:pt x="0" y="32"/>
                  </a:lnTo>
                  <a:lnTo>
                    <a:pt x="0" y="20"/>
                  </a:lnTo>
                  <a:lnTo>
                    <a:pt x="8" y="10"/>
                  </a:lnTo>
                  <a:lnTo>
                    <a:pt x="14" y="0"/>
                  </a:lnTo>
                  <a:lnTo>
                    <a:pt x="22" y="16"/>
                  </a:lnTo>
                  <a:close/>
                </a:path>
              </a:pathLst>
            </a:custGeom>
            <a:solidFill>
              <a:schemeClr val="accent3"/>
            </a:solidFill>
            <a:ln w="3175">
              <a:solidFill>
                <a:schemeClr val="accent3"/>
              </a:solidFill>
              <a:prstDash val="solid"/>
              <a:round/>
              <a:headEnd/>
              <a:tailEnd/>
            </a:ln>
          </p:spPr>
          <p:txBody>
            <a:bodyPr/>
            <a:lstStyle/>
            <a:p>
              <a:endParaRPr lang="en-GB"/>
            </a:p>
          </p:txBody>
        </p:sp>
        <p:sp>
          <p:nvSpPr>
            <p:cNvPr id="342" name="Freeform 113"/>
            <p:cNvSpPr>
              <a:spLocks/>
            </p:cNvSpPr>
            <p:nvPr/>
          </p:nvSpPr>
          <p:spPr bwMode="auto">
            <a:xfrm>
              <a:off x="3552824" y="2592390"/>
              <a:ext cx="488950" cy="660400"/>
            </a:xfrm>
            <a:custGeom>
              <a:avLst/>
              <a:gdLst>
                <a:gd name="T0" fmla="*/ 60 w 166"/>
                <a:gd name="T1" fmla="*/ 26 h 216"/>
                <a:gd name="T2" fmla="*/ 78 w 166"/>
                <a:gd name="T3" fmla="*/ 18 h 216"/>
                <a:gd name="T4" fmla="*/ 146 w 166"/>
                <a:gd name="T5" fmla="*/ 8 h 216"/>
                <a:gd name="T6" fmla="*/ 164 w 166"/>
                <a:gd name="T7" fmla="*/ 0 h 216"/>
                <a:gd name="T8" fmla="*/ 166 w 166"/>
                <a:gd name="T9" fmla="*/ 22 h 216"/>
                <a:gd name="T10" fmla="*/ 158 w 166"/>
                <a:gd name="T11" fmla="*/ 30 h 216"/>
                <a:gd name="T12" fmla="*/ 132 w 166"/>
                <a:gd name="T13" fmla="*/ 80 h 216"/>
                <a:gd name="T14" fmla="*/ 80 w 166"/>
                <a:gd name="T15" fmla="*/ 152 h 216"/>
                <a:gd name="T16" fmla="*/ 12 w 166"/>
                <a:gd name="T17" fmla="*/ 216 h 216"/>
                <a:gd name="T18" fmla="*/ 2 w 166"/>
                <a:gd name="T19" fmla="*/ 202 h 216"/>
                <a:gd name="T20" fmla="*/ 0 w 166"/>
                <a:gd name="T21" fmla="*/ 146 h 216"/>
                <a:gd name="T22" fmla="*/ 16 w 166"/>
                <a:gd name="T23" fmla="*/ 136 h 216"/>
                <a:gd name="T24" fmla="*/ 16 w 166"/>
                <a:gd name="T25" fmla="*/ 126 h 216"/>
                <a:gd name="T26" fmla="*/ 40 w 166"/>
                <a:gd name="T27" fmla="*/ 112 h 216"/>
                <a:gd name="T28" fmla="*/ 66 w 166"/>
                <a:gd name="T29" fmla="*/ 108 h 216"/>
                <a:gd name="T30" fmla="*/ 108 w 166"/>
                <a:gd name="T31" fmla="*/ 62 h 216"/>
                <a:gd name="T32" fmla="*/ 52 w 166"/>
                <a:gd name="T33" fmla="*/ 48 h 216"/>
                <a:gd name="T34" fmla="*/ 32 w 166"/>
                <a:gd name="T35" fmla="*/ 26 h 216"/>
                <a:gd name="T36" fmla="*/ 32 w 166"/>
                <a:gd name="T37" fmla="*/ 16 h 216"/>
                <a:gd name="T38" fmla="*/ 40 w 166"/>
                <a:gd name="T39" fmla="*/ 8 h 216"/>
                <a:gd name="T40" fmla="*/ 60 w 166"/>
                <a:gd name="T41" fmla="*/ 26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216"/>
                <a:gd name="T65" fmla="*/ 166 w 166"/>
                <a:gd name="T66" fmla="*/ 216 h 2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solidFill>
              <a:schemeClr val="accent3"/>
            </a:solidFill>
            <a:ln w="3175">
              <a:solidFill>
                <a:schemeClr val="accent3"/>
              </a:solidFill>
              <a:prstDash val="solid"/>
              <a:round/>
              <a:headEnd/>
              <a:tailEnd/>
            </a:ln>
          </p:spPr>
          <p:txBody>
            <a:bodyPr/>
            <a:lstStyle/>
            <a:p>
              <a:endParaRPr lang="en-GB"/>
            </a:p>
          </p:txBody>
        </p:sp>
        <p:sp>
          <p:nvSpPr>
            <p:cNvPr id="343" name="Freeform 114"/>
            <p:cNvSpPr>
              <a:spLocks/>
            </p:cNvSpPr>
            <p:nvPr/>
          </p:nvSpPr>
          <p:spPr bwMode="auto">
            <a:xfrm>
              <a:off x="3181349" y="2457453"/>
              <a:ext cx="690562" cy="544513"/>
            </a:xfrm>
            <a:custGeom>
              <a:avLst/>
              <a:gdLst>
                <a:gd name="T0" fmla="*/ 56 w 234"/>
                <a:gd name="T1" fmla="*/ 6 h 178"/>
                <a:gd name="T2" fmla="*/ 78 w 234"/>
                <a:gd name="T3" fmla="*/ 6 h 178"/>
                <a:gd name="T4" fmla="*/ 80 w 234"/>
                <a:gd name="T5" fmla="*/ 0 h 178"/>
                <a:gd name="T6" fmla="*/ 114 w 234"/>
                <a:gd name="T7" fmla="*/ 2 h 178"/>
                <a:gd name="T8" fmla="*/ 150 w 234"/>
                <a:gd name="T9" fmla="*/ 36 h 178"/>
                <a:gd name="T10" fmla="*/ 142 w 234"/>
                <a:gd name="T11" fmla="*/ 46 h 178"/>
                <a:gd name="T12" fmla="*/ 142 w 234"/>
                <a:gd name="T13" fmla="*/ 58 h 178"/>
                <a:gd name="T14" fmla="*/ 158 w 234"/>
                <a:gd name="T15" fmla="*/ 60 h 178"/>
                <a:gd name="T16" fmla="*/ 158 w 234"/>
                <a:gd name="T17" fmla="*/ 70 h 178"/>
                <a:gd name="T18" fmla="*/ 178 w 234"/>
                <a:gd name="T19" fmla="*/ 92 h 178"/>
                <a:gd name="T20" fmla="*/ 234 w 234"/>
                <a:gd name="T21" fmla="*/ 106 h 178"/>
                <a:gd name="T22" fmla="*/ 192 w 234"/>
                <a:gd name="T23" fmla="*/ 152 h 178"/>
                <a:gd name="T24" fmla="*/ 166 w 234"/>
                <a:gd name="T25" fmla="*/ 156 h 178"/>
                <a:gd name="T26" fmla="*/ 142 w 234"/>
                <a:gd name="T27" fmla="*/ 170 h 178"/>
                <a:gd name="T28" fmla="*/ 130 w 234"/>
                <a:gd name="T29" fmla="*/ 174 h 178"/>
                <a:gd name="T30" fmla="*/ 124 w 234"/>
                <a:gd name="T31" fmla="*/ 166 h 178"/>
                <a:gd name="T32" fmla="*/ 104 w 234"/>
                <a:gd name="T33" fmla="*/ 178 h 178"/>
                <a:gd name="T34" fmla="*/ 80 w 234"/>
                <a:gd name="T35" fmla="*/ 176 h 178"/>
                <a:gd name="T36" fmla="*/ 44 w 234"/>
                <a:gd name="T37" fmla="*/ 160 h 178"/>
                <a:gd name="T38" fmla="*/ 44 w 234"/>
                <a:gd name="T39" fmla="*/ 146 h 178"/>
                <a:gd name="T40" fmla="*/ 38 w 234"/>
                <a:gd name="T41" fmla="*/ 146 h 178"/>
                <a:gd name="T42" fmla="*/ 14 w 234"/>
                <a:gd name="T43" fmla="*/ 114 h 178"/>
                <a:gd name="T44" fmla="*/ 4 w 234"/>
                <a:gd name="T45" fmla="*/ 112 h 178"/>
                <a:gd name="T46" fmla="*/ 0 w 234"/>
                <a:gd name="T47" fmla="*/ 98 h 178"/>
                <a:gd name="T48" fmla="*/ 20 w 234"/>
                <a:gd name="T49" fmla="*/ 98 h 178"/>
                <a:gd name="T50" fmla="*/ 20 w 234"/>
                <a:gd name="T51" fmla="*/ 62 h 178"/>
                <a:gd name="T52" fmla="*/ 32 w 234"/>
                <a:gd name="T53" fmla="*/ 60 h 178"/>
                <a:gd name="T54" fmla="*/ 32 w 234"/>
                <a:gd name="T55" fmla="*/ 44 h 178"/>
                <a:gd name="T56" fmla="*/ 56 w 234"/>
                <a:gd name="T57" fmla="*/ 6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4"/>
                <a:gd name="T88" fmla="*/ 0 h 178"/>
                <a:gd name="T89" fmla="*/ 234 w 234"/>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solidFill>
              <a:schemeClr val="accent3"/>
            </a:solidFill>
            <a:ln w="3175">
              <a:solidFill>
                <a:schemeClr val="accent3"/>
              </a:solidFill>
              <a:prstDash val="solid"/>
              <a:round/>
              <a:headEnd/>
              <a:tailEnd/>
            </a:ln>
          </p:spPr>
          <p:txBody>
            <a:bodyPr/>
            <a:lstStyle/>
            <a:p>
              <a:endParaRPr lang="en-GB"/>
            </a:p>
          </p:txBody>
        </p:sp>
        <p:sp>
          <p:nvSpPr>
            <p:cNvPr id="344" name="Freeform 115"/>
            <p:cNvSpPr>
              <a:spLocks/>
            </p:cNvSpPr>
            <p:nvPr/>
          </p:nvSpPr>
          <p:spPr bwMode="auto">
            <a:xfrm>
              <a:off x="2046288" y="2536826"/>
              <a:ext cx="350838" cy="546100"/>
            </a:xfrm>
            <a:custGeom>
              <a:avLst/>
              <a:gdLst>
                <a:gd name="T0" fmla="*/ 91 w 119"/>
                <a:gd name="T1" fmla="*/ 0 h 178"/>
                <a:gd name="T2" fmla="*/ 99 w 119"/>
                <a:gd name="T3" fmla="*/ 12 h 178"/>
                <a:gd name="T4" fmla="*/ 101 w 119"/>
                <a:gd name="T5" fmla="*/ 36 h 178"/>
                <a:gd name="T6" fmla="*/ 107 w 119"/>
                <a:gd name="T7" fmla="*/ 46 h 178"/>
                <a:gd name="T8" fmla="*/ 87 w 119"/>
                <a:gd name="T9" fmla="*/ 46 h 178"/>
                <a:gd name="T10" fmla="*/ 85 w 119"/>
                <a:gd name="T11" fmla="*/ 56 h 178"/>
                <a:gd name="T12" fmla="*/ 115 w 119"/>
                <a:gd name="T13" fmla="*/ 88 h 178"/>
                <a:gd name="T14" fmla="*/ 95 w 119"/>
                <a:gd name="T15" fmla="*/ 104 h 178"/>
                <a:gd name="T16" fmla="*/ 95 w 119"/>
                <a:gd name="T17" fmla="*/ 120 h 178"/>
                <a:gd name="T18" fmla="*/ 105 w 119"/>
                <a:gd name="T19" fmla="*/ 146 h 178"/>
                <a:gd name="T20" fmla="*/ 119 w 119"/>
                <a:gd name="T21" fmla="*/ 162 h 178"/>
                <a:gd name="T22" fmla="*/ 117 w 119"/>
                <a:gd name="T23" fmla="*/ 176 h 178"/>
                <a:gd name="T24" fmla="*/ 99 w 119"/>
                <a:gd name="T25" fmla="*/ 178 h 178"/>
                <a:gd name="T26" fmla="*/ 99 w 119"/>
                <a:gd name="T27" fmla="*/ 170 h 178"/>
                <a:gd name="T28" fmla="*/ 18 w 119"/>
                <a:gd name="T29" fmla="*/ 170 h 178"/>
                <a:gd name="T30" fmla="*/ 18 w 119"/>
                <a:gd name="T31" fmla="*/ 146 h 178"/>
                <a:gd name="T32" fmla="*/ 10 w 119"/>
                <a:gd name="T33" fmla="*/ 138 h 178"/>
                <a:gd name="T34" fmla="*/ 0 w 119"/>
                <a:gd name="T35" fmla="*/ 132 h 178"/>
                <a:gd name="T36" fmla="*/ 2 w 119"/>
                <a:gd name="T37" fmla="*/ 114 h 178"/>
                <a:gd name="T38" fmla="*/ 22 w 119"/>
                <a:gd name="T39" fmla="*/ 96 h 178"/>
                <a:gd name="T40" fmla="*/ 32 w 119"/>
                <a:gd name="T41" fmla="*/ 96 h 178"/>
                <a:gd name="T42" fmla="*/ 43 w 119"/>
                <a:gd name="T43" fmla="*/ 104 h 178"/>
                <a:gd name="T44" fmla="*/ 83 w 119"/>
                <a:gd name="T45" fmla="*/ 28 h 178"/>
                <a:gd name="T46" fmla="*/ 93 w 119"/>
                <a:gd name="T47" fmla="*/ 26 h 178"/>
                <a:gd name="T48" fmla="*/ 91 w 119"/>
                <a:gd name="T49" fmla="*/ 12 h 178"/>
                <a:gd name="T50" fmla="*/ 91 w 119"/>
                <a:gd name="T51" fmla="*/ 0 h 1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9"/>
                <a:gd name="T79" fmla="*/ 0 h 178"/>
                <a:gd name="T80" fmla="*/ 119 w 119"/>
                <a:gd name="T81" fmla="*/ 178 h 1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345" name="Freeform 116"/>
            <p:cNvSpPr>
              <a:spLocks/>
            </p:cNvSpPr>
            <p:nvPr/>
          </p:nvSpPr>
          <p:spPr bwMode="auto">
            <a:xfrm>
              <a:off x="1770063" y="2493964"/>
              <a:ext cx="550861" cy="460376"/>
            </a:xfrm>
            <a:custGeom>
              <a:avLst/>
              <a:gdLst>
                <a:gd name="T0" fmla="*/ 94 w 187"/>
                <a:gd name="T1" fmla="*/ 146 h 150"/>
                <a:gd name="T2" fmla="*/ 64 w 187"/>
                <a:gd name="T3" fmla="*/ 150 h 150"/>
                <a:gd name="T4" fmla="*/ 44 w 187"/>
                <a:gd name="T5" fmla="*/ 148 h 150"/>
                <a:gd name="T6" fmla="*/ 46 w 187"/>
                <a:gd name="T7" fmla="*/ 132 h 150"/>
                <a:gd name="T8" fmla="*/ 22 w 187"/>
                <a:gd name="T9" fmla="*/ 118 h 150"/>
                <a:gd name="T10" fmla="*/ 2 w 187"/>
                <a:gd name="T11" fmla="*/ 116 h 150"/>
                <a:gd name="T12" fmla="*/ 0 w 187"/>
                <a:gd name="T13" fmla="*/ 78 h 150"/>
                <a:gd name="T14" fmla="*/ 22 w 187"/>
                <a:gd name="T15" fmla="*/ 52 h 150"/>
                <a:gd name="T16" fmla="*/ 10 w 187"/>
                <a:gd name="T17" fmla="*/ 42 h 150"/>
                <a:gd name="T18" fmla="*/ 12 w 187"/>
                <a:gd name="T19" fmla="*/ 34 h 150"/>
                <a:gd name="T20" fmla="*/ 24 w 187"/>
                <a:gd name="T21" fmla="*/ 2 h 150"/>
                <a:gd name="T22" fmla="*/ 54 w 187"/>
                <a:gd name="T23" fmla="*/ 2 h 150"/>
                <a:gd name="T24" fmla="*/ 70 w 187"/>
                <a:gd name="T25" fmla="*/ 14 h 150"/>
                <a:gd name="T26" fmla="*/ 80 w 187"/>
                <a:gd name="T27" fmla="*/ 8 h 150"/>
                <a:gd name="T28" fmla="*/ 108 w 187"/>
                <a:gd name="T29" fmla="*/ 18 h 150"/>
                <a:gd name="T30" fmla="*/ 114 w 187"/>
                <a:gd name="T31" fmla="*/ 10 h 150"/>
                <a:gd name="T32" fmla="*/ 149 w 187"/>
                <a:gd name="T33" fmla="*/ 14 h 150"/>
                <a:gd name="T34" fmla="*/ 171 w 187"/>
                <a:gd name="T35" fmla="*/ 0 h 150"/>
                <a:gd name="T36" fmla="*/ 185 w 187"/>
                <a:gd name="T37" fmla="*/ 14 h 150"/>
                <a:gd name="T38" fmla="*/ 187 w 187"/>
                <a:gd name="T39" fmla="*/ 40 h 150"/>
                <a:gd name="T40" fmla="*/ 177 w 187"/>
                <a:gd name="T41" fmla="*/ 42 h 150"/>
                <a:gd name="T42" fmla="*/ 137 w 187"/>
                <a:gd name="T43" fmla="*/ 118 h 150"/>
                <a:gd name="T44" fmla="*/ 126 w 187"/>
                <a:gd name="T45" fmla="*/ 110 h 150"/>
                <a:gd name="T46" fmla="*/ 116 w 187"/>
                <a:gd name="T47" fmla="*/ 110 h 150"/>
                <a:gd name="T48" fmla="*/ 96 w 187"/>
                <a:gd name="T49" fmla="*/ 128 h 150"/>
                <a:gd name="T50" fmla="*/ 94 w 187"/>
                <a:gd name="T51" fmla="*/ 146 h 1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7"/>
                <a:gd name="T79" fmla="*/ 0 h 150"/>
                <a:gd name="T80" fmla="*/ 187 w 187"/>
                <a:gd name="T81" fmla="*/ 150 h 1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solidFill>
              <a:schemeClr val="accent3"/>
            </a:solidFill>
            <a:ln w="3175">
              <a:solidFill>
                <a:schemeClr val="accent3"/>
              </a:solidFill>
              <a:prstDash val="solid"/>
              <a:round/>
              <a:headEnd/>
              <a:tailEnd/>
            </a:ln>
          </p:spPr>
          <p:txBody>
            <a:bodyPr/>
            <a:lstStyle/>
            <a:p>
              <a:endParaRPr lang="en-GB"/>
            </a:p>
          </p:txBody>
        </p:sp>
        <p:sp>
          <p:nvSpPr>
            <p:cNvPr id="346" name="Freeform 117"/>
            <p:cNvSpPr>
              <a:spLocks/>
            </p:cNvSpPr>
            <p:nvPr/>
          </p:nvSpPr>
          <p:spPr bwMode="auto">
            <a:xfrm>
              <a:off x="1674812" y="2568577"/>
              <a:ext cx="160337" cy="293688"/>
            </a:xfrm>
            <a:custGeom>
              <a:avLst/>
              <a:gdLst>
                <a:gd name="T0" fmla="*/ 20 w 54"/>
                <a:gd name="T1" fmla="*/ 2 h 96"/>
                <a:gd name="T2" fmla="*/ 34 w 54"/>
                <a:gd name="T3" fmla="*/ 0 h 96"/>
                <a:gd name="T4" fmla="*/ 44 w 54"/>
                <a:gd name="T5" fmla="*/ 10 h 96"/>
                <a:gd name="T6" fmla="*/ 42 w 54"/>
                <a:gd name="T7" fmla="*/ 18 h 96"/>
                <a:gd name="T8" fmla="*/ 54 w 54"/>
                <a:gd name="T9" fmla="*/ 28 h 96"/>
                <a:gd name="T10" fmla="*/ 32 w 54"/>
                <a:gd name="T11" fmla="*/ 54 h 96"/>
                <a:gd name="T12" fmla="*/ 34 w 54"/>
                <a:gd name="T13" fmla="*/ 92 h 96"/>
                <a:gd name="T14" fmla="*/ 12 w 54"/>
                <a:gd name="T15" fmla="*/ 96 h 96"/>
                <a:gd name="T16" fmla="*/ 12 w 54"/>
                <a:gd name="T17" fmla="*/ 48 h 96"/>
                <a:gd name="T18" fmla="*/ 0 w 54"/>
                <a:gd name="T19" fmla="*/ 32 h 96"/>
                <a:gd name="T20" fmla="*/ 4 w 54"/>
                <a:gd name="T21" fmla="*/ 20 h 96"/>
                <a:gd name="T22" fmla="*/ 20 w 54"/>
                <a:gd name="T23" fmla="*/ 16 h 96"/>
                <a:gd name="T24" fmla="*/ 20 w 54"/>
                <a:gd name="T25" fmla="*/ 2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96"/>
                <a:gd name="T41" fmla="*/ 54 w 54"/>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solidFill>
              <a:schemeClr val="accent3"/>
            </a:solidFill>
            <a:ln w="3175">
              <a:solidFill>
                <a:schemeClr val="accent3"/>
              </a:solidFill>
              <a:prstDash val="solid"/>
              <a:round/>
              <a:headEnd/>
              <a:tailEnd/>
            </a:ln>
          </p:spPr>
          <p:txBody>
            <a:bodyPr/>
            <a:lstStyle/>
            <a:p>
              <a:endParaRPr lang="en-GB"/>
            </a:p>
          </p:txBody>
        </p:sp>
        <p:sp>
          <p:nvSpPr>
            <p:cNvPr id="347" name="Freeform 118"/>
            <p:cNvSpPr>
              <a:spLocks/>
            </p:cNvSpPr>
            <p:nvPr/>
          </p:nvSpPr>
          <p:spPr bwMode="auto">
            <a:xfrm>
              <a:off x="1622426" y="2628902"/>
              <a:ext cx="88899" cy="244475"/>
            </a:xfrm>
            <a:custGeom>
              <a:avLst/>
              <a:gdLst>
                <a:gd name="T0" fmla="*/ 30 w 30"/>
                <a:gd name="T1" fmla="*/ 76 h 80"/>
                <a:gd name="T2" fmla="*/ 16 w 30"/>
                <a:gd name="T3" fmla="*/ 80 h 80"/>
                <a:gd name="T4" fmla="*/ 12 w 30"/>
                <a:gd name="T5" fmla="*/ 48 h 80"/>
                <a:gd name="T6" fmla="*/ 8 w 30"/>
                <a:gd name="T7" fmla="*/ 34 h 80"/>
                <a:gd name="T8" fmla="*/ 12 w 30"/>
                <a:gd name="T9" fmla="*/ 18 h 80"/>
                <a:gd name="T10" fmla="*/ 0 w 30"/>
                <a:gd name="T11" fmla="*/ 0 h 80"/>
                <a:gd name="T12" fmla="*/ 22 w 30"/>
                <a:gd name="T13" fmla="*/ 0 h 80"/>
                <a:gd name="T14" fmla="*/ 18 w 30"/>
                <a:gd name="T15" fmla="*/ 12 h 80"/>
                <a:gd name="T16" fmla="*/ 30 w 30"/>
                <a:gd name="T17" fmla="*/ 28 h 80"/>
                <a:gd name="T18" fmla="*/ 30 w 30"/>
                <a:gd name="T19" fmla="*/ 76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80"/>
                <a:gd name="T32" fmla="*/ 30 w 3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solidFill>
              <a:schemeClr val="accent3"/>
            </a:solidFill>
            <a:ln w="3175">
              <a:solidFill>
                <a:schemeClr val="accent3"/>
              </a:solidFill>
              <a:prstDash val="solid"/>
              <a:round/>
              <a:headEnd/>
              <a:tailEnd/>
            </a:ln>
          </p:spPr>
          <p:txBody>
            <a:bodyPr/>
            <a:lstStyle/>
            <a:p>
              <a:endParaRPr lang="en-GB"/>
            </a:p>
          </p:txBody>
        </p:sp>
        <p:sp>
          <p:nvSpPr>
            <p:cNvPr id="348" name="Freeform 119"/>
            <p:cNvSpPr>
              <a:spLocks/>
            </p:cNvSpPr>
            <p:nvPr/>
          </p:nvSpPr>
          <p:spPr bwMode="auto">
            <a:xfrm>
              <a:off x="1073150" y="1943102"/>
              <a:ext cx="761999" cy="722313"/>
            </a:xfrm>
            <a:custGeom>
              <a:avLst/>
              <a:gdLst>
                <a:gd name="T0" fmla="*/ 120 w 258"/>
                <a:gd name="T1" fmla="*/ 0 h 236"/>
                <a:gd name="T2" fmla="*/ 210 w 258"/>
                <a:gd name="T3" fmla="*/ 60 h 236"/>
                <a:gd name="T4" fmla="*/ 224 w 258"/>
                <a:gd name="T5" fmla="*/ 74 h 236"/>
                <a:gd name="T6" fmla="*/ 244 w 258"/>
                <a:gd name="T7" fmla="*/ 82 h 236"/>
                <a:gd name="T8" fmla="*/ 242 w 258"/>
                <a:gd name="T9" fmla="*/ 98 h 236"/>
                <a:gd name="T10" fmla="*/ 258 w 258"/>
                <a:gd name="T11" fmla="*/ 96 h 236"/>
                <a:gd name="T12" fmla="*/ 258 w 258"/>
                <a:gd name="T13" fmla="*/ 138 h 236"/>
                <a:gd name="T14" fmla="*/ 246 w 258"/>
                <a:gd name="T15" fmla="*/ 156 h 236"/>
                <a:gd name="T16" fmla="*/ 212 w 258"/>
                <a:gd name="T17" fmla="*/ 162 h 236"/>
                <a:gd name="T18" fmla="*/ 198 w 258"/>
                <a:gd name="T19" fmla="*/ 162 h 236"/>
                <a:gd name="T20" fmla="*/ 178 w 258"/>
                <a:gd name="T21" fmla="*/ 162 h 236"/>
                <a:gd name="T22" fmla="*/ 154 w 258"/>
                <a:gd name="T23" fmla="*/ 172 h 236"/>
                <a:gd name="T24" fmla="*/ 136 w 258"/>
                <a:gd name="T25" fmla="*/ 190 h 236"/>
                <a:gd name="T26" fmla="*/ 128 w 258"/>
                <a:gd name="T27" fmla="*/ 186 h 236"/>
                <a:gd name="T28" fmla="*/ 118 w 258"/>
                <a:gd name="T29" fmla="*/ 210 h 236"/>
                <a:gd name="T30" fmla="*/ 108 w 258"/>
                <a:gd name="T31" fmla="*/ 212 h 236"/>
                <a:gd name="T32" fmla="*/ 104 w 258"/>
                <a:gd name="T33" fmla="*/ 234 h 236"/>
                <a:gd name="T34" fmla="*/ 64 w 258"/>
                <a:gd name="T35" fmla="*/ 236 h 236"/>
                <a:gd name="T36" fmla="*/ 56 w 258"/>
                <a:gd name="T37" fmla="*/ 218 h 236"/>
                <a:gd name="T38" fmla="*/ 50 w 258"/>
                <a:gd name="T39" fmla="*/ 204 h 236"/>
                <a:gd name="T40" fmla="*/ 24 w 258"/>
                <a:gd name="T41" fmla="*/ 210 h 236"/>
                <a:gd name="T42" fmla="*/ 12 w 258"/>
                <a:gd name="T43" fmla="*/ 206 h 236"/>
                <a:gd name="T44" fmla="*/ 12 w 258"/>
                <a:gd name="T45" fmla="*/ 204 h 236"/>
                <a:gd name="T46" fmla="*/ 12 w 258"/>
                <a:gd name="T47" fmla="*/ 200 h 236"/>
                <a:gd name="T48" fmla="*/ 10 w 258"/>
                <a:gd name="T49" fmla="*/ 192 h 236"/>
                <a:gd name="T50" fmla="*/ 4 w 258"/>
                <a:gd name="T51" fmla="*/ 184 h 236"/>
                <a:gd name="T52" fmla="*/ 2 w 258"/>
                <a:gd name="T53" fmla="*/ 172 h 236"/>
                <a:gd name="T54" fmla="*/ 0 w 258"/>
                <a:gd name="T55" fmla="*/ 166 h 236"/>
                <a:gd name="T56" fmla="*/ 6 w 258"/>
                <a:gd name="T57" fmla="*/ 152 h 236"/>
                <a:gd name="T58" fmla="*/ 106 w 258"/>
                <a:gd name="T59" fmla="*/ 154 h 236"/>
                <a:gd name="T60" fmla="*/ 108 w 258"/>
                <a:gd name="T61" fmla="*/ 144 h 236"/>
                <a:gd name="T62" fmla="*/ 102 w 258"/>
                <a:gd name="T63" fmla="*/ 136 h 236"/>
                <a:gd name="T64" fmla="*/ 90 w 258"/>
                <a:gd name="T65" fmla="*/ 0 h 236"/>
                <a:gd name="T66" fmla="*/ 120 w 258"/>
                <a:gd name="T67" fmla="*/ 0 h 2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8"/>
                <a:gd name="T103" fmla="*/ 0 h 236"/>
                <a:gd name="T104" fmla="*/ 258 w 258"/>
                <a:gd name="T105" fmla="*/ 236 h 2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349" name="Freeform 120"/>
            <p:cNvSpPr>
              <a:spLocks/>
            </p:cNvSpPr>
            <p:nvPr/>
          </p:nvSpPr>
          <p:spPr bwMode="auto">
            <a:xfrm>
              <a:off x="1381125" y="2439991"/>
              <a:ext cx="352424" cy="261937"/>
            </a:xfrm>
            <a:custGeom>
              <a:avLst/>
              <a:gdLst>
                <a:gd name="T0" fmla="*/ 44 w 120"/>
                <a:gd name="T1" fmla="*/ 62 h 86"/>
                <a:gd name="T2" fmla="*/ 44 w 120"/>
                <a:gd name="T3" fmla="*/ 84 h 86"/>
                <a:gd name="T4" fmla="*/ 30 w 120"/>
                <a:gd name="T5" fmla="*/ 78 h 86"/>
                <a:gd name="T6" fmla="*/ 20 w 120"/>
                <a:gd name="T7" fmla="*/ 86 h 86"/>
                <a:gd name="T8" fmla="*/ 0 w 120"/>
                <a:gd name="T9" fmla="*/ 72 h 86"/>
                <a:gd name="T10" fmla="*/ 4 w 120"/>
                <a:gd name="T11" fmla="*/ 50 h 86"/>
                <a:gd name="T12" fmla="*/ 14 w 120"/>
                <a:gd name="T13" fmla="*/ 48 h 86"/>
                <a:gd name="T14" fmla="*/ 24 w 120"/>
                <a:gd name="T15" fmla="*/ 24 h 86"/>
                <a:gd name="T16" fmla="*/ 32 w 120"/>
                <a:gd name="T17" fmla="*/ 28 h 86"/>
                <a:gd name="T18" fmla="*/ 50 w 120"/>
                <a:gd name="T19" fmla="*/ 10 h 86"/>
                <a:gd name="T20" fmla="*/ 74 w 120"/>
                <a:gd name="T21" fmla="*/ 0 h 86"/>
                <a:gd name="T22" fmla="*/ 94 w 120"/>
                <a:gd name="T23" fmla="*/ 0 h 86"/>
                <a:gd name="T24" fmla="*/ 90 w 120"/>
                <a:gd name="T25" fmla="*/ 8 h 86"/>
                <a:gd name="T26" fmla="*/ 92 w 120"/>
                <a:gd name="T27" fmla="*/ 14 h 86"/>
                <a:gd name="T28" fmla="*/ 104 w 120"/>
                <a:gd name="T29" fmla="*/ 28 h 86"/>
                <a:gd name="T30" fmla="*/ 102 w 120"/>
                <a:gd name="T31" fmla="*/ 34 h 86"/>
                <a:gd name="T32" fmla="*/ 120 w 120"/>
                <a:gd name="T33" fmla="*/ 44 h 86"/>
                <a:gd name="T34" fmla="*/ 120 w 120"/>
                <a:gd name="T35" fmla="*/ 58 h 86"/>
                <a:gd name="T36" fmla="*/ 104 w 120"/>
                <a:gd name="T37" fmla="*/ 62 h 86"/>
                <a:gd name="T38" fmla="*/ 82 w 120"/>
                <a:gd name="T39" fmla="*/ 62 h 86"/>
                <a:gd name="T40" fmla="*/ 44 w 120"/>
                <a:gd name="T41" fmla="*/ 62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86"/>
                <a:gd name="T65" fmla="*/ 120 w 120"/>
                <a:gd name="T66" fmla="*/ 86 h 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solidFill>
              <a:schemeClr val="accent3"/>
            </a:solidFill>
            <a:ln w="3175">
              <a:solidFill>
                <a:schemeClr val="accent3"/>
              </a:solidFill>
              <a:prstDash val="solid"/>
              <a:round/>
              <a:headEnd/>
              <a:tailEnd/>
            </a:ln>
          </p:spPr>
          <p:txBody>
            <a:bodyPr/>
            <a:lstStyle/>
            <a:p>
              <a:endParaRPr lang="en-GB"/>
            </a:p>
          </p:txBody>
        </p:sp>
        <p:sp>
          <p:nvSpPr>
            <p:cNvPr id="350" name="Freeform 121"/>
            <p:cNvSpPr>
              <a:spLocks/>
            </p:cNvSpPr>
            <p:nvPr/>
          </p:nvSpPr>
          <p:spPr bwMode="auto">
            <a:xfrm>
              <a:off x="1492249" y="2628901"/>
              <a:ext cx="177801" cy="306388"/>
            </a:xfrm>
            <a:custGeom>
              <a:avLst/>
              <a:gdLst>
                <a:gd name="T0" fmla="*/ 60 w 60"/>
                <a:gd name="T1" fmla="*/ 80 h 100"/>
                <a:gd name="T2" fmla="*/ 48 w 60"/>
                <a:gd name="T3" fmla="*/ 86 h 100"/>
                <a:gd name="T4" fmla="*/ 36 w 60"/>
                <a:gd name="T5" fmla="*/ 96 h 100"/>
                <a:gd name="T6" fmla="*/ 20 w 60"/>
                <a:gd name="T7" fmla="*/ 100 h 100"/>
                <a:gd name="T8" fmla="*/ 8 w 60"/>
                <a:gd name="T9" fmla="*/ 94 h 100"/>
                <a:gd name="T10" fmla="*/ 0 w 60"/>
                <a:gd name="T11" fmla="*/ 72 h 100"/>
                <a:gd name="T12" fmla="*/ 10 w 60"/>
                <a:gd name="T13" fmla="*/ 50 h 100"/>
                <a:gd name="T14" fmla="*/ 6 w 60"/>
                <a:gd name="T15" fmla="*/ 22 h 100"/>
                <a:gd name="T16" fmla="*/ 6 w 60"/>
                <a:gd name="T17" fmla="*/ 0 h 100"/>
                <a:gd name="T18" fmla="*/ 44 w 60"/>
                <a:gd name="T19" fmla="*/ 0 h 100"/>
                <a:gd name="T20" fmla="*/ 56 w 60"/>
                <a:gd name="T21" fmla="*/ 18 h 100"/>
                <a:gd name="T22" fmla="*/ 52 w 60"/>
                <a:gd name="T23" fmla="*/ 30 h 100"/>
                <a:gd name="T24" fmla="*/ 54 w 60"/>
                <a:gd name="T25" fmla="*/ 40 h 100"/>
                <a:gd name="T26" fmla="*/ 56 w 60"/>
                <a:gd name="T27" fmla="*/ 48 h 100"/>
                <a:gd name="T28" fmla="*/ 60 w 60"/>
                <a:gd name="T29" fmla="*/ 80 h 1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00"/>
                <a:gd name="T47" fmla="*/ 60 w 60"/>
                <a:gd name="T48" fmla="*/ 100 h 1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solidFill>
              <a:schemeClr val="accent3"/>
            </a:solidFill>
            <a:ln w="3175">
              <a:solidFill>
                <a:schemeClr val="accent3"/>
              </a:solidFill>
              <a:prstDash val="solid"/>
              <a:round/>
              <a:headEnd/>
              <a:tailEnd/>
            </a:ln>
          </p:spPr>
          <p:txBody>
            <a:bodyPr/>
            <a:lstStyle/>
            <a:p>
              <a:endParaRPr lang="en-GB"/>
            </a:p>
          </p:txBody>
        </p:sp>
        <p:sp>
          <p:nvSpPr>
            <p:cNvPr id="351" name="Freeform 122"/>
            <p:cNvSpPr>
              <a:spLocks/>
            </p:cNvSpPr>
            <p:nvPr/>
          </p:nvSpPr>
          <p:spPr bwMode="auto">
            <a:xfrm>
              <a:off x="1244600" y="2659066"/>
              <a:ext cx="277814" cy="300037"/>
            </a:xfrm>
            <a:custGeom>
              <a:avLst/>
              <a:gdLst>
                <a:gd name="T0" fmla="*/ 92 w 94"/>
                <a:gd name="T1" fmla="*/ 84 h 98"/>
                <a:gd name="T2" fmla="*/ 50 w 94"/>
                <a:gd name="T3" fmla="*/ 84 h 98"/>
                <a:gd name="T4" fmla="*/ 24 w 94"/>
                <a:gd name="T5" fmla="*/ 94 h 98"/>
                <a:gd name="T6" fmla="*/ 12 w 94"/>
                <a:gd name="T7" fmla="*/ 98 h 98"/>
                <a:gd name="T8" fmla="*/ 16 w 94"/>
                <a:gd name="T9" fmla="*/ 78 h 98"/>
                <a:gd name="T10" fmla="*/ 14 w 94"/>
                <a:gd name="T11" fmla="*/ 72 h 98"/>
                <a:gd name="T12" fmla="*/ 8 w 94"/>
                <a:gd name="T13" fmla="*/ 68 h 98"/>
                <a:gd name="T14" fmla="*/ 0 w 94"/>
                <a:gd name="T15" fmla="*/ 66 h 98"/>
                <a:gd name="T16" fmla="*/ 0 w 94"/>
                <a:gd name="T17" fmla="*/ 56 h 98"/>
                <a:gd name="T18" fmla="*/ 0 w 94"/>
                <a:gd name="T19" fmla="*/ 48 h 98"/>
                <a:gd name="T20" fmla="*/ 6 w 94"/>
                <a:gd name="T21" fmla="*/ 44 h 98"/>
                <a:gd name="T22" fmla="*/ 4 w 94"/>
                <a:gd name="T23" fmla="*/ 34 h 98"/>
                <a:gd name="T24" fmla="*/ 10 w 94"/>
                <a:gd name="T25" fmla="*/ 32 h 98"/>
                <a:gd name="T26" fmla="*/ 8 w 94"/>
                <a:gd name="T27" fmla="*/ 18 h 98"/>
                <a:gd name="T28" fmla="*/ 4 w 94"/>
                <a:gd name="T29" fmla="*/ 10 h 98"/>
                <a:gd name="T30" fmla="*/ 6 w 94"/>
                <a:gd name="T31" fmla="*/ 2 h 98"/>
                <a:gd name="T32" fmla="*/ 46 w 94"/>
                <a:gd name="T33" fmla="*/ 0 h 98"/>
                <a:gd name="T34" fmla="*/ 66 w 94"/>
                <a:gd name="T35" fmla="*/ 14 h 98"/>
                <a:gd name="T36" fmla="*/ 76 w 94"/>
                <a:gd name="T37" fmla="*/ 6 h 98"/>
                <a:gd name="T38" fmla="*/ 90 w 94"/>
                <a:gd name="T39" fmla="*/ 12 h 98"/>
                <a:gd name="T40" fmla="*/ 94 w 94"/>
                <a:gd name="T41" fmla="*/ 40 h 98"/>
                <a:gd name="T42" fmla="*/ 84 w 94"/>
                <a:gd name="T43" fmla="*/ 62 h 98"/>
                <a:gd name="T44" fmla="*/ 92 w 94"/>
                <a:gd name="T45" fmla="*/ 84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98"/>
                <a:gd name="T71" fmla="*/ 94 w 94"/>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solidFill>
              <a:schemeClr val="accent3"/>
            </a:solidFill>
            <a:ln w="3175">
              <a:solidFill>
                <a:schemeClr val="accent3"/>
              </a:solidFill>
              <a:prstDash val="solid"/>
              <a:round/>
              <a:headEnd/>
              <a:tailEnd/>
            </a:ln>
          </p:spPr>
          <p:txBody>
            <a:bodyPr/>
            <a:lstStyle/>
            <a:p>
              <a:endParaRPr lang="en-GB"/>
            </a:p>
          </p:txBody>
        </p:sp>
        <p:sp>
          <p:nvSpPr>
            <p:cNvPr id="352" name="Freeform 123"/>
            <p:cNvSpPr>
              <a:spLocks/>
            </p:cNvSpPr>
            <p:nvPr/>
          </p:nvSpPr>
          <p:spPr bwMode="auto">
            <a:xfrm>
              <a:off x="2087563" y="3057528"/>
              <a:ext cx="85724" cy="73024"/>
            </a:xfrm>
            <a:custGeom>
              <a:avLst/>
              <a:gdLst>
                <a:gd name="T0" fmla="*/ 4 w 29"/>
                <a:gd name="T1" fmla="*/ 0 h 24"/>
                <a:gd name="T2" fmla="*/ 29 w 29"/>
                <a:gd name="T3" fmla="*/ 0 h 24"/>
                <a:gd name="T4" fmla="*/ 26 w 29"/>
                <a:gd name="T5" fmla="*/ 22 h 24"/>
                <a:gd name="T6" fmla="*/ 2 w 29"/>
                <a:gd name="T7" fmla="*/ 24 h 24"/>
                <a:gd name="T8" fmla="*/ 0 w 29"/>
                <a:gd name="T9" fmla="*/ 10 h 24"/>
                <a:gd name="T10" fmla="*/ 4 w 29"/>
                <a:gd name="T11" fmla="*/ 0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4" y="0"/>
                  </a:moveTo>
                  <a:lnTo>
                    <a:pt x="29" y="0"/>
                  </a:lnTo>
                  <a:lnTo>
                    <a:pt x="26" y="22"/>
                  </a:lnTo>
                  <a:lnTo>
                    <a:pt x="2" y="24"/>
                  </a:lnTo>
                  <a:lnTo>
                    <a:pt x="0" y="10"/>
                  </a:lnTo>
                  <a:lnTo>
                    <a:pt x="4"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353" name="Freeform 124"/>
            <p:cNvSpPr>
              <a:spLocks/>
            </p:cNvSpPr>
            <p:nvPr/>
          </p:nvSpPr>
          <p:spPr bwMode="auto">
            <a:xfrm>
              <a:off x="3665537" y="3756028"/>
              <a:ext cx="336549" cy="685800"/>
            </a:xfrm>
            <a:custGeom>
              <a:avLst/>
              <a:gdLst>
                <a:gd name="T0" fmla="*/ 22 w 114"/>
                <a:gd name="T1" fmla="*/ 70 h 224"/>
                <a:gd name="T2" fmla="*/ 46 w 114"/>
                <a:gd name="T3" fmla="*/ 60 h 224"/>
                <a:gd name="T4" fmla="*/ 70 w 114"/>
                <a:gd name="T5" fmla="*/ 44 h 224"/>
                <a:gd name="T6" fmla="*/ 78 w 114"/>
                <a:gd name="T7" fmla="*/ 30 h 224"/>
                <a:gd name="T8" fmla="*/ 86 w 114"/>
                <a:gd name="T9" fmla="*/ 26 h 224"/>
                <a:gd name="T10" fmla="*/ 94 w 114"/>
                <a:gd name="T11" fmla="*/ 10 h 224"/>
                <a:gd name="T12" fmla="*/ 96 w 114"/>
                <a:gd name="T13" fmla="*/ 0 h 224"/>
                <a:gd name="T14" fmla="*/ 108 w 114"/>
                <a:gd name="T15" fmla="*/ 20 h 224"/>
                <a:gd name="T16" fmla="*/ 112 w 114"/>
                <a:gd name="T17" fmla="*/ 40 h 224"/>
                <a:gd name="T18" fmla="*/ 114 w 114"/>
                <a:gd name="T19" fmla="*/ 52 h 224"/>
                <a:gd name="T20" fmla="*/ 114 w 114"/>
                <a:gd name="T21" fmla="*/ 64 h 224"/>
                <a:gd name="T22" fmla="*/ 102 w 114"/>
                <a:gd name="T23" fmla="*/ 66 h 224"/>
                <a:gd name="T24" fmla="*/ 102 w 114"/>
                <a:gd name="T25" fmla="*/ 82 h 224"/>
                <a:gd name="T26" fmla="*/ 82 w 114"/>
                <a:gd name="T27" fmla="*/ 150 h 224"/>
                <a:gd name="T28" fmla="*/ 74 w 114"/>
                <a:gd name="T29" fmla="*/ 182 h 224"/>
                <a:gd name="T30" fmla="*/ 62 w 114"/>
                <a:gd name="T31" fmla="*/ 214 h 224"/>
                <a:gd name="T32" fmla="*/ 40 w 114"/>
                <a:gd name="T33" fmla="*/ 224 h 224"/>
                <a:gd name="T34" fmla="*/ 18 w 114"/>
                <a:gd name="T35" fmla="*/ 222 h 224"/>
                <a:gd name="T36" fmla="*/ 8 w 114"/>
                <a:gd name="T37" fmla="*/ 202 h 224"/>
                <a:gd name="T38" fmla="*/ 6 w 114"/>
                <a:gd name="T39" fmla="*/ 182 h 224"/>
                <a:gd name="T40" fmla="*/ 0 w 114"/>
                <a:gd name="T41" fmla="*/ 164 h 224"/>
                <a:gd name="T42" fmla="*/ 16 w 114"/>
                <a:gd name="T43" fmla="*/ 142 h 224"/>
                <a:gd name="T44" fmla="*/ 20 w 114"/>
                <a:gd name="T45" fmla="*/ 122 h 224"/>
                <a:gd name="T46" fmla="*/ 16 w 114"/>
                <a:gd name="T47" fmla="*/ 106 h 224"/>
                <a:gd name="T48" fmla="*/ 10 w 114"/>
                <a:gd name="T49" fmla="*/ 90 h 224"/>
                <a:gd name="T50" fmla="*/ 18 w 114"/>
                <a:gd name="T51" fmla="*/ 80 h 224"/>
                <a:gd name="T52" fmla="*/ 22 w 114"/>
                <a:gd name="T53" fmla="*/ 70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4"/>
                <a:gd name="T82" fmla="*/ 0 h 224"/>
                <a:gd name="T83" fmla="*/ 114 w 114"/>
                <a:gd name="T84" fmla="*/ 224 h 2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4" h="224">
                  <a:moveTo>
                    <a:pt x="22" y="70"/>
                  </a:moveTo>
                  <a:lnTo>
                    <a:pt x="46" y="60"/>
                  </a:lnTo>
                  <a:lnTo>
                    <a:pt x="70" y="44"/>
                  </a:lnTo>
                  <a:lnTo>
                    <a:pt x="78" y="30"/>
                  </a:lnTo>
                  <a:lnTo>
                    <a:pt x="86" y="26"/>
                  </a:lnTo>
                  <a:lnTo>
                    <a:pt x="94" y="10"/>
                  </a:lnTo>
                  <a:lnTo>
                    <a:pt x="96" y="0"/>
                  </a:lnTo>
                  <a:lnTo>
                    <a:pt x="108" y="20"/>
                  </a:lnTo>
                  <a:lnTo>
                    <a:pt x="112" y="40"/>
                  </a:lnTo>
                  <a:lnTo>
                    <a:pt x="114" y="52"/>
                  </a:lnTo>
                  <a:lnTo>
                    <a:pt x="114" y="64"/>
                  </a:lnTo>
                  <a:lnTo>
                    <a:pt x="102" y="66"/>
                  </a:lnTo>
                  <a:lnTo>
                    <a:pt x="102" y="82"/>
                  </a:lnTo>
                  <a:lnTo>
                    <a:pt x="82" y="150"/>
                  </a:lnTo>
                  <a:lnTo>
                    <a:pt x="74" y="182"/>
                  </a:lnTo>
                  <a:lnTo>
                    <a:pt x="62" y="214"/>
                  </a:lnTo>
                  <a:lnTo>
                    <a:pt x="40" y="224"/>
                  </a:lnTo>
                  <a:lnTo>
                    <a:pt x="18" y="222"/>
                  </a:lnTo>
                  <a:lnTo>
                    <a:pt x="8" y="202"/>
                  </a:lnTo>
                  <a:lnTo>
                    <a:pt x="6" y="182"/>
                  </a:lnTo>
                  <a:lnTo>
                    <a:pt x="0" y="164"/>
                  </a:lnTo>
                  <a:lnTo>
                    <a:pt x="16" y="142"/>
                  </a:lnTo>
                  <a:lnTo>
                    <a:pt x="20" y="122"/>
                  </a:lnTo>
                  <a:lnTo>
                    <a:pt x="16" y="106"/>
                  </a:lnTo>
                  <a:lnTo>
                    <a:pt x="10" y="90"/>
                  </a:lnTo>
                  <a:lnTo>
                    <a:pt x="18" y="80"/>
                  </a:lnTo>
                  <a:lnTo>
                    <a:pt x="22" y="70"/>
                  </a:lnTo>
                  <a:close/>
                </a:path>
              </a:pathLst>
            </a:custGeom>
            <a:solidFill>
              <a:schemeClr val="accent3"/>
            </a:solidFill>
            <a:ln w="3175">
              <a:solidFill>
                <a:schemeClr val="accent3"/>
              </a:solidFill>
              <a:prstDash val="solid"/>
              <a:round/>
              <a:headEnd/>
              <a:tailEnd/>
            </a:ln>
          </p:spPr>
          <p:txBody>
            <a:bodyPr/>
            <a:lstStyle/>
            <a:p>
              <a:endParaRPr lang="en-GB"/>
            </a:p>
          </p:txBody>
        </p:sp>
        <p:sp>
          <p:nvSpPr>
            <p:cNvPr id="354" name="Freeform 125"/>
            <p:cNvSpPr>
              <a:spLocks/>
            </p:cNvSpPr>
            <p:nvPr/>
          </p:nvSpPr>
          <p:spPr bwMode="auto">
            <a:xfrm>
              <a:off x="2420939" y="4264028"/>
              <a:ext cx="766762" cy="666751"/>
            </a:xfrm>
            <a:custGeom>
              <a:avLst/>
              <a:gdLst>
                <a:gd name="T0" fmla="*/ 0 w 260"/>
                <a:gd name="T1" fmla="*/ 108 h 218"/>
                <a:gd name="T2" fmla="*/ 2 w 260"/>
                <a:gd name="T3" fmla="*/ 104 h 218"/>
                <a:gd name="T4" fmla="*/ 6 w 260"/>
                <a:gd name="T5" fmla="*/ 102 h 218"/>
                <a:gd name="T6" fmla="*/ 8 w 260"/>
                <a:gd name="T7" fmla="*/ 102 h 218"/>
                <a:gd name="T8" fmla="*/ 14 w 260"/>
                <a:gd name="T9" fmla="*/ 110 h 218"/>
                <a:gd name="T10" fmla="*/ 22 w 260"/>
                <a:gd name="T11" fmla="*/ 114 h 218"/>
                <a:gd name="T12" fmla="*/ 38 w 260"/>
                <a:gd name="T13" fmla="*/ 114 h 218"/>
                <a:gd name="T14" fmla="*/ 54 w 260"/>
                <a:gd name="T15" fmla="*/ 104 h 218"/>
                <a:gd name="T16" fmla="*/ 54 w 260"/>
                <a:gd name="T17" fmla="*/ 46 h 218"/>
                <a:gd name="T18" fmla="*/ 66 w 260"/>
                <a:gd name="T19" fmla="*/ 58 h 218"/>
                <a:gd name="T20" fmla="*/ 66 w 260"/>
                <a:gd name="T21" fmla="*/ 78 h 218"/>
                <a:gd name="T22" fmla="*/ 82 w 260"/>
                <a:gd name="T23" fmla="*/ 78 h 218"/>
                <a:gd name="T24" fmla="*/ 96 w 260"/>
                <a:gd name="T25" fmla="*/ 66 h 218"/>
                <a:gd name="T26" fmla="*/ 100 w 260"/>
                <a:gd name="T27" fmla="*/ 54 h 218"/>
                <a:gd name="T28" fmla="*/ 110 w 260"/>
                <a:gd name="T29" fmla="*/ 54 h 218"/>
                <a:gd name="T30" fmla="*/ 120 w 260"/>
                <a:gd name="T31" fmla="*/ 62 h 218"/>
                <a:gd name="T32" fmla="*/ 140 w 260"/>
                <a:gd name="T33" fmla="*/ 60 h 218"/>
                <a:gd name="T34" fmla="*/ 148 w 260"/>
                <a:gd name="T35" fmla="*/ 46 h 218"/>
                <a:gd name="T36" fmla="*/ 186 w 260"/>
                <a:gd name="T37" fmla="*/ 6 h 218"/>
                <a:gd name="T38" fmla="*/ 196 w 260"/>
                <a:gd name="T39" fmla="*/ 6 h 218"/>
                <a:gd name="T40" fmla="*/ 198 w 260"/>
                <a:gd name="T41" fmla="*/ 0 h 218"/>
                <a:gd name="T42" fmla="*/ 228 w 260"/>
                <a:gd name="T43" fmla="*/ 2 h 218"/>
                <a:gd name="T44" fmla="*/ 236 w 260"/>
                <a:gd name="T45" fmla="*/ 8 h 218"/>
                <a:gd name="T46" fmla="*/ 244 w 260"/>
                <a:gd name="T47" fmla="*/ 32 h 218"/>
                <a:gd name="T48" fmla="*/ 244 w 260"/>
                <a:gd name="T49" fmla="*/ 68 h 218"/>
                <a:gd name="T50" fmla="*/ 244 w 260"/>
                <a:gd name="T51" fmla="*/ 78 h 218"/>
                <a:gd name="T52" fmla="*/ 260 w 260"/>
                <a:gd name="T53" fmla="*/ 80 h 218"/>
                <a:gd name="T54" fmla="*/ 254 w 260"/>
                <a:gd name="T55" fmla="*/ 90 h 218"/>
                <a:gd name="T56" fmla="*/ 254 w 260"/>
                <a:gd name="T57" fmla="*/ 104 h 218"/>
                <a:gd name="T58" fmla="*/ 246 w 260"/>
                <a:gd name="T59" fmla="*/ 110 h 218"/>
                <a:gd name="T60" fmla="*/ 230 w 260"/>
                <a:gd name="T61" fmla="*/ 130 h 218"/>
                <a:gd name="T62" fmla="*/ 224 w 260"/>
                <a:gd name="T63" fmla="*/ 142 h 218"/>
                <a:gd name="T64" fmla="*/ 210 w 260"/>
                <a:gd name="T65" fmla="*/ 160 h 218"/>
                <a:gd name="T66" fmla="*/ 188 w 260"/>
                <a:gd name="T67" fmla="*/ 176 h 218"/>
                <a:gd name="T68" fmla="*/ 164 w 260"/>
                <a:gd name="T69" fmla="*/ 198 h 218"/>
                <a:gd name="T70" fmla="*/ 142 w 260"/>
                <a:gd name="T71" fmla="*/ 202 h 218"/>
                <a:gd name="T72" fmla="*/ 128 w 260"/>
                <a:gd name="T73" fmla="*/ 208 h 218"/>
                <a:gd name="T74" fmla="*/ 110 w 260"/>
                <a:gd name="T75" fmla="*/ 206 h 218"/>
                <a:gd name="T76" fmla="*/ 88 w 260"/>
                <a:gd name="T77" fmla="*/ 206 h 218"/>
                <a:gd name="T78" fmla="*/ 70 w 260"/>
                <a:gd name="T79" fmla="*/ 212 h 218"/>
                <a:gd name="T80" fmla="*/ 50 w 260"/>
                <a:gd name="T81" fmla="*/ 218 h 218"/>
                <a:gd name="T82" fmla="*/ 34 w 260"/>
                <a:gd name="T83" fmla="*/ 210 h 218"/>
                <a:gd name="T84" fmla="*/ 28 w 260"/>
                <a:gd name="T85" fmla="*/ 198 h 218"/>
                <a:gd name="T86" fmla="*/ 20 w 260"/>
                <a:gd name="T87" fmla="*/ 184 h 218"/>
                <a:gd name="T88" fmla="*/ 30 w 260"/>
                <a:gd name="T89" fmla="*/ 172 h 218"/>
                <a:gd name="T90" fmla="*/ 22 w 260"/>
                <a:gd name="T91" fmla="*/ 158 h 218"/>
                <a:gd name="T92" fmla="*/ 12 w 260"/>
                <a:gd name="T93" fmla="*/ 144 h 218"/>
                <a:gd name="T94" fmla="*/ 6 w 260"/>
                <a:gd name="T95" fmla="*/ 122 h 218"/>
                <a:gd name="T96" fmla="*/ 0 w 260"/>
                <a:gd name="T97" fmla="*/ 108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218"/>
                <a:gd name="T149" fmla="*/ 260 w 260"/>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4" y="32"/>
                  </a:lnTo>
                  <a:lnTo>
                    <a:pt x="244" y="68"/>
                  </a:lnTo>
                  <a:lnTo>
                    <a:pt x="244" y="78"/>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solidFill>
              <a:schemeClr val="accent3"/>
            </a:solidFill>
            <a:ln w="3175">
              <a:solidFill>
                <a:schemeClr val="accent3"/>
              </a:solidFill>
              <a:prstDash val="solid"/>
              <a:round/>
              <a:headEnd/>
              <a:tailEnd/>
            </a:ln>
          </p:spPr>
          <p:txBody>
            <a:bodyPr/>
            <a:lstStyle/>
            <a:p>
              <a:endParaRPr lang="en-GB"/>
            </a:p>
          </p:txBody>
        </p:sp>
        <p:sp>
          <p:nvSpPr>
            <p:cNvPr id="355" name="Freeform 126"/>
            <p:cNvSpPr>
              <a:spLocks/>
            </p:cNvSpPr>
            <p:nvPr/>
          </p:nvSpPr>
          <p:spPr bwMode="auto">
            <a:xfrm>
              <a:off x="2827338" y="3944940"/>
              <a:ext cx="354011" cy="325437"/>
            </a:xfrm>
            <a:custGeom>
              <a:avLst/>
              <a:gdLst>
                <a:gd name="T0" fmla="*/ 60 w 120"/>
                <a:gd name="T1" fmla="*/ 104 h 106"/>
                <a:gd name="T2" fmla="*/ 58 w 120"/>
                <a:gd name="T3" fmla="*/ 98 h 106"/>
                <a:gd name="T4" fmla="*/ 44 w 120"/>
                <a:gd name="T5" fmla="*/ 96 h 106"/>
                <a:gd name="T6" fmla="*/ 36 w 120"/>
                <a:gd name="T7" fmla="*/ 76 h 106"/>
                <a:gd name="T8" fmla="*/ 12 w 120"/>
                <a:gd name="T9" fmla="*/ 64 h 106"/>
                <a:gd name="T10" fmla="*/ 8 w 120"/>
                <a:gd name="T11" fmla="*/ 48 h 106"/>
                <a:gd name="T12" fmla="*/ 0 w 120"/>
                <a:gd name="T13" fmla="*/ 36 h 106"/>
                <a:gd name="T14" fmla="*/ 28 w 120"/>
                <a:gd name="T15" fmla="*/ 34 h 106"/>
                <a:gd name="T16" fmla="*/ 42 w 120"/>
                <a:gd name="T17" fmla="*/ 16 h 106"/>
                <a:gd name="T18" fmla="*/ 54 w 120"/>
                <a:gd name="T19" fmla="*/ 14 h 106"/>
                <a:gd name="T20" fmla="*/ 62 w 120"/>
                <a:gd name="T21" fmla="*/ 0 h 106"/>
                <a:gd name="T22" fmla="*/ 78 w 120"/>
                <a:gd name="T23" fmla="*/ 0 h 106"/>
                <a:gd name="T24" fmla="*/ 118 w 120"/>
                <a:gd name="T25" fmla="*/ 14 h 106"/>
                <a:gd name="T26" fmla="*/ 120 w 120"/>
                <a:gd name="T27" fmla="*/ 42 h 106"/>
                <a:gd name="T28" fmla="*/ 120 w 120"/>
                <a:gd name="T29" fmla="*/ 72 h 106"/>
                <a:gd name="T30" fmla="*/ 112 w 120"/>
                <a:gd name="T31" fmla="*/ 90 h 106"/>
                <a:gd name="T32" fmla="*/ 90 w 120"/>
                <a:gd name="T33" fmla="*/ 106 h 106"/>
                <a:gd name="T34" fmla="*/ 60 w 120"/>
                <a:gd name="T35" fmla="*/ 104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06"/>
                <a:gd name="T56" fmla="*/ 120 w 120"/>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solidFill>
              <a:schemeClr val="accent3"/>
            </a:solidFill>
            <a:ln w="3175">
              <a:solidFill>
                <a:schemeClr val="accent3"/>
              </a:solidFill>
              <a:prstDash val="solid"/>
              <a:round/>
              <a:headEnd/>
              <a:tailEnd/>
            </a:ln>
          </p:spPr>
          <p:txBody>
            <a:bodyPr/>
            <a:lstStyle/>
            <a:p>
              <a:endParaRPr lang="en-GB"/>
            </a:p>
          </p:txBody>
        </p:sp>
        <p:sp>
          <p:nvSpPr>
            <p:cNvPr id="356" name="Freeform 127"/>
            <p:cNvSpPr>
              <a:spLocks/>
            </p:cNvSpPr>
            <p:nvPr/>
          </p:nvSpPr>
          <p:spPr bwMode="auto">
            <a:xfrm>
              <a:off x="2579689" y="4056066"/>
              <a:ext cx="425451" cy="446087"/>
            </a:xfrm>
            <a:custGeom>
              <a:avLst/>
              <a:gdLst>
                <a:gd name="T0" fmla="*/ 0 w 144"/>
                <a:gd name="T1" fmla="*/ 114 h 146"/>
                <a:gd name="T2" fmla="*/ 0 w 144"/>
                <a:gd name="T3" fmla="*/ 66 h 146"/>
                <a:gd name="T4" fmla="*/ 14 w 144"/>
                <a:gd name="T5" fmla="*/ 66 h 146"/>
                <a:gd name="T6" fmla="*/ 16 w 144"/>
                <a:gd name="T7" fmla="*/ 4 h 146"/>
                <a:gd name="T8" fmla="*/ 50 w 144"/>
                <a:gd name="T9" fmla="*/ 0 h 146"/>
                <a:gd name="T10" fmla="*/ 56 w 144"/>
                <a:gd name="T11" fmla="*/ 8 h 146"/>
                <a:gd name="T12" fmla="*/ 84 w 144"/>
                <a:gd name="T13" fmla="*/ 0 h 146"/>
                <a:gd name="T14" fmla="*/ 92 w 144"/>
                <a:gd name="T15" fmla="*/ 12 h 146"/>
                <a:gd name="T16" fmla="*/ 96 w 144"/>
                <a:gd name="T17" fmla="*/ 28 h 146"/>
                <a:gd name="T18" fmla="*/ 120 w 144"/>
                <a:gd name="T19" fmla="*/ 40 h 146"/>
                <a:gd name="T20" fmla="*/ 128 w 144"/>
                <a:gd name="T21" fmla="*/ 60 h 146"/>
                <a:gd name="T22" fmla="*/ 142 w 144"/>
                <a:gd name="T23" fmla="*/ 62 h 146"/>
                <a:gd name="T24" fmla="*/ 144 w 144"/>
                <a:gd name="T25" fmla="*/ 70 h 146"/>
                <a:gd name="T26" fmla="*/ 142 w 144"/>
                <a:gd name="T27" fmla="*/ 74 h 146"/>
                <a:gd name="T28" fmla="*/ 132 w 144"/>
                <a:gd name="T29" fmla="*/ 74 h 146"/>
                <a:gd name="T30" fmla="*/ 94 w 144"/>
                <a:gd name="T31" fmla="*/ 114 h 146"/>
                <a:gd name="T32" fmla="*/ 86 w 144"/>
                <a:gd name="T33" fmla="*/ 128 h 146"/>
                <a:gd name="T34" fmla="*/ 66 w 144"/>
                <a:gd name="T35" fmla="*/ 130 h 146"/>
                <a:gd name="T36" fmla="*/ 56 w 144"/>
                <a:gd name="T37" fmla="*/ 122 h 146"/>
                <a:gd name="T38" fmla="*/ 46 w 144"/>
                <a:gd name="T39" fmla="*/ 122 h 146"/>
                <a:gd name="T40" fmla="*/ 42 w 144"/>
                <a:gd name="T41" fmla="*/ 134 h 146"/>
                <a:gd name="T42" fmla="*/ 28 w 144"/>
                <a:gd name="T43" fmla="*/ 146 h 146"/>
                <a:gd name="T44" fmla="*/ 12 w 144"/>
                <a:gd name="T45" fmla="*/ 146 h 146"/>
                <a:gd name="T46" fmla="*/ 12 w 144"/>
                <a:gd name="T47" fmla="*/ 126 h 146"/>
                <a:gd name="T48" fmla="*/ 0 w 144"/>
                <a:gd name="T49" fmla="*/ 114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4"/>
                <a:gd name="T76" fmla="*/ 0 h 146"/>
                <a:gd name="T77" fmla="*/ 144 w 144"/>
                <a:gd name="T78" fmla="*/ 146 h 1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solidFill>
              <a:schemeClr val="accent3"/>
            </a:solidFill>
            <a:ln w="3175">
              <a:solidFill>
                <a:schemeClr val="accent3"/>
              </a:solidFill>
              <a:prstDash val="solid"/>
              <a:round/>
              <a:headEnd/>
              <a:tailEnd/>
            </a:ln>
          </p:spPr>
          <p:txBody>
            <a:bodyPr/>
            <a:lstStyle/>
            <a:p>
              <a:endParaRPr lang="en-GB"/>
            </a:p>
          </p:txBody>
        </p:sp>
        <p:sp>
          <p:nvSpPr>
            <p:cNvPr id="357" name="Freeform 128"/>
            <p:cNvSpPr>
              <a:spLocks/>
            </p:cNvSpPr>
            <p:nvPr/>
          </p:nvSpPr>
          <p:spPr bwMode="auto">
            <a:xfrm>
              <a:off x="2208213" y="4024316"/>
              <a:ext cx="419100" cy="587375"/>
            </a:xfrm>
            <a:custGeom>
              <a:avLst/>
              <a:gdLst>
                <a:gd name="T0" fmla="*/ 0 w 142"/>
                <a:gd name="T1" fmla="*/ 0 h 192"/>
                <a:gd name="T2" fmla="*/ 98 w 142"/>
                <a:gd name="T3" fmla="*/ 0 h 192"/>
                <a:gd name="T4" fmla="*/ 106 w 142"/>
                <a:gd name="T5" fmla="*/ 6 h 192"/>
                <a:gd name="T6" fmla="*/ 134 w 142"/>
                <a:gd name="T7" fmla="*/ 8 h 192"/>
                <a:gd name="T8" fmla="*/ 142 w 142"/>
                <a:gd name="T9" fmla="*/ 14 h 192"/>
                <a:gd name="T10" fmla="*/ 140 w 142"/>
                <a:gd name="T11" fmla="*/ 76 h 192"/>
                <a:gd name="T12" fmla="*/ 126 w 142"/>
                <a:gd name="T13" fmla="*/ 76 h 192"/>
                <a:gd name="T14" fmla="*/ 126 w 142"/>
                <a:gd name="T15" fmla="*/ 182 h 192"/>
                <a:gd name="T16" fmla="*/ 110 w 142"/>
                <a:gd name="T17" fmla="*/ 192 h 192"/>
                <a:gd name="T18" fmla="*/ 94 w 142"/>
                <a:gd name="T19" fmla="*/ 192 h 192"/>
                <a:gd name="T20" fmla="*/ 86 w 142"/>
                <a:gd name="T21" fmla="*/ 188 h 192"/>
                <a:gd name="T22" fmla="*/ 80 w 142"/>
                <a:gd name="T23" fmla="*/ 180 h 192"/>
                <a:gd name="T24" fmla="*/ 72 w 142"/>
                <a:gd name="T25" fmla="*/ 186 h 192"/>
                <a:gd name="T26" fmla="*/ 52 w 142"/>
                <a:gd name="T27" fmla="*/ 164 h 192"/>
                <a:gd name="T28" fmla="*/ 44 w 142"/>
                <a:gd name="T29" fmla="*/ 126 h 192"/>
                <a:gd name="T30" fmla="*/ 38 w 142"/>
                <a:gd name="T31" fmla="*/ 114 h 192"/>
                <a:gd name="T32" fmla="*/ 38 w 142"/>
                <a:gd name="T33" fmla="*/ 82 h 192"/>
                <a:gd name="T34" fmla="*/ 12 w 142"/>
                <a:gd name="T35" fmla="*/ 36 h 192"/>
                <a:gd name="T36" fmla="*/ 0 w 142"/>
                <a:gd name="T37" fmla="*/ 16 h 192"/>
                <a:gd name="T38" fmla="*/ 0 w 142"/>
                <a:gd name="T39" fmla="*/ 0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
                <a:gd name="T61" fmla="*/ 0 h 192"/>
                <a:gd name="T62" fmla="*/ 142 w 142"/>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358" name="Freeform 129"/>
            <p:cNvSpPr>
              <a:spLocks/>
            </p:cNvSpPr>
            <p:nvPr/>
          </p:nvSpPr>
          <p:spPr bwMode="auto">
            <a:xfrm>
              <a:off x="3070226" y="3681415"/>
              <a:ext cx="477839" cy="827088"/>
            </a:xfrm>
            <a:custGeom>
              <a:avLst/>
              <a:gdLst>
                <a:gd name="T0" fmla="*/ 0 w 162"/>
                <a:gd name="T1" fmla="*/ 88 h 270"/>
                <a:gd name="T2" fmla="*/ 0 w 162"/>
                <a:gd name="T3" fmla="*/ 72 h 270"/>
                <a:gd name="T4" fmla="*/ 50 w 162"/>
                <a:gd name="T5" fmla="*/ 64 h 270"/>
                <a:gd name="T6" fmla="*/ 66 w 162"/>
                <a:gd name="T7" fmla="*/ 64 h 270"/>
                <a:gd name="T8" fmla="*/ 64 w 162"/>
                <a:gd name="T9" fmla="*/ 94 h 270"/>
                <a:gd name="T10" fmla="*/ 76 w 162"/>
                <a:gd name="T11" fmla="*/ 106 h 270"/>
                <a:gd name="T12" fmla="*/ 86 w 162"/>
                <a:gd name="T13" fmla="*/ 92 h 270"/>
                <a:gd name="T14" fmla="*/ 84 w 162"/>
                <a:gd name="T15" fmla="*/ 64 h 270"/>
                <a:gd name="T16" fmla="*/ 70 w 162"/>
                <a:gd name="T17" fmla="*/ 48 h 270"/>
                <a:gd name="T18" fmla="*/ 64 w 162"/>
                <a:gd name="T19" fmla="*/ 32 h 270"/>
                <a:gd name="T20" fmla="*/ 68 w 162"/>
                <a:gd name="T21" fmla="*/ 16 h 270"/>
                <a:gd name="T22" fmla="*/ 90 w 162"/>
                <a:gd name="T23" fmla="*/ 18 h 270"/>
                <a:gd name="T24" fmla="*/ 116 w 162"/>
                <a:gd name="T25" fmla="*/ 20 h 270"/>
                <a:gd name="T26" fmla="*/ 142 w 162"/>
                <a:gd name="T27" fmla="*/ 10 h 270"/>
                <a:gd name="T28" fmla="*/ 158 w 162"/>
                <a:gd name="T29" fmla="*/ 0 h 270"/>
                <a:gd name="T30" fmla="*/ 158 w 162"/>
                <a:gd name="T31" fmla="*/ 40 h 270"/>
                <a:gd name="T32" fmla="*/ 162 w 162"/>
                <a:gd name="T33" fmla="*/ 80 h 270"/>
                <a:gd name="T34" fmla="*/ 144 w 162"/>
                <a:gd name="T35" fmla="*/ 98 h 270"/>
                <a:gd name="T36" fmla="*/ 112 w 162"/>
                <a:gd name="T37" fmla="*/ 118 h 270"/>
                <a:gd name="T38" fmla="*/ 76 w 162"/>
                <a:gd name="T39" fmla="*/ 150 h 270"/>
                <a:gd name="T40" fmla="*/ 68 w 162"/>
                <a:gd name="T41" fmla="*/ 154 h 270"/>
                <a:gd name="T42" fmla="*/ 70 w 162"/>
                <a:gd name="T43" fmla="*/ 168 h 270"/>
                <a:gd name="T44" fmla="*/ 80 w 162"/>
                <a:gd name="T45" fmla="*/ 196 h 270"/>
                <a:gd name="T46" fmla="*/ 76 w 162"/>
                <a:gd name="T47" fmla="*/ 228 h 270"/>
                <a:gd name="T48" fmla="*/ 38 w 162"/>
                <a:gd name="T49" fmla="*/ 248 h 270"/>
                <a:gd name="T50" fmla="*/ 34 w 162"/>
                <a:gd name="T51" fmla="*/ 256 h 270"/>
                <a:gd name="T52" fmla="*/ 38 w 162"/>
                <a:gd name="T53" fmla="*/ 264 h 270"/>
                <a:gd name="T54" fmla="*/ 40 w 162"/>
                <a:gd name="T55" fmla="*/ 270 h 270"/>
                <a:gd name="T56" fmla="*/ 24 w 162"/>
                <a:gd name="T57" fmla="*/ 268 h 270"/>
                <a:gd name="T58" fmla="*/ 24 w 162"/>
                <a:gd name="T59" fmla="*/ 258 h 270"/>
                <a:gd name="T60" fmla="*/ 24 w 162"/>
                <a:gd name="T61" fmla="*/ 222 h 270"/>
                <a:gd name="T62" fmla="*/ 16 w 162"/>
                <a:gd name="T63" fmla="*/ 198 h 270"/>
                <a:gd name="T64" fmla="*/ 8 w 162"/>
                <a:gd name="T65" fmla="*/ 192 h 270"/>
                <a:gd name="T66" fmla="*/ 30 w 162"/>
                <a:gd name="T67" fmla="*/ 176 h 270"/>
                <a:gd name="T68" fmla="*/ 38 w 162"/>
                <a:gd name="T69" fmla="*/ 158 h 270"/>
                <a:gd name="T70" fmla="*/ 38 w 162"/>
                <a:gd name="T71" fmla="*/ 128 h 270"/>
                <a:gd name="T72" fmla="*/ 36 w 162"/>
                <a:gd name="T73" fmla="*/ 100 h 270"/>
                <a:gd name="T74" fmla="*/ 0 w 162"/>
                <a:gd name="T75" fmla="*/ 88 h 2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270"/>
                <a:gd name="T116" fmla="*/ 162 w 162"/>
                <a:gd name="T117" fmla="*/ 270 h 2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solidFill>
              <a:schemeClr val="accent3"/>
            </a:solidFill>
            <a:ln w="3175">
              <a:solidFill>
                <a:schemeClr val="accent3"/>
              </a:solidFill>
              <a:prstDash val="solid"/>
              <a:round/>
              <a:headEnd/>
              <a:tailEnd/>
            </a:ln>
          </p:spPr>
          <p:txBody>
            <a:bodyPr/>
            <a:lstStyle/>
            <a:p>
              <a:endParaRPr lang="en-GB"/>
            </a:p>
          </p:txBody>
        </p:sp>
        <p:sp>
          <p:nvSpPr>
            <p:cNvPr id="359" name="Freeform 130"/>
            <p:cNvSpPr>
              <a:spLocks/>
            </p:cNvSpPr>
            <p:nvPr/>
          </p:nvSpPr>
          <p:spPr bwMode="auto">
            <a:xfrm>
              <a:off x="3176587" y="3638553"/>
              <a:ext cx="146050" cy="368301"/>
            </a:xfrm>
            <a:custGeom>
              <a:avLst/>
              <a:gdLst>
                <a:gd name="T0" fmla="*/ 4 w 50"/>
                <a:gd name="T1" fmla="*/ 50 h 120"/>
                <a:gd name="T2" fmla="*/ 10 w 50"/>
                <a:gd name="T3" fmla="*/ 44 h 120"/>
                <a:gd name="T4" fmla="*/ 12 w 50"/>
                <a:gd name="T5" fmla="*/ 18 h 120"/>
                <a:gd name="T6" fmla="*/ 14 w 50"/>
                <a:gd name="T7" fmla="*/ 14 h 120"/>
                <a:gd name="T8" fmla="*/ 8 w 50"/>
                <a:gd name="T9" fmla="*/ 0 h 120"/>
                <a:gd name="T10" fmla="*/ 22 w 50"/>
                <a:gd name="T11" fmla="*/ 0 h 120"/>
                <a:gd name="T12" fmla="*/ 30 w 50"/>
                <a:gd name="T13" fmla="*/ 12 h 120"/>
                <a:gd name="T14" fmla="*/ 32 w 50"/>
                <a:gd name="T15" fmla="*/ 30 h 120"/>
                <a:gd name="T16" fmla="*/ 28 w 50"/>
                <a:gd name="T17" fmla="*/ 46 h 120"/>
                <a:gd name="T18" fmla="*/ 34 w 50"/>
                <a:gd name="T19" fmla="*/ 62 h 120"/>
                <a:gd name="T20" fmla="*/ 48 w 50"/>
                <a:gd name="T21" fmla="*/ 78 h 120"/>
                <a:gd name="T22" fmla="*/ 50 w 50"/>
                <a:gd name="T23" fmla="*/ 106 h 120"/>
                <a:gd name="T24" fmla="*/ 40 w 50"/>
                <a:gd name="T25" fmla="*/ 120 h 120"/>
                <a:gd name="T26" fmla="*/ 28 w 50"/>
                <a:gd name="T27" fmla="*/ 108 h 120"/>
                <a:gd name="T28" fmla="*/ 30 w 50"/>
                <a:gd name="T29" fmla="*/ 78 h 120"/>
                <a:gd name="T30" fmla="*/ 10 w 50"/>
                <a:gd name="T31" fmla="*/ 78 h 120"/>
                <a:gd name="T32" fmla="*/ 0 w 50"/>
                <a:gd name="T33" fmla="*/ 64 h 120"/>
                <a:gd name="T34" fmla="*/ 4 w 50"/>
                <a:gd name="T35" fmla="*/ 50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120"/>
                <a:gd name="T56" fmla="*/ 50 w 50"/>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solidFill>
              <a:schemeClr val="accent3"/>
            </a:solidFill>
            <a:ln w="3175">
              <a:solidFill>
                <a:schemeClr val="accent3"/>
              </a:solidFill>
              <a:prstDash val="solid"/>
              <a:round/>
              <a:headEnd/>
              <a:tailEnd/>
            </a:ln>
          </p:spPr>
          <p:txBody>
            <a:bodyPr/>
            <a:lstStyle/>
            <a:p>
              <a:endParaRPr lang="en-GB"/>
            </a:p>
          </p:txBody>
        </p:sp>
        <p:sp>
          <p:nvSpPr>
            <p:cNvPr id="360" name="Freeform 131"/>
            <p:cNvSpPr>
              <a:spLocks/>
            </p:cNvSpPr>
            <p:nvPr/>
          </p:nvSpPr>
          <p:spPr bwMode="auto">
            <a:xfrm>
              <a:off x="2674937" y="3578229"/>
              <a:ext cx="542925" cy="477838"/>
            </a:xfrm>
            <a:custGeom>
              <a:avLst/>
              <a:gdLst>
                <a:gd name="T0" fmla="*/ 52 w 184"/>
                <a:gd name="T1" fmla="*/ 156 h 156"/>
                <a:gd name="T2" fmla="*/ 46 w 184"/>
                <a:gd name="T3" fmla="*/ 150 h 156"/>
                <a:gd name="T4" fmla="*/ 20 w 184"/>
                <a:gd name="T5" fmla="*/ 148 h 156"/>
                <a:gd name="T6" fmla="*/ 2 w 184"/>
                <a:gd name="T7" fmla="*/ 128 h 156"/>
                <a:gd name="T8" fmla="*/ 0 w 184"/>
                <a:gd name="T9" fmla="*/ 76 h 156"/>
                <a:gd name="T10" fmla="*/ 30 w 184"/>
                <a:gd name="T11" fmla="*/ 76 h 156"/>
                <a:gd name="T12" fmla="*/ 30 w 184"/>
                <a:gd name="T13" fmla="*/ 42 h 156"/>
                <a:gd name="T14" fmla="*/ 48 w 184"/>
                <a:gd name="T15" fmla="*/ 50 h 156"/>
                <a:gd name="T16" fmla="*/ 68 w 184"/>
                <a:gd name="T17" fmla="*/ 58 h 156"/>
                <a:gd name="T18" fmla="*/ 82 w 184"/>
                <a:gd name="T19" fmla="*/ 52 h 156"/>
                <a:gd name="T20" fmla="*/ 90 w 184"/>
                <a:gd name="T21" fmla="*/ 64 h 156"/>
                <a:gd name="T22" fmla="*/ 102 w 184"/>
                <a:gd name="T23" fmla="*/ 70 h 156"/>
                <a:gd name="T24" fmla="*/ 110 w 184"/>
                <a:gd name="T25" fmla="*/ 82 h 156"/>
                <a:gd name="T26" fmla="*/ 124 w 184"/>
                <a:gd name="T27" fmla="*/ 82 h 156"/>
                <a:gd name="T28" fmla="*/ 124 w 184"/>
                <a:gd name="T29" fmla="*/ 64 h 156"/>
                <a:gd name="T30" fmla="*/ 110 w 184"/>
                <a:gd name="T31" fmla="*/ 58 h 156"/>
                <a:gd name="T32" fmla="*/ 100 w 184"/>
                <a:gd name="T33" fmla="*/ 48 h 156"/>
                <a:gd name="T34" fmla="*/ 104 w 184"/>
                <a:gd name="T35" fmla="*/ 26 h 156"/>
                <a:gd name="T36" fmla="*/ 102 w 184"/>
                <a:gd name="T37" fmla="*/ 8 h 156"/>
                <a:gd name="T38" fmla="*/ 118 w 184"/>
                <a:gd name="T39" fmla="*/ 0 h 156"/>
                <a:gd name="T40" fmla="*/ 136 w 184"/>
                <a:gd name="T41" fmla="*/ 0 h 156"/>
                <a:gd name="T42" fmla="*/ 178 w 184"/>
                <a:gd name="T43" fmla="*/ 20 h 156"/>
                <a:gd name="T44" fmla="*/ 184 w 184"/>
                <a:gd name="T45" fmla="*/ 34 h 156"/>
                <a:gd name="T46" fmla="*/ 180 w 184"/>
                <a:gd name="T47" fmla="*/ 40 h 156"/>
                <a:gd name="T48" fmla="*/ 180 w 184"/>
                <a:gd name="T49" fmla="*/ 64 h 156"/>
                <a:gd name="T50" fmla="*/ 174 w 184"/>
                <a:gd name="T51" fmla="*/ 70 h 156"/>
                <a:gd name="T52" fmla="*/ 170 w 184"/>
                <a:gd name="T53" fmla="*/ 84 h 156"/>
                <a:gd name="T54" fmla="*/ 180 w 184"/>
                <a:gd name="T55" fmla="*/ 98 h 156"/>
                <a:gd name="T56" fmla="*/ 134 w 184"/>
                <a:gd name="T57" fmla="*/ 106 h 156"/>
                <a:gd name="T58" fmla="*/ 134 w 184"/>
                <a:gd name="T59" fmla="*/ 122 h 156"/>
                <a:gd name="T60" fmla="*/ 114 w 184"/>
                <a:gd name="T61" fmla="*/ 120 h 156"/>
                <a:gd name="T62" fmla="*/ 106 w 184"/>
                <a:gd name="T63" fmla="*/ 134 h 156"/>
                <a:gd name="T64" fmla="*/ 94 w 184"/>
                <a:gd name="T65" fmla="*/ 136 h 156"/>
                <a:gd name="T66" fmla="*/ 80 w 184"/>
                <a:gd name="T67" fmla="*/ 154 h 156"/>
                <a:gd name="T68" fmla="*/ 52 w 184"/>
                <a:gd name="T69" fmla="*/ 156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56"/>
                <a:gd name="T107" fmla="*/ 184 w 184"/>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solidFill>
              <a:schemeClr val="accent3"/>
            </a:solidFill>
            <a:ln w="3175">
              <a:solidFill>
                <a:schemeClr val="accent3"/>
              </a:solidFill>
              <a:prstDash val="solid"/>
              <a:round/>
              <a:headEnd/>
              <a:tailEnd/>
            </a:ln>
          </p:spPr>
          <p:txBody>
            <a:bodyPr/>
            <a:lstStyle/>
            <a:p>
              <a:endParaRPr lang="en-GB"/>
            </a:p>
          </p:txBody>
        </p:sp>
        <p:sp>
          <p:nvSpPr>
            <p:cNvPr id="361" name="Freeform 132"/>
            <p:cNvSpPr>
              <a:spLocks/>
            </p:cNvSpPr>
            <p:nvPr/>
          </p:nvSpPr>
          <p:spPr bwMode="auto">
            <a:xfrm>
              <a:off x="3022599" y="3222628"/>
              <a:ext cx="512763" cy="520700"/>
            </a:xfrm>
            <a:custGeom>
              <a:avLst/>
              <a:gdLst>
                <a:gd name="T0" fmla="*/ 18 w 174"/>
                <a:gd name="T1" fmla="*/ 116 h 170"/>
                <a:gd name="T2" fmla="*/ 16 w 174"/>
                <a:gd name="T3" fmla="*/ 100 h 170"/>
                <a:gd name="T4" fmla="*/ 2 w 174"/>
                <a:gd name="T5" fmla="*/ 82 h 170"/>
                <a:gd name="T6" fmla="*/ 0 w 174"/>
                <a:gd name="T7" fmla="*/ 56 h 170"/>
                <a:gd name="T8" fmla="*/ 20 w 174"/>
                <a:gd name="T9" fmla="*/ 34 h 170"/>
                <a:gd name="T10" fmla="*/ 16 w 174"/>
                <a:gd name="T11" fmla="*/ 20 h 170"/>
                <a:gd name="T12" fmla="*/ 22 w 174"/>
                <a:gd name="T13" fmla="*/ 12 h 170"/>
                <a:gd name="T14" fmla="*/ 16 w 174"/>
                <a:gd name="T15" fmla="*/ 0 h 170"/>
                <a:gd name="T16" fmla="*/ 38 w 174"/>
                <a:gd name="T17" fmla="*/ 0 h 170"/>
                <a:gd name="T18" fmla="*/ 76 w 174"/>
                <a:gd name="T19" fmla="*/ 2 h 170"/>
                <a:gd name="T20" fmla="*/ 128 w 174"/>
                <a:gd name="T21" fmla="*/ 30 h 170"/>
                <a:gd name="T22" fmla="*/ 132 w 174"/>
                <a:gd name="T23" fmla="*/ 40 h 170"/>
                <a:gd name="T24" fmla="*/ 156 w 174"/>
                <a:gd name="T25" fmla="*/ 58 h 170"/>
                <a:gd name="T26" fmla="*/ 150 w 174"/>
                <a:gd name="T27" fmla="*/ 72 h 170"/>
                <a:gd name="T28" fmla="*/ 148 w 174"/>
                <a:gd name="T29" fmla="*/ 86 h 170"/>
                <a:gd name="T30" fmla="*/ 156 w 174"/>
                <a:gd name="T31" fmla="*/ 98 h 170"/>
                <a:gd name="T32" fmla="*/ 156 w 174"/>
                <a:gd name="T33" fmla="*/ 126 h 170"/>
                <a:gd name="T34" fmla="*/ 174 w 174"/>
                <a:gd name="T35" fmla="*/ 150 h 170"/>
                <a:gd name="T36" fmla="*/ 158 w 174"/>
                <a:gd name="T37" fmla="*/ 160 h 170"/>
                <a:gd name="T38" fmla="*/ 132 w 174"/>
                <a:gd name="T39" fmla="*/ 170 h 170"/>
                <a:gd name="T40" fmla="*/ 84 w 174"/>
                <a:gd name="T41" fmla="*/ 166 h 170"/>
                <a:gd name="T42" fmla="*/ 82 w 174"/>
                <a:gd name="T43" fmla="*/ 148 h 170"/>
                <a:gd name="T44" fmla="*/ 74 w 174"/>
                <a:gd name="T45" fmla="*/ 136 h 170"/>
                <a:gd name="T46" fmla="*/ 60 w 174"/>
                <a:gd name="T47" fmla="*/ 136 h 170"/>
                <a:gd name="T48" fmla="*/ 18 w 174"/>
                <a:gd name="T49" fmla="*/ 116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4"/>
                <a:gd name="T76" fmla="*/ 0 h 170"/>
                <a:gd name="T77" fmla="*/ 174 w 17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solidFill>
              <a:schemeClr val="accent3"/>
            </a:solidFill>
            <a:ln w="3175">
              <a:solidFill>
                <a:schemeClr val="accent3"/>
              </a:solidFill>
              <a:prstDash val="solid"/>
              <a:round/>
              <a:headEnd/>
              <a:tailEnd/>
            </a:ln>
          </p:spPr>
          <p:txBody>
            <a:bodyPr/>
            <a:lstStyle/>
            <a:p>
              <a:endParaRPr lang="en-GB"/>
            </a:p>
          </p:txBody>
        </p:sp>
        <p:sp>
          <p:nvSpPr>
            <p:cNvPr id="362" name="Freeform 133"/>
            <p:cNvSpPr>
              <a:spLocks/>
            </p:cNvSpPr>
            <p:nvPr/>
          </p:nvSpPr>
          <p:spPr bwMode="auto">
            <a:xfrm>
              <a:off x="3016250" y="3284541"/>
              <a:ext cx="65088" cy="109537"/>
            </a:xfrm>
            <a:custGeom>
              <a:avLst/>
              <a:gdLst>
                <a:gd name="T0" fmla="*/ 18 w 22"/>
                <a:gd name="T1" fmla="*/ 0 h 36"/>
                <a:gd name="T2" fmla="*/ 10 w 22"/>
                <a:gd name="T3" fmla="*/ 2 h 36"/>
                <a:gd name="T4" fmla="*/ 0 w 22"/>
                <a:gd name="T5" fmla="*/ 12 h 36"/>
                <a:gd name="T6" fmla="*/ 2 w 22"/>
                <a:gd name="T7" fmla="*/ 36 h 36"/>
                <a:gd name="T8" fmla="*/ 22 w 22"/>
                <a:gd name="T9" fmla="*/ 14 h 36"/>
                <a:gd name="T10" fmla="*/ 18 w 22"/>
                <a:gd name="T11" fmla="*/ 0 h 36"/>
                <a:gd name="T12" fmla="*/ 0 60000 65536"/>
                <a:gd name="T13" fmla="*/ 0 60000 65536"/>
                <a:gd name="T14" fmla="*/ 0 60000 65536"/>
                <a:gd name="T15" fmla="*/ 0 60000 65536"/>
                <a:gd name="T16" fmla="*/ 0 60000 65536"/>
                <a:gd name="T17" fmla="*/ 0 60000 65536"/>
                <a:gd name="T18" fmla="*/ 0 w 22"/>
                <a:gd name="T19" fmla="*/ 0 h 36"/>
                <a:gd name="T20" fmla="*/ 22 w 2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2" h="36">
                  <a:moveTo>
                    <a:pt x="18" y="0"/>
                  </a:moveTo>
                  <a:lnTo>
                    <a:pt x="10" y="2"/>
                  </a:lnTo>
                  <a:lnTo>
                    <a:pt x="0" y="12"/>
                  </a:lnTo>
                  <a:lnTo>
                    <a:pt x="2" y="36"/>
                  </a:lnTo>
                  <a:lnTo>
                    <a:pt x="22" y="14"/>
                  </a:lnTo>
                  <a:lnTo>
                    <a:pt x="18"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363" name="Freeform 134"/>
            <p:cNvSpPr>
              <a:spLocks/>
            </p:cNvSpPr>
            <p:nvPr/>
          </p:nvSpPr>
          <p:spPr bwMode="auto">
            <a:xfrm>
              <a:off x="2998788" y="3222628"/>
              <a:ext cx="88899" cy="98424"/>
            </a:xfrm>
            <a:custGeom>
              <a:avLst/>
              <a:gdLst>
                <a:gd name="T0" fmla="*/ 10 w 30"/>
                <a:gd name="T1" fmla="*/ 2 h 32"/>
                <a:gd name="T2" fmla="*/ 24 w 30"/>
                <a:gd name="T3" fmla="*/ 0 h 32"/>
                <a:gd name="T4" fmla="*/ 30 w 30"/>
                <a:gd name="T5" fmla="*/ 12 h 32"/>
                <a:gd name="T6" fmla="*/ 24 w 30"/>
                <a:gd name="T7" fmla="*/ 20 h 32"/>
                <a:gd name="T8" fmla="*/ 16 w 30"/>
                <a:gd name="T9" fmla="*/ 22 h 32"/>
                <a:gd name="T10" fmla="*/ 6 w 30"/>
                <a:gd name="T11" fmla="*/ 32 h 32"/>
                <a:gd name="T12" fmla="*/ 0 w 30"/>
                <a:gd name="T13" fmla="*/ 16 h 32"/>
                <a:gd name="T14" fmla="*/ 10 w 30"/>
                <a:gd name="T15" fmla="*/ 2 h 3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32"/>
                <a:gd name="T26" fmla="*/ 30 w 30"/>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32">
                  <a:moveTo>
                    <a:pt x="10" y="2"/>
                  </a:moveTo>
                  <a:lnTo>
                    <a:pt x="24" y="0"/>
                  </a:lnTo>
                  <a:lnTo>
                    <a:pt x="30" y="12"/>
                  </a:lnTo>
                  <a:lnTo>
                    <a:pt x="24" y="20"/>
                  </a:lnTo>
                  <a:lnTo>
                    <a:pt x="16" y="22"/>
                  </a:lnTo>
                  <a:lnTo>
                    <a:pt x="6" y="32"/>
                  </a:lnTo>
                  <a:lnTo>
                    <a:pt x="0" y="16"/>
                  </a:lnTo>
                  <a:lnTo>
                    <a:pt x="10" y="2"/>
                  </a:lnTo>
                  <a:close/>
                </a:path>
              </a:pathLst>
            </a:custGeom>
            <a:solidFill>
              <a:schemeClr val="accent3"/>
            </a:solidFill>
            <a:ln w="3175">
              <a:solidFill>
                <a:schemeClr val="accent3"/>
              </a:solidFill>
              <a:prstDash val="solid"/>
              <a:round/>
              <a:headEnd/>
              <a:tailEnd/>
            </a:ln>
          </p:spPr>
          <p:txBody>
            <a:bodyPr/>
            <a:lstStyle/>
            <a:p>
              <a:endParaRPr lang="en-GB"/>
            </a:p>
          </p:txBody>
        </p:sp>
        <p:sp>
          <p:nvSpPr>
            <p:cNvPr id="364" name="Freeform 135"/>
            <p:cNvSpPr>
              <a:spLocks/>
            </p:cNvSpPr>
            <p:nvPr/>
          </p:nvSpPr>
          <p:spPr bwMode="auto">
            <a:xfrm>
              <a:off x="3028950" y="2971802"/>
              <a:ext cx="252414" cy="257175"/>
            </a:xfrm>
            <a:custGeom>
              <a:avLst/>
              <a:gdLst>
                <a:gd name="T0" fmla="*/ 0 w 86"/>
                <a:gd name="T1" fmla="*/ 84 h 84"/>
                <a:gd name="T2" fmla="*/ 2 w 86"/>
                <a:gd name="T3" fmla="*/ 64 h 84"/>
                <a:gd name="T4" fmla="*/ 6 w 86"/>
                <a:gd name="T5" fmla="*/ 52 h 84"/>
                <a:gd name="T6" fmla="*/ 26 w 86"/>
                <a:gd name="T7" fmla="*/ 34 h 84"/>
                <a:gd name="T8" fmla="*/ 26 w 86"/>
                <a:gd name="T9" fmla="*/ 30 h 84"/>
                <a:gd name="T10" fmla="*/ 20 w 86"/>
                <a:gd name="T11" fmla="*/ 28 h 84"/>
                <a:gd name="T12" fmla="*/ 16 w 86"/>
                <a:gd name="T13" fmla="*/ 4 h 84"/>
                <a:gd name="T14" fmla="*/ 68 w 86"/>
                <a:gd name="T15" fmla="*/ 0 h 84"/>
                <a:gd name="T16" fmla="*/ 80 w 86"/>
                <a:gd name="T17" fmla="*/ 20 h 84"/>
                <a:gd name="T18" fmla="*/ 86 w 86"/>
                <a:gd name="T19" fmla="*/ 42 h 84"/>
                <a:gd name="T20" fmla="*/ 72 w 86"/>
                <a:gd name="T21" fmla="*/ 58 h 84"/>
                <a:gd name="T22" fmla="*/ 76 w 86"/>
                <a:gd name="T23" fmla="*/ 72 h 84"/>
                <a:gd name="T24" fmla="*/ 70 w 86"/>
                <a:gd name="T25" fmla="*/ 84 h 84"/>
                <a:gd name="T26" fmla="*/ 36 w 86"/>
                <a:gd name="T27" fmla="*/ 82 h 84"/>
                <a:gd name="T28" fmla="*/ 14 w 86"/>
                <a:gd name="T29" fmla="*/ 82 h 84"/>
                <a:gd name="T30" fmla="*/ 0 w 86"/>
                <a:gd name="T31" fmla="*/ 84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
                <a:gd name="T49" fmla="*/ 0 h 84"/>
                <a:gd name="T50" fmla="*/ 86 w 86"/>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solidFill>
              <a:schemeClr val="accent3"/>
            </a:solidFill>
            <a:ln w="3175">
              <a:solidFill>
                <a:schemeClr val="accent3"/>
              </a:solidFill>
              <a:prstDash val="solid"/>
              <a:round/>
              <a:headEnd/>
              <a:tailEnd/>
            </a:ln>
          </p:spPr>
          <p:txBody>
            <a:bodyPr/>
            <a:lstStyle/>
            <a:p>
              <a:endParaRPr lang="en-GB"/>
            </a:p>
          </p:txBody>
        </p:sp>
        <p:sp>
          <p:nvSpPr>
            <p:cNvPr id="365" name="Freeform 136"/>
            <p:cNvSpPr>
              <a:spLocks/>
            </p:cNvSpPr>
            <p:nvPr/>
          </p:nvSpPr>
          <p:spPr bwMode="auto">
            <a:xfrm>
              <a:off x="2208213" y="3455991"/>
              <a:ext cx="619125" cy="623887"/>
            </a:xfrm>
            <a:custGeom>
              <a:avLst/>
              <a:gdLst>
                <a:gd name="T0" fmla="*/ 0 w 210"/>
                <a:gd name="T1" fmla="*/ 186 h 204"/>
                <a:gd name="T2" fmla="*/ 0 w 210"/>
                <a:gd name="T3" fmla="*/ 162 h 204"/>
                <a:gd name="T4" fmla="*/ 8 w 210"/>
                <a:gd name="T5" fmla="*/ 126 h 204"/>
                <a:gd name="T6" fmla="*/ 28 w 210"/>
                <a:gd name="T7" fmla="*/ 94 h 204"/>
                <a:gd name="T8" fmla="*/ 28 w 210"/>
                <a:gd name="T9" fmla="*/ 78 h 204"/>
                <a:gd name="T10" fmla="*/ 16 w 210"/>
                <a:gd name="T11" fmla="*/ 52 h 204"/>
                <a:gd name="T12" fmla="*/ 20 w 210"/>
                <a:gd name="T13" fmla="*/ 38 h 204"/>
                <a:gd name="T14" fmla="*/ 0 w 210"/>
                <a:gd name="T15" fmla="*/ 2 h 204"/>
                <a:gd name="T16" fmla="*/ 10 w 210"/>
                <a:gd name="T17" fmla="*/ 0 h 204"/>
                <a:gd name="T18" fmla="*/ 72 w 210"/>
                <a:gd name="T19" fmla="*/ 0 h 204"/>
                <a:gd name="T20" fmla="*/ 76 w 210"/>
                <a:gd name="T21" fmla="*/ 14 h 204"/>
                <a:gd name="T22" fmla="*/ 86 w 210"/>
                <a:gd name="T23" fmla="*/ 32 h 204"/>
                <a:gd name="T24" fmla="*/ 116 w 210"/>
                <a:gd name="T25" fmla="*/ 34 h 204"/>
                <a:gd name="T26" fmla="*/ 126 w 210"/>
                <a:gd name="T27" fmla="*/ 18 h 204"/>
                <a:gd name="T28" fmla="*/ 152 w 210"/>
                <a:gd name="T29" fmla="*/ 24 h 204"/>
                <a:gd name="T30" fmla="*/ 154 w 210"/>
                <a:gd name="T31" fmla="*/ 64 h 204"/>
                <a:gd name="T32" fmla="*/ 164 w 210"/>
                <a:gd name="T33" fmla="*/ 70 h 204"/>
                <a:gd name="T34" fmla="*/ 162 w 210"/>
                <a:gd name="T35" fmla="*/ 82 h 204"/>
                <a:gd name="T36" fmla="*/ 188 w 210"/>
                <a:gd name="T37" fmla="*/ 82 h 204"/>
                <a:gd name="T38" fmla="*/ 188 w 210"/>
                <a:gd name="T39" fmla="*/ 116 h 204"/>
                <a:gd name="T40" fmla="*/ 158 w 210"/>
                <a:gd name="T41" fmla="*/ 116 h 204"/>
                <a:gd name="T42" fmla="*/ 160 w 210"/>
                <a:gd name="T43" fmla="*/ 168 h 204"/>
                <a:gd name="T44" fmla="*/ 178 w 210"/>
                <a:gd name="T45" fmla="*/ 188 h 204"/>
                <a:gd name="T46" fmla="*/ 204 w 210"/>
                <a:gd name="T47" fmla="*/ 190 h 204"/>
                <a:gd name="T48" fmla="*/ 210 w 210"/>
                <a:gd name="T49" fmla="*/ 196 h 204"/>
                <a:gd name="T50" fmla="*/ 204 w 210"/>
                <a:gd name="T51" fmla="*/ 196 h 204"/>
                <a:gd name="T52" fmla="*/ 182 w 210"/>
                <a:gd name="T53" fmla="*/ 204 h 204"/>
                <a:gd name="T54" fmla="*/ 176 w 210"/>
                <a:gd name="T55" fmla="*/ 196 h 204"/>
                <a:gd name="T56" fmla="*/ 142 w 210"/>
                <a:gd name="T57" fmla="*/ 200 h 204"/>
                <a:gd name="T58" fmla="*/ 134 w 210"/>
                <a:gd name="T59" fmla="*/ 194 h 204"/>
                <a:gd name="T60" fmla="*/ 106 w 210"/>
                <a:gd name="T61" fmla="*/ 192 h 204"/>
                <a:gd name="T62" fmla="*/ 98 w 210"/>
                <a:gd name="T63" fmla="*/ 186 h 204"/>
                <a:gd name="T64" fmla="*/ 0 w 210"/>
                <a:gd name="T65" fmla="*/ 186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0"/>
                <a:gd name="T100" fmla="*/ 0 h 204"/>
                <a:gd name="T101" fmla="*/ 210 w 210"/>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solidFill>
              <a:schemeClr val="accent3"/>
            </a:solidFill>
            <a:ln w="3175">
              <a:solidFill>
                <a:schemeClr val="accent3"/>
              </a:solidFill>
              <a:prstDash val="solid"/>
              <a:round/>
              <a:headEnd/>
              <a:tailEnd/>
            </a:ln>
          </p:spPr>
          <p:txBody>
            <a:bodyPr/>
            <a:lstStyle/>
            <a:p>
              <a:endParaRPr lang="en-GB"/>
            </a:p>
          </p:txBody>
        </p:sp>
        <p:sp>
          <p:nvSpPr>
            <p:cNvPr id="366" name="Freeform 137"/>
            <p:cNvSpPr>
              <a:spLocks/>
            </p:cNvSpPr>
            <p:nvPr/>
          </p:nvSpPr>
          <p:spPr bwMode="auto">
            <a:xfrm>
              <a:off x="2227262" y="2911478"/>
              <a:ext cx="877888" cy="917576"/>
            </a:xfrm>
            <a:custGeom>
              <a:avLst/>
              <a:gdLst>
                <a:gd name="T0" fmla="*/ 0 w 298"/>
                <a:gd name="T1" fmla="*/ 176 h 300"/>
                <a:gd name="T2" fmla="*/ 6 w 298"/>
                <a:gd name="T3" fmla="*/ 162 h 300"/>
                <a:gd name="T4" fmla="*/ 14 w 298"/>
                <a:gd name="T5" fmla="*/ 160 h 300"/>
                <a:gd name="T6" fmla="*/ 34 w 298"/>
                <a:gd name="T7" fmla="*/ 156 h 300"/>
                <a:gd name="T8" fmla="*/ 60 w 298"/>
                <a:gd name="T9" fmla="*/ 144 h 300"/>
                <a:gd name="T10" fmla="*/ 64 w 298"/>
                <a:gd name="T11" fmla="*/ 112 h 300"/>
                <a:gd name="T12" fmla="*/ 88 w 298"/>
                <a:gd name="T13" fmla="*/ 74 h 300"/>
                <a:gd name="T14" fmla="*/ 94 w 298"/>
                <a:gd name="T15" fmla="*/ 42 h 300"/>
                <a:gd name="T16" fmla="*/ 96 w 298"/>
                <a:gd name="T17" fmla="*/ 30 h 300"/>
                <a:gd name="T18" fmla="*/ 98 w 298"/>
                <a:gd name="T19" fmla="*/ 16 h 300"/>
                <a:gd name="T20" fmla="*/ 112 w 298"/>
                <a:gd name="T21" fmla="*/ 0 h 300"/>
                <a:gd name="T22" fmla="*/ 126 w 298"/>
                <a:gd name="T23" fmla="*/ 14 h 300"/>
                <a:gd name="T24" fmla="*/ 138 w 298"/>
                <a:gd name="T25" fmla="*/ 18 h 300"/>
                <a:gd name="T26" fmla="*/ 160 w 298"/>
                <a:gd name="T27" fmla="*/ 20 h 300"/>
                <a:gd name="T28" fmla="*/ 172 w 298"/>
                <a:gd name="T29" fmla="*/ 12 h 300"/>
                <a:gd name="T30" fmla="*/ 206 w 298"/>
                <a:gd name="T31" fmla="*/ 2 h 300"/>
                <a:gd name="T32" fmla="*/ 236 w 298"/>
                <a:gd name="T33" fmla="*/ 4 h 300"/>
                <a:gd name="T34" fmla="*/ 244 w 298"/>
                <a:gd name="T35" fmla="*/ 14 h 300"/>
                <a:gd name="T36" fmla="*/ 272 w 298"/>
                <a:gd name="T37" fmla="*/ 12 h 300"/>
                <a:gd name="T38" fmla="*/ 288 w 298"/>
                <a:gd name="T39" fmla="*/ 24 h 300"/>
                <a:gd name="T40" fmla="*/ 292 w 298"/>
                <a:gd name="T41" fmla="*/ 48 h 300"/>
                <a:gd name="T42" fmla="*/ 298 w 298"/>
                <a:gd name="T43" fmla="*/ 50 h 300"/>
                <a:gd name="T44" fmla="*/ 298 w 298"/>
                <a:gd name="T45" fmla="*/ 54 h 300"/>
                <a:gd name="T46" fmla="*/ 278 w 298"/>
                <a:gd name="T47" fmla="*/ 72 h 300"/>
                <a:gd name="T48" fmla="*/ 274 w 298"/>
                <a:gd name="T49" fmla="*/ 84 h 300"/>
                <a:gd name="T50" fmla="*/ 272 w 298"/>
                <a:gd name="T51" fmla="*/ 104 h 300"/>
                <a:gd name="T52" fmla="*/ 262 w 298"/>
                <a:gd name="T53" fmla="*/ 118 h 300"/>
                <a:gd name="T54" fmla="*/ 268 w 298"/>
                <a:gd name="T55" fmla="*/ 134 h 300"/>
                <a:gd name="T56" fmla="*/ 270 w 298"/>
                <a:gd name="T57" fmla="*/ 158 h 300"/>
                <a:gd name="T58" fmla="*/ 270 w 298"/>
                <a:gd name="T59" fmla="*/ 172 h 300"/>
                <a:gd name="T60" fmla="*/ 272 w 298"/>
                <a:gd name="T61" fmla="*/ 184 h 300"/>
                <a:gd name="T62" fmla="*/ 286 w 298"/>
                <a:gd name="T63" fmla="*/ 202 h 300"/>
                <a:gd name="T64" fmla="*/ 288 w 298"/>
                <a:gd name="T65" fmla="*/ 218 h 300"/>
                <a:gd name="T66" fmla="*/ 270 w 298"/>
                <a:gd name="T67" fmla="*/ 218 h 300"/>
                <a:gd name="T68" fmla="*/ 254 w 298"/>
                <a:gd name="T69" fmla="*/ 226 h 300"/>
                <a:gd name="T70" fmla="*/ 256 w 298"/>
                <a:gd name="T71" fmla="*/ 244 h 300"/>
                <a:gd name="T72" fmla="*/ 252 w 298"/>
                <a:gd name="T73" fmla="*/ 266 h 300"/>
                <a:gd name="T74" fmla="*/ 262 w 298"/>
                <a:gd name="T75" fmla="*/ 276 h 300"/>
                <a:gd name="T76" fmla="*/ 276 w 298"/>
                <a:gd name="T77" fmla="*/ 282 h 300"/>
                <a:gd name="T78" fmla="*/ 276 w 298"/>
                <a:gd name="T79" fmla="*/ 300 h 300"/>
                <a:gd name="T80" fmla="*/ 262 w 298"/>
                <a:gd name="T81" fmla="*/ 300 h 300"/>
                <a:gd name="T82" fmla="*/ 254 w 298"/>
                <a:gd name="T83" fmla="*/ 288 h 300"/>
                <a:gd name="T84" fmla="*/ 242 w 298"/>
                <a:gd name="T85" fmla="*/ 282 h 300"/>
                <a:gd name="T86" fmla="*/ 234 w 298"/>
                <a:gd name="T87" fmla="*/ 270 h 300"/>
                <a:gd name="T88" fmla="*/ 220 w 298"/>
                <a:gd name="T89" fmla="*/ 276 h 300"/>
                <a:gd name="T90" fmla="*/ 182 w 298"/>
                <a:gd name="T91" fmla="*/ 260 h 300"/>
                <a:gd name="T92" fmla="*/ 156 w 298"/>
                <a:gd name="T93" fmla="*/ 260 h 300"/>
                <a:gd name="T94" fmla="*/ 158 w 298"/>
                <a:gd name="T95" fmla="*/ 248 h 300"/>
                <a:gd name="T96" fmla="*/ 148 w 298"/>
                <a:gd name="T97" fmla="*/ 242 h 300"/>
                <a:gd name="T98" fmla="*/ 146 w 298"/>
                <a:gd name="T99" fmla="*/ 202 h 300"/>
                <a:gd name="T100" fmla="*/ 120 w 298"/>
                <a:gd name="T101" fmla="*/ 196 h 300"/>
                <a:gd name="T102" fmla="*/ 110 w 298"/>
                <a:gd name="T103" fmla="*/ 212 h 300"/>
                <a:gd name="T104" fmla="*/ 80 w 298"/>
                <a:gd name="T105" fmla="*/ 210 h 300"/>
                <a:gd name="T106" fmla="*/ 70 w 298"/>
                <a:gd name="T107" fmla="*/ 192 h 300"/>
                <a:gd name="T108" fmla="*/ 66 w 298"/>
                <a:gd name="T109" fmla="*/ 178 h 300"/>
                <a:gd name="T110" fmla="*/ 6 w 298"/>
                <a:gd name="T111" fmla="*/ 178 h 300"/>
                <a:gd name="T112" fmla="*/ 0 w 298"/>
                <a:gd name="T113" fmla="*/ 176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8"/>
                <a:gd name="T172" fmla="*/ 0 h 300"/>
                <a:gd name="T173" fmla="*/ 298 w 298"/>
                <a:gd name="T174" fmla="*/ 300 h 3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solidFill>
              <a:schemeClr val="accent3"/>
            </a:solidFill>
            <a:ln w="3175">
              <a:solidFill>
                <a:schemeClr val="accent3"/>
              </a:solidFill>
              <a:prstDash val="solid"/>
              <a:round/>
              <a:headEnd/>
              <a:tailEnd/>
            </a:ln>
          </p:spPr>
          <p:txBody>
            <a:bodyPr/>
            <a:lstStyle/>
            <a:p>
              <a:endParaRPr lang="en-GB"/>
            </a:p>
          </p:txBody>
        </p:sp>
        <p:sp>
          <p:nvSpPr>
            <p:cNvPr id="367" name="Freeform 138"/>
            <p:cNvSpPr>
              <a:spLocks/>
            </p:cNvSpPr>
            <p:nvPr/>
          </p:nvSpPr>
          <p:spPr bwMode="auto">
            <a:xfrm>
              <a:off x="2208213" y="3387727"/>
              <a:ext cx="36511" cy="61913"/>
            </a:xfrm>
            <a:custGeom>
              <a:avLst/>
              <a:gdLst>
                <a:gd name="T0" fmla="*/ 0 w 12"/>
                <a:gd name="T1" fmla="*/ 4 h 20"/>
                <a:gd name="T2" fmla="*/ 10 w 12"/>
                <a:gd name="T3" fmla="*/ 0 h 20"/>
                <a:gd name="T4" fmla="*/ 12 w 12"/>
                <a:gd name="T5" fmla="*/ 4 h 20"/>
                <a:gd name="T6" fmla="*/ 10 w 12"/>
                <a:gd name="T7" fmla="*/ 12 h 20"/>
                <a:gd name="T8" fmla="*/ 0 w 12"/>
                <a:gd name="T9" fmla="*/ 20 h 20"/>
                <a:gd name="T10" fmla="*/ 0 w 12"/>
                <a:gd name="T11" fmla="*/ 4 h 20"/>
                <a:gd name="T12" fmla="*/ 0 60000 65536"/>
                <a:gd name="T13" fmla="*/ 0 60000 65536"/>
                <a:gd name="T14" fmla="*/ 0 60000 65536"/>
                <a:gd name="T15" fmla="*/ 0 60000 65536"/>
                <a:gd name="T16" fmla="*/ 0 60000 65536"/>
                <a:gd name="T17" fmla="*/ 0 60000 65536"/>
                <a:gd name="T18" fmla="*/ 0 w 12"/>
                <a:gd name="T19" fmla="*/ 0 h 20"/>
                <a:gd name="T20" fmla="*/ 12 w 12"/>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2" h="20">
                  <a:moveTo>
                    <a:pt x="0" y="4"/>
                  </a:moveTo>
                  <a:lnTo>
                    <a:pt x="10" y="0"/>
                  </a:lnTo>
                  <a:lnTo>
                    <a:pt x="12" y="4"/>
                  </a:lnTo>
                  <a:lnTo>
                    <a:pt x="10" y="12"/>
                  </a:lnTo>
                  <a:lnTo>
                    <a:pt x="0" y="20"/>
                  </a:lnTo>
                  <a:lnTo>
                    <a:pt x="0" y="4"/>
                  </a:lnTo>
                  <a:close/>
                </a:path>
              </a:pathLst>
            </a:custGeom>
            <a:solidFill>
              <a:schemeClr val="accent3"/>
            </a:solidFill>
            <a:ln w="3175">
              <a:solidFill>
                <a:schemeClr val="accent3"/>
              </a:solidFill>
              <a:prstDash val="solid"/>
              <a:round/>
              <a:headEnd/>
              <a:tailEnd/>
            </a:ln>
          </p:spPr>
          <p:txBody>
            <a:bodyPr/>
            <a:lstStyle/>
            <a:p>
              <a:endParaRPr lang="en-GB"/>
            </a:p>
          </p:txBody>
        </p:sp>
        <p:sp>
          <p:nvSpPr>
            <p:cNvPr id="368" name="Freeform 139"/>
            <p:cNvSpPr>
              <a:spLocks/>
            </p:cNvSpPr>
            <p:nvPr/>
          </p:nvSpPr>
          <p:spPr bwMode="auto">
            <a:xfrm>
              <a:off x="2165349" y="2997202"/>
              <a:ext cx="344489" cy="403225"/>
            </a:xfrm>
            <a:custGeom>
              <a:avLst/>
              <a:gdLst>
                <a:gd name="T0" fmla="*/ 0 w 117"/>
                <a:gd name="T1" fmla="*/ 116 h 132"/>
                <a:gd name="T2" fmla="*/ 15 w 117"/>
                <a:gd name="T3" fmla="*/ 116 h 132"/>
                <a:gd name="T4" fmla="*/ 15 w 117"/>
                <a:gd name="T5" fmla="*/ 106 h 132"/>
                <a:gd name="T6" fmla="*/ 7 w 117"/>
                <a:gd name="T7" fmla="*/ 106 h 132"/>
                <a:gd name="T8" fmla="*/ 7 w 117"/>
                <a:gd name="T9" fmla="*/ 94 h 132"/>
                <a:gd name="T10" fmla="*/ 15 w 117"/>
                <a:gd name="T11" fmla="*/ 94 h 132"/>
                <a:gd name="T12" fmla="*/ 25 w 117"/>
                <a:gd name="T13" fmla="*/ 86 h 132"/>
                <a:gd name="T14" fmla="*/ 31 w 117"/>
                <a:gd name="T15" fmla="*/ 94 h 132"/>
                <a:gd name="T16" fmla="*/ 49 w 117"/>
                <a:gd name="T17" fmla="*/ 96 h 132"/>
                <a:gd name="T18" fmla="*/ 53 w 117"/>
                <a:gd name="T19" fmla="*/ 88 h 132"/>
                <a:gd name="T20" fmla="*/ 53 w 117"/>
                <a:gd name="T21" fmla="*/ 68 h 132"/>
                <a:gd name="T22" fmla="*/ 45 w 117"/>
                <a:gd name="T23" fmla="*/ 62 h 132"/>
                <a:gd name="T24" fmla="*/ 45 w 117"/>
                <a:gd name="T25" fmla="*/ 50 h 132"/>
                <a:gd name="T26" fmla="*/ 53 w 117"/>
                <a:gd name="T27" fmla="*/ 44 h 132"/>
                <a:gd name="T28" fmla="*/ 49 w 117"/>
                <a:gd name="T29" fmla="*/ 34 h 132"/>
                <a:gd name="T30" fmla="*/ 35 w 117"/>
                <a:gd name="T31" fmla="*/ 36 h 132"/>
                <a:gd name="T32" fmla="*/ 31 w 117"/>
                <a:gd name="T33" fmla="*/ 20 h 132"/>
                <a:gd name="T34" fmla="*/ 59 w 117"/>
                <a:gd name="T35" fmla="*/ 20 h 132"/>
                <a:gd name="T36" fmla="*/ 59 w 117"/>
                <a:gd name="T37" fmla="*/ 28 h 132"/>
                <a:gd name="T38" fmla="*/ 77 w 117"/>
                <a:gd name="T39" fmla="*/ 26 h 132"/>
                <a:gd name="T40" fmla="*/ 79 w 117"/>
                <a:gd name="T41" fmla="*/ 12 h 132"/>
                <a:gd name="T42" fmla="*/ 87 w 117"/>
                <a:gd name="T43" fmla="*/ 0 h 132"/>
                <a:gd name="T44" fmla="*/ 117 w 117"/>
                <a:gd name="T45" fmla="*/ 2 h 132"/>
                <a:gd name="T46" fmla="*/ 109 w 117"/>
                <a:gd name="T47" fmla="*/ 46 h 132"/>
                <a:gd name="T48" fmla="*/ 85 w 117"/>
                <a:gd name="T49" fmla="*/ 84 h 132"/>
                <a:gd name="T50" fmla="*/ 81 w 117"/>
                <a:gd name="T51" fmla="*/ 116 h 132"/>
                <a:gd name="T52" fmla="*/ 55 w 117"/>
                <a:gd name="T53" fmla="*/ 128 h 132"/>
                <a:gd name="T54" fmla="*/ 27 w 117"/>
                <a:gd name="T55" fmla="*/ 132 h 132"/>
                <a:gd name="T56" fmla="*/ 25 w 117"/>
                <a:gd name="T57" fmla="*/ 128 h 132"/>
                <a:gd name="T58" fmla="*/ 15 w 117"/>
                <a:gd name="T59" fmla="*/ 132 h 132"/>
                <a:gd name="T60" fmla="*/ 0 w 117"/>
                <a:gd name="T61" fmla="*/ 116 h 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7"/>
                <a:gd name="T94" fmla="*/ 0 h 132"/>
                <a:gd name="T95" fmla="*/ 117 w 117"/>
                <a:gd name="T96" fmla="*/ 132 h 1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solidFill>
              <a:schemeClr val="accent3"/>
            </a:solidFill>
            <a:ln w="3175">
              <a:solidFill>
                <a:schemeClr val="accent3"/>
              </a:solidFill>
              <a:prstDash val="solid"/>
              <a:round/>
              <a:headEnd/>
              <a:tailEnd/>
            </a:ln>
          </p:spPr>
          <p:txBody>
            <a:bodyPr/>
            <a:lstStyle/>
            <a:p>
              <a:endParaRPr lang="en-GB"/>
            </a:p>
          </p:txBody>
        </p:sp>
        <p:sp>
          <p:nvSpPr>
            <p:cNvPr id="369" name="Freeform 140"/>
            <p:cNvSpPr>
              <a:spLocks/>
            </p:cNvSpPr>
            <p:nvPr/>
          </p:nvSpPr>
          <p:spPr bwMode="auto">
            <a:xfrm>
              <a:off x="3228976" y="2947991"/>
              <a:ext cx="371475" cy="452438"/>
            </a:xfrm>
            <a:custGeom>
              <a:avLst/>
              <a:gdLst>
                <a:gd name="T0" fmla="*/ 8 w 126"/>
                <a:gd name="T1" fmla="*/ 0 h 148"/>
                <a:gd name="T2" fmla="*/ 28 w 126"/>
                <a:gd name="T3" fmla="*/ 0 h 148"/>
                <a:gd name="T4" fmla="*/ 64 w 126"/>
                <a:gd name="T5" fmla="*/ 16 h 148"/>
                <a:gd name="T6" fmla="*/ 88 w 126"/>
                <a:gd name="T7" fmla="*/ 18 h 148"/>
                <a:gd name="T8" fmla="*/ 108 w 126"/>
                <a:gd name="T9" fmla="*/ 6 h 148"/>
                <a:gd name="T10" fmla="*/ 114 w 126"/>
                <a:gd name="T11" fmla="*/ 14 h 148"/>
                <a:gd name="T12" fmla="*/ 126 w 126"/>
                <a:gd name="T13" fmla="*/ 10 h 148"/>
                <a:gd name="T14" fmla="*/ 126 w 126"/>
                <a:gd name="T15" fmla="*/ 20 h 148"/>
                <a:gd name="T16" fmla="*/ 110 w 126"/>
                <a:gd name="T17" fmla="*/ 30 h 148"/>
                <a:gd name="T18" fmla="*/ 112 w 126"/>
                <a:gd name="T19" fmla="*/ 86 h 148"/>
                <a:gd name="T20" fmla="*/ 122 w 126"/>
                <a:gd name="T21" fmla="*/ 98 h 148"/>
                <a:gd name="T22" fmla="*/ 112 w 126"/>
                <a:gd name="T23" fmla="*/ 106 h 148"/>
                <a:gd name="T24" fmla="*/ 100 w 126"/>
                <a:gd name="T25" fmla="*/ 118 h 148"/>
                <a:gd name="T26" fmla="*/ 92 w 126"/>
                <a:gd name="T27" fmla="*/ 136 h 148"/>
                <a:gd name="T28" fmla="*/ 86 w 126"/>
                <a:gd name="T29" fmla="*/ 148 h 148"/>
                <a:gd name="T30" fmla="*/ 62 w 126"/>
                <a:gd name="T31" fmla="*/ 130 h 148"/>
                <a:gd name="T32" fmla="*/ 58 w 126"/>
                <a:gd name="T33" fmla="*/ 120 h 148"/>
                <a:gd name="T34" fmla="*/ 6 w 126"/>
                <a:gd name="T35" fmla="*/ 92 h 148"/>
                <a:gd name="T36" fmla="*/ 2 w 126"/>
                <a:gd name="T37" fmla="*/ 92 h 148"/>
                <a:gd name="T38" fmla="*/ 6 w 126"/>
                <a:gd name="T39" fmla="*/ 78 h 148"/>
                <a:gd name="T40" fmla="*/ 4 w 126"/>
                <a:gd name="T41" fmla="*/ 66 h 148"/>
                <a:gd name="T42" fmla="*/ 18 w 126"/>
                <a:gd name="T43" fmla="*/ 50 h 148"/>
                <a:gd name="T44" fmla="*/ 12 w 126"/>
                <a:gd name="T45" fmla="*/ 28 h 148"/>
                <a:gd name="T46" fmla="*/ 0 w 126"/>
                <a:gd name="T47" fmla="*/ 8 h 148"/>
                <a:gd name="T48" fmla="*/ 8 w 12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148"/>
                <a:gd name="T77" fmla="*/ 126 w 126"/>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370" name="Freeform 141"/>
            <p:cNvSpPr>
              <a:spLocks/>
            </p:cNvSpPr>
            <p:nvPr/>
          </p:nvSpPr>
          <p:spPr bwMode="auto">
            <a:xfrm>
              <a:off x="2058988" y="3057528"/>
              <a:ext cx="261936" cy="293688"/>
            </a:xfrm>
            <a:custGeom>
              <a:avLst/>
              <a:gdLst>
                <a:gd name="T0" fmla="*/ 39 w 89"/>
                <a:gd name="T1" fmla="*/ 0 h 96"/>
                <a:gd name="T2" fmla="*/ 67 w 89"/>
                <a:gd name="T3" fmla="*/ 0 h 96"/>
                <a:gd name="T4" fmla="*/ 71 w 89"/>
                <a:gd name="T5" fmla="*/ 16 h 96"/>
                <a:gd name="T6" fmla="*/ 85 w 89"/>
                <a:gd name="T7" fmla="*/ 14 h 96"/>
                <a:gd name="T8" fmla="*/ 89 w 89"/>
                <a:gd name="T9" fmla="*/ 24 h 96"/>
                <a:gd name="T10" fmla="*/ 81 w 89"/>
                <a:gd name="T11" fmla="*/ 30 h 96"/>
                <a:gd name="T12" fmla="*/ 81 w 89"/>
                <a:gd name="T13" fmla="*/ 42 h 96"/>
                <a:gd name="T14" fmla="*/ 89 w 89"/>
                <a:gd name="T15" fmla="*/ 48 h 96"/>
                <a:gd name="T16" fmla="*/ 89 w 89"/>
                <a:gd name="T17" fmla="*/ 68 h 96"/>
                <a:gd name="T18" fmla="*/ 85 w 89"/>
                <a:gd name="T19" fmla="*/ 76 h 96"/>
                <a:gd name="T20" fmla="*/ 67 w 89"/>
                <a:gd name="T21" fmla="*/ 74 h 96"/>
                <a:gd name="T22" fmla="*/ 61 w 89"/>
                <a:gd name="T23" fmla="*/ 66 h 96"/>
                <a:gd name="T24" fmla="*/ 51 w 89"/>
                <a:gd name="T25" fmla="*/ 74 h 96"/>
                <a:gd name="T26" fmla="*/ 43 w 89"/>
                <a:gd name="T27" fmla="*/ 74 h 96"/>
                <a:gd name="T28" fmla="*/ 43 w 89"/>
                <a:gd name="T29" fmla="*/ 86 h 96"/>
                <a:gd name="T30" fmla="*/ 51 w 89"/>
                <a:gd name="T31" fmla="*/ 86 h 96"/>
                <a:gd name="T32" fmla="*/ 51 w 89"/>
                <a:gd name="T33" fmla="*/ 96 h 96"/>
                <a:gd name="T34" fmla="*/ 36 w 89"/>
                <a:gd name="T35" fmla="*/ 96 h 96"/>
                <a:gd name="T36" fmla="*/ 18 w 89"/>
                <a:gd name="T37" fmla="*/ 82 h 96"/>
                <a:gd name="T38" fmla="*/ 10 w 89"/>
                <a:gd name="T39" fmla="*/ 68 h 96"/>
                <a:gd name="T40" fmla="*/ 0 w 89"/>
                <a:gd name="T41" fmla="*/ 48 h 96"/>
                <a:gd name="T42" fmla="*/ 10 w 89"/>
                <a:gd name="T43" fmla="*/ 32 h 96"/>
                <a:gd name="T44" fmla="*/ 12 w 89"/>
                <a:gd name="T45" fmla="*/ 24 h 96"/>
                <a:gd name="T46" fmla="*/ 36 w 89"/>
                <a:gd name="T47" fmla="*/ 22 h 96"/>
                <a:gd name="T48" fmla="*/ 39 w 89"/>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96"/>
                <a:gd name="T77" fmla="*/ 89 w 89"/>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371" name="Freeform 142"/>
            <p:cNvSpPr>
              <a:spLocks/>
            </p:cNvSpPr>
            <p:nvPr/>
          </p:nvSpPr>
          <p:spPr bwMode="auto">
            <a:xfrm>
              <a:off x="849313" y="2500315"/>
              <a:ext cx="147637" cy="36511"/>
            </a:xfrm>
            <a:custGeom>
              <a:avLst/>
              <a:gdLst>
                <a:gd name="T0" fmla="*/ 8 w 50"/>
                <a:gd name="T1" fmla="*/ 0 h 12"/>
                <a:gd name="T2" fmla="*/ 20 w 50"/>
                <a:gd name="T3" fmla="*/ 0 h 12"/>
                <a:gd name="T4" fmla="*/ 32 w 50"/>
                <a:gd name="T5" fmla="*/ 2 h 12"/>
                <a:gd name="T6" fmla="*/ 42 w 50"/>
                <a:gd name="T7" fmla="*/ 4 h 12"/>
                <a:gd name="T8" fmla="*/ 50 w 50"/>
                <a:gd name="T9" fmla="*/ 6 h 12"/>
                <a:gd name="T10" fmla="*/ 46 w 50"/>
                <a:gd name="T11" fmla="*/ 8 h 12"/>
                <a:gd name="T12" fmla="*/ 34 w 50"/>
                <a:gd name="T13" fmla="*/ 8 h 12"/>
                <a:gd name="T14" fmla="*/ 26 w 50"/>
                <a:gd name="T15" fmla="*/ 8 h 12"/>
                <a:gd name="T16" fmla="*/ 16 w 50"/>
                <a:gd name="T17" fmla="*/ 8 h 12"/>
                <a:gd name="T18" fmla="*/ 6 w 50"/>
                <a:gd name="T19" fmla="*/ 12 h 12"/>
                <a:gd name="T20" fmla="*/ 0 w 50"/>
                <a:gd name="T21" fmla="*/ 10 h 12"/>
                <a:gd name="T22" fmla="*/ 4 w 50"/>
                <a:gd name="T23" fmla="*/ 0 h 12"/>
                <a:gd name="T24" fmla="*/ 8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chemeClr val="accent3"/>
            </a:solidFill>
            <a:ln w="3175">
              <a:solidFill>
                <a:schemeClr val="accent3"/>
              </a:solidFill>
              <a:round/>
              <a:headEnd/>
              <a:tailEnd/>
            </a:ln>
          </p:spPr>
          <p:txBody>
            <a:bodyPr/>
            <a:lstStyle/>
            <a:p>
              <a:endParaRPr lang="en-GB"/>
            </a:p>
          </p:txBody>
        </p:sp>
        <p:sp>
          <p:nvSpPr>
            <p:cNvPr id="372" name="Freeform 143"/>
            <p:cNvSpPr>
              <a:spLocks/>
            </p:cNvSpPr>
            <p:nvPr/>
          </p:nvSpPr>
          <p:spPr bwMode="auto">
            <a:xfrm>
              <a:off x="849313" y="2500315"/>
              <a:ext cx="147637" cy="36511"/>
            </a:xfrm>
            <a:custGeom>
              <a:avLst/>
              <a:gdLst>
                <a:gd name="T0" fmla="*/ 8 w 50"/>
                <a:gd name="T1" fmla="*/ 0 h 12"/>
                <a:gd name="T2" fmla="*/ 20 w 50"/>
                <a:gd name="T3" fmla="*/ 0 h 12"/>
                <a:gd name="T4" fmla="*/ 32 w 50"/>
                <a:gd name="T5" fmla="*/ 2 h 12"/>
                <a:gd name="T6" fmla="*/ 42 w 50"/>
                <a:gd name="T7" fmla="*/ 4 h 12"/>
                <a:gd name="T8" fmla="*/ 50 w 50"/>
                <a:gd name="T9" fmla="*/ 6 h 12"/>
                <a:gd name="T10" fmla="*/ 46 w 50"/>
                <a:gd name="T11" fmla="*/ 8 h 12"/>
                <a:gd name="T12" fmla="*/ 34 w 50"/>
                <a:gd name="T13" fmla="*/ 8 h 12"/>
                <a:gd name="T14" fmla="*/ 26 w 50"/>
                <a:gd name="T15" fmla="*/ 8 h 12"/>
                <a:gd name="T16" fmla="*/ 16 w 50"/>
                <a:gd name="T17" fmla="*/ 8 h 12"/>
                <a:gd name="T18" fmla="*/ 6 w 50"/>
                <a:gd name="T19" fmla="*/ 12 h 12"/>
                <a:gd name="T20" fmla="*/ 0 w 50"/>
                <a:gd name="T21" fmla="*/ 10 h 12"/>
                <a:gd name="T22" fmla="*/ 4 w 50"/>
                <a:gd name="T23" fmla="*/ 0 h 12"/>
                <a:gd name="T24" fmla="*/ 8 w 5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2"/>
                <a:gd name="T41" fmla="*/ 50 w 5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chemeClr val="accent3"/>
            </a:solidFill>
            <a:ln w="3175">
              <a:solidFill>
                <a:schemeClr val="accent3"/>
              </a:solidFill>
              <a:prstDash val="solid"/>
              <a:round/>
              <a:headEnd/>
              <a:tailEnd/>
            </a:ln>
          </p:spPr>
          <p:txBody>
            <a:bodyPr/>
            <a:lstStyle/>
            <a:p>
              <a:endParaRPr lang="en-GB"/>
            </a:p>
          </p:txBody>
        </p:sp>
        <p:sp>
          <p:nvSpPr>
            <p:cNvPr id="373" name="Freeform 144"/>
            <p:cNvSpPr>
              <a:spLocks/>
            </p:cNvSpPr>
            <p:nvPr/>
          </p:nvSpPr>
          <p:spPr bwMode="auto">
            <a:xfrm>
              <a:off x="838200" y="2354264"/>
              <a:ext cx="271463" cy="214312"/>
            </a:xfrm>
            <a:custGeom>
              <a:avLst/>
              <a:gdLst>
                <a:gd name="T0" fmla="*/ 2 w 92"/>
                <a:gd name="T1" fmla="*/ 34 h 70"/>
                <a:gd name="T2" fmla="*/ 0 w 92"/>
                <a:gd name="T3" fmla="*/ 28 h 70"/>
                <a:gd name="T4" fmla="*/ 6 w 92"/>
                <a:gd name="T5" fmla="*/ 20 h 70"/>
                <a:gd name="T6" fmla="*/ 12 w 92"/>
                <a:gd name="T7" fmla="*/ 12 h 70"/>
                <a:gd name="T8" fmla="*/ 14 w 92"/>
                <a:gd name="T9" fmla="*/ 2 h 70"/>
                <a:gd name="T10" fmla="*/ 28 w 92"/>
                <a:gd name="T11" fmla="*/ 0 h 70"/>
                <a:gd name="T12" fmla="*/ 42 w 92"/>
                <a:gd name="T13" fmla="*/ 0 h 70"/>
                <a:gd name="T14" fmla="*/ 54 w 92"/>
                <a:gd name="T15" fmla="*/ 6 h 70"/>
                <a:gd name="T16" fmla="*/ 62 w 92"/>
                <a:gd name="T17" fmla="*/ 12 h 70"/>
                <a:gd name="T18" fmla="*/ 70 w 92"/>
                <a:gd name="T19" fmla="*/ 24 h 70"/>
                <a:gd name="T20" fmla="*/ 80 w 92"/>
                <a:gd name="T21" fmla="*/ 32 h 70"/>
                <a:gd name="T22" fmla="*/ 82 w 92"/>
                <a:gd name="T23" fmla="*/ 38 h 70"/>
                <a:gd name="T24" fmla="*/ 84 w 92"/>
                <a:gd name="T25" fmla="*/ 50 h 70"/>
                <a:gd name="T26" fmla="*/ 90 w 92"/>
                <a:gd name="T27" fmla="*/ 58 h 70"/>
                <a:gd name="T28" fmla="*/ 92 w 92"/>
                <a:gd name="T29" fmla="*/ 66 h 70"/>
                <a:gd name="T30" fmla="*/ 92 w 92"/>
                <a:gd name="T31" fmla="*/ 70 h 70"/>
                <a:gd name="T32" fmla="*/ 70 w 92"/>
                <a:gd name="T33" fmla="*/ 68 h 70"/>
                <a:gd name="T34" fmla="*/ 64 w 92"/>
                <a:gd name="T35" fmla="*/ 64 h 70"/>
                <a:gd name="T36" fmla="*/ 58 w 92"/>
                <a:gd name="T37" fmla="*/ 64 h 70"/>
                <a:gd name="T38" fmla="*/ 50 w 92"/>
                <a:gd name="T39" fmla="*/ 64 h 70"/>
                <a:gd name="T40" fmla="*/ 38 w 92"/>
                <a:gd name="T41" fmla="*/ 64 h 70"/>
                <a:gd name="T42" fmla="*/ 32 w 92"/>
                <a:gd name="T43" fmla="*/ 64 h 70"/>
                <a:gd name="T44" fmla="*/ 28 w 92"/>
                <a:gd name="T45" fmla="*/ 68 h 70"/>
                <a:gd name="T46" fmla="*/ 10 w 92"/>
                <a:gd name="T47" fmla="*/ 70 h 70"/>
                <a:gd name="T48" fmla="*/ 10 w 92"/>
                <a:gd name="T49" fmla="*/ 60 h 70"/>
                <a:gd name="T50" fmla="*/ 20 w 92"/>
                <a:gd name="T51" fmla="*/ 56 h 70"/>
                <a:gd name="T52" fmla="*/ 30 w 92"/>
                <a:gd name="T53" fmla="*/ 56 h 70"/>
                <a:gd name="T54" fmla="*/ 38 w 92"/>
                <a:gd name="T55" fmla="*/ 56 h 70"/>
                <a:gd name="T56" fmla="*/ 50 w 92"/>
                <a:gd name="T57" fmla="*/ 56 h 70"/>
                <a:gd name="T58" fmla="*/ 54 w 92"/>
                <a:gd name="T59" fmla="*/ 54 h 70"/>
                <a:gd name="T60" fmla="*/ 40 w 92"/>
                <a:gd name="T61" fmla="*/ 50 h 70"/>
                <a:gd name="T62" fmla="*/ 36 w 92"/>
                <a:gd name="T63" fmla="*/ 50 h 70"/>
                <a:gd name="T64" fmla="*/ 22 w 92"/>
                <a:gd name="T65" fmla="*/ 48 h 70"/>
                <a:gd name="T66" fmla="*/ 12 w 92"/>
                <a:gd name="T67" fmla="*/ 48 h 70"/>
                <a:gd name="T68" fmla="*/ 8 w 92"/>
                <a:gd name="T69" fmla="*/ 48 h 70"/>
                <a:gd name="T70" fmla="*/ 4 w 92"/>
                <a:gd name="T71" fmla="*/ 40 h 70"/>
                <a:gd name="T72" fmla="*/ 2 w 92"/>
                <a:gd name="T73" fmla="*/ 34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70"/>
                <a:gd name="T113" fmla="*/ 92 w 92"/>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solidFill>
              <a:schemeClr val="accent3"/>
            </a:solidFill>
            <a:ln w="3175">
              <a:solidFill>
                <a:schemeClr val="accent3"/>
              </a:solidFill>
              <a:prstDash val="solid"/>
              <a:round/>
              <a:headEnd/>
              <a:tailEnd/>
            </a:ln>
          </p:spPr>
          <p:txBody>
            <a:bodyPr/>
            <a:lstStyle/>
            <a:p>
              <a:endParaRPr lang="en-GB"/>
            </a:p>
          </p:txBody>
        </p:sp>
        <p:sp>
          <p:nvSpPr>
            <p:cNvPr id="374" name="Rectangle 373"/>
            <p:cNvSpPr/>
            <p:nvPr/>
          </p:nvSpPr>
          <p:spPr bwMode="auto">
            <a:xfrm>
              <a:off x="2979737" y="2457453"/>
              <a:ext cx="50800" cy="50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5" name="Rectangle 374"/>
            <p:cNvSpPr/>
            <p:nvPr/>
          </p:nvSpPr>
          <p:spPr bwMode="auto">
            <a:xfrm>
              <a:off x="3079750" y="2881315"/>
              <a:ext cx="50800" cy="50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6" name="Freeform 179"/>
            <p:cNvSpPr>
              <a:spLocks/>
            </p:cNvSpPr>
            <p:nvPr/>
          </p:nvSpPr>
          <p:spPr bwMode="auto">
            <a:xfrm>
              <a:off x="2743201" y="2503490"/>
              <a:ext cx="574674" cy="479425"/>
            </a:xfrm>
            <a:custGeom>
              <a:avLst/>
              <a:gdLst>
                <a:gd name="T0" fmla="*/ 206382 w 716"/>
                <a:gd name="T1" fmla="*/ 450387 h 591"/>
                <a:gd name="T2" fmla="*/ 574978 w 716"/>
                <a:gd name="T3" fmla="*/ 443083 h 591"/>
                <a:gd name="T4" fmla="*/ 444082 w 716"/>
                <a:gd name="T5" fmla="*/ 253190 h 591"/>
                <a:gd name="T6" fmla="*/ 497083 w 716"/>
                <a:gd name="T7" fmla="*/ 137956 h 591"/>
                <a:gd name="T8" fmla="*/ 499492 w 716"/>
                <a:gd name="T9" fmla="*/ 105496 h 591"/>
                <a:gd name="T10" fmla="*/ 490659 w 716"/>
                <a:gd name="T11" fmla="*/ 96569 h 591"/>
                <a:gd name="T12" fmla="*/ 472189 w 716"/>
                <a:gd name="T13" fmla="*/ 77905 h 591"/>
                <a:gd name="T14" fmla="*/ 464158 w 716"/>
                <a:gd name="T15" fmla="*/ 56806 h 591"/>
                <a:gd name="T16" fmla="*/ 460946 w 716"/>
                <a:gd name="T17" fmla="*/ 37329 h 591"/>
                <a:gd name="T18" fmla="*/ 444885 w 716"/>
                <a:gd name="T19" fmla="*/ 1623 h 591"/>
                <a:gd name="T20" fmla="*/ 415976 w 716"/>
                <a:gd name="T21" fmla="*/ 15419 h 591"/>
                <a:gd name="T22" fmla="*/ 415976 w 716"/>
                <a:gd name="T23" fmla="*/ 21911 h 591"/>
                <a:gd name="T24" fmla="*/ 419991 w 716"/>
                <a:gd name="T25" fmla="*/ 51125 h 591"/>
                <a:gd name="T26" fmla="*/ 424006 w 716"/>
                <a:gd name="T27" fmla="*/ 62486 h 591"/>
                <a:gd name="T28" fmla="*/ 393490 w 716"/>
                <a:gd name="T29" fmla="*/ 87643 h 591"/>
                <a:gd name="T30" fmla="*/ 390278 w 716"/>
                <a:gd name="T31" fmla="*/ 99815 h 591"/>
                <a:gd name="T32" fmla="*/ 378233 w 716"/>
                <a:gd name="T33" fmla="*/ 108742 h 591"/>
                <a:gd name="T34" fmla="*/ 371808 w 716"/>
                <a:gd name="T35" fmla="*/ 120915 h 591"/>
                <a:gd name="T36" fmla="*/ 332459 w 716"/>
                <a:gd name="T37" fmla="*/ 123349 h 591"/>
                <a:gd name="T38" fmla="*/ 327641 w 716"/>
                <a:gd name="T39" fmla="*/ 116857 h 591"/>
                <a:gd name="T40" fmla="*/ 318005 w 716"/>
                <a:gd name="T41" fmla="*/ 111988 h 591"/>
                <a:gd name="T42" fmla="*/ 301944 w 716"/>
                <a:gd name="T43" fmla="*/ 103873 h 591"/>
                <a:gd name="T44" fmla="*/ 292307 w 716"/>
                <a:gd name="T45" fmla="*/ 100627 h 591"/>
                <a:gd name="T46" fmla="*/ 284277 w 716"/>
                <a:gd name="T47" fmla="*/ 104684 h 591"/>
                <a:gd name="T48" fmla="*/ 273034 w 716"/>
                <a:gd name="T49" fmla="*/ 120103 h 591"/>
                <a:gd name="T50" fmla="*/ 265807 w 716"/>
                <a:gd name="T51" fmla="*/ 129841 h 591"/>
                <a:gd name="T52" fmla="*/ 254564 w 716"/>
                <a:gd name="T53" fmla="*/ 126595 h 591"/>
                <a:gd name="T54" fmla="*/ 247337 w 716"/>
                <a:gd name="T55" fmla="*/ 126595 h 591"/>
                <a:gd name="T56" fmla="*/ 235291 w 716"/>
                <a:gd name="T57" fmla="*/ 141202 h 591"/>
                <a:gd name="T58" fmla="*/ 217624 w 716"/>
                <a:gd name="T59" fmla="*/ 146883 h 591"/>
                <a:gd name="T60" fmla="*/ 192730 w 716"/>
                <a:gd name="T61" fmla="*/ 141202 h 591"/>
                <a:gd name="T62" fmla="*/ 187912 w 716"/>
                <a:gd name="T63" fmla="*/ 135522 h 591"/>
                <a:gd name="T64" fmla="*/ 146154 w 716"/>
                <a:gd name="T65" fmla="*/ 135522 h 591"/>
                <a:gd name="T66" fmla="*/ 126078 w 716"/>
                <a:gd name="T67" fmla="*/ 138768 h 591"/>
                <a:gd name="T68" fmla="*/ 106002 w 716"/>
                <a:gd name="T69" fmla="*/ 126595 h 591"/>
                <a:gd name="T70" fmla="*/ 104395 w 716"/>
                <a:gd name="T71" fmla="*/ 125784 h 591"/>
                <a:gd name="T72" fmla="*/ 99577 w 716"/>
                <a:gd name="T73" fmla="*/ 111988 h 591"/>
                <a:gd name="T74" fmla="*/ 88335 w 716"/>
                <a:gd name="T75" fmla="*/ 103873 h 591"/>
                <a:gd name="T76" fmla="*/ 91547 w 716"/>
                <a:gd name="T77" fmla="*/ 103061 h 591"/>
                <a:gd name="T78" fmla="*/ 85925 w 716"/>
                <a:gd name="T79" fmla="*/ 90889 h 591"/>
                <a:gd name="T80" fmla="*/ 62637 w 716"/>
                <a:gd name="T81" fmla="*/ 94946 h 591"/>
                <a:gd name="T82" fmla="*/ 53001 w 716"/>
                <a:gd name="T83" fmla="*/ 98192 h 591"/>
                <a:gd name="T84" fmla="*/ 45773 w 716"/>
                <a:gd name="T85" fmla="*/ 99004 h 591"/>
                <a:gd name="T86" fmla="*/ 37743 w 716"/>
                <a:gd name="T87" fmla="*/ 114423 h 591"/>
                <a:gd name="T88" fmla="*/ 32925 w 716"/>
                <a:gd name="T89" fmla="*/ 122538 h 591"/>
                <a:gd name="T90" fmla="*/ 28910 w 716"/>
                <a:gd name="T91" fmla="*/ 132276 h 591"/>
                <a:gd name="T92" fmla="*/ 24894 w 716"/>
                <a:gd name="T93" fmla="*/ 142825 h 591"/>
                <a:gd name="T94" fmla="*/ 19273 w 716"/>
                <a:gd name="T95" fmla="*/ 152563 h 591"/>
                <a:gd name="T96" fmla="*/ 19273 w 716"/>
                <a:gd name="T97" fmla="*/ 162302 h 591"/>
                <a:gd name="T98" fmla="*/ 17667 w 716"/>
                <a:gd name="T99" fmla="*/ 173663 h 591"/>
                <a:gd name="T100" fmla="*/ 11243 w 716"/>
                <a:gd name="T101" fmla="*/ 177720 h 591"/>
                <a:gd name="T102" fmla="*/ 0 w 716"/>
                <a:gd name="T103" fmla="*/ 190704 h 5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16"/>
                <a:gd name="T157" fmla="*/ 0 h 591"/>
                <a:gd name="T158" fmla="*/ 716 w 716"/>
                <a:gd name="T159" fmla="*/ 591 h 5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16" h="591">
                  <a:moveTo>
                    <a:pt x="1" y="236"/>
                  </a:moveTo>
                  <a:lnTo>
                    <a:pt x="5" y="296"/>
                  </a:lnTo>
                  <a:lnTo>
                    <a:pt x="146" y="395"/>
                  </a:lnTo>
                  <a:lnTo>
                    <a:pt x="228" y="517"/>
                  </a:lnTo>
                  <a:lnTo>
                    <a:pt x="257" y="555"/>
                  </a:lnTo>
                  <a:lnTo>
                    <a:pt x="360" y="546"/>
                  </a:lnTo>
                  <a:lnTo>
                    <a:pt x="419" y="591"/>
                  </a:lnTo>
                  <a:lnTo>
                    <a:pt x="612" y="577"/>
                  </a:lnTo>
                  <a:lnTo>
                    <a:pt x="641" y="546"/>
                  </a:lnTo>
                  <a:lnTo>
                    <a:pt x="716" y="546"/>
                  </a:lnTo>
                  <a:lnTo>
                    <a:pt x="716" y="493"/>
                  </a:lnTo>
                  <a:lnTo>
                    <a:pt x="693" y="493"/>
                  </a:lnTo>
                  <a:lnTo>
                    <a:pt x="604" y="372"/>
                  </a:lnTo>
                  <a:lnTo>
                    <a:pt x="568" y="365"/>
                  </a:lnTo>
                  <a:lnTo>
                    <a:pt x="553" y="312"/>
                  </a:lnTo>
                  <a:lnTo>
                    <a:pt x="627" y="312"/>
                  </a:lnTo>
                  <a:lnTo>
                    <a:pt x="627" y="181"/>
                  </a:lnTo>
                  <a:lnTo>
                    <a:pt x="625" y="176"/>
                  </a:lnTo>
                  <a:lnTo>
                    <a:pt x="623" y="174"/>
                  </a:lnTo>
                  <a:lnTo>
                    <a:pt x="619" y="170"/>
                  </a:lnTo>
                  <a:lnTo>
                    <a:pt x="617" y="167"/>
                  </a:lnTo>
                  <a:lnTo>
                    <a:pt x="624" y="152"/>
                  </a:lnTo>
                  <a:lnTo>
                    <a:pt x="624" y="138"/>
                  </a:lnTo>
                  <a:lnTo>
                    <a:pt x="624" y="134"/>
                  </a:lnTo>
                  <a:lnTo>
                    <a:pt x="622" y="130"/>
                  </a:lnTo>
                  <a:lnTo>
                    <a:pt x="619" y="128"/>
                  </a:lnTo>
                  <a:lnTo>
                    <a:pt x="617" y="124"/>
                  </a:lnTo>
                  <a:lnTo>
                    <a:pt x="615" y="123"/>
                  </a:lnTo>
                  <a:lnTo>
                    <a:pt x="611" y="119"/>
                  </a:lnTo>
                  <a:lnTo>
                    <a:pt x="608" y="116"/>
                  </a:lnTo>
                  <a:lnTo>
                    <a:pt x="607" y="112"/>
                  </a:lnTo>
                  <a:lnTo>
                    <a:pt x="606" y="110"/>
                  </a:lnTo>
                  <a:lnTo>
                    <a:pt x="602" y="110"/>
                  </a:lnTo>
                  <a:lnTo>
                    <a:pt x="588" y="96"/>
                  </a:lnTo>
                  <a:lnTo>
                    <a:pt x="581" y="96"/>
                  </a:lnTo>
                  <a:lnTo>
                    <a:pt x="581" y="75"/>
                  </a:lnTo>
                  <a:lnTo>
                    <a:pt x="580" y="73"/>
                  </a:lnTo>
                  <a:lnTo>
                    <a:pt x="578" y="72"/>
                  </a:lnTo>
                  <a:lnTo>
                    <a:pt x="578" y="70"/>
                  </a:lnTo>
                  <a:lnTo>
                    <a:pt x="577" y="60"/>
                  </a:lnTo>
                  <a:lnTo>
                    <a:pt x="574" y="53"/>
                  </a:lnTo>
                  <a:lnTo>
                    <a:pt x="571" y="49"/>
                  </a:lnTo>
                  <a:lnTo>
                    <a:pt x="572" y="48"/>
                  </a:lnTo>
                  <a:lnTo>
                    <a:pt x="574" y="46"/>
                  </a:lnTo>
                  <a:lnTo>
                    <a:pt x="574" y="18"/>
                  </a:lnTo>
                  <a:lnTo>
                    <a:pt x="581" y="4"/>
                  </a:lnTo>
                  <a:lnTo>
                    <a:pt x="572" y="2"/>
                  </a:lnTo>
                  <a:lnTo>
                    <a:pt x="564" y="0"/>
                  </a:lnTo>
                  <a:lnTo>
                    <a:pt x="554" y="2"/>
                  </a:lnTo>
                  <a:lnTo>
                    <a:pt x="545" y="4"/>
                  </a:lnTo>
                  <a:lnTo>
                    <a:pt x="545" y="18"/>
                  </a:lnTo>
                  <a:lnTo>
                    <a:pt x="536" y="20"/>
                  </a:lnTo>
                  <a:lnTo>
                    <a:pt x="527" y="20"/>
                  </a:lnTo>
                  <a:lnTo>
                    <a:pt x="518" y="19"/>
                  </a:lnTo>
                  <a:lnTo>
                    <a:pt x="508" y="18"/>
                  </a:lnTo>
                  <a:lnTo>
                    <a:pt x="508" y="25"/>
                  </a:lnTo>
                  <a:lnTo>
                    <a:pt x="512" y="25"/>
                  </a:lnTo>
                  <a:lnTo>
                    <a:pt x="516" y="25"/>
                  </a:lnTo>
                  <a:lnTo>
                    <a:pt x="518" y="27"/>
                  </a:lnTo>
                  <a:lnTo>
                    <a:pt x="521" y="30"/>
                  </a:lnTo>
                  <a:lnTo>
                    <a:pt x="523" y="32"/>
                  </a:lnTo>
                  <a:lnTo>
                    <a:pt x="523" y="53"/>
                  </a:lnTo>
                  <a:lnTo>
                    <a:pt x="523" y="58"/>
                  </a:lnTo>
                  <a:lnTo>
                    <a:pt x="523" y="63"/>
                  </a:lnTo>
                  <a:lnTo>
                    <a:pt x="524" y="68"/>
                  </a:lnTo>
                  <a:lnTo>
                    <a:pt x="527" y="71"/>
                  </a:lnTo>
                  <a:lnTo>
                    <a:pt x="530" y="75"/>
                  </a:lnTo>
                  <a:lnTo>
                    <a:pt x="530" y="76"/>
                  </a:lnTo>
                  <a:lnTo>
                    <a:pt x="528" y="77"/>
                  </a:lnTo>
                  <a:lnTo>
                    <a:pt x="522" y="82"/>
                  </a:lnTo>
                  <a:lnTo>
                    <a:pt x="513" y="89"/>
                  </a:lnTo>
                  <a:lnTo>
                    <a:pt x="505" y="96"/>
                  </a:lnTo>
                  <a:lnTo>
                    <a:pt x="496" y="102"/>
                  </a:lnTo>
                  <a:lnTo>
                    <a:pt x="490" y="108"/>
                  </a:lnTo>
                  <a:lnTo>
                    <a:pt x="488" y="111"/>
                  </a:lnTo>
                  <a:lnTo>
                    <a:pt x="487" y="115"/>
                  </a:lnTo>
                  <a:lnTo>
                    <a:pt x="487" y="117"/>
                  </a:lnTo>
                  <a:lnTo>
                    <a:pt x="487" y="119"/>
                  </a:lnTo>
                  <a:lnTo>
                    <a:pt x="486" y="123"/>
                  </a:lnTo>
                  <a:lnTo>
                    <a:pt x="481" y="127"/>
                  </a:lnTo>
                  <a:lnTo>
                    <a:pt x="477" y="129"/>
                  </a:lnTo>
                  <a:lnTo>
                    <a:pt x="472" y="131"/>
                  </a:lnTo>
                  <a:lnTo>
                    <a:pt x="472" y="132"/>
                  </a:lnTo>
                  <a:lnTo>
                    <a:pt x="471" y="134"/>
                  </a:lnTo>
                  <a:lnTo>
                    <a:pt x="469" y="139"/>
                  </a:lnTo>
                  <a:lnTo>
                    <a:pt x="466" y="145"/>
                  </a:lnTo>
                  <a:lnTo>
                    <a:pt x="465" y="148"/>
                  </a:lnTo>
                  <a:lnTo>
                    <a:pt x="464" y="149"/>
                  </a:lnTo>
                  <a:lnTo>
                    <a:pt x="463" y="149"/>
                  </a:lnTo>
                  <a:lnTo>
                    <a:pt x="461" y="150"/>
                  </a:lnTo>
                  <a:lnTo>
                    <a:pt x="458" y="152"/>
                  </a:lnTo>
                  <a:lnTo>
                    <a:pt x="443" y="152"/>
                  </a:lnTo>
                  <a:lnTo>
                    <a:pt x="422" y="160"/>
                  </a:lnTo>
                  <a:lnTo>
                    <a:pt x="414" y="152"/>
                  </a:lnTo>
                  <a:lnTo>
                    <a:pt x="412" y="152"/>
                  </a:lnTo>
                  <a:lnTo>
                    <a:pt x="412" y="151"/>
                  </a:lnTo>
                  <a:lnTo>
                    <a:pt x="411" y="149"/>
                  </a:lnTo>
                  <a:lnTo>
                    <a:pt x="411" y="145"/>
                  </a:lnTo>
                  <a:lnTo>
                    <a:pt x="408" y="144"/>
                  </a:lnTo>
                  <a:lnTo>
                    <a:pt x="405" y="142"/>
                  </a:lnTo>
                  <a:lnTo>
                    <a:pt x="401" y="141"/>
                  </a:lnTo>
                  <a:lnTo>
                    <a:pt x="400" y="139"/>
                  </a:lnTo>
                  <a:lnTo>
                    <a:pt x="400" y="138"/>
                  </a:lnTo>
                  <a:lnTo>
                    <a:pt x="396" y="138"/>
                  </a:lnTo>
                  <a:lnTo>
                    <a:pt x="393" y="138"/>
                  </a:lnTo>
                  <a:lnTo>
                    <a:pt x="390" y="136"/>
                  </a:lnTo>
                  <a:lnTo>
                    <a:pt x="386" y="132"/>
                  </a:lnTo>
                  <a:lnTo>
                    <a:pt x="381" y="130"/>
                  </a:lnTo>
                  <a:lnTo>
                    <a:pt x="376" y="128"/>
                  </a:lnTo>
                  <a:lnTo>
                    <a:pt x="371" y="124"/>
                  </a:lnTo>
                  <a:lnTo>
                    <a:pt x="367" y="124"/>
                  </a:lnTo>
                  <a:lnTo>
                    <a:pt x="364" y="124"/>
                  </a:lnTo>
                  <a:lnTo>
                    <a:pt x="361" y="123"/>
                  </a:lnTo>
                  <a:lnTo>
                    <a:pt x="359" y="123"/>
                  </a:lnTo>
                  <a:lnTo>
                    <a:pt x="357" y="125"/>
                  </a:lnTo>
                  <a:lnTo>
                    <a:pt x="354" y="129"/>
                  </a:lnTo>
                  <a:lnTo>
                    <a:pt x="352" y="131"/>
                  </a:lnTo>
                  <a:lnTo>
                    <a:pt x="348" y="134"/>
                  </a:lnTo>
                  <a:lnTo>
                    <a:pt x="342" y="131"/>
                  </a:lnTo>
                  <a:lnTo>
                    <a:pt x="342" y="145"/>
                  </a:lnTo>
                  <a:lnTo>
                    <a:pt x="340" y="148"/>
                  </a:lnTo>
                  <a:lnTo>
                    <a:pt x="340" y="150"/>
                  </a:lnTo>
                  <a:lnTo>
                    <a:pt x="341" y="151"/>
                  </a:lnTo>
                  <a:lnTo>
                    <a:pt x="342" y="152"/>
                  </a:lnTo>
                  <a:lnTo>
                    <a:pt x="337" y="157"/>
                  </a:lnTo>
                  <a:lnTo>
                    <a:pt x="331" y="160"/>
                  </a:lnTo>
                  <a:lnTo>
                    <a:pt x="325" y="160"/>
                  </a:lnTo>
                  <a:lnTo>
                    <a:pt x="320" y="160"/>
                  </a:lnTo>
                  <a:lnTo>
                    <a:pt x="320" y="158"/>
                  </a:lnTo>
                  <a:lnTo>
                    <a:pt x="319" y="157"/>
                  </a:lnTo>
                  <a:lnTo>
                    <a:pt x="317" y="156"/>
                  </a:lnTo>
                  <a:lnTo>
                    <a:pt x="316" y="157"/>
                  </a:lnTo>
                  <a:lnTo>
                    <a:pt x="314" y="157"/>
                  </a:lnTo>
                  <a:lnTo>
                    <a:pt x="314" y="156"/>
                  </a:lnTo>
                  <a:lnTo>
                    <a:pt x="313" y="152"/>
                  </a:lnTo>
                  <a:lnTo>
                    <a:pt x="308" y="156"/>
                  </a:lnTo>
                  <a:lnTo>
                    <a:pt x="306" y="160"/>
                  </a:lnTo>
                  <a:lnTo>
                    <a:pt x="302" y="164"/>
                  </a:lnTo>
                  <a:lnTo>
                    <a:pt x="300" y="167"/>
                  </a:lnTo>
                  <a:lnTo>
                    <a:pt x="295" y="170"/>
                  </a:lnTo>
                  <a:lnTo>
                    <a:pt x="293" y="174"/>
                  </a:lnTo>
                  <a:lnTo>
                    <a:pt x="293" y="177"/>
                  </a:lnTo>
                  <a:lnTo>
                    <a:pt x="292" y="181"/>
                  </a:lnTo>
                  <a:lnTo>
                    <a:pt x="288" y="182"/>
                  </a:lnTo>
                  <a:lnTo>
                    <a:pt x="282" y="182"/>
                  </a:lnTo>
                  <a:lnTo>
                    <a:pt x="271" y="181"/>
                  </a:lnTo>
                  <a:lnTo>
                    <a:pt x="259" y="181"/>
                  </a:lnTo>
                  <a:lnTo>
                    <a:pt x="251" y="181"/>
                  </a:lnTo>
                  <a:lnTo>
                    <a:pt x="241" y="181"/>
                  </a:lnTo>
                  <a:lnTo>
                    <a:pt x="241" y="177"/>
                  </a:lnTo>
                  <a:lnTo>
                    <a:pt x="240" y="174"/>
                  </a:lnTo>
                  <a:lnTo>
                    <a:pt x="240" y="173"/>
                  </a:lnTo>
                  <a:lnTo>
                    <a:pt x="239" y="173"/>
                  </a:lnTo>
                  <a:lnTo>
                    <a:pt x="236" y="171"/>
                  </a:lnTo>
                  <a:lnTo>
                    <a:pt x="235" y="169"/>
                  </a:lnTo>
                  <a:lnTo>
                    <a:pt x="234" y="167"/>
                  </a:lnTo>
                  <a:lnTo>
                    <a:pt x="198" y="167"/>
                  </a:lnTo>
                  <a:lnTo>
                    <a:pt x="192" y="167"/>
                  </a:lnTo>
                  <a:lnTo>
                    <a:pt x="188" y="167"/>
                  </a:lnTo>
                  <a:lnTo>
                    <a:pt x="184" y="167"/>
                  </a:lnTo>
                  <a:lnTo>
                    <a:pt x="182" y="167"/>
                  </a:lnTo>
                  <a:lnTo>
                    <a:pt x="176" y="168"/>
                  </a:lnTo>
                  <a:lnTo>
                    <a:pt x="172" y="171"/>
                  </a:lnTo>
                  <a:lnTo>
                    <a:pt x="167" y="174"/>
                  </a:lnTo>
                  <a:lnTo>
                    <a:pt x="161" y="174"/>
                  </a:lnTo>
                  <a:lnTo>
                    <a:pt x="157" y="171"/>
                  </a:lnTo>
                  <a:lnTo>
                    <a:pt x="152" y="170"/>
                  </a:lnTo>
                  <a:lnTo>
                    <a:pt x="142" y="169"/>
                  </a:lnTo>
                  <a:lnTo>
                    <a:pt x="136" y="165"/>
                  </a:lnTo>
                  <a:lnTo>
                    <a:pt x="132" y="160"/>
                  </a:lnTo>
                  <a:lnTo>
                    <a:pt x="132" y="156"/>
                  </a:lnTo>
                  <a:lnTo>
                    <a:pt x="132" y="155"/>
                  </a:lnTo>
                  <a:lnTo>
                    <a:pt x="131" y="155"/>
                  </a:lnTo>
                  <a:lnTo>
                    <a:pt x="130" y="155"/>
                  </a:lnTo>
                  <a:lnTo>
                    <a:pt x="129" y="150"/>
                  </a:lnTo>
                  <a:lnTo>
                    <a:pt x="126" y="144"/>
                  </a:lnTo>
                  <a:lnTo>
                    <a:pt x="125" y="138"/>
                  </a:lnTo>
                  <a:lnTo>
                    <a:pt x="124" y="138"/>
                  </a:lnTo>
                  <a:lnTo>
                    <a:pt x="120" y="136"/>
                  </a:lnTo>
                  <a:lnTo>
                    <a:pt x="117" y="134"/>
                  </a:lnTo>
                  <a:lnTo>
                    <a:pt x="113" y="131"/>
                  </a:lnTo>
                  <a:lnTo>
                    <a:pt x="111" y="130"/>
                  </a:lnTo>
                  <a:lnTo>
                    <a:pt x="110" y="128"/>
                  </a:lnTo>
                  <a:lnTo>
                    <a:pt x="112" y="128"/>
                  </a:lnTo>
                  <a:lnTo>
                    <a:pt x="114" y="128"/>
                  </a:lnTo>
                  <a:lnTo>
                    <a:pt x="116" y="127"/>
                  </a:lnTo>
                  <a:lnTo>
                    <a:pt x="114" y="127"/>
                  </a:lnTo>
                  <a:lnTo>
                    <a:pt x="111" y="124"/>
                  </a:lnTo>
                  <a:lnTo>
                    <a:pt x="110" y="121"/>
                  </a:lnTo>
                  <a:lnTo>
                    <a:pt x="110" y="117"/>
                  </a:lnTo>
                  <a:lnTo>
                    <a:pt x="108" y="114"/>
                  </a:lnTo>
                  <a:lnTo>
                    <a:pt x="107" y="112"/>
                  </a:lnTo>
                  <a:lnTo>
                    <a:pt x="104" y="110"/>
                  </a:lnTo>
                  <a:lnTo>
                    <a:pt x="99" y="116"/>
                  </a:lnTo>
                  <a:lnTo>
                    <a:pt x="92" y="117"/>
                  </a:lnTo>
                  <a:lnTo>
                    <a:pt x="84" y="117"/>
                  </a:lnTo>
                  <a:lnTo>
                    <a:pt x="78" y="117"/>
                  </a:lnTo>
                  <a:lnTo>
                    <a:pt x="77" y="117"/>
                  </a:lnTo>
                  <a:lnTo>
                    <a:pt x="75" y="118"/>
                  </a:lnTo>
                  <a:lnTo>
                    <a:pt x="72" y="121"/>
                  </a:lnTo>
                  <a:lnTo>
                    <a:pt x="67" y="124"/>
                  </a:lnTo>
                  <a:lnTo>
                    <a:pt x="66" y="121"/>
                  </a:lnTo>
                  <a:lnTo>
                    <a:pt x="64" y="121"/>
                  </a:lnTo>
                  <a:lnTo>
                    <a:pt x="61" y="122"/>
                  </a:lnTo>
                  <a:lnTo>
                    <a:pt x="60" y="124"/>
                  </a:lnTo>
                  <a:lnTo>
                    <a:pt x="58" y="122"/>
                  </a:lnTo>
                  <a:lnTo>
                    <a:pt x="57" y="122"/>
                  </a:lnTo>
                  <a:lnTo>
                    <a:pt x="57" y="123"/>
                  </a:lnTo>
                  <a:lnTo>
                    <a:pt x="55" y="124"/>
                  </a:lnTo>
                  <a:lnTo>
                    <a:pt x="53" y="131"/>
                  </a:lnTo>
                  <a:lnTo>
                    <a:pt x="51" y="136"/>
                  </a:lnTo>
                  <a:lnTo>
                    <a:pt x="47" y="141"/>
                  </a:lnTo>
                  <a:lnTo>
                    <a:pt x="46" y="145"/>
                  </a:lnTo>
                  <a:lnTo>
                    <a:pt x="42" y="145"/>
                  </a:lnTo>
                  <a:lnTo>
                    <a:pt x="41" y="147"/>
                  </a:lnTo>
                  <a:lnTo>
                    <a:pt x="41" y="149"/>
                  </a:lnTo>
                  <a:lnTo>
                    <a:pt x="41" y="151"/>
                  </a:lnTo>
                  <a:lnTo>
                    <a:pt x="40" y="154"/>
                  </a:lnTo>
                  <a:lnTo>
                    <a:pt x="38" y="156"/>
                  </a:lnTo>
                  <a:lnTo>
                    <a:pt x="37" y="157"/>
                  </a:lnTo>
                  <a:lnTo>
                    <a:pt x="38" y="160"/>
                  </a:lnTo>
                  <a:lnTo>
                    <a:pt x="36" y="163"/>
                  </a:lnTo>
                  <a:lnTo>
                    <a:pt x="36" y="167"/>
                  </a:lnTo>
                  <a:lnTo>
                    <a:pt x="37" y="170"/>
                  </a:lnTo>
                  <a:lnTo>
                    <a:pt x="38" y="174"/>
                  </a:lnTo>
                  <a:lnTo>
                    <a:pt x="34" y="175"/>
                  </a:lnTo>
                  <a:lnTo>
                    <a:pt x="31" y="176"/>
                  </a:lnTo>
                  <a:lnTo>
                    <a:pt x="30" y="178"/>
                  </a:lnTo>
                  <a:lnTo>
                    <a:pt x="31" y="181"/>
                  </a:lnTo>
                  <a:lnTo>
                    <a:pt x="28" y="185"/>
                  </a:lnTo>
                  <a:lnTo>
                    <a:pt x="25" y="187"/>
                  </a:lnTo>
                  <a:lnTo>
                    <a:pt x="24" y="188"/>
                  </a:lnTo>
                  <a:lnTo>
                    <a:pt x="23" y="190"/>
                  </a:lnTo>
                  <a:lnTo>
                    <a:pt x="24" y="194"/>
                  </a:lnTo>
                  <a:lnTo>
                    <a:pt x="24" y="197"/>
                  </a:lnTo>
                  <a:lnTo>
                    <a:pt x="24" y="200"/>
                  </a:lnTo>
                  <a:lnTo>
                    <a:pt x="24" y="201"/>
                  </a:lnTo>
                  <a:lnTo>
                    <a:pt x="23" y="204"/>
                  </a:lnTo>
                  <a:lnTo>
                    <a:pt x="22" y="208"/>
                  </a:lnTo>
                  <a:lnTo>
                    <a:pt x="22" y="211"/>
                  </a:lnTo>
                  <a:lnTo>
                    <a:pt x="22" y="214"/>
                  </a:lnTo>
                  <a:lnTo>
                    <a:pt x="20" y="215"/>
                  </a:lnTo>
                  <a:lnTo>
                    <a:pt x="17" y="216"/>
                  </a:lnTo>
                  <a:lnTo>
                    <a:pt x="16" y="219"/>
                  </a:lnTo>
                  <a:lnTo>
                    <a:pt x="14" y="219"/>
                  </a:lnTo>
                  <a:lnTo>
                    <a:pt x="10" y="217"/>
                  </a:lnTo>
                  <a:lnTo>
                    <a:pt x="7" y="219"/>
                  </a:lnTo>
                  <a:lnTo>
                    <a:pt x="6" y="222"/>
                  </a:lnTo>
                  <a:lnTo>
                    <a:pt x="4" y="228"/>
                  </a:lnTo>
                  <a:lnTo>
                    <a:pt x="0" y="235"/>
                  </a:lnTo>
                  <a:lnTo>
                    <a:pt x="1" y="236"/>
                  </a:lnTo>
                  <a:close/>
                </a:path>
              </a:pathLst>
            </a:custGeom>
            <a:solidFill>
              <a:schemeClr val="accent3"/>
            </a:solidFill>
            <a:ln w="3175">
              <a:solidFill>
                <a:schemeClr val="accent3"/>
              </a:solidFill>
              <a:prstDash val="solid"/>
              <a:round/>
              <a:headEnd/>
              <a:tailEnd/>
            </a:ln>
          </p:spPr>
          <p:txBody>
            <a:bodyPr/>
            <a:lstStyle/>
            <a:p>
              <a:endParaRPr lang="en-GB"/>
            </a:p>
          </p:txBody>
        </p:sp>
        <p:sp>
          <p:nvSpPr>
            <p:cNvPr id="377" name="Freeform 199"/>
            <p:cNvSpPr>
              <a:spLocks/>
            </p:cNvSpPr>
            <p:nvPr/>
          </p:nvSpPr>
          <p:spPr bwMode="auto">
            <a:xfrm>
              <a:off x="2670175" y="2041524"/>
              <a:ext cx="784226" cy="650875"/>
            </a:xfrm>
            <a:custGeom>
              <a:avLst/>
              <a:gdLst>
                <a:gd name="T0" fmla="*/ 81910 w 976"/>
                <a:gd name="T1" fmla="*/ 635434 h 812"/>
                <a:gd name="T2" fmla="*/ 89941 w 976"/>
                <a:gd name="T3" fmla="*/ 633832 h 812"/>
                <a:gd name="T4" fmla="*/ 93153 w 976"/>
                <a:gd name="T5" fmla="*/ 622613 h 812"/>
                <a:gd name="T6" fmla="*/ 93153 w 976"/>
                <a:gd name="T7" fmla="*/ 612196 h 812"/>
                <a:gd name="T8" fmla="*/ 97971 w 976"/>
                <a:gd name="T9" fmla="*/ 604183 h 812"/>
                <a:gd name="T10" fmla="*/ 102789 w 976"/>
                <a:gd name="T11" fmla="*/ 595369 h 812"/>
                <a:gd name="T12" fmla="*/ 106002 w 976"/>
                <a:gd name="T13" fmla="*/ 584952 h 812"/>
                <a:gd name="T14" fmla="*/ 110820 w 976"/>
                <a:gd name="T15" fmla="*/ 577740 h 812"/>
                <a:gd name="T16" fmla="*/ 119653 w 976"/>
                <a:gd name="T17" fmla="*/ 560112 h 812"/>
                <a:gd name="T18" fmla="*/ 125275 w 976"/>
                <a:gd name="T19" fmla="*/ 558509 h 812"/>
                <a:gd name="T20" fmla="*/ 135714 w 976"/>
                <a:gd name="T21" fmla="*/ 555304 h 812"/>
                <a:gd name="T22" fmla="*/ 157396 w 976"/>
                <a:gd name="T23" fmla="*/ 549695 h 812"/>
                <a:gd name="T24" fmla="*/ 163018 w 976"/>
                <a:gd name="T25" fmla="*/ 560913 h 812"/>
                <a:gd name="T26" fmla="*/ 162214 w 976"/>
                <a:gd name="T27" fmla="*/ 564118 h 812"/>
                <a:gd name="T28" fmla="*/ 170245 w 976"/>
                <a:gd name="T29" fmla="*/ 570529 h 812"/>
                <a:gd name="T30" fmla="*/ 177472 w 976"/>
                <a:gd name="T31" fmla="*/ 581747 h 812"/>
                <a:gd name="T32" fmla="*/ 179881 w 976"/>
                <a:gd name="T33" fmla="*/ 585753 h 812"/>
                <a:gd name="T34" fmla="*/ 195942 w 976"/>
                <a:gd name="T35" fmla="*/ 597773 h 812"/>
                <a:gd name="T36" fmla="*/ 215215 w 976"/>
                <a:gd name="T37" fmla="*/ 596170 h 812"/>
                <a:gd name="T38" fmla="*/ 232882 w 976"/>
                <a:gd name="T39" fmla="*/ 595369 h 812"/>
                <a:gd name="T40" fmla="*/ 266610 w 976"/>
                <a:gd name="T41" fmla="*/ 600177 h 812"/>
                <a:gd name="T42" fmla="*/ 281868 w 976"/>
                <a:gd name="T43" fmla="*/ 606587 h 812"/>
                <a:gd name="T44" fmla="*/ 309171 w 976"/>
                <a:gd name="T45" fmla="*/ 603382 h 812"/>
                <a:gd name="T46" fmla="*/ 319611 w 976"/>
                <a:gd name="T47" fmla="*/ 589760 h 812"/>
                <a:gd name="T48" fmla="*/ 327641 w 976"/>
                <a:gd name="T49" fmla="*/ 587356 h 812"/>
                <a:gd name="T50" fmla="*/ 334869 w 976"/>
                <a:gd name="T51" fmla="*/ 589760 h 812"/>
                <a:gd name="T52" fmla="*/ 346914 w 976"/>
                <a:gd name="T53" fmla="*/ 581747 h 812"/>
                <a:gd name="T54" fmla="*/ 356551 w 976"/>
                <a:gd name="T55" fmla="*/ 566522 h 812"/>
                <a:gd name="T56" fmla="*/ 366187 w 976"/>
                <a:gd name="T57" fmla="*/ 560913 h 812"/>
                <a:gd name="T58" fmla="*/ 371808 w 976"/>
                <a:gd name="T59" fmla="*/ 560913 h 812"/>
                <a:gd name="T60" fmla="*/ 389475 w 976"/>
                <a:gd name="T61" fmla="*/ 572131 h 812"/>
                <a:gd name="T62" fmla="*/ 399112 w 976"/>
                <a:gd name="T63" fmla="*/ 575336 h 812"/>
                <a:gd name="T64" fmla="*/ 404733 w 976"/>
                <a:gd name="T65" fmla="*/ 583349 h 812"/>
                <a:gd name="T66" fmla="*/ 444082 w 976"/>
                <a:gd name="T67" fmla="*/ 581747 h 812"/>
                <a:gd name="T68" fmla="*/ 450507 w 976"/>
                <a:gd name="T69" fmla="*/ 572933 h 812"/>
                <a:gd name="T70" fmla="*/ 460143 w 976"/>
                <a:gd name="T71" fmla="*/ 563317 h 812"/>
                <a:gd name="T72" fmla="*/ 465764 w 976"/>
                <a:gd name="T73" fmla="*/ 550496 h 812"/>
                <a:gd name="T74" fmla="*/ 493068 w 976"/>
                <a:gd name="T75" fmla="*/ 527258 h 812"/>
                <a:gd name="T76" fmla="*/ 494674 w 976"/>
                <a:gd name="T77" fmla="*/ 516040 h 812"/>
                <a:gd name="T78" fmla="*/ 492265 w 976"/>
                <a:gd name="T79" fmla="*/ 485590 h 812"/>
                <a:gd name="T80" fmla="*/ 481825 w 976"/>
                <a:gd name="T81" fmla="*/ 475975 h 812"/>
                <a:gd name="T82" fmla="*/ 511538 w 976"/>
                <a:gd name="T83" fmla="*/ 464756 h 812"/>
                <a:gd name="T84" fmla="*/ 534826 w 976"/>
                <a:gd name="T85" fmla="*/ 475975 h 812"/>
                <a:gd name="T86" fmla="*/ 537235 w 976"/>
                <a:gd name="T87" fmla="*/ 509630 h 812"/>
                <a:gd name="T88" fmla="*/ 540447 w 976"/>
                <a:gd name="T89" fmla="*/ 538476 h 812"/>
                <a:gd name="T90" fmla="*/ 562129 w 976"/>
                <a:gd name="T91" fmla="*/ 554503 h 812"/>
                <a:gd name="T92" fmla="*/ 570963 w 976"/>
                <a:gd name="T93" fmla="*/ 564118 h 812"/>
                <a:gd name="T94" fmla="*/ 569357 w 976"/>
                <a:gd name="T95" fmla="*/ 595369 h 812"/>
                <a:gd name="T96" fmla="*/ 577387 w 976"/>
                <a:gd name="T97" fmla="*/ 601779 h 812"/>
                <a:gd name="T98" fmla="*/ 701859 w 976"/>
                <a:gd name="T99" fmla="*/ 297284 h 812"/>
                <a:gd name="T100" fmla="*/ 643237 w 976"/>
                <a:gd name="T101" fmla="*/ 0 h 812"/>
                <a:gd name="T102" fmla="*/ 149366 w 976"/>
                <a:gd name="T103" fmla="*/ 140228 h 812"/>
                <a:gd name="T104" fmla="*/ 24091 w 976"/>
                <a:gd name="T105" fmla="*/ 516841 h 812"/>
                <a:gd name="T106" fmla="*/ 73880 w 976"/>
                <a:gd name="T107" fmla="*/ 649858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76"/>
                <a:gd name="T163" fmla="*/ 0 h 812"/>
                <a:gd name="T164" fmla="*/ 976 w 976"/>
                <a:gd name="T165" fmla="*/ 812 h 8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76" h="812">
                  <a:moveTo>
                    <a:pt x="92" y="811"/>
                  </a:moveTo>
                  <a:lnTo>
                    <a:pt x="96" y="804"/>
                  </a:lnTo>
                  <a:lnTo>
                    <a:pt x="98" y="798"/>
                  </a:lnTo>
                  <a:lnTo>
                    <a:pt x="99" y="795"/>
                  </a:lnTo>
                  <a:lnTo>
                    <a:pt x="102" y="793"/>
                  </a:lnTo>
                  <a:lnTo>
                    <a:pt x="106" y="795"/>
                  </a:lnTo>
                  <a:lnTo>
                    <a:pt x="108" y="795"/>
                  </a:lnTo>
                  <a:lnTo>
                    <a:pt x="109" y="792"/>
                  </a:lnTo>
                  <a:lnTo>
                    <a:pt x="112" y="791"/>
                  </a:lnTo>
                  <a:lnTo>
                    <a:pt x="114" y="790"/>
                  </a:lnTo>
                  <a:lnTo>
                    <a:pt x="114" y="787"/>
                  </a:lnTo>
                  <a:lnTo>
                    <a:pt x="114" y="784"/>
                  </a:lnTo>
                  <a:lnTo>
                    <a:pt x="115" y="780"/>
                  </a:lnTo>
                  <a:lnTo>
                    <a:pt x="116" y="777"/>
                  </a:lnTo>
                  <a:lnTo>
                    <a:pt x="116" y="776"/>
                  </a:lnTo>
                  <a:lnTo>
                    <a:pt x="116" y="773"/>
                  </a:lnTo>
                  <a:lnTo>
                    <a:pt x="116" y="770"/>
                  </a:lnTo>
                  <a:lnTo>
                    <a:pt x="115" y="766"/>
                  </a:lnTo>
                  <a:lnTo>
                    <a:pt x="116" y="764"/>
                  </a:lnTo>
                  <a:lnTo>
                    <a:pt x="117" y="763"/>
                  </a:lnTo>
                  <a:lnTo>
                    <a:pt x="120" y="761"/>
                  </a:lnTo>
                  <a:lnTo>
                    <a:pt x="123" y="757"/>
                  </a:lnTo>
                  <a:lnTo>
                    <a:pt x="122" y="754"/>
                  </a:lnTo>
                  <a:lnTo>
                    <a:pt x="123" y="752"/>
                  </a:lnTo>
                  <a:lnTo>
                    <a:pt x="126" y="751"/>
                  </a:lnTo>
                  <a:lnTo>
                    <a:pt x="130" y="750"/>
                  </a:lnTo>
                  <a:lnTo>
                    <a:pt x="129" y="746"/>
                  </a:lnTo>
                  <a:lnTo>
                    <a:pt x="128" y="743"/>
                  </a:lnTo>
                  <a:lnTo>
                    <a:pt x="128" y="739"/>
                  </a:lnTo>
                  <a:lnTo>
                    <a:pt x="130" y="736"/>
                  </a:lnTo>
                  <a:lnTo>
                    <a:pt x="129" y="733"/>
                  </a:lnTo>
                  <a:lnTo>
                    <a:pt x="130" y="732"/>
                  </a:lnTo>
                  <a:lnTo>
                    <a:pt x="132" y="730"/>
                  </a:lnTo>
                  <a:lnTo>
                    <a:pt x="133" y="727"/>
                  </a:lnTo>
                  <a:lnTo>
                    <a:pt x="133" y="725"/>
                  </a:lnTo>
                  <a:lnTo>
                    <a:pt x="133" y="723"/>
                  </a:lnTo>
                  <a:lnTo>
                    <a:pt x="134" y="721"/>
                  </a:lnTo>
                  <a:lnTo>
                    <a:pt x="138" y="721"/>
                  </a:lnTo>
                  <a:lnTo>
                    <a:pt x="139" y="717"/>
                  </a:lnTo>
                  <a:lnTo>
                    <a:pt x="143" y="712"/>
                  </a:lnTo>
                  <a:lnTo>
                    <a:pt x="145" y="707"/>
                  </a:lnTo>
                  <a:lnTo>
                    <a:pt x="147" y="700"/>
                  </a:lnTo>
                  <a:lnTo>
                    <a:pt x="149" y="699"/>
                  </a:lnTo>
                  <a:lnTo>
                    <a:pt x="149" y="698"/>
                  </a:lnTo>
                  <a:lnTo>
                    <a:pt x="150" y="698"/>
                  </a:lnTo>
                  <a:lnTo>
                    <a:pt x="152" y="700"/>
                  </a:lnTo>
                  <a:lnTo>
                    <a:pt x="153" y="698"/>
                  </a:lnTo>
                  <a:lnTo>
                    <a:pt x="156" y="697"/>
                  </a:lnTo>
                  <a:lnTo>
                    <a:pt x="158" y="697"/>
                  </a:lnTo>
                  <a:lnTo>
                    <a:pt x="159" y="700"/>
                  </a:lnTo>
                  <a:lnTo>
                    <a:pt x="164" y="697"/>
                  </a:lnTo>
                  <a:lnTo>
                    <a:pt x="167" y="694"/>
                  </a:lnTo>
                  <a:lnTo>
                    <a:pt x="169" y="693"/>
                  </a:lnTo>
                  <a:lnTo>
                    <a:pt x="170" y="693"/>
                  </a:lnTo>
                  <a:lnTo>
                    <a:pt x="176" y="693"/>
                  </a:lnTo>
                  <a:lnTo>
                    <a:pt x="184" y="693"/>
                  </a:lnTo>
                  <a:lnTo>
                    <a:pt x="191" y="692"/>
                  </a:lnTo>
                  <a:lnTo>
                    <a:pt x="196" y="686"/>
                  </a:lnTo>
                  <a:lnTo>
                    <a:pt x="199" y="688"/>
                  </a:lnTo>
                  <a:lnTo>
                    <a:pt x="200" y="690"/>
                  </a:lnTo>
                  <a:lnTo>
                    <a:pt x="202" y="693"/>
                  </a:lnTo>
                  <a:lnTo>
                    <a:pt x="202" y="697"/>
                  </a:lnTo>
                  <a:lnTo>
                    <a:pt x="203" y="700"/>
                  </a:lnTo>
                  <a:lnTo>
                    <a:pt x="206" y="703"/>
                  </a:lnTo>
                  <a:lnTo>
                    <a:pt x="208" y="703"/>
                  </a:lnTo>
                  <a:lnTo>
                    <a:pt x="206" y="704"/>
                  </a:lnTo>
                  <a:lnTo>
                    <a:pt x="204" y="704"/>
                  </a:lnTo>
                  <a:lnTo>
                    <a:pt x="202" y="704"/>
                  </a:lnTo>
                  <a:lnTo>
                    <a:pt x="203" y="706"/>
                  </a:lnTo>
                  <a:lnTo>
                    <a:pt x="205" y="707"/>
                  </a:lnTo>
                  <a:lnTo>
                    <a:pt x="209" y="710"/>
                  </a:lnTo>
                  <a:lnTo>
                    <a:pt x="212" y="712"/>
                  </a:lnTo>
                  <a:lnTo>
                    <a:pt x="216" y="714"/>
                  </a:lnTo>
                  <a:lnTo>
                    <a:pt x="217" y="714"/>
                  </a:lnTo>
                  <a:lnTo>
                    <a:pt x="218" y="720"/>
                  </a:lnTo>
                  <a:lnTo>
                    <a:pt x="221" y="726"/>
                  </a:lnTo>
                  <a:lnTo>
                    <a:pt x="222" y="731"/>
                  </a:lnTo>
                  <a:lnTo>
                    <a:pt x="223" y="731"/>
                  </a:lnTo>
                  <a:lnTo>
                    <a:pt x="224" y="731"/>
                  </a:lnTo>
                  <a:lnTo>
                    <a:pt x="224" y="732"/>
                  </a:lnTo>
                  <a:lnTo>
                    <a:pt x="224" y="736"/>
                  </a:lnTo>
                  <a:lnTo>
                    <a:pt x="228" y="741"/>
                  </a:lnTo>
                  <a:lnTo>
                    <a:pt x="234" y="745"/>
                  </a:lnTo>
                  <a:lnTo>
                    <a:pt x="244" y="746"/>
                  </a:lnTo>
                  <a:lnTo>
                    <a:pt x="249" y="747"/>
                  </a:lnTo>
                  <a:lnTo>
                    <a:pt x="253" y="750"/>
                  </a:lnTo>
                  <a:lnTo>
                    <a:pt x="259" y="750"/>
                  </a:lnTo>
                  <a:lnTo>
                    <a:pt x="264" y="747"/>
                  </a:lnTo>
                  <a:lnTo>
                    <a:pt x="268" y="744"/>
                  </a:lnTo>
                  <a:lnTo>
                    <a:pt x="274" y="743"/>
                  </a:lnTo>
                  <a:lnTo>
                    <a:pt x="276" y="743"/>
                  </a:lnTo>
                  <a:lnTo>
                    <a:pt x="280" y="743"/>
                  </a:lnTo>
                  <a:lnTo>
                    <a:pt x="284" y="743"/>
                  </a:lnTo>
                  <a:lnTo>
                    <a:pt x="290" y="743"/>
                  </a:lnTo>
                  <a:lnTo>
                    <a:pt x="326" y="743"/>
                  </a:lnTo>
                  <a:lnTo>
                    <a:pt x="327" y="745"/>
                  </a:lnTo>
                  <a:lnTo>
                    <a:pt x="328" y="747"/>
                  </a:lnTo>
                  <a:lnTo>
                    <a:pt x="331" y="749"/>
                  </a:lnTo>
                  <a:lnTo>
                    <a:pt x="332" y="749"/>
                  </a:lnTo>
                  <a:lnTo>
                    <a:pt x="332" y="750"/>
                  </a:lnTo>
                  <a:lnTo>
                    <a:pt x="333" y="753"/>
                  </a:lnTo>
                  <a:lnTo>
                    <a:pt x="333" y="757"/>
                  </a:lnTo>
                  <a:lnTo>
                    <a:pt x="343" y="757"/>
                  </a:lnTo>
                  <a:lnTo>
                    <a:pt x="351" y="757"/>
                  </a:lnTo>
                  <a:lnTo>
                    <a:pt x="363" y="757"/>
                  </a:lnTo>
                  <a:lnTo>
                    <a:pt x="374" y="758"/>
                  </a:lnTo>
                  <a:lnTo>
                    <a:pt x="380" y="758"/>
                  </a:lnTo>
                  <a:lnTo>
                    <a:pt x="384" y="757"/>
                  </a:lnTo>
                  <a:lnTo>
                    <a:pt x="385" y="753"/>
                  </a:lnTo>
                  <a:lnTo>
                    <a:pt x="385" y="750"/>
                  </a:lnTo>
                  <a:lnTo>
                    <a:pt x="387" y="746"/>
                  </a:lnTo>
                  <a:lnTo>
                    <a:pt x="392" y="743"/>
                  </a:lnTo>
                  <a:lnTo>
                    <a:pt x="394" y="740"/>
                  </a:lnTo>
                  <a:lnTo>
                    <a:pt x="398" y="736"/>
                  </a:lnTo>
                  <a:lnTo>
                    <a:pt x="400" y="732"/>
                  </a:lnTo>
                  <a:lnTo>
                    <a:pt x="405" y="728"/>
                  </a:lnTo>
                  <a:lnTo>
                    <a:pt x="406" y="732"/>
                  </a:lnTo>
                  <a:lnTo>
                    <a:pt x="406" y="733"/>
                  </a:lnTo>
                  <a:lnTo>
                    <a:pt x="408" y="733"/>
                  </a:lnTo>
                  <a:lnTo>
                    <a:pt x="409" y="732"/>
                  </a:lnTo>
                  <a:lnTo>
                    <a:pt x="411" y="733"/>
                  </a:lnTo>
                  <a:lnTo>
                    <a:pt x="412" y="734"/>
                  </a:lnTo>
                  <a:lnTo>
                    <a:pt x="412" y="736"/>
                  </a:lnTo>
                  <a:lnTo>
                    <a:pt x="417" y="736"/>
                  </a:lnTo>
                  <a:lnTo>
                    <a:pt x="423" y="736"/>
                  </a:lnTo>
                  <a:lnTo>
                    <a:pt x="429" y="733"/>
                  </a:lnTo>
                  <a:lnTo>
                    <a:pt x="434" y="728"/>
                  </a:lnTo>
                  <a:lnTo>
                    <a:pt x="433" y="727"/>
                  </a:lnTo>
                  <a:lnTo>
                    <a:pt x="432" y="726"/>
                  </a:lnTo>
                  <a:lnTo>
                    <a:pt x="432" y="724"/>
                  </a:lnTo>
                  <a:lnTo>
                    <a:pt x="434" y="721"/>
                  </a:lnTo>
                  <a:lnTo>
                    <a:pt x="434" y="707"/>
                  </a:lnTo>
                  <a:lnTo>
                    <a:pt x="440" y="710"/>
                  </a:lnTo>
                  <a:lnTo>
                    <a:pt x="444" y="707"/>
                  </a:lnTo>
                  <a:lnTo>
                    <a:pt x="446" y="705"/>
                  </a:lnTo>
                  <a:lnTo>
                    <a:pt x="449" y="701"/>
                  </a:lnTo>
                  <a:lnTo>
                    <a:pt x="451" y="699"/>
                  </a:lnTo>
                  <a:lnTo>
                    <a:pt x="453" y="699"/>
                  </a:lnTo>
                  <a:lnTo>
                    <a:pt x="456" y="700"/>
                  </a:lnTo>
                  <a:lnTo>
                    <a:pt x="459" y="700"/>
                  </a:lnTo>
                  <a:lnTo>
                    <a:pt x="463" y="700"/>
                  </a:lnTo>
                  <a:lnTo>
                    <a:pt x="468" y="704"/>
                  </a:lnTo>
                  <a:lnTo>
                    <a:pt x="473" y="706"/>
                  </a:lnTo>
                  <a:lnTo>
                    <a:pt x="478" y="708"/>
                  </a:lnTo>
                  <a:lnTo>
                    <a:pt x="482" y="712"/>
                  </a:lnTo>
                  <a:lnTo>
                    <a:pt x="485" y="714"/>
                  </a:lnTo>
                  <a:lnTo>
                    <a:pt x="488" y="714"/>
                  </a:lnTo>
                  <a:lnTo>
                    <a:pt x="492" y="714"/>
                  </a:lnTo>
                  <a:lnTo>
                    <a:pt x="492" y="715"/>
                  </a:lnTo>
                  <a:lnTo>
                    <a:pt x="493" y="717"/>
                  </a:lnTo>
                  <a:lnTo>
                    <a:pt x="497" y="718"/>
                  </a:lnTo>
                  <a:lnTo>
                    <a:pt x="500" y="720"/>
                  </a:lnTo>
                  <a:lnTo>
                    <a:pt x="503" y="721"/>
                  </a:lnTo>
                  <a:lnTo>
                    <a:pt x="503" y="725"/>
                  </a:lnTo>
                  <a:lnTo>
                    <a:pt x="504" y="727"/>
                  </a:lnTo>
                  <a:lnTo>
                    <a:pt x="504" y="728"/>
                  </a:lnTo>
                  <a:lnTo>
                    <a:pt x="506" y="728"/>
                  </a:lnTo>
                  <a:lnTo>
                    <a:pt x="514" y="736"/>
                  </a:lnTo>
                  <a:lnTo>
                    <a:pt x="535" y="728"/>
                  </a:lnTo>
                  <a:lnTo>
                    <a:pt x="550" y="728"/>
                  </a:lnTo>
                  <a:lnTo>
                    <a:pt x="553" y="726"/>
                  </a:lnTo>
                  <a:lnTo>
                    <a:pt x="555" y="725"/>
                  </a:lnTo>
                  <a:lnTo>
                    <a:pt x="556" y="725"/>
                  </a:lnTo>
                  <a:lnTo>
                    <a:pt x="557" y="724"/>
                  </a:lnTo>
                  <a:lnTo>
                    <a:pt x="558" y="721"/>
                  </a:lnTo>
                  <a:lnTo>
                    <a:pt x="561" y="715"/>
                  </a:lnTo>
                  <a:lnTo>
                    <a:pt x="563" y="710"/>
                  </a:lnTo>
                  <a:lnTo>
                    <a:pt x="564" y="708"/>
                  </a:lnTo>
                  <a:lnTo>
                    <a:pt x="564" y="707"/>
                  </a:lnTo>
                  <a:lnTo>
                    <a:pt x="569" y="705"/>
                  </a:lnTo>
                  <a:lnTo>
                    <a:pt x="573" y="703"/>
                  </a:lnTo>
                  <a:lnTo>
                    <a:pt x="578" y="699"/>
                  </a:lnTo>
                  <a:lnTo>
                    <a:pt x="579" y="695"/>
                  </a:lnTo>
                  <a:lnTo>
                    <a:pt x="579" y="693"/>
                  </a:lnTo>
                  <a:lnTo>
                    <a:pt x="579" y="691"/>
                  </a:lnTo>
                  <a:lnTo>
                    <a:pt x="580" y="687"/>
                  </a:lnTo>
                  <a:lnTo>
                    <a:pt x="582" y="684"/>
                  </a:lnTo>
                  <a:lnTo>
                    <a:pt x="588" y="678"/>
                  </a:lnTo>
                  <a:lnTo>
                    <a:pt x="597" y="672"/>
                  </a:lnTo>
                  <a:lnTo>
                    <a:pt x="605" y="665"/>
                  </a:lnTo>
                  <a:lnTo>
                    <a:pt x="614" y="658"/>
                  </a:lnTo>
                  <a:lnTo>
                    <a:pt x="620" y="653"/>
                  </a:lnTo>
                  <a:lnTo>
                    <a:pt x="622" y="652"/>
                  </a:lnTo>
                  <a:lnTo>
                    <a:pt x="622" y="651"/>
                  </a:lnTo>
                  <a:lnTo>
                    <a:pt x="619" y="647"/>
                  </a:lnTo>
                  <a:lnTo>
                    <a:pt x="616" y="644"/>
                  </a:lnTo>
                  <a:lnTo>
                    <a:pt x="615" y="639"/>
                  </a:lnTo>
                  <a:lnTo>
                    <a:pt x="615" y="634"/>
                  </a:lnTo>
                  <a:lnTo>
                    <a:pt x="615" y="629"/>
                  </a:lnTo>
                  <a:lnTo>
                    <a:pt x="615" y="608"/>
                  </a:lnTo>
                  <a:lnTo>
                    <a:pt x="613" y="606"/>
                  </a:lnTo>
                  <a:lnTo>
                    <a:pt x="610" y="603"/>
                  </a:lnTo>
                  <a:lnTo>
                    <a:pt x="608" y="601"/>
                  </a:lnTo>
                  <a:lnTo>
                    <a:pt x="604" y="601"/>
                  </a:lnTo>
                  <a:lnTo>
                    <a:pt x="600" y="601"/>
                  </a:lnTo>
                  <a:lnTo>
                    <a:pt x="600" y="594"/>
                  </a:lnTo>
                  <a:lnTo>
                    <a:pt x="610" y="595"/>
                  </a:lnTo>
                  <a:lnTo>
                    <a:pt x="619" y="596"/>
                  </a:lnTo>
                  <a:lnTo>
                    <a:pt x="628" y="596"/>
                  </a:lnTo>
                  <a:lnTo>
                    <a:pt x="637" y="594"/>
                  </a:lnTo>
                  <a:lnTo>
                    <a:pt x="637" y="580"/>
                  </a:lnTo>
                  <a:lnTo>
                    <a:pt x="646" y="578"/>
                  </a:lnTo>
                  <a:lnTo>
                    <a:pt x="656" y="576"/>
                  </a:lnTo>
                  <a:lnTo>
                    <a:pt x="664" y="578"/>
                  </a:lnTo>
                  <a:lnTo>
                    <a:pt x="673" y="580"/>
                  </a:lnTo>
                  <a:lnTo>
                    <a:pt x="666" y="594"/>
                  </a:lnTo>
                  <a:lnTo>
                    <a:pt x="666" y="622"/>
                  </a:lnTo>
                  <a:lnTo>
                    <a:pt x="664" y="624"/>
                  </a:lnTo>
                  <a:lnTo>
                    <a:pt x="663" y="625"/>
                  </a:lnTo>
                  <a:lnTo>
                    <a:pt x="666" y="629"/>
                  </a:lnTo>
                  <a:lnTo>
                    <a:pt x="669" y="636"/>
                  </a:lnTo>
                  <a:lnTo>
                    <a:pt x="670" y="646"/>
                  </a:lnTo>
                  <a:lnTo>
                    <a:pt x="670" y="648"/>
                  </a:lnTo>
                  <a:lnTo>
                    <a:pt x="672" y="649"/>
                  </a:lnTo>
                  <a:lnTo>
                    <a:pt x="673" y="651"/>
                  </a:lnTo>
                  <a:lnTo>
                    <a:pt x="673" y="672"/>
                  </a:lnTo>
                  <a:lnTo>
                    <a:pt x="680" y="672"/>
                  </a:lnTo>
                  <a:lnTo>
                    <a:pt x="694" y="686"/>
                  </a:lnTo>
                  <a:lnTo>
                    <a:pt x="698" y="686"/>
                  </a:lnTo>
                  <a:lnTo>
                    <a:pt x="699" y="688"/>
                  </a:lnTo>
                  <a:lnTo>
                    <a:pt x="700" y="692"/>
                  </a:lnTo>
                  <a:lnTo>
                    <a:pt x="703" y="695"/>
                  </a:lnTo>
                  <a:lnTo>
                    <a:pt x="707" y="699"/>
                  </a:lnTo>
                  <a:lnTo>
                    <a:pt x="709" y="700"/>
                  </a:lnTo>
                  <a:lnTo>
                    <a:pt x="711" y="704"/>
                  </a:lnTo>
                  <a:lnTo>
                    <a:pt x="714" y="706"/>
                  </a:lnTo>
                  <a:lnTo>
                    <a:pt x="716" y="710"/>
                  </a:lnTo>
                  <a:lnTo>
                    <a:pt x="716" y="714"/>
                  </a:lnTo>
                  <a:lnTo>
                    <a:pt x="716" y="728"/>
                  </a:lnTo>
                  <a:lnTo>
                    <a:pt x="709" y="743"/>
                  </a:lnTo>
                  <a:lnTo>
                    <a:pt x="711" y="746"/>
                  </a:lnTo>
                  <a:lnTo>
                    <a:pt x="715" y="750"/>
                  </a:lnTo>
                  <a:lnTo>
                    <a:pt x="717" y="752"/>
                  </a:lnTo>
                  <a:lnTo>
                    <a:pt x="719" y="757"/>
                  </a:lnTo>
                  <a:lnTo>
                    <a:pt x="719" y="751"/>
                  </a:lnTo>
                  <a:lnTo>
                    <a:pt x="763" y="743"/>
                  </a:lnTo>
                  <a:lnTo>
                    <a:pt x="763" y="682"/>
                  </a:lnTo>
                  <a:lnTo>
                    <a:pt x="852" y="539"/>
                  </a:lnTo>
                  <a:lnTo>
                    <a:pt x="852" y="486"/>
                  </a:lnTo>
                  <a:lnTo>
                    <a:pt x="874" y="371"/>
                  </a:lnTo>
                  <a:lnTo>
                    <a:pt x="976" y="326"/>
                  </a:lnTo>
                  <a:lnTo>
                    <a:pt x="888" y="228"/>
                  </a:lnTo>
                  <a:lnTo>
                    <a:pt x="896" y="122"/>
                  </a:lnTo>
                  <a:lnTo>
                    <a:pt x="881" y="69"/>
                  </a:lnTo>
                  <a:lnTo>
                    <a:pt x="801" y="0"/>
                  </a:lnTo>
                  <a:lnTo>
                    <a:pt x="770" y="0"/>
                  </a:lnTo>
                  <a:lnTo>
                    <a:pt x="696" y="76"/>
                  </a:lnTo>
                  <a:lnTo>
                    <a:pt x="660" y="53"/>
                  </a:lnTo>
                  <a:lnTo>
                    <a:pt x="186" y="46"/>
                  </a:lnTo>
                  <a:lnTo>
                    <a:pt x="186" y="175"/>
                  </a:lnTo>
                  <a:lnTo>
                    <a:pt x="120" y="175"/>
                  </a:lnTo>
                  <a:lnTo>
                    <a:pt x="112" y="456"/>
                  </a:lnTo>
                  <a:lnTo>
                    <a:pt x="61" y="463"/>
                  </a:lnTo>
                  <a:lnTo>
                    <a:pt x="0" y="615"/>
                  </a:lnTo>
                  <a:lnTo>
                    <a:pt x="30" y="645"/>
                  </a:lnTo>
                  <a:lnTo>
                    <a:pt x="45" y="743"/>
                  </a:lnTo>
                  <a:lnTo>
                    <a:pt x="90" y="774"/>
                  </a:lnTo>
                  <a:lnTo>
                    <a:pt x="93" y="812"/>
                  </a:lnTo>
                  <a:lnTo>
                    <a:pt x="92" y="811"/>
                  </a:lnTo>
                  <a:close/>
                </a:path>
              </a:pathLst>
            </a:custGeom>
            <a:solidFill>
              <a:schemeClr val="accent3"/>
            </a:solidFill>
            <a:ln w="3175">
              <a:solidFill>
                <a:schemeClr val="accent3"/>
              </a:solidFill>
              <a:prstDash val="solid"/>
              <a:round/>
              <a:headEnd/>
              <a:tailEnd/>
            </a:ln>
          </p:spPr>
          <p:txBody>
            <a:bodyPr/>
            <a:lstStyle/>
            <a:p>
              <a:endParaRPr lang="en-GB"/>
            </a:p>
          </p:txBody>
        </p:sp>
      </p:grpSp>
      <p:sp>
        <p:nvSpPr>
          <p:cNvPr id="4" name="WorldText"/>
          <p:cNvSpPr>
            <a:spLocks noChangeArrowheads="1"/>
          </p:cNvSpPr>
          <p:nvPr userDrawn="1"/>
        </p:nvSpPr>
        <p:spPr bwMode="auto">
          <a:xfrm>
            <a:off x="520700" y="1776413"/>
            <a:ext cx="1970088" cy="4767262"/>
          </a:xfrm>
          <a:prstGeom prst="rect">
            <a:avLst/>
          </a:prstGeom>
          <a:noFill/>
          <a:ln w="12700">
            <a:noFill/>
            <a:miter lim="800000"/>
            <a:headEnd/>
            <a:tailEnd/>
          </a:ln>
          <a:effectLst/>
        </p:spPr>
        <p:txBody>
          <a:bodyPr lIns="103213" tIns="50701" rIns="103213" bIns="50701"/>
          <a:lstStyle/>
          <a:p>
            <a:pPr defTabSz="869152">
              <a:spcBef>
                <a:spcPts val="0"/>
              </a:spcBef>
              <a:defRPr/>
            </a:pPr>
            <a:r>
              <a:rPr lang="en-GB" altLang="en-GB" sz="900" dirty="0">
                <a:latin typeface="Arial" pitchFamily="34" charset="0"/>
                <a:cs typeface="Arial" pitchFamily="34" charset="0"/>
              </a:rPr>
              <a:t>Abu Dhabi</a:t>
            </a:r>
          </a:p>
          <a:p>
            <a:pPr defTabSz="869152">
              <a:spcBef>
                <a:spcPts val="0"/>
              </a:spcBef>
              <a:defRPr/>
            </a:pPr>
            <a:r>
              <a:rPr lang="en-GB" altLang="en-GB" sz="900" dirty="0">
                <a:latin typeface="Arial" pitchFamily="34" charset="0"/>
                <a:cs typeface="Arial" pitchFamily="34" charset="0"/>
              </a:rPr>
              <a:t>Amsterdam </a:t>
            </a:r>
          </a:p>
          <a:p>
            <a:pPr defTabSz="869152">
              <a:spcBef>
                <a:spcPts val="0"/>
              </a:spcBef>
              <a:defRPr/>
            </a:pPr>
            <a:r>
              <a:rPr lang="en-GB" altLang="en-GB" sz="900" dirty="0">
                <a:latin typeface="Arial" pitchFamily="34" charset="0"/>
                <a:cs typeface="Arial" pitchFamily="34" charset="0"/>
              </a:rPr>
              <a:t>Bangkok</a:t>
            </a:r>
          </a:p>
          <a:p>
            <a:pPr defTabSz="869152">
              <a:spcBef>
                <a:spcPts val="0"/>
              </a:spcBef>
              <a:defRPr/>
            </a:pPr>
            <a:r>
              <a:rPr lang="en-GB" altLang="en-GB" sz="900" dirty="0">
                <a:latin typeface="Arial" pitchFamily="34" charset="0"/>
                <a:cs typeface="Arial" pitchFamily="34" charset="0"/>
              </a:rPr>
              <a:t>Barcelona </a:t>
            </a:r>
          </a:p>
          <a:p>
            <a:pPr defTabSz="869152">
              <a:spcBef>
                <a:spcPts val="0"/>
              </a:spcBef>
              <a:defRPr/>
            </a:pPr>
            <a:r>
              <a:rPr lang="en-GB" altLang="en-GB" sz="900" dirty="0">
                <a:latin typeface="Arial" pitchFamily="34" charset="0"/>
                <a:cs typeface="Arial" pitchFamily="34" charset="0"/>
              </a:rPr>
              <a:t>Beijing </a:t>
            </a:r>
          </a:p>
          <a:p>
            <a:pPr defTabSz="869152">
              <a:spcBef>
                <a:spcPts val="0"/>
              </a:spcBef>
              <a:defRPr/>
            </a:pPr>
            <a:r>
              <a:rPr lang="en-GB" altLang="en-GB" sz="900" dirty="0">
                <a:latin typeface="Arial" pitchFamily="34" charset="0"/>
                <a:cs typeface="Arial" pitchFamily="34" charset="0"/>
              </a:rPr>
              <a:t>Brussels </a:t>
            </a:r>
          </a:p>
          <a:p>
            <a:pPr defTabSz="869152">
              <a:spcBef>
                <a:spcPts val="0"/>
              </a:spcBef>
              <a:defRPr/>
            </a:pPr>
            <a:r>
              <a:rPr lang="en-GB" altLang="en-GB" sz="900" dirty="0">
                <a:latin typeface="Arial" pitchFamily="34" charset="0"/>
                <a:cs typeface="Arial" pitchFamily="34" charset="0"/>
              </a:rPr>
              <a:t>Bucharest </a:t>
            </a:r>
            <a:r>
              <a:rPr lang="en-GB" altLang="en-GB" sz="900" dirty="0" smtClean="0">
                <a:latin typeface="Arial" pitchFamily="34" charset="0"/>
                <a:cs typeface="Arial" pitchFamily="34" charset="0"/>
              </a:rPr>
              <a:t/>
            </a:r>
            <a:br>
              <a:rPr lang="en-GB" altLang="en-GB" sz="900" dirty="0" smtClean="0">
                <a:latin typeface="Arial" pitchFamily="34" charset="0"/>
                <a:cs typeface="Arial" pitchFamily="34" charset="0"/>
              </a:rPr>
            </a:br>
            <a:r>
              <a:rPr lang="en-GB" altLang="en-GB" sz="900" dirty="0" smtClean="0">
                <a:latin typeface="Arial" pitchFamily="34" charset="0"/>
                <a:cs typeface="Arial" pitchFamily="34" charset="0"/>
              </a:rPr>
              <a:t>Casablanca</a:t>
            </a:r>
          </a:p>
          <a:p>
            <a:pPr defTabSz="869152">
              <a:spcBef>
                <a:spcPts val="0"/>
              </a:spcBef>
              <a:defRPr/>
            </a:pPr>
            <a:r>
              <a:rPr lang="en-GB" altLang="en-GB" sz="900" dirty="0" smtClean="0">
                <a:latin typeface="Arial" pitchFamily="34" charset="0"/>
                <a:cs typeface="Arial" pitchFamily="34" charset="0"/>
              </a:rPr>
              <a:t>Doha</a:t>
            </a:r>
            <a:endParaRPr lang="en-GB" altLang="en-GB" sz="900" dirty="0">
              <a:latin typeface="Arial" pitchFamily="34" charset="0"/>
              <a:cs typeface="Arial" pitchFamily="34" charset="0"/>
            </a:endParaRPr>
          </a:p>
          <a:p>
            <a:pPr defTabSz="869152">
              <a:spcBef>
                <a:spcPts val="0"/>
              </a:spcBef>
              <a:defRPr/>
            </a:pPr>
            <a:r>
              <a:rPr lang="en-GB" altLang="en-GB" sz="900" dirty="0">
                <a:latin typeface="Arial" pitchFamily="34" charset="0"/>
                <a:cs typeface="Arial" pitchFamily="34" charset="0"/>
              </a:rPr>
              <a:t>Dubai</a:t>
            </a:r>
          </a:p>
          <a:p>
            <a:pPr defTabSz="869152">
              <a:spcBef>
                <a:spcPts val="0"/>
              </a:spcBef>
              <a:defRPr/>
            </a:pPr>
            <a:r>
              <a:rPr lang="en-GB" altLang="en-GB" sz="900" dirty="0">
                <a:latin typeface="Arial" pitchFamily="34" charset="0"/>
                <a:cs typeface="Arial" pitchFamily="34" charset="0"/>
              </a:rPr>
              <a:t>Düsseldorf </a:t>
            </a:r>
          </a:p>
          <a:p>
            <a:pPr defTabSz="869152">
              <a:spcBef>
                <a:spcPts val="0"/>
              </a:spcBef>
              <a:defRPr/>
            </a:pPr>
            <a:r>
              <a:rPr lang="en-GB" altLang="en-GB" sz="900" dirty="0">
                <a:latin typeface="Arial" pitchFamily="34" charset="0"/>
                <a:cs typeface="Arial" pitchFamily="34" charset="0"/>
              </a:rPr>
              <a:t>Frankfurt</a:t>
            </a:r>
          </a:p>
          <a:p>
            <a:pPr defTabSz="869152">
              <a:spcBef>
                <a:spcPts val="0"/>
              </a:spcBef>
              <a:defRPr/>
            </a:pPr>
            <a:r>
              <a:rPr lang="en-GB" altLang="en-GB" sz="900" dirty="0">
                <a:latin typeface="Arial" pitchFamily="34" charset="0"/>
                <a:cs typeface="Arial" pitchFamily="34" charset="0"/>
              </a:rPr>
              <a:t>Hong Kong</a:t>
            </a:r>
          </a:p>
          <a:p>
            <a:pPr defTabSz="869152">
              <a:spcBef>
                <a:spcPts val="0"/>
              </a:spcBef>
              <a:defRPr/>
            </a:pPr>
            <a:r>
              <a:rPr lang="en-GB" altLang="en-GB" sz="900" dirty="0" smtClean="0">
                <a:latin typeface="Arial" pitchFamily="34" charset="0"/>
                <a:cs typeface="Arial" pitchFamily="34" charset="0"/>
              </a:rPr>
              <a:t>Istanbul</a:t>
            </a:r>
          </a:p>
          <a:p>
            <a:pPr defTabSz="869152">
              <a:spcBef>
                <a:spcPts val="0"/>
              </a:spcBef>
              <a:defRPr/>
            </a:pPr>
            <a:r>
              <a:rPr lang="en-US" altLang="en-GB" sz="900" dirty="0" smtClean="0">
                <a:latin typeface="Arial" pitchFamily="34" charset="0"/>
                <a:cs typeface="Arial" pitchFamily="34" charset="0"/>
              </a:rPr>
              <a:t>Jakarta*</a:t>
            </a:r>
            <a:endParaRPr lang="en-GB" altLang="en-GB" sz="900" dirty="0">
              <a:latin typeface="Arial" pitchFamily="34" charset="0"/>
              <a:cs typeface="Arial" pitchFamily="34" charset="0"/>
            </a:endParaRPr>
          </a:p>
          <a:p>
            <a:pPr defTabSz="869152">
              <a:spcBef>
                <a:spcPts val="0"/>
              </a:spcBef>
              <a:defRPr/>
            </a:pPr>
            <a:r>
              <a:rPr lang="en-GB" altLang="en-GB" sz="900" dirty="0">
                <a:latin typeface="Arial" pitchFamily="34" charset="0"/>
                <a:cs typeface="Arial" pitchFamily="34" charset="0"/>
              </a:rPr>
              <a:t>Kyiv</a:t>
            </a:r>
          </a:p>
          <a:p>
            <a:pPr defTabSz="869152">
              <a:spcBef>
                <a:spcPts val="0"/>
              </a:spcBef>
              <a:defRPr/>
            </a:pPr>
            <a:r>
              <a:rPr lang="en-GB" altLang="en-GB" sz="900" dirty="0">
                <a:latin typeface="Arial" pitchFamily="34" charset="0"/>
                <a:cs typeface="Arial" pitchFamily="34" charset="0"/>
              </a:rPr>
              <a:t>London </a:t>
            </a:r>
          </a:p>
          <a:p>
            <a:pPr defTabSz="869152">
              <a:spcBef>
                <a:spcPts val="0"/>
              </a:spcBef>
              <a:defRPr/>
            </a:pPr>
            <a:r>
              <a:rPr lang="en-GB" altLang="en-GB" sz="900" dirty="0">
                <a:latin typeface="Arial" pitchFamily="34" charset="0"/>
                <a:cs typeface="Arial" pitchFamily="34" charset="0"/>
              </a:rPr>
              <a:t>Luxembourg </a:t>
            </a:r>
          </a:p>
          <a:p>
            <a:pPr defTabSz="869152">
              <a:spcBef>
                <a:spcPts val="0"/>
              </a:spcBef>
              <a:defRPr/>
            </a:pPr>
            <a:r>
              <a:rPr lang="en-GB" altLang="en-GB" sz="900" dirty="0">
                <a:latin typeface="Arial" pitchFamily="34" charset="0"/>
                <a:cs typeface="Arial" pitchFamily="34" charset="0"/>
              </a:rPr>
              <a:t>Madrid </a:t>
            </a:r>
          </a:p>
          <a:p>
            <a:pPr defTabSz="869152">
              <a:spcBef>
                <a:spcPts val="0"/>
              </a:spcBef>
              <a:defRPr/>
            </a:pPr>
            <a:r>
              <a:rPr lang="en-GB" altLang="en-GB" sz="900" dirty="0">
                <a:latin typeface="Arial" pitchFamily="34" charset="0"/>
                <a:cs typeface="Arial" pitchFamily="34" charset="0"/>
              </a:rPr>
              <a:t>Milan</a:t>
            </a:r>
          </a:p>
          <a:p>
            <a:pPr defTabSz="869152">
              <a:spcBef>
                <a:spcPts val="0"/>
              </a:spcBef>
              <a:defRPr/>
            </a:pPr>
            <a:r>
              <a:rPr lang="en-GB" altLang="en-GB" sz="900" dirty="0">
                <a:latin typeface="Arial" pitchFamily="34" charset="0"/>
                <a:cs typeface="Arial" pitchFamily="34" charset="0"/>
              </a:rPr>
              <a:t>Moscow </a:t>
            </a:r>
          </a:p>
          <a:p>
            <a:pPr defTabSz="869152">
              <a:spcBef>
                <a:spcPts val="0"/>
              </a:spcBef>
              <a:defRPr/>
            </a:pPr>
            <a:r>
              <a:rPr lang="en-GB" altLang="en-GB" sz="900" dirty="0">
                <a:latin typeface="Arial" pitchFamily="34" charset="0"/>
                <a:cs typeface="Arial" pitchFamily="34" charset="0"/>
              </a:rPr>
              <a:t>Munich </a:t>
            </a:r>
          </a:p>
          <a:p>
            <a:pPr defTabSz="869152">
              <a:spcBef>
                <a:spcPts val="0"/>
              </a:spcBef>
              <a:defRPr/>
            </a:pPr>
            <a:r>
              <a:rPr lang="en-GB" altLang="en-GB" sz="900" dirty="0">
                <a:latin typeface="Arial" pitchFamily="34" charset="0"/>
                <a:cs typeface="Arial" pitchFamily="34" charset="0"/>
              </a:rPr>
              <a:t>New York </a:t>
            </a:r>
          </a:p>
          <a:p>
            <a:pPr defTabSz="869152">
              <a:spcBef>
                <a:spcPts val="0"/>
              </a:spcBef>
              <a:defRPr/>
            </a:pPr>
            <a:r>
              <a:rPr lang="en-GB" altLang="en-GB" sz="900" dirty="0">
                <a:latin typeface="Arial" pitchFamily="34" charset="0"/>
                <a:cs typeface="Arial" pitchFamily="34" charset="0"/>
              </a:rPr>
              <a:t>Paris </a:t>
            </a:r>
          </a:p>
          <a:p>
            <a:pPr defTabSz="869152">
              <a:spcBef>
                <a:spcPts val="0"/>
              </a:spcBef>
              <a:defRPr/>
            </a:pPr>
            <a:r>
              <a:rPr lang="en-GB" altLang="en-GB" sz="900" dirty="0">
                <a:latin typeface="Arial" pitchFamily="34" charset="0"/>
                <a:cs typeface="Arial" pitchFamily="34" charset="0"/>
              </a:rPr>
              <a:t>Perth</a:t>
            </a:r>
          </a:p>
          <a:p>
            <a:pPr defTabSz="869152">
              <a:spcBef>
                <a:spcPts val="0"/>
              </a:spcBef>
              <a:defRPr/>
            </a:pPr>
            <a:r>
              <a:rPr lang="en-GB" altLang="en-GB" sz="900" dirty="0">
                <a:latin typeface="Arial" pitchFamily="34" charset="0"/>
                <a:cs typeface="Arial" pitchFamily="34" charset="0"/>
              </a:rPr>
              <a:t>Prague</a:t>
            </a:r>
          </a:p>
          <a:p>
            <a:pPr defTabSz="869152">
              <a:spcBef>
                <a:spcPts val="0"/>
              </a:spcBef>
              <a:defRPr/>
            </a:pPr>
            <a:r>
              <a:rPr lang="en-GB" altLang="en-GB" sz="900" dirty="0" smtClean="0">
                <a:latin typeface="Arial" pitchFamily="34" charset="0"/>
                <a:cs typeface="Arial" pitchFamily="34" charset="0"/>
              </a:rPr>
              <a:t>Riyadh</a:t>
            </a:r>
            <a:endParaRPr lang="en-GB" altLang="en-GB" sz="900" dirty="0">
              <a:latin typeface="Arial" pitchFamily="34" charset="0"/>
              <a:cs typeface="Arial" pitchFamily="34" charset="0"/>
            </a:endParaRPr>
          </a:p>
          <a:p>
            <a:pPr defTabSz="869152">
              <a:spcBef>
                <a:spcPts val="0"/>
              </a:spcBef>
              <a:defRPr/>
            </a:pPr>
            <a:r>
              <a:rPr lang="en-GB" altLang="en-GB" sz="900" dirty="0">
                <a:latin typeface="Arial" pitchFamily="34" charset="0"/>
                <a:cs typeface="Arial" pitchFamily="34" charset="0"/>
              </a:rPr>
              <a:t>Rome </a:t>
            </a:r>
          </a:p>
          <a:p>
            <a:pPr defTabSz="869152">
              <a:spcBef>
                <a:spcPts val="0"/>
              </a:spcBef>
              <a:defRPr/>
            </a:pPr>
            <a:r>
              <a:rPr lang="en-GB" altLang="en-GB" sz="900" dirty="0">
                <a:latin typeface="Arial" pitchFamily="34" charset="0"/>
                <a:cs typeface="Arial" pitchFamily="34" charset="0"/>
              </a:rPr>
              <a:t>São</a:t>
            </a:r>
            <a:r>
              <a:rPr lang="en-US" altLang="en-GB" sz="900" dirty="0">
                <a:latin typeface="Arial" pitchFamily="34" charset="0"/>
                <a:cs typeface="Arial" pitchFamily="34" charset="0"/>
              </a:rPr>
              <a:t> </a:t>
            </a:r>
            <a:r>
              <a:rPr lang="en-US" altLang="en-GB" sz="900" dirty="0" smtClean="0">
                <a:latin typeface="Arial" pitchFamily="34" charset="0"/>
                <a:cs typeface="Arial" pitchFamily="34" charset="0"/>
              </a:rPr>
              <a:t>Paulo</a:t>
            </a:r>
          </a:p>
          <a:p>
            <a:pPr defTabSz="869152">
              <a:spcBef>
                <a:spcPts val="0"/>
              </a:spcBef>
              <a:defRPr/>
            </a:pPr>
            <a:r>
              <a:rPr lang="en-US" altLang="en-GB" sz="900" dirty="0" smtClean="0">
                <a:latin typeface="Arial" pitchFamily="34" charset="0"/>
                <a:cs typeface="Arial" pitchFamily="34" charset="0"/>
              </a:rPr>
              <a:t>Seoul </a:t>
            </a:r>
            <a:endParaRPr lang="en-US" altLang="en-GB" sz="900" dirty="0">
              <a:latin typeface="Arial" pitchFamily="34" charset="0"/>
              <a:cs typeface="Arial" pitchFamily="34" charset="0"/>
            </a:endParaRPr>
          </a:p>
          <a:p>
            <a:pPr defTabSz="869152">
              <a:spcBef>
                <a:spcPts val="0"/>
              </a:spcBef>
              <a:defRPr/>
            </a:pPr>
            <a:r>
              <a:rPr lang="en-GB" altLang="en-GB" sz="900" dirty="0">
                <a:latin typeface="Arial" pitchFamily="34" charset="0"/>
                <a:cs typeface="Arial" pitchFamily="34" charset="0"/>
              </a:rPr>
              <a:t>Shanghai </a:t>
            </a:r>
          </a:p>
          <a:p>
            <a:pPr defTabSz="869152">
              <a:spcBef>
                <a:spcPts val="0"/>
              </a:spcBef>
              <a:defRPr/>
            </a:pPr>
            <a:r>
              <a:rPr lang="en-GB" altLang="en-GB" sz="900" dirty="0">
                <a:latin typeface="Arial" pitchFamily="34" charset="0"/>
                <a:cs typeface="Arial" pitchFamily="34" charset="0"/>
              </a:rPr>
              <a:t>Singapore</a:t>
            </a:r>
          </a:p>
          <a:p>
            <a:pPr defTabSz="869152">
              <a:spcBef>
                <a:spcPts val="0"/>
              </a:spcBef>
              <a:defRPr/>
            </a:pPr>
            <a:r>
              <a:rPr lang="en-GB" altLang="en-GB" sz="900" dirty="0">
                <a:latin typeface="Arial" pitchFamily="34" charset="0"/>
                <a:cs typeface="Arial" pitchFamily="34" charset="0"/>
              </a:rPr>
              <a:t>Sydney</a:t>
            </a:r>
          </a:p>
          <a:p>
            <a:pPr defTabSz="869152">
              <a:spcBef>
                <a:spcPts val="0"/>
              </a:spcBef>
              <a:defRPr/>
            </a:pPr>
            <a:r>
              <a:rPr lang="en-GB" altLang="en-GB" sz="900" dirty="0">
                <a:latin typeface="Arial" pitchFamily="34" charset="0"/>
                <a:cs typeface="Arial" pitchFamily="34" charset="0"/>
              </a:rPr>
              <a:t>Tokyo </a:t>
            </a:r>
          </a:p>
          <a:p>
            <a:pPr defTabSz="869152">
              <a:spcBef>
                <a:spcPts val="0"/>
              </a:spcBef>
              <a:defRPr/>
            </a:pPr>
            <a:r>
              <a:rPr lang="en-GB" altLang="en-GB" sz="900" dirty="0" smtClean="0">
                <a:latin typeface="Arial" pitchFamily="34" charset="0"/>
                <a:cs typeface="Arial" pitchFamily="34" charset="0"/>
              </a:rPr>
              <a:t>Washington, D.C. </a:t>
            </a:r>
            <a:endParaRPr lang="en-GB" altLang="en-GB" sz="900" dirty="0">
              <a:latin typeface="Arial" pitchFamily="34" charset="0"/>
              <a:cs typeface="Arial" pitchFamily="34" charset="0"/>
            </a:endParaRPr>
          </a:p>
          <a:p>
            <a:pPr defTabSz="869152">
              <a:spcBef>
                <a:spcPts val="0"/>
              </a:spcBef>
              <a:defRPr/>
            </a:pPr>
            <a:r>
              <a:rPr lang="en-GB" altLang="en-GB" sz="900" dirty="0">
                <a:latin typeface="Arial" pitchFamily="34" charset="0"/>
                <a:cs typeface="Arial" pitchFamily="34" charset="0"/>
              </a:rPr>
              <a:t>Warsaw</a:t>
            </a:r>
          </a:p>
        </p:txBody>
      </p:sp>
      <p:sp>
        <p:nvSpPr>
          <p:cNvPr id="7" name="Title 8"/>
          <p:cNvSpPr>
            <a:spLocks noGrp="1"/>
          </p:cNvSpPr>
          <p:nvPr userDrawn="1">
            <p:ph type="title"/>
          </p:nvPr>
        </p:nvSpPr>
        <p:spPr>
          <a:xfrm>
            <a:off x="525463" y="303213"/>
            <a:ext cx="9632950" cy="1260475"/>
          </a:xfrm>
        </p:spPr>
        <p:txBody>
          <a:bodyPr/>
          <a:lstStyle/>
          <a:p>
            <a:r>
              <a:rPr lang="en-US" smtClean="0">
                <a:latin typeface="Arial" charset="0"/>
                <a:cs typeface="Arial" charset="0"/>
              </a:rPr>
              <a:t>Click to edit Master title style</a:t>
            </a:r>
            <a:endParaRPr lang="en-GB" smtClean="0">
              <a:latin typeface="Arial" charset="0"/>
              <a:cs typeface="Arial" charset="0"/>
            </a:endParaRPr>
          </a:p>
        </p:txBody>
      </p:sp>
      <p:sp>
        <p:nvSpPr>
          <p:cNvPr id="8" name="Content Placeholder 13"/>
          <p:cNvSpPr>
            <a:spLocks noGrp="1"/>
          </p:cNvSpPr>
          <p:nvPr userDrawn="1">
            <p:ph sz="quarter" idx="18" hasCustomPrompt="1"/>
          </p:nvPr>
        </p:nvSpPr>
        <p:spPr>
          <a:xfrm>
            <a:off x="525463" y="6923088"/>
            <a:ext cx="6865937" cy="176212"/>
          </a:xfrm>
        </p:spPr>
        <p:txBody>
          <a:bodyPr/>
          <a:lstStyle>
            <a:lvl1pPr>
              <a:defRPr sz="900" baseline="0">
                <a:solidFill>
                  <a:schemeClr val="tx2"/>
                </a:solidFill>
              </a:defRPr>
            </a:lvl1pPr>
          </a:lstStyle>
          <a:p>
            <a:pPr>
              <a:spcBef>
                <a:spcPct val="0"/>
              </a:spcBef>
            </a:pPr>
            <a:r>
              <a:rPr lang="en-GB" altLang="en-GB" dirty="0" smtClean="0">
                <a:latin typeface="Arial" charset="0"/>
                <a:cs typeface="Arial" charset="0"/>
              </a:rPr>
              <a:t>* Linda Widyati &amp; Partners in association with Clifford Chance.</a:t>
            </a:r>
            <a:endParaRPr lang="en-GB" altLang="en-GB" dirty="0">
              <a:latin typeface="Arial" charset="0"/>
              <a:cs typeface="Arial" charset="0"/>
            </a:endParaRPr>
          </a:p>
        </p:txBody>
      </p:sp>
      <p:sp>
        <p:nvSpPr>
          <p:cNvPr id="9" name="Slide Number Placeholder 5"/>
          <p:cNvSpPr>
            <a:spLocks noGrp="1"/>
          </p:cNvSpPr>
          <p:nvPr userDrawn="1">
            <p:ph type="sldNum" sz="quarter" idx="19"/>
          </p:nvPr>
        </p:nvSpPr>
        <p:spPr bwMode="auto">
          <a:xfrm>
            <a:off x="9786938" y="7099300"/>
            <a:ext cx="471487" cy="32067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A2E4F0C-2EA9-4689-A954-8C148CF4772E}" type="slidenum">
              <a:rPr lang="en-US" smtClean="0">
                <a:latin typeface="Arial" charset="0"/>
                <a:cs typeface="Arial" charset="0"/>
              </a:rPr>
              <a:pPr fontAlgn="base">
                <a:spcBef>
                  <a:spcPct val="0"/>
                </a:spcBef>
                <a:spcAft>
                  <a:spcPct val="0"/>
                </a:spcAft>
              </a:pPr>
              <a:t>‹#›</a:t>
            </a:fld>
            <a:endParaRPr lang="en-US" smtClean="0">
              <a:latin typeface="Arial" charset="0"/>
              <a:cs typeface="Arial" charset="0"/>
            </a:endParaRPr>
          </a:p>
        </p:txBody>
      </p:sp>
      <p:sp>
        <p:nvSpPr>
          <p:cNvPr id="10" name="Footer Placeholder 4"/>
          <p:cNvSpPr>
            <a:spLocks noGrp="1"/>
          </p:cNvSpPr>
          <p:nvPr userDrawn="1">
            <p:ph type="ftr" sz="quarter" idx="20"/>
          </p:nvPr>
        </p:nvSpPr>
        <p:spPr bwMode="auto">
          <a:xfrm>
            <a:off x="525463" y="7099300"/>
            <a:ext cx="6865937" cy="322263"/>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latin typeface="Arial" charset="0"/>
                <a:cs typeface="Arial" charset="0"/>
              </a:rPr>
              <a:t>Slide Library</a:t>
            </a:r>
          </a:p>
        </p:txBody>
      </p:sp>
      <p:grpSp>
        <p:nvGrpSpPr>
          <p:cNvPr id="2" name="Group 500"/>
          <p:cNvGrpSpPr/>
          <p:nvPr userDrawn="1"/>
        </p:nvGrpSpPr>
        <p:grpSpPr bwMode="gray">
          <a:xfrm>
            <a:off x="1701801" y="1957959"/>
            <a:ext cx="3683860" cy="2622647"/>
            <a:chOff x="2527763" y="1977010"/>
            <a:chExt cx="3316839" cy="2274943"/>
          </a:xfrm>
          <a:solidFill>
            <a:schemeClr val="accent3"/>
          </a:solidFill>
        </p:grpSpPr>
        <p:sp>
          <p:nvSpPr>
            <p:cNvPr id="12" name="Freeform 11"/>
            <p:cNvSpPr>
              <a:spLocks/>
            </p:cNvSpPr>
            <p:nvPr/>
          </p:nvSpPr>
          <p:spPr bwMode="gray">
            <a:xfrm>
              <a:off x="4549635" y="1977010"/>
              <a:ext cx="1294967" cy="963822"/>
            </a:xfrm>
            <a:custGeom>
              <a:avLst/>
              <a:gdLst/>
              <a:ahLst/>
              <a:cxnLst>
                <a:cxn ang="0">
                  <a:pos x="676" y="508"/>
                </a:cxn>
                <a:cxn ang="0">
                  <a:pos x="628" y="526"/>
                </a:cxn>
                <a:cxn ang="0">
                  <a:pos x="546" y="572"/>
                </a:cxn>
                <a:cxn ang="0">
                  <a:pos x="510" y="592"/>
                </a:cxn>
                <a:cxn ang="0">
                  <a:pos x="502" y="636"/>
                </a:cxn>
                <a:cxn ang="0">
                  <a:pos x="482" y="664"/>
                </a:cxn>
                <a:cxn ang="0">
                  <a:pos x="428" y="702"/>
                </a:cxn>
                <a:cxn ang="0">
                  <a:pos x="390" y="700"/>
                </a:cxn>
                <a:cxn ang="0">
                  <a:pos x="348" y="634"/>
                </a:cxn>
                <a:cxn ang="0">
                  <a:pos x="340" y="600"/>
                </a:cxn>
                <a:cxn ang="0">
                  <a:pos x="312" y="546"/>
                </a:cxn>
                <a:cxn ang="0">
                  <a:pos x="312" y="516"/>
                </a:cxn>
                <a:cxn ang="0">
                  <a:pos x="346" y="522"/>
                </a:cxn>
                <a:cxn ang="0">
                  <a:pos x="356" y="466"/>
                </a:cxn>
                <a:cxn ang="0">
                  <a:pos x="296" y="436"/>
                </a:cxn>
                <a:cxn ang="0">
                  <a:pos x="330" y="414"/>
                </a:cxn>
                <a:cxn ang="0">
                  <a:pos x="274" y="414"/>
                </a:cxn>
                <a:cxn ang="0">
                  <a:pos x="238" y="306"/>
                </a:cxn>
                <a:cxn ang="0">
                  <a:pos x="148" y="262"/>
                </a:cxn>
                <a:cxn ang="0">
                  <a:pos x="100" y="272"/>
                </a:cxn>
                <a:cxn ang="0">
                  <a:pos x="68" y="256"/>
                </a:cxn>
                <a:cxn ang="0">
                  <a:pos x="24" y="240"/>
                </a:cxn>
                <a:cxn ang="0">
                  <a:pos x="102" y="222"/>
                </a:cxn>
                <a:cxn ang="0">
                  <a:pos x="8" y="206"/>
                </a:cxn>
                <a:cxn ang="0">
                  <a:pos x="58" y="180"/>
                </a:cxn>
                <a:cxn ang="0">
                  <a:pos x="124" y="134"/>
                </a:cxn>
                <a:cxn ang="0">
                  <a:pos x="128" y="102"/>
                </a:cxn>
                <a:cxn ang="0">
                  <a:pos x="182" y="70"/>
                </a:cxn>
                <a:cxn ang="0">
                  <a:pos x="230" y="68"/>
                </a:cxn>
                <a:cxn ang="0">
                  <a:pos x="296" y="50"/>
                </a:cxn>
                <a:cxn ang="0">
                  <a:pos x="344" y="66"/>
                </a:cxn>
                <a:cxn ang="0">
                  <a:pos x="374" y="44"/>
                </a:cxn>
                <a:cxn ang="0">
                  <a:pos x="400" y="40"/>
                </a:cxn>
                <a:cxn ang="0">
                  <a:pos x="478" y="14"/>
                </a:cxn>
                <a:cxn ang="0">
                  <a:pos x="618" y="0"/>
                </a:cxn>
                <a:cxn ang="0">
                  <a:pos x="756" y="18"/>
                </a:cxn>
                <a:cxn ang="0">
                  <a:pos x="738" y="56"/>
                </a:cxn>
                <a:cxn ang="0">
                  <a:pos x="754" y="66"/>
                </a:cxn>
                <a:cxn ang="0">
                  <a:pos x="760" y="76"/>
                </a:cxn>
                <a:cxn ang="0">
                  <a:pos x="806" y="66"/>
                </a:cxn>
                <a:cxn ang="0">
                  <a:pos x="792" y="102"/>
                </a:cxn>
                <a:cxn ang="0">
                  <a:pos x="884" y="68"/>
                </a:cxn>
                <a:cxn ang="0">
                  <a:pos x="948" y="90"/>
                </a:cxn>
                <a:cxn ang="0">
                  <a:pos x="872" y="110"/>
                </a:cxn>
                <a:cxn ang="0">
                  <a:pos x="888" y="130"/>
                </a:cxn>
                <a:cxn ang="0">
                  <a:pos x="866" y="138"/>
                </a:cxn>
                <a:cxn ang="0">
                  <a:pos x="842" y="170"/>
                </a:cxn>
                <a:cxn ang="0">
                  <a:pos x="848" y="212"/>
                </a:cxn>
                <a:cxn ang="0">
                  <a:pos x="840" y="228"/>
                </a:cxn>
                <a:cxn ang="0">
                  <a:pos x="860" y="258"/>
                </a:cxn>
                <a:cxn ang="0">
                  <a:pos x="814" y="248"/>
                </a:cxn>
                <a:cxn ang="0">
                  <a:pos x="848" y="296"/>
                </a:cxn>
                <a:cxn ang="0">
                  <a:pos x="850" y="324"/>
                </a:cxn>
                <a:cxn ang="0">
                  <a:pos x="830" y="350"/>
                </a:cxn>
                <a:cxn ang="0">
                  <a:pos x="756" y="360"/>
                </a:cxn>
                <a:cxn ang="0">
                  <a:pos x="800" y="400"/>
                </a:cxn>
                <a:cxn ang="0">
                  <a:pos x="804" y="410"/>
                </a:cxn>
                <a:cxn ang="0">
                  <a:pos x="756" y="416"/>
                </a:cxn>
                <a:cxn ang="0">
                  <a:pos x="778" y="452"/>
                </a:cxn>
              </a:cxnLst>
              <a:rect l="0" t="0" r="r" b="b"/>
              <a:pathLst>
                <a:path w="962" h="716">
                  <a:moveTo>
                    <a:pt x="790" y="462"/>
                  </a:moveTo>
                  <a:lnTo>
                    <a:pt x="752" y="484"/>
                  </a:lnTo>
                  <a:lnTo>
                    <a:pt x="736" y="496"/>
                  </a:lnTo>
                  <a:lnTo>
                    <a:pt x="676" y="508"/>
                  </a:lnTo>
                  <a:lnTo>
                    <a:pt x="658" y="512"/>
                  </a:lnTo>
                  <a:lnTo>
                    <a:pt x="646" y="506"/>
                  </a:lnTo>
                  <a:lnTo>
                    <a:pt x="642" y="514"/>
                  </a:lnTo>
                  <a:lnTo>
                    <a:pt x="628" y="526"/>
                  </a:lnTo>
                  <a:lnTo>
                    <a:pt x="608" y="552"/>
                  </a:lnTo>
                  <a:lnTo>
                    <a:pt x="582" y="564"/>
                  </a:lnTo>
                  <a:lnTo>
                    <a:pt x="560" y="572"/>
                  </a:lnTo>
                  <a:lnTo>
                    <a:pt x="546" y="572"/>
                  </a:lnTo>
                  <a:lnTo>
                    <a:pt x="524" y="576"/>
                  </a:lnTo>
                  <a:lnTo>
                    <a:pt x="518" y="582"/>
                  </a:lnTo>
                  <a:lnTo>
                    <a:pt x="518" y="588"/>
                  </a:lnTo>
                  <a:lnTo>
                    <a:pt x="510" y="592"/>
                  </a:lnTo>
                  <a:lnTo>
                    <a:pt x="512" y="606"/>
                  </a:lnTo>
                  <a:lnTo>
                    <a:pt x="504" y="612"/>
                  </a:lnTo>
                  <a:lnTo>
                    <a:pt x="508" y="620"/>
                  </a:lnTo>
                  <a:lnTo>
                    <a:pt x="502" y="636"/>
                  </a:lnTo>
                  <a:lnTo>
                    <a:pt x="486" y="648"/>
                  </a:lnTo>
                  <a:lnTo>
                    <a:pt x="474" y="650"/>
                  </a:lnTo>
                  <a:lnTo>
                    <a:pt x="480" y="658"/>
                  </a:lnTo>
                  <a:lnTo>
                    <a:pt x="482" y="664"/>
                  </a:lnTo>
                  <a:lnTo>
                    <a:pt x="476" y="686"/>
                  </a:lnTo>
                  <a:lnTo>
                    <a:pt x="462" y="716"/>
                  </a:lnTo>
                  <a:lnTo>
                    <a:pt x="444" y="714"/>
                  </a:lnTo>
                  <a:lnTo>
                    <a:pt x="428" y="702"/>
                  </a:lnTo>
                  <a:lnTo>
                    <a:pt x="426" y="690"/>
                  </a:lnTo>
                  <a:lnTo>
                    <a:pt x="416" y="694"/>
                  </a:lnTo>
                  <a:lnTo>
                    <a:pt x="406" y="694"/>
                  </a:lnTo>
                  <a:lnTo>
                    <a:pt x="390" y="700"/>
                  </a:lnTo>
                  <a:lnTo>
                    <a:pt x="374" y="672"/>
                  </a:lnTo>
                  <a:lnTo>
                    <a:pt x="356" y="654"/>
                  </a:lnTo>
                  <a:lnTo>
                    <a:pt x="362" y="644"/>
                  </a:lnTo>
                  <a:lnTo>
                    <a:pt x="348" y="634"/>
                  </a:lnTo>
                  <a:lnTo>
                    <a:pt x="348" y="618"/>
                  </a:lnTo>
                  <a:lnTo>
                    <a:pt x="360" y="604"/>
                  </a:lnTo>
                  <a:lnTo>
                    <a:pt x="354" y="594"/>
                  </a:lnTo>
                  <a:lnTo>
                    <a:pt x="340" y="600"/>
                  </a:lnTo>
                  <a:lnTo>
                    <a:pt x="324" y="588"/>
                  </a:lnTo>
                  <a:lnTo>
                    <a:pt x="312" y="572"/>
                  </a:lnTo>
                  <a:lnTo>
                    <a:pt x="304" y="560"/>
                  </a:lnTo>
                  <a:lnTo>
                    <a:pt x="312" y="546"/>
                  </a:lnTo>
                  <a:lnTo>
                    <a:pt x="316" y="540"/>
                  </a:lnTo>
                  <a:lnTo>
                    <a:pt x="304" y="540"/>
                  </a:lnTo>
                  <a:lnTo>
                    <a:pt x="302" y="528"/>
                  </a:lnTo>
                  <a:lnTo>
                    <a:pt x="312" y="516"/>
                  </a:lnTo>
                  <a:lnTo>
                    <a:pt x="318" y="516"/>
                  </a:lnTo>
                  <a:lnTo>
                    <a:pt x="336" y="520"/>
                  </a:lnTo>
                  <a:lnTo>
                    <a:pt x="342" y="522"/>
                  </a:lnTo>
                  <a:lnTo>
                    <a:pt x="346" y="522"/>
                  </a:lnTo>
                  <a:lnTo>
                    <a:pt x="348" y="520"/>
                  </a:lnTo>
                  <a:lnTo>
                    <a:pt x="344" y="500"/>
                  </a:lnTo>
                  <a:lnTo>
                    <a:pt x="344" y="478"/>
                  </a:lnTo>
                  <a:lnTo>
                    <a:pt x="356" y="466"/>
                  </a:lnTo>
                  <a:lnTo>
                    <a:pt x="352" y="456"/>
                  </a:lnTo>
                  <a:lnTo>
                    <a:pt x="330" y="456"/>
                  </a:lnTo>
                  <a:lnTo>
                    <a:pt x="310" y="444"/>
                  </a:lnTo>
                  <a:lnTo>
                    <a:pt x="296" y="436"/>
                  </a:lnTo>
                  <a:lnTo>
                    <a:pt x="318" y="434"/>
                  </a:lnTo>
                  <a:lnTo>
                    <a:pt x="342" y="442"/>
                  </a:lnTo>
                  <a:lnTo>
                    <a:pt x="344" y="430"/>
                  </a:lnTo>
                  <a:lnTo>
                    <a:pt x="330" y="414"/>
                  </a:lnTo>
                  <a:lnTo>
                    <a:pt x="320" y="410"/>
                  </a:lnTo>
                  <a:lnTo>
                    <a:pt x="304" y="400"/>
                  </a:lnTo>
                  <a:lnTo>
                    <a:pt x="296" y="412"/>
                  </a:lnTo>
                  <a:lnTo>
                    <a:pt x="274" y="414"/>
                  </a:lnTo>
                  <a:lnTo>
                    <a:pt x="274" y="398"/>
                  </a:lnTo>
                  <a:lnTo>
                    <a:pt x="288" y="378"/>
                  </a:lnTo>
                  <a:lnTo>
                    <a:pt x="264" y="332"/>
                  </a:lnTo>
                  <a:lnTo>
                    <a:pt x="238" y="306"/>
                  </a:lnTo>
                  <a:lnTo>
                    <a:pt x="228" y="294"/>
                  </a:lnTo>
                  <a:lnTo>
                    <a:pt x="226" y="284"/>
                  </a:lnTo>
                  <a:lnTo>
                    <a:pt x="196" y="274"/>
                  </a:lnTo>
                  <a:lnTo>
                    <a:pt x="148" y="262"/>
                  </a:lnTo>
                  <a:lnTo>
                    <a:pt x="138" y="266"/>
                  </a:lnTo>
                  <a:lnTo>
                    <a:pt x="118" y="274"/>
                  </a:lnTo>
                  <a:lnTo>
                    <a:pt x="106" y="264"/>
                  </a:lnTo>
                  <a:lnTo>
                    <a:pt x="100" y="272"/>
                  </a:lnTo>
                  <a:lnTo>
                    <a:pt x="94" y="276"/>
                  </a:lnTo>
                  <a:lnTo>
                    <a:pt x="76" y="272"/>
                  </a:lnTo>
                  <a:lnTo>
                    <a:pt x="52" y="262"/>
                  </a:lnTo>
                  <a:lnTo>
                    <a:pt x="68" y="256"/>
                  </a:lnTo>
                  <a:lnTo>
                    <a:pt x="76" y="252"/>
                  </a:lnTo>
                  <a:lnTo>
                    <a:pt x="62" y="250"/>
                  </a:lnTo>
                  <a:lnTo>
                    <a:pt x="42" y="250"/>
                  </a:lnTo>
                  <a:lnTo>
                    <a:pt x="24" y="240"/>
                  </a:lnTo>
                  <a:lnTo>
                    <a:pt x="30" y="234"/>
                  </a:lnTo>
                  <a:lnTo>
                    <a:pt x="60" y="234"/>
                  </a:lnTo>
                  <a:lnTo>
                    <a:pt x="100" y="230"/>
                  </a:lnTo>
                  <a:lnTo>
                    <a:pt x="102" y="222"/>
                  </a:lnTo>
                  <a:lnTo>
                    <a:pt x="84" y="222"/>
                  </a:lnTo>
                  <a:lnTo>
                    <a:pt x="62" y="224"/>
                  </a:lnTo>
                  <a:lnTo>
                    <a:pt x="40" y="220"/>
                  </a:lnTo>
                  <a:lnTo>
                    <a:pt x="8" y="206"/>
                  </a:lnTo>
                  <a:lnTo>
                    <a:pt x="0" y="196"/>
                  </a:lnTo>
                  <a:lnTo>
                    <a:pt x="8" y="188"/>
                  </a:lnTo>
                  <a:lnTo>
                    <a:pt x="32" y="184"/>
                  </a:lnTo>
                  <a:lnTo>
                    <a:pt x="58" y="180"/>
                  </a:lnTo>
                  <a:lnTo>
                    <a:pt x="76" y="170"/>
                  </a:lnTo>
                  <a:lnTo>
                    <a:pt x="106" y="170"/>
                  </a:lnTo>
                  <a:lnTo>
                    <a:pt x="122" y="156"/>
                  </a:lnTo>
                  <a:lnTo>
                    <a:pt x="124" y="134"/>
                  </a:lnTo>
                  <a:lnTo>
                    <a:pt x="112" y="140"/>
                  </a:lnTo>
                  <a:lnTo>
                    <a:pt x="82" y="128"/>
                  </a:lnTo>
                  <a:lnTo>
                    <a:pt x="102" y="114"/>
                  </a:lnTo>
                  <a:lnTo>
                    <a:pt x="128" y="102"/>
                  </a:lnTo>
                  <a:lnTo>
                    <a:pt x="160" y="92"/>
                  </a:lnTo>
                  <a:lnTo>
                    <a:pt x="184" y="100"/>
                  </a:lnTo>
                  <a:lnTo>
                    <a:pt x="190" y="80"/>
                  </a:lnTo>
                  <a:lnTo>
                    <a:pt x="182" y="70"/>
                  </a:lnTo>
                  <a:lnTo>
                    <a:pt x="212" y="66"/>
                  </a:lnTo>
                  <a:lnTo>
                    <a:pt x="222" y="76"/>
                  </a:lnTo>
                  <a:lnTo>
                    <a:pt x="238" y="80"/>
                  </a:lnTo>
                  <a:lnTo>
                    <a:pt x="230" y="68"/>
                  </a:lnTo>
                  <a:lnTo>
                    <a:pt x="226" y="62"/>
                  </a:lnTo>
                  <a:lnTo>
                    <a:pt x="224" y="60"/>
                  </a:lnTo>
                  <a:lnTo>
                    <a:pt x="224" y="58"/>
                  </a:lnTo>
                  <a:lnTo>
                    <a:pt x="296" y="50"/>
                  </a:lnTo>
                  <a:lnTo>
                    <a:pt x="304" y="70"/>
                  </a:lnTo>
                  <a:lnTo>
                    <a:pt x="316" y="66"/>
                  </a:lnTo>
                  <a:lnTo>
                    <a:pt x="312" y="48"/>
                  </a:lnTo>
                  <a:lnTo>
                    <a:pt x="344" y="66"/>
                  </a:lnTo>
                  <a:lnTo>
                    <a:pt x="366" y="66"/>
                  </a:lnTo>
                  <a:lnTo>
                    <a:pt x="350" y="56"/>
                  </a:lnTo>
                  <a:lnTo>
                    <a:pt x="358" y="44"/>
                  </a:lnTo>
                  <a:lnTo>
                    <a:pt x="374" y="44"/>
                  </a:lnTo>
                  <a:lnTo>
                    <a:pt x="404" y="56"/>
                  </a:lnTo>
                  <a:lnTo>
                    <a:pt x="442" y="74"/>
                  </a:lnTo>
                  <a:lnTo>
                    <a:pt x="450" y="68"/>
                  </a:lnTo>
                  <a:lnTo>
                    <a:pt x="400" y="40"/>
                  </a:lnTo>
                  <a:lnTo>
                    <a:pt x="422" y="34"/>
                  </a:lnTo>
                  <a:lnTo>
                    <a:pt x="424" y="24"/>
                  </a:lnTo>
                  <a:lnTo>
                    <a:pt x="450" y="16"/>
                  </a:lnTo>
                  <a:lnTo>
                    <a:pt x="478" y="14"/>
                  </a:lnTo>
                  <a:lnTo>
                    <a:pt x="510" y="18"/>
                  </a:lnTo>
                  <a:lnTo>
                    <a:pt x="534" y="16"/>
                  </a:lnTo>
                  <a:lnTo>
                    <a:pt x="562" y="4"/>
                  </a:lnTo>
                  <a:lnTo>
                    <a:pt x="618" y="0"/>
                  </a:lnTo>
                  <a:lnTo>
                    <a:pt x="680" y="0"/>
                  </a:lnTo>
                  <a:lnTo>
                    <a:pt x="716" y="4"/>
                  </a:lnTo>
                  <a:lnTo>
                    <a:pt x="746" y="12"/>
                  </a:lnTo>
                  <a:lnTo>
                    <a:pt x="756" y="18"/>
                  </a:lnTo>
                  <a:lnTo>
                    <a:pt x="760" y="24"/>
                  </a:lnTo>
                  <a:lnTo>
                    <a:pt x="814" y="38"/>
                  </a:lnTo>
                  <a:lnTo>
                    <a:pt x="800" y="48"/>
                  </a:lnTo>
                  <a:lnTo>
                    <a:pt x="738" y="56"/>
                  </a:lnTo>
                  <a:lnTo>
                    <a:pt x="676" y="58"/>
                  </a:lnTo>
                  <a:lnTo>
                    <a:pt x="668" y="70"/>
                  </a:lnTo>
                  <a:lnTo>
                    <a:pt x="694" y="64"/>
                  </a:lnTo>
                  <a:lnTo>
                    <a:pt x="754" y="66"/>
                  </a:lnTo>
                  <a:lnTo>
                    <a:pt x="740" y="76"/>
                  </a:lnTo>
                  <a:lnTo>
                    <a:pt x="726" y="80"/>
                  </a:lnTo>
                  <a:lnTo>
                    <a:pt x="734" y="82"/>
                  </a:lnTo>
                  <a:lnTo>
                    <a:pt x="760" y="76"/>
                  </a:lnTo>
                  <a:lnTo>
                    <a:pt x="774" y="68"/>
                  </a:lnTo>
                  <a:lnTo>
                    <a:pt x="782" y="58"/>
                  </a:lnTo>
                  <a:lnTo>
                    <a:pt x="800" y="58"/>
                  </a:lnTo>
                  <a:lnTo>
                    <a:pt x="806" y="66"/>
                  </a:lnTo>
                  <a:lnTo>
                    <a:pt x="806" y="82"/>
                  </a:lnTo>
                  <a:lnTo>
                    <a:pt x="774" y="104"/>
                  </a:lnTo>
                  <a:lnTo>
                    <a:pt x="770" y="114"/>
                  </a:lnTo>
                  <a:lnTo>
                    <a:pt x="792" y="102"/>
                  </a:lnTo>
                  <a:lnTo>
                    <a:pt x="820" y="86"/>
                  </a:lnTo>
                  <a:lnTo>
                    <a:pt x="836" y="74"/>
                  </a:lnTo>
                  <a:lnTo>
                    <a:pt x="868" y="84"/>
                  </a:lnTo>
                  <a:lnTo>
                    <a:pt x="884" y="68"/>
                  </a:lnTo>
                  <a:lnTo>
                    <a:pt x="914" y="66"/>
                  </a:lnTo>
                  <a:lnTo>
                    <a:pt x="946" y="70"/>
                  </a:lnTo>
                  <a:lnTo>
                    <a:pt x="962" y="80"/>
                  </a:lnTo>
                  <a:lnTo>
                    <a:pt x="948" y="90"/>
                  </a:lnTo>
                  <a:lnTo>
                    <a:pt x="922" y="98"/>
                  </a:lnTo>
                  <a:lnTo>
                    <a:pt x="916" y="106"/>
                  </a:lnTo>
                  <a:lnTo>
                    <a:pt x="906" y="110"/>
                  </a:lnTo>
                  <a:lnTo>
                    <a:pt x="872" y="110"/>
                  </a:lnTo>
                  <a:lnTo>
                    <a:pt x="852" y="116"/>
                  </a:lnTo>
                  <a:lnTo>
                    <a:pt x="870" y="120"/>
                  </a:lnTo>
                  <a:lnTo>
                    <a:pt x="896" y="122"/>
                  </a:lnTo>
                  <a:lnTo>
                    <a:pt x="888" y="130"/>
                  </a:lnTo>
                  <a:lnTo>
                    <a:pt x="850" y="128"/>
                  </a:lnTo>
                  <a:lnTo>
                    <a:pt x="832" y="132"/>
                  </a:lnTo>
                  <a:lnTo>
                    <a:pt x="840" y="140"/>
                  </a:lnTo>
                  <a:lnTo>
                    <a:pt x="866" y="138"/>
                  </a:lnTo>
                  <a:lnTo>
                    <a:pt x="876" y="138"/>
                  </a:lnTo>
                  <a:lnTo>
                    <a:pt x="868" y="146"/>
                  </a:lnTo>
                  <a:lnTo>
                    <a:pt x="844" y="152"/>
                  </a:lnTo>
                  <a:lnTo>
                    <a:pt x="842" y="170"/>
                  </a:lnTo>
                  <a:lnTo>
                    <a:pt x="822" y="180"/>
                  </a:lnTo>
                  <a:lnTo>
                    <a:pt x="812" y="208"/>
                  </a:lnTo>
                  <a:lnTo>
                    <a:pt x="822" y="210"/>
                  </a:lnTo>
                  <a:lnTo>
                    <a:pt x="848" y="212"/>
                  </a:lnTo>
                  <a:lnTo>
                    <a:pt x="836" y="220"/>
                  </a:lnTo>
                  <a:lnTo>
                    <a:pt x="836" y="224"/>
                  </a:lnTo>
                  <a:lnTo>
                    <a:pt x="838" y="226"/>
                  </a:lnTo>
                  <a:lnTo>
                    <a:pt x="840" y="228"/>
                  </a:lnTo>
                  <a:lnTo>
                    <a:pt x="854" y="234"/>
                  </a:lnTo>
                  <a:lnTo>
                    <a:pt x="868" y="238"/>
                  </a:lnTo>
                  <a:lnTo>
                    <a:pt x="864" y="250"/>
                  </a:lnTo>
                  <a:lnTo>
                    <a:pt x="860" y="258"/>
                  </a:lnTo>
                  <a:lnTo>
                    <a:pt x="858" y="260"/>
                  </a:lnTo>
                  <a:lnTo>
                    <a:pt x="846" y="252"/>
                  </a:lnTo>
                  <a:lnTo>
                    <a:pt x="836" y="244"/>
                  </a:lnTo>
                  <a:lnTo>
                    <a:pt x="814" y="248"/>
                  </a:lnTo>
                  <a:lnTo>
                    <a:pt x="814" y="262"/>
                  </a:lnTo>
                  <a:lnTo>
                    <a:pt x="834" y="268"/>
                  </a:lnTo>
                  <a:lnTo>
                    <a:pt x="850" y="280"/>
                  </a:lnTo>
                  <a:lnTo>
                    <a:pt x="848" y="296"/>
                  </a:lnTo>
                  <a:lnTo>
                    <a:pt x="828" y="298"/>
                  </a:lnTo>
                  <a:lnTo>
                    <a:pt x="840" y="312"/>
                  </a:lnTo>
                  <a:lnTo>
                    <a:pt x="846" y="320"/>
                  </a:lnTo>
                  <a:lnTo>
                    <a:pt x="850" y="324"/>
                  </a:lnTo>
                  <a:lnTo>
                    <a:pt x="850" y="328"/>
                  </a:lnTo>
                  <a:lnTo>
                    <a:pt x="838" y="334"/>
                  </a:lnTo>
                  <a:lnTo>
                    <a:pt x="826" y="336"/>
                  </a:lnTo>
                  <a:lnTo>
                    <a:pt x="830" y="350"/>
                  </a:lnTo>
                  <a:lnTo>
                    <a:pt x="812" y="356"/>
                  </a:lnTo>
                  <a:lnTo>
                    <a:pt x="790" y="356"/>
                  </a:lnTo>
                  <a:lnTo>
                    <a:pt x="768" y="354"/>
                  </a:lnTo>
                  <a:lnTo>
                    <a:pt x="756" y="360"/>
                  </a:lnTo>
                  <a:lnTo>
                    <a:pt x="768" y="372"/>
                  </a:lnTo>
                  <a:lnTo>
                    <a:pt x="800" y="372"/>
                  </a:lnTo>
                  <a:lnTo>
                    <a:pt x="804" y="382"/>
                  </a:lnTo>
                  <a:lnTo>
                    <a:pt x="800" y="400"/>
                  </a:lnTo>
                  <a:lnTo>
                    <a:pt x="782" y="386"/>
                  </a:lnTo>
                  <a:lnTo>
                    <a:pt x="774" y="386"/>
                  </a:lnTo>
                  <a:lnTo>
                    <a:pt x="776" y="392"/>
                  </a:lnTo>
                  <a:lnTo>
                    <a:pt x="804" y="410"/>
                  </a:lnTo>
                  <a:lnTo>
                    <a:pt x="810" y="446"/>
                  </a:lnTo>
                  <a:lnTo>
                    <a:pt x="790" y="444"/>
                  </a:lnTo>
                  <a:lnTo>
                    <a:pt x="770" y="430"/>
                  </a:lnTo>
                  <a:lnTo>
                    <a:pt x="756" y="416"/>
                  </a:lnTo>
                  <a:lnTo>
                    <a:pt x="750" y="414"/>
                  </a:lnTo>
                  <a:lnTo>
                    <a:pt x="750" y="432"/>
                  </a:lnTo>
                  <a:lnTo>
                    <a:pt x="756" y="446"/>
                  </a:lnTo>
                  <a:lnTo>
                    <a:pt x="778" y="452"/>
                  </a:lnTo>
                  <a:lnTo>
                    <a:pt x="804" y="454"/>
                  </a:lnTo>
                  <a:lnTo>
                    <a:pt x="790" y="462"/>
                  </a:lnTo>
                  <a:close/>
                </a:path>
              </a:pathLst>
            </a:custGeom>
            <a:grpFill/>
            <a:ln w="3175">
              <a:solidFill>
                <a:schemeClr val="accent3"/>
              </a:solidFill>
              <a:prstDash val="solid"/>
              <a:round/>
              <a:headEnd/>
              <a:tailEnd/>
            </a:ln>
          </p:spPr>
          <p:txBody>
            <a:bodyPr/>
            <a:lstStyle/>
            <a:p>
              <a:pPr>
                <a:defRPr/>
              </a:pPr>
              <a:endParaRPr lang="en-GB"/>
            </a:p>
          </p:txBody>
        </p:sp>
        <p:sp>
          <p:nvSpPr>
            <p:cNvPr id="13" name="Freeform 14"/>
            <p:cNvSpPr>
              <a:spLocks/>
            </p:cNvSpPr>
            <p:nvPr/>
          </p:nvSpPr>
          <p:spPr bwMode="gray">
            <a:xfrm>
              <a:off x="3599274" y="3681198"/>
              <a:ext cx="648830" cy="411913"/>
            </a:xfrm>
            <a:custGeom>
              <a:avLst/>
              <a:gdLst/>
              <a:ahLst/>
              <a:cxnLst>
                <a:cxn ang="0">
                  <a:pos x="76" y="18"/>
                </a:cxn>
                <a:cxn ang="0">
                  <a:pos x="146" y="18"/>
                </a:cxn>
                <a:cxn ang="0">
                  <a:pos x="196" y="38"/>
                </a:cxn>
                <a:cxn ang="0">
                  <a:pos x="226" y="62"/>
                </a:cxn>
                <a:cxn ang="0">
                  <a:pos x="258" y="58"/>
                </a:cxn>
                <a:cxn ang="0">
                  <a:pos x="282" y="96"/>
                </a:cxn>
                <a:cxn ang="0">
                  <a:pos x="318" y="116"/>
                </a:cxn>
                <a:cxn ang="0">
                  <a:pos x="308" y="152"/>
                </a:cxn>
                <a:cxn ang="0">
                  <a:pos x="312" y="192"/>
                </a:cxn>
                <a:cxn ang="0">
                  <a:pos x="338" y="234"/>
                </a:cxn>
                <a:cxn ang="0">
                  <a:pos x="376" y="244"/>
                </a:cxn>
                <a:cxn ang="0">
                  <a:pos x="424" y="220"/>
                </a:cxn>
                <a:cxn ang="0">
                  <a:pos x="442" y="192"/>
                </a:cxn>
                <a:cxn ang="0">
                  <a:pos x="482" y="194"/>
                </a:cxn>
                <a:cxn ang="0">
                  <a:pos x="470" y="220"/>
                </a:cxn>
                <a:cxn ang="0">
                  <a:pos x="464" y="246"/>
                </a:cxn>
                <a:cxn ang="0">
                  <a:pos x="452" y="246"/>
                </a:cxn>
                <a:cxn ang="0">
                  <a:pos x="416" y="254"/>
                </a:cxn>
                <a:cxn ang="0">
                  <a:pos x="424" y="272"/>
                </a:cxn>
                <a:cxn ang="0">
                  <a:pos x="412" y="282"/>
                </a:cxn>
                <a:cxn ang="0">
                  <a:pos x="402" y="288"/>
                </a:cxn>
                <a:cxn ang="0">
                  <a:pos x="392" y="300"/>
                </a:cxn>
                <a:cxn ang="0">
                  <a:pos x="364" y="280"/>
                </a:cxn>
                <a:cxn ang="0">
                  <a:pos x="338" y="284"/>
                </a:cxn>
                <a:cxn ang="0">
                  <a:pos x="298" y="276"/>
                </a:cxn>
                <a:cxn ang="0">
                  <a:pos x="254" y="260"/>
                </a:cxn>
                <a:cxn ang="0">
                  <a:pos x="218" y="240"/>
                </a:cxn>
                <a:cxn ang="0">
                  <a:pos x="186" y="212"/>
                </a:cxn>
                <a:cxn ang="0">
                  <a:pos x="192" y="186"/>
                </a:cxn>
                <a:cxn ang="0">
                  <a:pos x="156" y="146"/>
                </a:cxn>
                <a:cxn ang="0">
                  <a:pos x="126" y="120"/>
                </a:cxn>
                <a:cxn ang="0">
                  <a:pos x="100" y="86"/>
                </a:cxn>
                <a:cxn ang="0">
                  <a:pos x="72" y="48"/>
                </a:cxn>
                <a:cxn ang="0">
                  <a:pos x="50" y="20"/>
                </a:cxn>
                <a:cxn ang="0">
                  <a:pos x="40" y="38"/>
                </a:cxn>
                <a:cxn ang="0">
                  <a:pos x="64" y="76"/>
                </a:cxn>
                <a:cxn ang="0">
                  <a:pos x="90" y="108"/>
                </a:cxn>
                <a:cxn ang="0">
                  <a:pos x="106" y="146"/>
                </a:cxn>
                <a:cxn ang="0">
                  <a:pos x="120" y="156"/>
                </a:cxn>
                <a:cxn ang="0">
                  <a:pos x="108" y="158"/>
                </a:cxn>
                <a:cxn ang="0">
                  <a:pos x="84" y="134"/>
                </a:cxn>
                <a:cxn ang="0">
                  <a:pos x="72" y="108"/>
                </a:cxn>
                <a:cxn ang="0">
                  <a:pos x="48" y="98"/>
                </a:cxn>
                <a:cxn ang="0">
                  <a:pos x="42" y="84"/>
                </a:cxn>
                <a:cxn ang="0">
                  <a:pos x="46" y="74"/>
                </a:cxn>
                <a:cxn ang="0">
                  <a:pos x="30" y="56"/>
                </a:cxn>
                <a:cxn ang="0">
                  <a:pos x="12" y="24"/>
                </a:cxn>
              </a:cxnLst>
              <a:rect l="0" t="0" r="r" b="b"/>
              <a:pathLst>
                <a:path w="482" h="306">
                  <a:moveTo>
                    <a:pt x="0" y="2"/>
                  </a:moveTo>
                  <a:lnTo>
                    <a:pt x="32" y="0"/>
                  </a:lnTo>
                  <a:lnTo>
                    <a:pt x="76" y="18"/>
                  </a:lnTo>
                  <a:lnTo>
                    <a:pt x="92" y="24"/>
                  </a:lnTo>
                  <a:lnTo>
                    <a:pt x="138" y="24"/>
                  </a:lnTo>
                  <a:lnTo>
                    <a:pt x="146" y="18"/>
                  </a:lnTo>
                  <a:lnTo>
                    <a:pt x="166" y="14"/>
                  </a:lnTo>
                  <a:lnTo>
                    <a:pt x="186" y="30"/>
                  </a:lnTo>
                  <a:lnTo>
                    <a:pt x="196" y="38"/>
                  </a:lnTo>
                  <a:lnTo>
                    <a:pt x="198" y="54"/>
                  </a:lnTo>
                  <a:lnTo>
                    <a:pt x="214" y="64"/>
                  </a:lnTo>
                  <a:lnTo>
                    <a:pt x="226" y="62"/>
                  </a:lnTo>
                  <a:lnTo>
                    <a:pt x="228" y="52"/>
                  </a:lnTo>
                  <a:lnTo>
                    <a:pt x="236" y="48"/>
                  </a:lnTo>
                  <a:lnTo>
                    <a:pt x="258" y="58"/>
                  </a:lnTo>
                  <a:lnTo>
                    <a:pt x="264" y="72"/>
                  </a:lnTo>
                  <a:lnTo>
                    <a:pt x="274" y="84"/>
                  </a:lnTo>
                  <a:lnTo>
                    <a:pt x="282" y="96"/>
                  </a:lnTo>
                  <a:lnTo>
                    <a:pt x="290" y="108"/>
                  </a:lnTo>
                  <a:lnTo>
                    <a:pt x="306" y="114"/>
                  </a:lnTo>
                  <a:lnTo>
                    <a:pt x="318" y="116"/>
                  </a:lnTo>
                  <a:lnTo>
                    <a:pt x="314" y="124"/>
                  </a:lnTo>
                  <a:lnTo>
                    <a:pt x="310" y="136"/>
                  </a:lnTo>
                  <a:lnTo>
                    <a:pt x="308" y="152"/>
                  </a:lnTo>
                  <a:lnTo>
                    <a:pt x="308" y="162"/>
                  </a:lnTo>
                  <a:lnTo>
                    <a:pt x="308" y="174"/>
                  </a:lnTo>
                  <a:lnTo>
                    <a:pt x="312" y="192"/>
                  </a:lnTo>
                  <a:lnTo>
                    <a:pt x="322" y="210"/>
                  </a:lnTo>
                  <a:lnTo>
                    <a:pt x="330" y="222"/>
                  </a:lnTo>
                  <a:lnTo>
                    <a:pt x="338" y="234"/>
                  </a:lnTo>
                  <a:lnTo>
                    <a:pt x="348" y="240"/>
                  </a:lnTo>
                  <a:lnTo>
                    <a:pt x="360" y="244"/>
                  </a:lnTo>
                  <a:lnTo>
                    <a:pt x="376" y="244"/>
                  </a:lnTo>
                  <a:lnTo>
                    <a:pt x="396" y="240"/>
                  </a:lnTo>
                  <a:lnTo>
                    <a:pt x="416" y="236"/>
                  </a:lnTo>
                  <a:lnTo>
                    <a:pt x="424" y="220"/>
                  </a:lnTo>
                  <a:lnTo>
                    <a:pt x="424" y="210"/>
                  </a:lnTo>
                  <a:lnTo>
                    <a:pt x="428" y="200"/>
                  </a:lnTo>
                  <a:lnTo>
                    <a:pt x="442" y="192"/>
                  </a:lnTo>
                  <a:lnTo>
                    <a:pt x="452" y="192"/>
                  </a:lnTo>
                  <a:lnTo>
                    <a:pt x="470" y="192"/>
                  </a:lnTo>
                  <a:lnTo>
                    <a:pt x="482" y="194"/>
                  </a:lnTo>
                  <a:lnTo>
                    <a:pt x="478" y="206"/>
                  </a:lnTo>
                  <a:lnTo>
                    <a:pt x="472" y="214"/>
                  </a:lnTo>
                  <a:lnTo>
                    <a:pt x="470" y="220"/>
                  </a:lnTo>
                  <a:lnTo>
                    <a:pt x="468" y="232"/>
                  </a:lnTo>
                  <a:lnTo>
                    <a:pt x="468" y="244"/>
                  </a:lnTo>
                  <a:lnTo>
                    <a:pt x="464" y="246"/>
                  </a:lnTo>
                  <a:lnTo>
                    <a:pt x="460" y="240"/>
                  </a:lnTo>
                  <a:lnTo>
                    <a:pt x="456" y="242"/>
                  </a:lnTo>
                  <a:lnTo>
                    <a:pt x="452" y="246"/>
                  </a:lnTo>
                  <a:lnTo>
                    <a:pt x="446" y="252"/>
                  </a:lnTo>
                  <a:lnTo>
                    <a:pt x="434" y="252"/>
                  </a:lnTo>
                  <a:lnTo>
                    <a:pt x="416" y="254"/>
                  </a:lnTo>
                  <a:lnTo>
                    <a:pt x="414" y="258"/>
                  </a:lnTo>
                  <a:lnTo>
                    <a:pt x="416" y="266"/>
                  </a:lnTo>
                  <a:lnTo>
                    <a:pt x="424" y="272"/>
                  </a:lnTo>
                  <a:lnTo>
                    <a:pt x="428" y="278"/>
                  </a:lnTo>
                  <a:lnTo>
                    <a:pt x="424" y="280"/>
                  </a:lnTo>
                  <a:lnTo>
                    <a:pt x="412" y="282"/>
                  </a:lnTo>
                  <a:lnTo>
                    <a:pt x="408" y="280"/>
                  </a:lnTo>
                  <a:lnTo>
                    <a:pt x="406" y="284"/>
                  </a:lnTo>
                  <a:lnTo>
                    <a:pt x="402" y="288"/>
                  </a:lnTo>
                  <a:lnTo>
                    <a:pt x="400" y="294"/>
                  </a:lnTo>
                  <a:lnTo>
                    <a:pt x="398" y="306"/>
                  </a:lnTo>
                  <a:lnTo>
                    <a:pt x="392" y="300"/>
                  </a:lnTo>
                  <a:lnTo>
                    <a:pt x="382" y="290"/>
                  </a:lnTo>
                  <a:lnTo>
                    <a:pt x="372" y="284"/>
                  </a:lnTo>
                  <a:lnTo>
                    <a:pt x="364" y="280"/>
                  </a:lnTo>
                  <a:lnTo>
                    <a:pt x="356" y="278"/>
                  </a:lnTo>
                  <a:lnTo>
                    <a:pt x="346" y="280"/>
                  </a:lnTo>
                  <a:lnTo>
                    <a:pt x="338" y="284"/>
                  </a:lnTo>
                  <a:lnTo>
                    <a:pt x="328" y="286"/>
                  </a:lnTo>
                  <a:lnTo>
                    <a:pt x="312" y="282"/>
                  </a:lnTo>
                  <a:lnTo>
                    <a:pt x="298" y="276"/>
                  </a:lnTo>
                  <a:lnTo>
                    <a:pt x="282" y="270"/>
                  </a:lnTo>
                  <a:lnTo>
                    <a:pt x="264" y="264"/>
                  </a:lnTo>
                  <a:lnTo>
                    <a:pt x="254" y="260"/>
                  </a:lnTo>
                  <a:lnTo>
                    <a:pt x="246" y="248"/>
                  </a:lnTo>
                  <a:lnTo>
                    <a:pt x="232" y="248"/>
                  </a:lnTo>
                  <a:lnTo>
                    <a:pt x="218" y="240"/>
                  </a:lnTo>
                  <a:lnTo>
                    <a:pt x="204" y="232"/>
                  </a:lnTo>
                  <a:lnTo>
                    <a:pt x="192" y="222"/>
                  </a:lnTo>
                  <a:lnTo>
                    <a:pt x="186" y="212"/>
                  </a:lnTo>
                  <a:lnTo>
                    <a:pt x="186" y="202"/>
                  </a:lnTo>
                  <a:lnTo>
                    <a:pt x="192" y="196"/>
                  </a:lnTo>
                  <a:lnTo>
                    <a:pt x="192" y="186"/>
                  </a:lnTo>
                  <a:lnTo>
                    <a:pt x="178" y="168"/>
                  </a:lnTo>
                  <a:lnTo>
                    <a:pt x="168" y="156"/>
                  </a:lnTo>
                  <a:lnTo>
                    <a:pt x="156" y="146"/>
                  </a:lnTo>
                  <a:lnTo>
                    <a:pt x="146" y="134"/>
                  </a:lnTo>
                  <a:lnTo>
                    <a:pt x="134" y="126"/>
                  </a:lnTo>
                  <a:lnTo>
                    <a:pt x="126" y="120"/>
                  </a:lnTo>
                  <a:lnTo>
                    <a:pt x="126" y="106"/>
                  </a:lnTo>
                  <a:lnTo>
                    <a:pt x="110" y="96"/>
                  </a:lnTo>
                  <a:lnTo>
                    <a:pt x="100" y="86"/>
                  </a:lnTo>
                  <a:lnTo>
                    <a:pt x="88" y="70"/>
                  </a:lnTo>
                  <a:lnTo>
                    <a:pt x="78" y="60"/>
                  </a:lnTo>
                  <a:lnTo>
                    <a:pt x="72" y="48"/>
                  </a:lnTo>
                  <a:lnTo>
                    <a:pt x="66" y="34"/>
                  </a:lnTo>
                  <a:lnTo>
                    <a:pt x="64" y="28"/>
                  </a:lnTo>
                  <a:lnTo>
                    <a:pt x="50" y="20"/>
                  </a:lnTo>
                  <a:lnTo>
                    <a:pt x="38" y="20"/>
                  </a:lnTo>
                  <a:lnTo>
                    <a:pt x="36" y="26"/>
                  </a:lnTo>
                  <a:lnTo>
                    <a:pt x="40" y="38"/>
                  </a:lnTo>
                  <a:lnTo>
                    <a:pt x="46" y="52"/>
                  </a:lnTo>
                  <a:lnTo>
                    <a:pt x="56" y="62"/>
                  </a:lnTo>
                  <a:lnTo>
                    <a:pt x="64" y="76"/>
                  </a:lnTo>
                  <a:lnTo>
                    <a:pt x="72" y="86"/>
                  </a:lnTo>
                  <a:lnTo>
                    <a:pt x="80" y="96"/>
                  </a:lnTo>
                  <a:lnTo>
                    <a:pt x="90" y="108"/>
                  </a:lnTo>
                  <a:lnTo>
                    <a:pt x="98" y="124"/>
                  </a:lnTo>
                  <a:lnTo>
                    <a:pt x="104" y="136"/>
                  </a:lnTo>
                  <a:lnTo>
                    <a:pt x="106" y="146"/>
                  </a:lnTo>
                  <a:lnTo>
                    <a:pt x="114" y="146"/>
                  </a:lnTo>
                  <a:lnTo>
                    <a:pt x="118" y="152"/>
                  </a:lnTo>
                  <a:lnTo>
                    <a:pt x="120" y="156"/>
                  </a:lnTo>
                  <a:lnTo>
                    <a:pt x="122" y="166"/>
                  </a:lnTo>
                  <a:lnTo>
                    <a:pt x="114" y="170"/>
                  </a:lnTo>
                  <a:lnTo>
                    <a:pt x="108" y="158"/>
                  </a:lnTo>
                  <a:lnTo>
                    <a:pt x="100" y="152"/>
                  </a:lnTo>
                  <a:lnTo>
                    <a:pt x="92" y="144"/>
                  </a:lnTo>
                  <a:lnTo>
                    <a:pt x="84" y="134"/>
                  </a:lnTo>
                  <a:lnTo>
                    <a:pt x="82" y="126"/>
                  </a:lnTo>
                  <a:lnTo>
                    <a:pt x="80" y="116"/>
                  </a:lnTo>
                  <a:lnTo>
                    <a:pt x="72" y="108"/>
                  </a:lnTo>
                  <a:lnTo>
                    <a:pt x="66" y="104"/>
                  </a:lnTo>
                  <a:lnTo>
                    <a:pt x="56" y="102"/>
                  </a:lnTo>
                  <a:lnTo>
                    <a:pt x="48" y="98"/>
                  </a:lnTo>
                  <a:lnTo>
                    <a:pt x="40" y="90"/>
                  </a:lnTo>
                  <a:lnTo>
                    <a:pt x="38" y="86"/>
                  </a:lnTo>
                  <a:lnTo>
                    <a:pt x="42" y="84"/>
                  </a:lnTo>
                  <a:lnTo>
                    <a:pt x="46" y="84"/>
                  </a:lnTo>
                  <a:lnTo>
                    <a:pt x="48" y="80"/>
                  </a:lnTo>
                  <a:lnTo>
                    <a:pt x="46" y="74"/>
                  </a:lnTo>
                  <a:lnTo>
                    <a:pt x="42" y="64"/>
                  </a:lnTo>
                  <a:lnTo>
                    <a:pt x="38" y="60"/>
                  </a:lnTo>
                  <a:lnTo>
                    <a:pt x="30" y="56"/>
                  </a:lnTo>
                  <a:lnTo>
                    <a:pt x="22" y="46"/>
                  </a:lnTo>
                  <a:lnTo>
                    <a:pt x="16" y="32"/>
                  </a:lnTo>
                  <a:lnTo>
                    <a:pt x="12" y="24"/>
                  </a:lnTo>
                  <a:lnTo>
                    <a:pt x="8" y="14"/>
                  </a:lnTo>
                  <a:lnTo>
                    <a:pt x="0" y="2"/>
                  </a:lnTo>
                  <a:close/>
                </a:path>
              </a:pathLst>
            </a:custGeom>
            <a:grpFill/>
            <a:ln w="3175">
              <a:solidFill>
                <a:schemeClr val="accent3"/>
              </a:solidFill>
              <a:prstDash val="solid"/>
              <a:round/>
              <a:headEnd/>
              <a:tailEnd/>
            </a:ln>
          </p:spPr>
          <p:txBody>
            <a:bodyPr/>
            <a:lstStyle/>
            <a:p>
              <a:pPr>
                <a:defRPr/>
              </a:pPr>
              <a:endParaRPr lang="en-GB"/>
            </a:p>
          </p:txBody>
        </p:sp>
        <p:grpSp>
          <p:nvGrpSpPr>
            <p:cNvPr id="3" name="Group 51"/>
            <p:cNvGrpSpPr>
              <a:grpSpLocks/>
            </p:cNvGrpSpPr>
            <p:nvPr/>
          </p:nvGrpSpPr>
          <p:grpSpPr bwMode="gray">
            <a:xfrm>
              <a:off x="3093133" y="2001237"/>
              <a:ext cx="1884568" cy="1451112"/>
              <a:chOff x="464" y="783"/>
              <a:chExt cx="1400" cy="1078"/>
            </a:xfrm>
            <a:grpFill/>
          </p:grpSpPr>
          <p:sp>
            <p:nvSpPr>
              <p:cNvPr id="46" name="Freeform 2"/>
              <p:cNvSpPr>
                <a:spLocks/>
              </p:cNvSpPr>
              <p:nvPr/>
            </p:nvSpPr>
            <p:spPr bwMode="gray">
              <a:xfrm>
                <a:off x="704" y="1087"/>
                <a:ext cx="166" cy="104"/>
              </a:xfrm>
              <a:custGeom>
                <a:avLst/>
                <a:gdLst/>
                <a:ahLst/>
                <a:cxnLst>
                  <a:cxn ang="0">
                    <a:pos x="20" y="6"/>
                  </a:cxn>
                  <a:cxn ang="0">
                    <a:pos x="20" y="14"/>
                  </a:cxn>
                  <a:cxn ang="0">
                    <a:pos x="28" y="22"/>
                  </a:cxn>
                  <a:cxn ang="0">
                    <a:pos x="28" y="28"/>
                  </a:cxn>
                  <a:cxn ang="0">
                    <a:pos x="24" y="34"/>
                  </a:cxn>
                  <a:cxn ang="0">
                    <a:pos x="20" y="44"/>
                  </a:cxn>
                  <a:cxn ang="0">
                    <a:pos x="12" y="54"/>
                  </a:cxn>
                  <a:cxn ang="0">
                    <a:pos x="8" y="68"/>
                  </a:cxn>
                  <a:cxn ang="0">
                    <a:pos x="0" y="76"/>
                  </a:cxn>
                  <a:cxn ang="0">
                    <a:pos x="12" y="80"/>
                  </a:cxn>
                  <a:cxn ang="0">
                    <a:pos x="20" y="84"/>
                  </a:cxn>
                  <a:cxn ang="0">
                    <a:pos x="32" y="92"/>
                  </a:cxn>
                  <a:cxn ang="0">
                    <a:pos x="42" y="104"/>
                  </a:cxn>
                  <a:cxn ang="0">
                    <a:pos x="54" y="100"/>
                  </a:cxn>
                  <a:cxn ang="0">
                    <a:pos x="68" y="92"/>
                  </a:cxn>
                  <a:cxn ang="0">
                    <a:pos x="80" y="92"/>
                  </a:cxn>
                  <a:cxn ang="0">
                    <a:pos x="86" y="82"/>
                  </a:cxn>
                  <a:cxn ang="0">
                    <a:pos x="90" y="72"/>
                  </a:cxn>
                  <a:cxn ang="0">
                    <a:pos x="102" y="66"/>
                  </a:cxn>
                  <a:cxn ang="0">
                    <a:pos x="106" y="58"/>
                  </a:cxn>
                  <a:cxn ang="0">
                    <a:pos x="120" y="50"/>
                  </a:cxn>
                  <a:cxn ang="0">
                    <a:pos x="140" y="40"/>
                  </a:cxn>
                  <a:cxn ang="0">
                    <a:pos x="166" y="32"/>
                  </a:cxn>
                  <a:cxn ang="0">
                    <a:pos x="158" y="26"/>
                  </a:cxn>
                  <a:cxn ang="0">
                    <a:pos x="142" y="16"/>
                  </a:cxn>
                  <a:cxn ang="0">
                    <a:pos x="128" y="8"/>
                  </a:cxn>
                  <a:cxn ang="0">
                    <a:pos x="114" y="10"/>
                  </a:cxn>
                  <a:cxn ang="0">
                    <a:pos x="106" y="16"/>
                  </a:cxn>
                  <a:cxn ang="0">
                    <a:pos x="94" y="14"/>
                  </a:cxn>
                  <a:cxn ang="0">
                    <a:pos x="74" y="6"/>
                  </a:cxn>
                  <a:cxn ang="0">
                    <a:pos x="72" y="0"/>
                  </a:cxn>
                  <a:cxn ang="0">
                    <a:pos x="54" y="0"/>
                  </a:cxn>
                  <a:cxn ang="0">
                    <a:pos x="52" y="6"/>
                  </a:cxn>
                  <a:cxn ang="0">
                    <a:pos x="34" y="4"/>
                  </a:cxn>
                  <a:cxn ang="0">
                    <a:pos x="20" y="6"/>
                  </a:cxn>
                </a:cxnLst>
                <a:rect l="0" t="0" r="r" b="b"/>
                <a:pathLst>
                  <a:path w="166" h="104">
                    <a:moveTo>
                      <a:pt x="20" y="6"/>
                    </a:moveTo>
                    <a:lnTo>
                      <a:pt x="20" y="14"/>
                    </a:lnTo>
                    <a:lnTo>
                      <a:pt x="28" y="22"/>
                    </a:lnTo>
                    <a:lnTo>
                      <a:pt x="28" y="28"/>
                    </a:lnTo>
                    <a:lnTo>
                      <a:pt x="24" y="34"/>
                    </a:lnTo>
                    <a:lnTo>
                      <a:pt x="20" y="44"/>
                    </a:lnTo>
                    <a:lnTo>
                      <a:pt x="12" y="54"/>
                    </a:lnTo>
                    <a:lnTo>
                      <a:pt x="8" y="68"/>
                    </a:lnTo>
                    <a:lnTo>
                      <a:pt x="0" y="76"/>
                    </a:lnTo>
                    <a:lnTo>
                      <a:pt x="12" y="80"/>
                    </a:lnTo>
                    <a:lnTo>
                      <a:pt x="20" y="84"/>
                    </a:lnTo>
                    <a:lnTo>
                      <a:pt x="32" y="92"/>
                    </a:lnTo>
                    <a:lnTo>
                      <a:pt x="42" y="104"/>
                    </a:lnTo>
                    <a:lnTo>
                      <a:pt x="54" y="100"/>
                    </a:lnTo>
                    <a:lnTo>
                      <a:pt x="68" y="92"/>
                    </a:lnTo>
                    <a:lnTo>
                      <a:pt x="80" y="92"/>
                    </a:lnTo>
                    <a:lnTo>
                      <a:pt x="86" y="82"/>
                    </a:lnTo>
                    <a:lnTo>
                      <a:pt x="90" y="72"/>
                    </a:lnTo>
                    <a:lnTo>
                      <a:pt x="102" y="66"/>
                    </a:lnTo>
                    <a:lnTo>
                      <a:pt x="106" y="58"/>
                    </a:lnTo>
                    <a:lnTo>
                      <a:pt x="120" y="50"/>
                    </a:lnTo>
                    <a:lnTo>
                      <a:pt x="140" y="40"/>
                    </a:lnTo>
                    <a:lnTo>
                      <a:pt x="166" y="32"/>
                    </a:lnTo>
                    <a:lnTo>
                      <a:pt x="158" y="26"/>
                    </a:lnTo>
                    <a:lnTo>
                      <a:pt x="142" y="16"/>
                    </a:lnTo>
                    <a:lnTo>
                      <a:pt x="128" y="8"/>
                    </a:lnTo>
                    <a:lnTo>
                      <a:pt x="114" y="10"/>
                    </a:lnTo>
                    <a:lnTo>
                      <a:pt x="106" y="16"/>
                    </a:lnTo>
                    <a:lnTo>
                      <a:pt x="94" y="14"/>
                    </a:lnTo>
                    <a:lnTo>
                      <a:pt x="74" y="6"/>
                    </a:lnTo>
                    <a:lnTo>
                      <a:pt x="72" y="0"/>
                    </a:lnTo>
                    <a:lnTo>
                      <a:pt x="54" y="0"/>
                    </a:lnTo>
                    <a:lnTo>
                      <a:pt x="52" y="6"/>
                    </a:lnTo>
                    <a:lnTo>
                      <a:pt x="34" y="4"/>
                    </a:lnTo>
                    <a:lnTo>
                      <a:pt x="20" y="6"/>
                    </a:lnTo>
                    <a:close/>
                  </a:path>
                </a:pathLst>
              </a:custGeom>
              <a:grpFill/>
              <a:ln w="3175">
                <a:solidFill>
                  <a:schemeClr val="accent3"/>
                </a:solidFill>
                <a:prstDash val="solid"/>
                <a:round/>
                <a:headEnd/>
                <a:tailEnd/>
              </a:ln>
            </p:spPr>
            <p:txBody>
              <a:bodyPr/>
              <a:lstStyle/>
              <a:p>
                <a:pPr>
                  <a:defRPr/>
                </a:pPr>
                <a:endParaRPr lang="en-GB"/>
              </a:p>
            </p:txBody>
          </p:sp>
          <p:sp>
            <p:nvSpPr>
              <p:cNvPr id="47" name="Freeform 3"/>
              <p:cNvSpPr>
                <a:spLocks/>
              </p:cNvSpPr>
              <p:nvPr/>
            </p:nvSpPr>
            <p:spPr bwMode="gray">
              <a:xfrm>
                <a:off x="814" y="1125"/>
                <a:ext cx="284" cy="136"/>
              </a:xfrm>
              <a:custGeom>
                <a:avLst/>
                <a:gdLst/>
                <a:ahLst/>
                <a:cxnLst>
                  <a:cxn ang="0">
                    <a:pos x="104" y="82"/>
                  </a:cxn>
                  <a:cxn ang="0">
                    <a:pos x="52" y="78"/>
                  </a:cxn>
                  <a:cxn ang="0">
                    <a:pos x="10" y="74"/>
                  </a:cxn>
                  <a:cxn ang="0">
                    <a:pos x="30" y="62"/>
                  </a:cxn>
                  <a:cxn ang="0">
                    <a:pos x="56" y="54"/>
                  </a:cxn>
                  <a:cxn ang="0">
                    <a:pos x="34" y="56"/>
                  </a:cxn>
                  <a:cxn ang="0">
                    <a:pos x="14" y="52"/>
                  </a:cxn>
                  <a:cxn ang="0">
                    <a:pos x="0" y="42"/>
                  </a:cxn>
                  <a:cxn ang="0">
                    <a:pos x="12" y="30"/>
                  </a:cxn>
                  <a:cxn ang="0">
                    <a:pos x="26" y="14"/>
                  </a:cxn>
                  <a:cxn ang="0">
                    <a:pos x="74" y="0"/>
                  </a:cxn>
                  <a:cxn ang="0">
                    <a:pos x="74" y="12"/>
                  </a:cxn>
                  <a:cxn ang="0">
                    <a:pos x="84" y="22"/>
                  </a:cxn>
                  <a:cxn ang="0">
                    <a:pos x="106" y="12"/>
                  </a:cxn>
                  <a:cxn ang="0">
                    <a:pos x="118" y="24"/>
                  </a:cxn>
                  <a:cxn ang="0">
                    <a:pos x="128" y="26"/>
                  </a:cxn>
                  <a:cxn ang="0">
                    <a:pos x="144" y="18"/>
                  </a:cxn>
                  <a:cxn ang="0">
                    <a:pos x="142" y="10"/>
                  </a:cxn>
                  <a:cxn ang="0">
                    <a:pos x="162" y="26"/>
                  </a:cxn>
                  <a:cxn ang="0">
                    <a:pos x="172" y="48"/>
                  </a:cxn>
                  <a:cxn ang="0">
                    <a:pos x="176" y="34"/>
                  </a:cxn>
                  <a:cxn ang="0">
                    <a:pos x="170" y="4"/>
                  </a:cxn>
                  <a:cxn ang="0">
                    <a:pos x="192" y="4"/>
                  </a:cxn>
                  <a:cxn ang="0">
                    <a:pos x="216" y="24"/>
                  </a:cxn>
                  <a:cxn ang="0">
                    <a:pos x="230" y="52"/>
                  </a:cxn>
                  <a:cxn ang="0">
                    <a:pos x="228" y="66"/>
                  </a:cxn>
                  <a:cxn ang="0">
                    <a:pos x="248" y="82"/>
                  </a:cxn>
                  <a:cxn ang="0">
                    <a:pos x="268" y="90"/>
                  </a:cxn>
                  <a:cxn ang="0">
                    <a:pos x="280" y="104"/>
                  </a:cxn>
                  <a:cxn ang="0">
                    <a:pos x="254" y="106"/>
                  </a:cxn>
                  <a:cxn ang="0">
                    <a:pos x="268" y="116"/>
                  </a:cxn>
                  <a:cxn ang="0">
                    <a:pos x="262" y="128"/>
                  </a:cxn>
                  <a:cxn ang="0">
                    <a:pos x="216" y="128"/>
                  </a:cxn>
                  <a:cxn ang="0">
                    <a:pos x="202" y="122"/>
                  </a:cxn>
                  <a:cxn ang="0">
                    <a:pos x="184" y="122"/>
                  </a:cxn>
                  <a:cxn ang="0">
                    <a:pos x="152" y="134"/>
                  </a:cxn>
                  <a:cxn ang="0">
                    <a:pos x="84" y="130"/>
                  </a:cxn>
                  <a:cxn ang="0">
                    <a:pos x="40" y="118"/>
                  </a:cxn>
                  <a:cxn ang="0">
                    <a:pos x="30" y="92"/>
                  </a:cxn>
                  <a:cxn ang="0">
                    <a:pos x="80" y="88"/>
                  </a:cxn>
                  <a:cxn ang="0">
                    <a:pos x="110" y="90"/>
                  </a:cxn>
                </a:cxnLst>
                <a:rect l="0" t="0" r="r" b="b"/>
                <a:pathLst>
                  <a:path w="284" h="136">
                    <a:moveTo>
                      <a:pt x="110" y="90"/>
                    </a:moveTo>
                    <a:lnTo>
                      <a:pt x="104" y="82"/>
                    </a:lnTo>
                    <a:lnTo>
                      <a:pt x="86" y="76"/>
                    </a:lnTo>
                    <a:lnTo>
                      <a:pt x="52" y="78"/>
                    </a:lnTo>
                    <a:lnTo>
                      <a:pt x="28" y="80"/>
                    </a:lnTo>
                    <a:lnTo>
                      <a:pt x="10" y="74"/>
                    </a:lnTo>
                    <a:lnTo>
                      <a:pt x="14" y="62"/>
                    </a:lnTo>
                    <a:lnTo>
                      <a:pt x="30" y="62"/>
                    </a:lnTo>
                    <a:lnTo>
                      <a:pt x="46" y="58"/>
                    </a:lnTo>
                    <a:lnTo>
                      <a:pt x="56" y="54"/>
                    </a:lnTo>
                    <a:lnTo>
                      <a:pt x="46" y="52"/>
                    </a:lnTo>
                    <a:lnTo>
                      <a:pt x="34" y="56"/>
                    </a:lnTo>
                    <a:lnTo>
                      <a:pt x="20" y="56"/>
                    </a:lnTo>
                    <a:lnTo>
                      <a:pt x="14" y="52"/>
                    </a:lnTo>
                    <a:lnTo>
                      <a:pt x="0" y="50"/>
                    </a:lnTo>
                    <a:lnTo>
                      <a:pt x="0" y="42"/>
                    </a:lnTo>
                    <a:lnTo>
                      <a:pt x="8" y="36"/>
                    </a:lnTo>
                    <a:lnTo>
                      <a:pt x="12" y="30"/>
                    </a:lnTo>
                    <a:lnTo>
                      <a:pt x="10" y="22"/>
                    </a:lnTo>
                    <a:lnTo>
                      <a:pt x="26" y="14"/>
                    </a:lnTo>
                    <a:lnTo>
                      <a:pt x="50" y="4"/>
                    </a:lnTo>
                    <a:lnTo>
                      <a:pt x="74" y="0"/>
                    </a:lnTo>
                    <a:lnTo>
                      <a:pt x="76" y="8"/>
                    </a:lnTo>
                    <a:lnTo>
                      <a:pt x="74" y="12"/>
                    </a:lnTo>
                    <a:lnTo>
                      <a:pt x="70" y="18"/>
                    </a:lnTo>
                    <a:lnTo>
                      <a:pt x="84" y="22"/>
                    </a:lnTo>
                    <a:lnTo>
                      <a:pt x="90" y="8"/>
                    </a:lnTo>
                    <a:lnTo>
                      <a:pt x="106" y="12"/>
                    </a:lnTo>
                    <a:lnTo>
                      <a:pt x="122" y="18"/>
                    </a:lnTo>
                    <a:lnTo>
                      <a:pt x="118" y="24"/>
                    </a:lnTo>
                    <a:lnTo>
                      <a:pt x="120" y="28"/>
                    </a:lnTo>
                    <a:lnTo>
                      <a:pt x="128" y="26"/>
                    </a:lnTo>
                    <a:lnTo>
                      <a:pt x="142" y="26"/>
                    </a:lnTo>
                    <a:lnTo>
                      <a:pt x="144" y="18"/>
                    </a:lnTo>
                    <a:lnTo>
                      <a:pt x="136" y="12"/>
                    </a:lnTo>
                    <a:lnTo>
                      <a:pt x="142" y="10"/>
                    </a:lnTo>
                    <a:lnTo>
                      <a:pt x="154" y="16"/>
                    </a:lnTo>
                    <a:lnTo>
                      <a:pt x="162" y="26"/>
                    </a:lnTo>
                    <a:lnTo>
                      <a:pt x="166" y="38"/>
                    </a:lnTo>
                    <a:lnTo>
                      <a:pt x="172" y="48"/>
                    </a:lnTo>
                    <a:lnTo>
                      <a:pt x="182" y="44"/>
                    </a:lnTo>
                    <a:lnTo>
                      <a:pt x="176" y="34"/>
                    </a:lnTo>
                    <a:lnTo>
                      <a:pt x="172" y="16"/>
                    </a:lnTo>
                    <a:lnTo>
                      <a:pt x="170" y="4"/>
                    </a:lnTo>
                    <a:lnTo>
                      <a:pt x="178" y="0"/>
                    </a:lnTo>
                    <a:lnTo>
                      <a:pt x="192" y="4"/>
                    </a:lnTo>
                    <a:lnTo>
                      <a:pt x="206" y="12"/>
                    </a:lnTo>
                    <a:lnTo>
                      <a:pt x="216" y="24"/>
                    </a:lnTo>
                    <a:lnTo>
                      <a:pt x="222" y="40"/>
                    </a:lnTo>
                    <a:lnTo>
                      <a:pt x="230" y="52"/>
                    </a:lnTo>
                    <a:lnTo>
                      <a:pt x="230" y="60"/>
                    </a:lnTo>
                    <a:lnTo>
                      <a:pt x="228" y="66"/>
                    </a:lnTo>
                    <a:lnTo>
                      <a:pt x="238" y="78"/>
                    </a:lnTo>
                    <a:lnTo>
                      <a:pt x="248" y="82"/>
                    </a:lnTo>
                    <a:lnTo>
                      <a:pt x="260" y="84"/>
                    </a:lnTo>
                    <a:lnTo>
                      <a:pt x="268" y="90"/>
                    </a:lnTo>
                    <a:lnTo>
                      <a:pt x="284" y="100"/>
                    </a:lnTo>
                    <a:lnTo>
                      <a:pt x="280" y="104"/>
                    </a:lnTo>
                    <a:lnTo>
                      <a:pt x="264" y="104"/>
                    </a:lnTo>
                    <a:lnTo>
                      <a:pt x="254" y="106"/>
                    </a:lnTo>
                    <a:lnTo>
                      <a:pt x="256" y="112"/>
                    </a:lnTo>
                    <a:lnTo>
                      <a:pt x="268" y="116"/>
                    </a:lnTo>
                    <a:lnTo>
                      <a:pt x="272" y="126"/>
                    </a:lnTo>
                    <a:lnTo>
                      <a:pt x="262" y="128"/>
                    </a:lnTo>
                    <a:lnTo>
                      <a:pt x="240" y="130"/>
                    </a:lnTo>
                    <a:lnTo>
                      <a:pt x="216" y="128"/>
                    </a:lnTo>
                    <a:lnTo>
                      <a:pt x="212" y="122"/>
                    </a:lnTo>
                    <a:lnTo>
                      <a:pt x="202" y="122"/>
                    </a:lnTo>
                    <a:lnTo>
                      <a:pt x="196" y="108"/>
                    </a:lnTo>
                    <a:lnTo>
                      <a:pt x="184" y="122"/>
                    </a:lnTo>
                    <a:lnTo>
                      <a:pt x="168" y="126"/>
                    </a:lnTo>
                    <a:lnTo>
                      <a:pt x="152" y="134"/>
                    </a:lnTo>
                    <a:lnTo>
                      <a:pt x="90" y="136"/>
                    </a:lnTo>
                    <a:lnTo>
                      <a:pt x="84" y="130"/>
                    </a:lnTo>
                    <a:lnTo>
                      <a:pt x="82" y="118"/>
                    </a:lnTo>
                    <a:lnTo>
                      <a:pt x="40" y="118"/>
                    </a:lnTo>
                    <a:lnTo>
                      <a:pt x="22" y="100"/>
                    </a:lnTo>
                    <a:lnTo>
                      <a:pt x="30" y="92"/>
                    </a:lnTo>
                    <a:lnTo>
                      <a:pt x="48" y="90"/>
                    </a:lnTo>
                    <a:lnTo>
                      <a:pt x="80" y="88"/>
                    </a:lnTo>
                    <a:lnTo>
                      <a:pt x="98" y="90"/>
                    </a:lnTo>
                    <a:lnTo>
                      <a:pt x="110" y="90"/>
                    </a:lnTo>
                    <a:close/>
                  </a:path>
                </a:pathLst>
              </a:custGeom>
              <a:grpFill/>
              <a:ln w="3175">
                <a:solidFill>
                  <a:schemeClr val="accent3"/>
                </a:solidFill>
                <a:prstDash val="solid"/>
                <a:round/>
                <a:headEnd/>
                <a:tailEnd/>
              </a:ln>
            </p:spPr>
            <p:txBody>
              <a:bodyPr/>
              <a:lstStyle/>
              <a:p>
                <a:pPr>
                  <a:defRPr/>
                </a:pPr>
                <a:endParaRPr lang="en-GB"/>
              </a:p>
            </p:txBody>
          </p:sp>
          <p:sp>
            <p:nvSpPr>
              <p:cNvPr id="48" name="Freeform 4"/>
              <p:cNvSpPr>
                <a:spLocks/>
              </p:cNvSpPr>
              <p:nvPr/>
            </p:nvSpPr>
            <p:spPr bwMode="gray">
              <a:xfrm>
                <a:off x="836" y="1011"/>
                <a:ext cx="190" cy="82"/>
              </a:xfrm>
              <a:custGeom>
                <a:avLst/>
                <a:gdLst/>
                <a:ahLst/>
                <a:cxnLst>
                  <a:cxn ang="0">
                    <a:pos x="98" y="56"/>
                  </a:cxn>
                  <a:cxn ang="0">
                    <a:pos x="80" y="56"/>
                  </a:cxn>
                  <a:cxn ang="0">
                    <a:pos x="58" y="56"/>
                  </a:cxn>
                  <a:cxn ang="0">
                    <a:pos x="62" y="48"/>
                  </a:cxn>
                  <a:cxn ang="0">
                    <a:pos x="52" y="50"/>
                  </a:cxn>
                  <a:cxn ang="0">
                    <a:pos x="48" y="58"/>
                  </a:cxn>
                  <a:cxn ang="0">
                    <a:pos x="30" y="62"/>
                  </a:cxn>
                  <a:cxn ang="0">
                    <a:pos x="20" y="58"/>
                  </a:cxn>
                  <a:cxn ang="0">
                    <a:pos x="2" y="56"/>
                  </a:cxn>
                  <a:cxn ang="0">
                    <a:pos x="0" y="48"/>
                  </a:cxn>
                  <a:cxn ang="0">
                    <a:pos x="18" y="46"/>
                  </a:cxn>
                  <a:cxn ang="0">
                    <a:pos x="4" y="42"/>
                  </a:cxn>
                  <a:cxn ang="0">
                    <a:pos x="10" y="36"/>
                  </a:cxn>
                  <a:cxn ang="0">
                    <a:pos x="34" y="34"/>
                  </a:cxn>
                  <a:cxn ang="0">
                    <a:pos x="16" y="30"/>
                  </a:cxn>
                  <a:cxn ang="0">
                    <a:pos x="18" y="24"/>
                  </a:cxn>
                  <a:cxn ang="0">
                    <a:pos x="26" y="20"/>
                  </a:cxn>
                  <a:cxn ang="0">
                    <a:pos x="34" y="16"/>
                  </a:cxn>
                  <a:cxn ang="0">
                    <a:pos x="50" y="14"/>
                  </a:cxn>
                  <a:cxn ang="0">
                    <a:pos x="58" y="22"/>
                  </a:cxn>
                  <a:cxn ang="0">
                    <a:pos x="66" y="20"/>
                  </a:cxn>
                  <a:cxn ang="0">
                    <a:pos x="74" y="20"/>
                  </a:cxn>
                  <a:cxn ang="0">
                    <a:pos x="88" y="28"/>
                  </a:cxn>
                  <a:cxn ang="0">
                    <a:pos x="98" y="36"/>
                  </a:cxn>
                  <a:cxn ang="0">
                    <a:pos x="98" y="40"/>
                  </a:cxn>
                  <a:cxn ang="0">
                    <a:pos x="98" y="42"/>
                  </a:cxn>
                  <a:cxn ang="0">
                    <a:pos x="100" y="44"/>
                  </a:cxn>
                  <a:cxn ang="0">
                    <a:pos x="136" y="44"/>
                  </a:cxn>
                  <a:cxn ang="0">
                    <a:pos x="136" y="38"/>
                  </a:cxn>
                  <a:cxn ang="0">
                    <a:pos x="118" y="34"/>
                  </a:cxn>
                  <a:cxn ang="0">
                    <a:pos x="130" y="28"/>
                  </a:cxn>
                  <a:cxn ang="0">
                    <a:pos x="128" y="24"/>
                  </a:cxn>
                  <a:cxn ang="0">
                    <a:pos x="116" y="20"/>
                  </a:cxn>
                  <a:cxn ang="0">
                    <a:pos x="122" y="10"/>
                  </a:cxn>
                  <a:cxn ang="0">
                    <a:pos x="130" y="0"/>
                  </a:cxn>
                  <a:cxn ang="0">
                    <a:pos x="140" y="2"/>
                  </a:cxn>
                  <a:cxn ang="0">
                    <a:pos x="142" y="8"/>
                  </a:cxn>
                  <a:cxn ang="0">
                    <a:pos x="148" y="16"/>
                  </a:cxn>
                  <a:cxn ang="0">
                    <a:pos x="146" y="22"/>
                  </a:cxn>
                  <a:cxn ang="0">
                    <a:pos x="148" y="30"/>
                  </a:cxn>
                  <a:cxn ang="0">
                    <a:pos x="162" y="34"/>
                  </a:cxn>
                  <a:cxn ang="0">
                    <a:pos x="168" y="34"/>
                  </a:cxn>
                  <a:cxn ang="0">
                    <a:pos x="172" y="28"/>
                  </a:cxn>
                  <a:cxn ang="0">
                    <a:pos x="184" y="28"/>
                  </a:cxn>
                  <a:cxn ang="0">
                    <a:pos x="190" y="34"/>
                  </a:cxn>
                  <a:cxn ang="0">
                    <a:pos x="190" y="48"/>
                  </a:cxn>
                  <a:cxn ang="0">
                    <a:pos x="182" y="58"/>
                  </a:cxn>
                  <a:cxn ang="0">
                    <a:pos x="168" y="64"/>
                  </a:cxn>
                  <a:cxn ang="0">
                    <a:pos x="148" y="58"/>
                  </a:cxn>
                  <a:cxn ang="0">
                    <a:pos x="134" y="64"/>
                  </a:cxn>
                  <a:cxn ang="0">
                    <a:pos x="114" y="66"/>
                  </a:cxn>
                  <a:cxn ang="0">
                    <a:pos x="96" y="76"/>
                  </a:cxn>
                  <a:cxn ang="0">
                    <a:pos x="74" y="82"/>
                  </a:cxn>
                  <a:cxn ang="0">
                    <a:pos x="58" y="78"/>
                  </a:cxn>
                  <a:cxn ang="0">
                    <a:pos x="50" y="70"/>
                  </a:cxn>
                  <a:cxn ang="0">
                    <a:pos x="62" y="64"/>
                  </a:cxn>
                  <a:cxn ang="0">
                    <a:pos x="80" y="64"/>
                  </a:cxn>
                  <a:cxn ang="0">
                    <a:pos x="96" y="62"/>
                  </a:cxn>
                  <a:cxn ang="0">
                    <a:pos x="98" y="56"/>
                  </a:cxn>
                </a:cxnLst>
                <a:rect l="0" t="0" r="r" b="b"/>
                <a:pathLst>
                  <a:path w="190" h="82">
                    <a:moveTo>
                      <a:pt x="98" y="56"/>
                    </a:moveTo>
                    <a:lnTo>
                      <a:pt x="80" y="56"/>
                    </a:lnTo>
                    <a:lnTo>
                      <a:pt x="58" y="56"/>
                    </a:lnTo>
                    <a:lnTo>
                      <a:pt x="62" y="48"/>
                    </a:lnTo>
                    <a:lnTo>
                      <a:pt x="52" y="50"/>
                    </a:lnTo>
                    <a:lnTo>
                      <a:pt x="48" y="58"/>
                    </a:lnTo>
                    <a:lnTo>
                      <a:pt x="30" y="62"/>
                    </a:lnTo>
                    <a:lnTo>
                      <a:pt x="20" y="58"/>
                    </a:lnTo>
                    <a:lnTo>
                      <a:pt x="2" y="56"/>
                    </a:lnTo>
                    <a:lnTo>
                      <a:pt x="0" y="48"/>
                    </a:lnTo>
                    <a:lnTo>
                      <a:pt x="18" y="46"/>
                    </a:lnTo>
                    <a:lnTo>
                      <a:pt x="4" y="42"/>
                    </a:lnTo>
                    <a:lnTo>
                      <a:pt x="10" y="36"/>
                    </a:lnTo>
                    <a:lnTo>
                      <a:pt x="34" y="34"/>
                    </a:lnTo>
                    <a:lnTo>
                      <a:pt x="16" y="30"/>
                    </a:lnTo>
                    <a:lnTo>
                      <a:pt x="18" y="24"/>
                    </a:lnTo>
                    <a:lnTo>
                      <a:pt x="26" y="20"/>
                    </a:lnTo>
                    <a:lnTo>
                      <a:pt x="34" y="16"/>
                    </a:lnTo>
                    <a:lnTo>
                      <a:pt x="50" y="14"/>
                    </a:lnTo>
                    <a:lnTo>
                      <a:pt x="58" y="22"/>
                    </a:lnTo>
                    <a:lnTo>
                      <a:pt x="66" y="20"/>
                    </a:lnTo>
                    <a:lnTo>
                      <a:pt x="74" y="20"/>
                    </a:lnTo>
                    <a:lnTo>
                      <a:pt x="88" y="28"/>
                    </a:lnTo>
                    <a:lnTo>
                      <a:pt x="98" y="36"/>
                    </a:lnTo>
                    <a:lnTo>
                      <a:pt x="98" y="40"/>
                    </a:lnTo>
                    <a:lnTo>
                      <a:pt x="98" y="42"/>
                    </a:lnTo>
                    <a:lnTo>
                      <a:pt x="100" y="44"/>
                    </a:lnTo>
                    <a:lnTo>
                      <a:pt x="136" y="44"/>
                    </a:lnTo>
                    <a:lnTo>
                      <a:pt x="136" y="38"/>
                    </a:lnTo>
                    <a:lnTo>
                      <a:pt x="118" y="34"/>
                    </a:lnTo>
                    <a:lnTo>
                      <a:pt x="130" y="28"/>
                    </a:lnTo>
                    <a:lnTo>
                      <a:pt x="128" y="24"/>
                    </a:lnTo>
                    <a:lnTo>
                      <a:pt x="116" y="20"/>
                    </a:lnTo>
                    <a:lnTo>
                      <a:pt x="122" y="10"/>
                    </a:lnTo>
                    <a:lnTo>
                      <a:pt x="130" y="0"/>
                    </a:lnTo>
                    <a:lnTo>
                      <a:pt x="140" y="2"/>
                    </a:lnTo>
                    <a:lnTo>
                      <a:pt x="142" y="8"/>
                    </a:lnTo>
                    <a:lnTo>
                      <a:pt x="148" y="16"/>
                    </a:lnTo>
                    <a:lnTo>
                      <a:pt x="146" y="22"/>
                    </a:lnTo>
                    <a:lnTo>
                      <a:pt x="148" y="30"/>
                    </a:lnTo>
                    <a:lnTo>
                      <a:pt x="162" y="34"/>
                    </a:lnTo>
                    <a:lnTo>
                      <a:pt x="168" y="34"/>
                    </a:lnTo>
                    <a:lnTo>
                      <a:pt x="172" y="28"/>
                    </a:lnTo>
                    <a:lnTo>
                      <a:pt x="184" y="28"/>
                    </a:lnTo>
                    <a:lnTo>
                      <a:pt x="190" y="34"/>
                    </a:lnTo>
                    <a:lnTo>
                      <a:pt x="190" y="48"/>
                    </a:lnTo>
                    <a:lnTo>
                      <a:pt x="182" y="58"/>
                    </a:lnTo>
                    <a:lnTo>
                      <a:pt x="168" y="64"/>
                    </a:lnTo>
                    <a:lnTo>
                      <a:pt x="148" y="58"/>
                    </a:lnTo>
                    <a:lnTo>
                      <a:pt x="134" y="64"/>
                    </a:lnTo>
                    <a:lnTo>
                      <a:pt x="114" y="66"/>
                    </a:lnTo>
                    <a:lnTo>
                      <a:pt x="96" y="76"/>
                    </a:lnTo>
                    <a:lnTo>
                      <a:pt x="74" y="82"/>
                    </a:lnTo>
                    <a:lnTo>
                      <a:pt x="58" y="78"/>
                    </a:lnTo>
                    <a:lnTo>
                      <a:pt x="50" y="70"/>
                    </a:lnTo>
                    <a:lnTo>
                      <a:pt x="62" y="64"/>
                    </a:lnTo>
                    <a:lnTo>
                      <a:pt x="80" y="64"/>
                    </a:lnTo>
                    <a:lnTo>
                      <a:pt x="96" y="62"/>
                    </a:lnTo>
                    <a:lnTo>
                      <a:pt x="98" y="56"/>
                    </a:lnTo>
                    <a:close/>
                  </a:path>
                </a:pathLst>
              </a:custGeom>
              <a:grpFill/>
              <a:ln w="3175">
                <a:solidFill>
                  <a:schemeClr val="accent3"/>
                </a:solidFill>
                <a:prstDash val="solid"/>
                <a:round/>
                <a:headEnd/>
                <a:tailEnd/>
              </a:ln>
            </p:spPr>
            <p:txBody>
              <a:bodyPr/>
              <a:lstStyle/>
              <a:p>
                <a:pPr>
                  <a:defRPr/>
                </a:pPr>
                <a:endParaRPr lang="en-GB"/>
              </a:p>
            </p:txBody>
          </p:sp>
          <p:sp>
            <p:nvSpPr>
              <p:cNvPr id="49" name="Freeform 5"/>
              <p:cNvSpPr>
                <a:spLocks/>
              </p:cNvSpPr>
              <p:nvPr/>
            </p:nvSpPr>
            <p:spPr bwMode="gray">
              <a:xfrm>
                <a:off x="1026" y="925"/>
                <a:ext cx="106" cy="56"/>
              </a:xfrm>
              <a:custGeom>
                <a:avLst/>
                <a:gdLst/>
                <a:ahLst/>
                <a:cxnLst>
                  <a:cxn ang="0">
                    <a:pos x="0" y="12"/>
                  </a:cxn>
                  <a:cxn ang="0">
                    <a:pos x="16" y="16"/>
                  </a:cxn>
                  <a:cxn ang="0">
                    <a:pos x="26" y="20"/>
                  </a:cxn>
                  <a:cxn ang="0">
                    <a:pos x="34" y="28"/>
                  </a:cxn>
                  <a:cxn ang="0">
                    <a:pos x="32" y="30"/>
                  </a:cxn>
                  <a:cxn ang="0">
                    <a:pos x="18" y="28"/>
                  </a:cxn>
                  <a:cxn ang="0">
                    <a:pos x="10" y="30"/>
                  </a:cxn>
                  <a:cxn ang="0">
                    <a:pos x="8" y="40"/>
                  </a:cxn>
                  <a:cxn ang="0">
                    <a:pos x="20" y="42"/>
                  </a:cxn>
                  <a:cxn ang="0">
                    <a:pos x="34" y="40"/>
                  </a:cxn>
                  <a:cxn ang="0">
                    <a:pos x="50" y="38"/>
                  </a:cxn>
                  <a:cxn ang="0">
                    <a:pos x="66" y="40"/>
                  </a:cxn>
                  <a:cxn ang="0">
                    <a:pos x="74" y="46"/>
                  </a:cxn>
                  <a:cxn ang="0">
                    <a:pos x="82" y="56"/>
                  </a:cxn>
                  <a:cxn ang="0">
                    <a:pos x="98" y="56"/>
                  </a:cxn>
                  <a:cxn ang="0">
                    <a:pos x="106" y="48"/>
                  </a:cxn>
                  <a:cxn ang="0">
                    <a:pos x="94" y="38"/>
                  </a:cxn>
                  <a:cxn ang="0">
                    <a:pos x="90" y="28"/>
                  </a:cxn>
                  <a:cxn ang="0">
                    <a:pos x="80" y="20"/>
                  </a:cxn>
                  <a:cxn ang="0">
                    <a:pos x="70" y="18"/>
                  </a:cxn>
                  <a:cxn ang="0">
                    <a:pos x="64" y="12"/>
                  </a:cxn>
                  <a:cxn ang="0">
                    <a:pos x="50" y="10"/>
                  </a:cxn>
                  <a:cxn ang="0">
                    <a:pos x="44" y="20"/>
                  </a:cxn>
                  <a:cxn ang="0">
                    <a:pos x="42" y="10"/>
                  </a:cxn>
                  <a:cxn ang="0">
                    <a:pos x="40" y="2"/>
                  </a:cxn>
                  <a:cxn ang="0">
                    <a:pos x="18" y="0"/>
                  </a:cxn>
                  <a:cxn ang="0">
                    <a:pos x="0" y="2"/>
                  </a:cxn>
                  <a:cxn ang="0">
                    <a:pos x="0" y="12"/>
                  </a:cxn>
                </a:cxnLst>
                <a:rect l="0" t="0" r="r" b="b"/>
                <a:pathLst>
                  <a:path w="106" h="56">
                    <a:moveTo>
                      <a:pt x="0" y="12"/>
                    </a:moveTo>
                    <a:lnTo>
                      <a:pt x="16" y="16"/>
                    </a:lnTo>
                    <a:lnTo>
                      <a:pt x="26" y="20"/>
                    </a:lnTo>
                    <a:lnTo>
                      <a:pt x="34" y="28"/>
                    </a:lnTo>
                    <a:lnTo>
                      <a:pt x="32" y="30"/>
                    </a:lnTo>
                    <a:lnTo>
                      <a:pt x="18" y="28"/>
                    </a:lnTo>
                    <a:lnTo>
                      <a:pt x="10" y="30"/>
                    </a:lnTo>
                    <a:lnTo>
                      <a:pt x="8" y="40"/>
                    </a:lnTo>
                    <a:lnTo>
                      <a:pt x="20" y="42"/>
                    </a:lnTo>
                    <a:lnTo>
                      <a:pt x="34" y="40"/>
                    </a:lnTo>
                    <a:lnTo>
                      <a:pt x="50" y="38"/>
                    </a:lnTo>
                    <a:lnTo>
                      <a:pt x="66" y="40"/>
                    </a:lnTo>
                    <a:lnTo>
                      <a:pt x="74" y="46"/>
                    </a:lnTo>
                    <a:lnTo>
                      <a:pt x="82" y="56"/>
                    </a:lnTo>
                    <a:lnTo>
                      <a:pt x="98" y="56"/>
                    </a:lnTo>
                    <a:lnTo>
                      <a:pt x="106" y="48"/>
                    </a:lnTo>
                    <a:lnTo>
                      <a:pt x="94" y="38"/>
                    </a:lnTo>
                    <a:lnTo>
                      <a:pt x="90" y="28"/>
                    </a:lnTo>
                    <a:lnTo>
                      <a:pt x="80" y="20"/>
                    </a:lnTo>
                    <a:lnTo>
                      <a:pt x="70" y="18"/>
                    </a:lnTo>
                    <a:lnTo>
                      <a:pt x="64" y="12"/>
                    </a:lnTo>
                    <a:lnTo>
                      <a:pt x="50" y="10"/>
                    </a:lnTo>
                    <a:lnTo>
                      <a:pt x="44" y="20"/>
                    </a:lnTo>
                    <a:lnTo>
                      <a:pt x="42" y="10"/>
                    </a:lnTo>
                    <a:lnTo>
                      <a:pt x="40" y="2"/>
                    </a:lnTo>
                    <a:lnTo>
                      <a:pt x="18" y="0"/>
                    </a:lnTo>
                    <a:lnTo>
                      <a:pt x="0" y="2"/>
                    </a:lnTo>
                    <a:lnTo>
                      <a:pt x="0" y="12"/>
                    </a:lnTo>
                    <a:close/>
                  </a:path>
                </a:pathLst>
              </a:custGeom>
              <a:grpFill/>
              <a:ln w="3175">
                <a:solidFill>
                  <a:schemeClr val="accent3"/>
                </a:solidFill>
                <a:prstDash val="solid"/>
                <a:round/>
                <a:headEnd/>
                <a:tailEnd/>
              </a:ln>
            </p:spPr>
            <p:txBody>
              <a:bodyPr/>
              <a:lstStyle/>
              <a:p>
                <a:pPr>
                  <a:defRPr/>
                </a:pPr>
                <a:endParaRPr lang="en-GB"/>
              </a:p>
            </p:txBody>
          </p:sp>
          <p:sp>
            <p:nvSpPr>
              <p:cNvPr id="50" name="Freeform 6"/>
              <p:cNvSpPr>
                <a:spLocks/>
              </p:cNvSpPr>
              <p:nvPr/>
            </p:nvSpPr>
            <p:spPr bwMode="gray">
              <a:xfrm>
                <a:off x="1042" y="1017"/>
                <a:ext cx="112" cy="56"/>
              </a:xfrm>
              <a:custGeom>
                <a:avLst/>
                <a:gdLst/>
                <a:ahLst/>
                <a:cxnLst>
                  <a:cxn ang="0">
                    <a:pos x="104" y="52"/>
                  </a:cxn>
                  <a:cxn ang="0">
                    <a:pos x="92" y="54"/>
                  </a:cxn>
                  <a:cxn ang="0">
                    <a:pos x="70" y="56"/>
                  </a:cxn>
                  <a:cxn ang="0">
                    <a:pos x="66" y="44"/>
                  </a:cxn>
                  <a:cxn ang="0">
                    <a:pos x="74" y="36"/>
                  </a:cxn>
                  <a:cxn ang="0">
                    <a:pos x="68" y="36"/>
                  </a:cxn>
                  <a:cxn ang="0">
                    <a:pos x="58" y="34"/>
                  </a:cxn>
                  <a:cxn ang="0">
                    <a:pos x="48" y="34"/>
                  </a:cxn>
                  <a:cxn ang="0">
                    <a:pos x="36" y="38"/>
                  </a:cxn>
                  <a:cxn ang="0">
                    <a:pos x="26" y="34"/>
                  </a:cxn>
                  <a:cxn ang="0">
                    <a:pos x="8" y="20"/>
                  </a:cxn>
                  <a:cxn ang="0">
                    <a:pos x="0" y="4"/>
                  </a:cxn>
                  <a:cxn ang="0">
                    <a:pos x="8" y="0"/>
                  </a:cxn>
                  <a:cxn ang="0">
                    <a:pos x="18" y="6"/>
                  </a:cxn>
                  <a:cxn ang="0">
                    <a:pos x="26" y="14"/>
                  </a:cxn>
                  <a:cxn ang="0">
                    <a:pos x="40" y="26"/>
                  </a:cxn>
                  <a:cxn ang="0">
                    <a:pos x="48" y="24"/>
                  </a:cxn>
                  <a:cxn ang="0">
                    <a:pos x="40" y="16"/>
                  </a:cxn>
                  <a:cxn ang="0">
                    <a:pos x="40" y="10"/>
                  </a:cxn>
                  <a:cxn ang="0">
                    <a:pos x="48" y="8"/>
                  </a:cxn>
                  <a:cxn ang="0">
                    <a:pos x="58" y="16"/>
                  </a:cxn>
                  <a:cxn ang="0">
                    <a:pos x="70" y="26"/>
                  </a:cxn>
                  <a:cxn ang="0">
                    <a:pos x="74" y="20"/>
                  </a:cxn>
                  <a:cxn ang="0">
                    <a:pos x="68" y="12"/>
                  </a:cxn>
                  <a:cxn ang="0">
                    <a:pos x="62" y="4"/>
                  </a:cxn>
                  <a:cxn ang="0">
                    <a:pos x="64" y="0"/>
                  </a:cxn>
                  <a:cxn ang="0">
                    <a:pos x="78" y="2"/>
                  </a:cxn>
                  <a:cxn ang="0">
                    <a:pos x="84" y="8"/>
                  </a:cxn>
                  <a:cxn ang="0">
                    <a:pos x="92" y="4"/>
                  </a:cxn>
                  <a:cxn ang="0">
                    <a:pos x="104" y="4"/>
                  </a:cxn>
                  <a:cxn ang="0">
                    <a:pos x="108" y="10"/>
                  </a:cxn>
                  <a:cxn ang="0">
                    <a:pos x="110" y="28"/>
                  </a:cxn>
                  <a:cxn ang="0">
                    <a:pos x="112" y="36"/>
                  </a:cxn>
                  <a:cxn ang="0">
                    <a:pos x="104" y="40"/>
                  </a:cxn>
                  <a:cxn ang="0">
                    <a:pos x="104" y="52"/>
                  </a:cxn>
                </a:cxnLst>
                <a:rect l="0" t="0" r="r" b="b"/>
                <a:pathLst>
                  <a:path w="112" h="56">
                    <a:moveTo>
                      <a:pt x="104" y="52"/>
                    </a:moveTo>
                    <a:lnTo>
                      <a:pt x="92" y="54"/>
                    </a:lnTo>
                    <a:lnTo>
                      <a:pt x="70" y="56"/>
                    </a:lnTo>
                    <a:lnTo>
                      <a:pt x="66" y="44"/>
                    </a:lnTo>
                    <a:lnTo>
                      <a:pt x="74" y="36"/>
                    </a:lnTo>
                    <a:lnTo>
                      <a:pt x="68" y="36"/>
                    </a:lnTo>
                    <a:lnTo>
                      <a:pt x="58" y="34"/>
                    </a:lnTo>
                    <a:lnTo>
                      <a:pt x="48" y="34"/>
                    </a:lnTo>
                    <a:lnTo>
                      <a:pt x="36" y="38"/>
                    </a:lnTo>
                    <a:lnTo>
                      <a:pt x="26" y="34"/>
                    </a:lnTo>
                    <a:lnTo>
                      <a:pt x="8" y="20"/>
                    </a:lnTo>
                    <a:lnTo>
                      <a:pt x="0" y="4"/>
                    </a:lnTo>
                    <a:lnTo>
                      <a:pt x="8" y="0"/>
                    </a:lnTo>
                    <a:lnTo>
                      <a:pt x="18" y="6"/>
                    </a:lnTo>
                    <a:lnTo>
                      <a:pt x="26" y="14"/>
                    </a:lnTo>
                    <a:lnTo>
                      <a:pt x="40" y="26"/>
                    </a:lnTo>
                    <a:lnTo>
                      <a:pt x="48" y="24"/>
                    </a:lnTo>
                    <a:lnTo>
                      <a:pt x="40" y="16"/>
                    </a:lnTo>
                    <a:lnTo>
                      <a:pt x="40" y="10"/>
                    </a:lnTo>
                    <a:lnTo>
                      <a:pt x="48" y="8"/>
                    </a:lnTo>
                    <a:lnTo>
                      <a:pt x="58" y="16"/>
                    </a:lnTo>
                    <a:lnTo>
                      <a:pt x="70" y="26"/>
                    </a:lnTo>
                    <a:lnTo>
                      <a:pt x="74" y="20"/>
                    </a:lnTo>
                    <a:lnTo>
                      <a:pt x="68" y="12"/>
                    </a:lnTo>
                    <a:lnTo>
                      <a:pt x="62" y="4"/>
                    </a:lnTo>
                    <a:lnTo>
                      <a:pt x="64" y="0"/>
                    </a:lnTo>
                    <a:lnTo>
                      <a:pt x="78" y="2"/>
                    </a:lnTo>
                    <a:lnTo>
                      <a:pt x="84" y="8"/>
                    </a:lnTo>
                    <a:lnTo>
                      <a:pt x="92" y="4"/>
                    </a:lnTo>
                    <a:lnTo>
                      <a:pt x="104" y="4"/>
                    </a:lnTo>
                    <a:lnTo>
                      <a:pt x="108" y="10"/>
                    </a:lnTo>
                    <a:lnTo>
                      <a:pt x="110" y="28"/>
                    </a:lnTo>
                    <a:lnTo>
                      <a:pt x="112" y="36"/>
                    </a:lnTo>
                    <a:lnTo>
                      <a:pt x="104" y="40"/>
                    </a:lnTo>
                    <a:lnTo>
                      <a:pt x="104" y="52"/>
                    </a:lnTo>
                    <a:close/>
                  </a:path>
                </a:pathLst>
              </a:custGeom>
              <a:grpFill/>
              <a:ln w="3175">
                <a:solidFill>
                  <a:schemeClr val="accent3"/>
                </a:solidFill>
                <a:prstDash val="solid"/>
                <a:round/>
                <a:headEnd/>
                <a:tailEnd/>
              </a:ln>
            </p:spPr>
            <p:txBody>
              <a:bodyPr/>
              <a:lstStyle/>
              <a:p>
                <a:pPr>
                  <a:defRPr/>
                </a:pPr>
                <a:endParaRPr lang="en-GB"/>
              </a:p>
            </p:txBody>
          </p:sp>
          <p:sp>
            <p:nvSpPr>
              <p:cNvPr id="51" name="Freeform 7"/>
              <p:cNvSpPr>
                <a:spLocks/>
              </p:cNvSpPr>
              <p:nvPr/>
            </p:nvSpPr>
            <p:spPr bwMode="gray">
              <a:xfrm>
                <a:off x="1168" y="1003"/>
                <a:ext cx="270" cy="84"/>
              </a:xfrm>
              <a:custGeom>
                <a:avLst/>
                <a:gdLst/>
                <a:ahLst/>
                <a:cxnLst>
                  <a:cxn ang="0">
                    <a:pos x="48" y="26"/>
                  </a:cxn>
                  <a:cxn ang="0">
                    <a:pos x="34" y="28"/>
                  </a:cxn>
                  <a:cxn ang="0">
                    <a:pos x="20" y="26"/>
                  </a:cxn>
                  <a:cxn ang="0">
                    <a:pos x="6" y="20"/>
                  </a:cxn>
                  <a:cxn ang="0">
                    <a:pos x="0" y="14"/>
                  </a:cxn>
                  <a:cxn ang="0">
                    <a:pos x="2" y="4"/>
                  </a:cxn>
                  <a:cxn ang="0">
                    <a:pos x="14" y="0"/>
                  </a:cxn>
                  <a:cxn ang="0">
                    <a:pos x="32" y="6"/>
                  </a:cxn>
                  <a:cxn ang="0">
                    <a:pos x="48" y="10"/>
                  </a:cxn>
                  <a:cxn ang="0">
                    <a:pos x="54" y="18"/>
                  </a:cxn>
                  <a:cxn ang="0">
                    <a:pos x="70" y="18"/>
                  </a:cxn>
                  <a:cxn ang="0">
                    <a:pos x="88" y="14"/>
                  </a:cxn>
                  <a:cxn ang="0">
                    <a:pos x="96" y="24"/>
                  </a:cxn>
                  <a:cxn ang="0">
                    <a:pos x="96" y="34"/>
                  </a:cxn>
                  <a:cxn ang="0">
                    <a:pos x="100" y="40"/>
                  </a:cxn>
                  <a:cxn ang="0">
                    <a:pos x="120" y="52"/>
                  </a:cxn>
                  <a:cxn ang="0">
                    <a:pos x="150" y="52"/>
                  </a:cxn>
                  <a:cxn ang="0">
                    <a:pos x="172" y="54"/>
                  </a:cxn>
                  <a:cxn ang="0">
                    <a:pos x="198" y="44"/>
                  </a:cxn>
                  <a:cxn ang="0">
                    <a:pos x="236" y="46"/>
                  </a:cxn>
                  <a:cxn ang="0">
                    <a:pos x="256" y="50"/>
                  </a:cxn>
                  <a:cxn ang="0">
                    <a:pos x="270" y="56"/>
                  </a:cxn>
                  <a:cxn ang="0">
                    <a:pos x="268" y="66"/>
                  </a:cxn>
                  <a:cxn ang="0">
                    <a:pos x="262" y="70"/>
                  </a:cxn>
                  <a:cxn ang="0">
                    <a:pos x="260" y="82"/>
                  </a:cxn>
                  <a:cxn ang="0">
                    <a:pos x="222" y="84"/>
                  </a:cxn>
                  <a:cxn ang="0">
                    <a:pos x="212" y="76"/>
                  </a:cxn>
                  <a:cxn ang="0">
                    <a:pos x="206" y="84"/>
                  </a:cxn>
                  <a:cxn ang="0">
                    <a:pos x="132" y="84"/>
                  </a:cxn>
                  <a:cxn ang="0">
                    <a:pos x="130" y="74"/>
                  </a:cxn>
                  <a:cxn ang="0">
                    <a:pos x="126" y="72"/>
                  </a:cxn>
                  <a:cxn ang="0">
                    <a:pos x="120" y="78"/>
                  </a:cxn>
                  <a:cxn ang="0">
                    <a:pos x="116" y="84"/>
                  </a:cxn>
                  <a:cxn ang="0">
                    <a:pos x="92" y="80"/>
                  </a:cxn>
                  <a:cxn ang="0">
                    <a:pos x="88" y="74"/>
                  </a:cxn>
                  <a:cxn ang="0">
                    <a:pos x="84" y="78"/>
                  </a:cxn>
                  <a:cxn ang="0">
                    <a:pos x="78" y="78"/>
                  </a:cxn>
                  <a:cxn ang="0">
                    <a:pos x="72" y="70"/>
                  </a:cxn>
                  <a:cxn ang="0">
                    <a:pos x="68" y="58"/>
                  </a:cxn>
                  <a:cxn ang="0">
                    <a:pos x="68" y="54"/>
                  </a:cxn>
                  <a:cxn ang="0">
                    <a:pos x="72" y="48"/>
                  </a:cxn>
                  <a:cxn ang="0">
                    <a:pos x="64" y="38"/>
                  </a:cxn>
                  <a:cxn ang="0">
                    <a:pos x="58" y="28"/>
                  </a:cxn>
                  <a:cxn ang="0">
                    <a:pos x="48" y="26"/>
                  </a:cxn>
                </a:cxnLst>
                <a:rect l="0" t="0" r="r" b="b"/>
                <a:pathLst>
                  <a:path w="270" h="84">
                    <a:moveTo>
                      <a:pt x="48" y="26"/>
                    </a:moveTo>
                    <a:lnTo>
                      <a:pt x="34" y="28"/>
                    </a:lnTo>
                    <a:lnTo>
                      <a:pt x="20" y="26"/>
                    </a:lnTo>
                    <a:lnTo>
                      <a:pt x="6" y="20"/>
                    </a:lnTo>
                    <a:lnTo>
                      <a:pt x="0" y="14"/>
                    </a:lnTo>
                    <a:lnTo>
                      <a:pt x="2" y="4"/>
                    </a:lnTo>
                    <a:lnTo>
                      <a:pt x="14" y="0"/>
                    </a:lnTo>
                    <a:lnTo>
                      <a:pt x="32" y="6"/>
                    </a:lnTo>
                    <a:lnTo>
                      <a:pt x="48" y="10"/>
                    </a:lnTo>
                    <a:lnTo>
                      <a:pt x="54" y="18"/>
                    </a:lnTo>
                    <a:lnTo>
                      <a:pt x="70" y="18"/>
                    </a:lnTo>
                    <a:lnTo>
                      <a:pt x="88" y="14"/>
                    </a:lnTo>
                    <a:lnTo>
                      <a:pt x="96" y="24"/>
                    </a:lnTo>
                    <a:lnTo>
                      <a:pt x="96" y="34"/>
                    </a:lnTo>
                    <a:lnTo>
                      <a:pt x="100" y="40"/>
                    </a:lnTo>
                    <a:lnTo>
                      <a:pt x="120" y="52"/>
                    </a:lnTo>
                    <a:lnTo>
                      <a:pt x="150" y="52"/>
                    </a:lnTo>
                    <a:lnTo>
                      <a:pt x="172" y="54"/>
                    </a:lnTo>
                    <a:lnTo>
                      <a:pt x="198" y="44"/>
                    </a:lnTo>
                    <a:lnTo>
                      <a:pt x="236" y="46"/>
                    </a:lnTo>
                    <a:lnTo>
                      <a:pt x="256" y="50"/>
                    </a:lnTo>
                    <a:lnTo>
                      <a:pt x="270" y="56"/>
                    </a:lnTo>
                    <a:lnTo>
                      <a:pt x="268" y="66"/>
                    </a:lnTo>
                    <a:lnTo>
                      <a:pt x="262" y="70"/>
                    </a:lnTo>
                    <a:lnTo>
                      <a:pt x="260" y="82"/>
                    </a:lnTo>
                    <a:lnTo>
                      <a:pt x="222" y="84"/>
                    </a:lnTo>
                    <a:lnTo>
                      <a:pt x="212" y="76"/>
                    </a:lnTo>
                    <a:lnTo>
                      <a:pt x="206" y="84"/>
                    </a:lnTo>
                    <a:lnTo>
                      <a:pt x="132" y="84"/>
                    </a:lnTo>
                    <a:lnTo>
                      <a:pt x="130" y="74"/>
                    </a:lnTo>
                    <a:lnTo>
                      <a:pt x="126" y="72"/>
                    </a:lnTo>
                    <a:lnTo>
                      <a:pt x="120" y="78"/>
                    </a:lnTo>
                    <a:lnTo>
                      <a:pt x="116" y="84"/>
                    </a:lnTo>
                    <a:lnTo>
                      <a:pt x="92" y="80"/>
                    </a:lnTo>
                    <a:lnTo>
                      <a:pt x="88" y="74"/>
                    </a:lnTo>
                    <a:lnTo>
                      <a:pt x="84" y="78"/>
                    </a:lnTo>
                    <a:lnTo>
                      <a:pt x="78" y="78"/>
                    </a:lnTo>
                    <a:lnTo>
                      <a:pt x="72" y="70"/>
                    </a:lnTo>
                    <a:lnTo>
                      <a:pt x="68" y="58"/>
                    </a:lnTo>
                    <a:lnTo>
                      <a:pt x="68" y="54"/>
                    </a:lnTo>
                    <a:lnTo>
                      <a:pt x="72" y="48"/>
                    </a:lnTo>
                    <a:lnTo>
                      <a:pt x="64" y="38"/>
                    </a:lnTo>
                    <a:lnTo>
                      <a:pt x="58" y="28"/>
                    </a:lnTo>
                    <a:lnTo>
                      <a:pt x="48" y="26"/>
                    </a:lnTo>
                    <a:close/>
                  </a:path>
                </a:pathLst>
              </a:custGeom>
              <a:grpFill/>
              <a:ln w="3175">
                <a:solidFill>
                  <a:schemeClr val="accent3"/>
                </a:solidFill>
                <a:prstDash val="solid"/>
                <a:round/>
                <a:headEnd/>
                <a:tailEnd/>
              </a:ln>
            </p:spPr>
            <p:txBody>
              <a:bodyPr/>
              <a:lstStyle/>
              <a:p>
                <a:pPr>
                  <a:defRPr/>
                </a:pPr>
                <a:endParaRPr lang="en-GB"/>
              </a:p>
            </p:txBody>
          </p:sp>
          <p:sp>
            <p:nvSpPr>
              <p:cNvPr id="52" name="Freeform 8"/>
              <p:cNvSpPr>
                <a:spLocks/>
              </p:cNvSpPr>
              <p:nvPr/>
            </p:nvSpPr>
            <p:spPr bwMode="gray">
              <a:xfrm>
                <a:off x="1182" y="1101"/>
                <a:ext cx="90" cy="64"/>
              </a:xfrm>
              <a:custGeom>
                <a:avLst/>
                <a:gdLst/>
                <a:ahLst/>
                <a:cxnLst>
                  <a:cxn ang="0">
                    <a:pos x="8" y="2"/>
                  </a:cxn>
                  <a:cxn ang="0">
                    <a:pos x="0" y="14"/>
                  </a:cxn>
                  <a:cxn ang="0">
                    <a:pos x="4" y="36"/>
                  </a:cxn>
                  <a:cxn ang="0">
                    <a:pos x="8" y="50"/>
                  </a:cxn>
                  <a:cxn ang="0">
                    <a:pos x="12" y="62"/>
                  </a:cxn>
                  <a:cxn ang="0">
                    <a:pos x="24" y="64"/>
                  </a:cxn>
                  <a:cxn ang="0">
                    <a:pos x="34" y="52"/>
                  </a:cxn>
                  <a:cxn ang="0">
                    <a:pos x="30" y="42"/>
                  </a:cxn>
                  <a:cxn ang="0">
                    <a:pos x="42" y="40"/>
                  </a:cxn>
                  <a:cxn ang="0">
                    <a:pos x="60" y="40"/>
                  </a:cxn>
                  <a:cxn ang="0">
                    <a:pos x="78" y="18"/>
                  </a:cxn>
                  <a:cxn ang="0">
                    <a:pos x="90" y="2"/>
                  </a:cxn>
                  <a:cxn ang="0">
                    <a:pos x="60" y="2"/>
                  </a:cxn>
                  <a:cxn ang="0">
                    <a:pos x="42" y="0"/>
                  </a:cxn>
                  <a:cxn ang="0">
                    <a:pos x="20" y="0"/>
                  </a:cxn>
                  <a:cxn ang="0">
                    <a:pos x="8" y="2"/>
                  </a:cxn>
                </a:cxnLst>
                <a:rect l="0" t="0" r="r" b="b"/>
                <a:pathLst>
                  <a:path w="90" h="64">
                    <a:moveTo>
                      <a:pt x="8" y="2"/>
                    </a:moveTo>
                    <a:lnTo>
                      <a:pt x="0" y="14"/>
                    </a:lnTo>
                    <a:lnTo>
                      <a:pt x="4" y="36"/>
                    </a:lnTo>
                    <a:lnTo>
                      <a:pt x="8" y="50"/>
                    </a:lnTo>
                    <a:lnTo>
                      <a:pt x="12" y="62"/>
                    </a:lnTo>
                    <a:lnTo>
                      <a:pt x="24" y="64"/>
                    </a:lnTo>
                    <a:lnTo>
                      <a:pt x="34" y="52"/>
                    </a:lnTo>
                    <a:lnTo>
                      <a:pt x="30" y="42"/>
                    </a:lnTo>
                    <a:lnTo>
                      <a:pt x="42" y="40"/>
                    </a:lnTo>
                    <a:lnTo>
                      <a:pt x="60" y="40"/>
                    </a:lnTo>
                    <a:lnTo>
                      <a:pt x="78" y="18"/>
                    </a:lnTo>
                    <a:lnTo>
                      <a:pt x="90" y="2"/>
                    </a:lnTo>
                    <a:lnTo>
                      <a:pt x="60" y="2"/>
                    </a:lnTo>
                    <a:lnTo>
                      <a:pt x="42" y="0"/>
                    </a:lnTo>
                    <a:lnTo>
                      <a:pt x="20" y="0"/>
                    </a:lnTo>
                    <a:lnTo>
                      <a:pt x="8" y="2"/>
                    </a:lnTo>
                    <a:close/>
                  </a:path>
                </a:pathLst>
              </a:custGeom>
              <a:grpFill/>
              <a:ln w="3175">
                <a:solidFill>
                  <a:schemeClr val="accent3"/>
                </a:solidFill>
                <a:prstDash val="solid"/>
                <a:round/>
                <a:headEnd/>
                <a:tailEnd/>
              </a:ln>
            </p:spPr>
            <p:txBody>
              <a:bodyPr/>
              <a:lstStyle/>
              <a:p>
                <a:pPr>
                  <a:defRPr/>
                </a:pPr>
                <a:endParaRPr lang="en-GB"/>
              </a:p>
            </p:txBody>
          </p:sp>
          <p:sp>
            <p:nvSpPr>
              <p:cNvPr id="53" name="Freeform 9"/>
              <p:cNvSpPr>
                <a:spLocks/>
              </p:cNvSpPr>
              <p:nvPr/>
            </p:nvSpPr>
            <p:spPr bwMode="gray">
              <a:xfrm>
                <a:off x="1242" y="783"/>
                <a:ext cx="490" cy="252"/>
              </a:xfrm>
              <a:custGeom>
                <a:avLst/>
                <a:gdLst/>
                <a:ahLst/>
                <a:cxnLst>
                  <a:cxn ang="0">
                    <a:pos x="370" y="94"/>
                  </a:cxn>
                  <a:cxn ang="0">
                    <a:pos x="324" y="130"/>
                  </a:cxn>
                  <a:cxn ang="0">
                    <a:pos x="280" y="126"/>
                  </a:cxn>
                  <a:cxn ang="0">
                    <a:pos x="296" y="138"/>
                  </a:cxn>
                  <a:cxn ang="0">
                    <a:pos x="264" y="140"/>
                  </a:cxn>
                  <a:cxn ang="0">
                    <a:pos x="254" y="148"/>
                  </a:cxn>
                  <a:cxn ang="0">
                    <a:pos x="254" y="154"/>
                  </a:cxn>
                  <a:cxn ang="0">
                    <a:pos x="268" y="170"/>
                  </a:cxn>
                  <a:cxn ang="0">
                    <a:pos x="260" y="184"/>
                  </a:cxn>
                  <a:cxn ang="0">
                    <a:pos x="220" y="206"/>
                  </a:cxn>
                  <a:cxn ang="0">
                    <a:pos x="164" y="216"/>
                  </a:cxn>
                  <a:cxn ang="0">
                    <a:pos x="206" y="232"/>
                  </a:cxn>
                  <a:cxn ang="0">
                    <a:pos x="224" y="236"/>
                  </a:cxn>
                  <a:cxn ang="0">
                    <a:pos x="172" y="252"/>
                  </a:cxn>
                  <a:cxn ang="0">
                    <a:pos x="138" y="238"/>
                  </a:cxn>
                  <a:cxn ang="0">
                    <a:pos x="88" y="244"/>
                  </a:cxn>
                  <a:cxn ang="0">
                    <a:pos x="62" y="244"/>
                  </a:cxn>
                  <a:cxn ang="0">
                    <a:pos x="42" y="224"/>
                  </a:cxn>
                  <a:cxn ang="0">
                    <a:pos x="80" y="212"/>
                  </a:cxn>
                  <a:cxn ang="0">
                    <a:pos x="88" y="196"/>
                  </a:cxn>
                  <a:cxn ang="0">
                    <a:pos x="132" y="212"/>
                  </a:cxn>
                  <a:cxn ang="0">
                    <a:pos x="140" y="194"/>
                  </a:cxn>
                  <a:cxn ang="0">
                    <a:pos x="108" y="194"/>
                  </a:cxn>
                  <a:cxn ang="0">
                    <a:pos x="106" y="180"/>
                  </a:cxn>
                  <a:cxn ang="0">
                    <a:pos x="68" y="176"/>
                  </a:cxn>
                  <a:cxn ang="0">
                    <a:pos x="114" y="160"/>
                  </a:cxn>
                  <a:cxn ang="0">
                    <a:pos x="160" y="158"/>
                  </a:cxn>
                  <a:cxn ang="0">
                    <a:pos x="114" y="138"/>
                  </a:cxn>
                  <a:cxn ang="0">
                    <a:pos x="86" y="114"/>
                  </a:cxn>
                  <a:cxn ang="0">
                    <a:pos x="144" y="120"/>
                  </a:cxn>
                  <a:cxn ang="0">
                    <a:pos x="166" y="126"/>
                  </a:cxn>
                  <a:cxn ang="0">
                    <a:pos x="168" y="104"/>
                  </a:cxn>
                  <a:cxn ang="0">
                    <a:pos x="208" y="86"/>
                  </a:cxn>
                  <a:cxn ang="0">
                    <a:pos x="226" y="68"/>
                  </a:cxn>
                  <a:cxn ang="0">
                    <a:pos x="162" y="96"/>
                  </a:cxn>
                  <a:cxn ang="0">
                    <a:pos x="128" y="100"/>
                  </a:cxn>
                  <a:cxn ang="0">
                    <a:pos x="98" y="82"/>
                  </a:cxn>
                  <a:cxn ang="0">
                    <a:pos x="62" y="78"/>
                  </a:cxn>
                  <a:cxn ang="0">
                    <a:pos x="48" y="66"/>
                  </a:cxn>
                  <a:cxn ang="0">
                    <a:pos x="32" y="66"/>
                  </a:cxn>
                  <a:cxn ang="0">
                    <a:pos x="20" y="56"/>
                  </a:cxn>
                  <a:cxn ang="0">
                    <a:pos x="36" y="50"/>
                  </a:cxn>
                  <a:cxn ang="0">
                    <a:pos x="80" y="46"/>
                  </a:cxn>
                  <a:cxn ang="0">
                    <a:pos x="102" y="28"/>
                  </a:cxn>
                  <a:cxn ang="0">
                    <a:pos x="168" y="40"/>
                  </a:cxn>
                  <a:cxn ang="0">
                    <a:pos x="164" y="18"/>
                  </a:cxn>
                  <a:cxn ang="0">
                    <a:pos x="216" y="10"/>
                  </a:cxn>
                  <a:cxn ang="0">
                    <a:pos x="254" y="22"/>
                  </a:cxn>
                  <a:cxn ang="0">
                    <a:pos x="278" y="4"/>
                  </a:cxn>
                  <a:cxn ang="0">
                    <a:pos x="298" y="2"/>
                  </a:cxn>
                  <a:cxn ang="0">
                    <a:pos x="350" y="2"/>
                  </a:cxn>
                  <a:cxn ang="0">
                    <a:pos x="388" y="16"/>
                  </a:cxn>
                  <a:cxn ang="0">
                    <a:pos x="452" y="14"/>
                  </a:cxn>
                  <a:cxn ang="0">
                    <a:pos x="482" y="40"/>
                  </a:cxn>
                  <a:cxn ang="0">
                    <a:pos x="376" y="62"/>
                  </a:cxn>
                  <a:cxn ang="0">
                    <a:pos x="398" y="70"/>
                  </a:cxn>
                </a:cxnLst>
                <a:rect l="0" t="0" r="r" b="b"/>
                <a:pathLst>
                  <a:path w="490" h="252">
                    <a:moveTo>
                      <a:pt x="434" y="68"/>
                    </a:moveTo>
                    <a:lnTo>
                      <a:pt x="412" y="76"/>
                    </a:lnTo>
                    <a:lnTo>
                      <a:pt x="396" y="86"/>
                    </a:lnTo>
                    <a:lnTo>
                      <a:pt x="370" y="94"/>
                    </a:lnTo>
                    <a:lnTo>
                      <a:pt x="352" y="108"/>
                    </a:lnTo>
                    <a:lnTo>
                      <a:pt x="340" y="108"/>
                    </a:lnTo>
                    <a:lnTo>
                      <a:pt x="336" y="120"/>
                    </a:lnTo>
                    <a:lnTo>
                      <a:pt x="324" y="130"/>
                    </a:lnTo>
                    <a:lnTo>
                      <a:pt x="308" y="134"/>
                    </a:lnTo>
                    <a:lnTo>
                      <a:pt x="300" y="128"/>
                    </a:lnTo>
                    <a:lnTo>
                      <a:pt x="286" y="124"/>
                    </a:lnTo>
                    <a:lnTo>
                      <a:pt x="280" y="126"/>
                    </a:lnTo>
                    <a:lnTo>
                      <a:pt x="288" y="130"/>
                    </a:lnTo>
                    <a:lnTo>
                      <a:pt x="296" y="132"/>
                    </a:lnTo>
                    <a:lnTo>
                      <a:pt x="296" y="136"/>
                    </a:lnTo>
                    <a:lnTo>
                      <a:pt x="296" y="138"/>
                    </a:lnTo>
                    <a:lnTo>
                      <a:pt x="294" y="138"/>
                    </a:lnTo>
                    <a:lnTo>
                      <a:pt x="286" y="138"/>
                    </a:lnTo>
                    <a:lnTo>
                      <a:pt x="276" y="142"/>
                    </a:lnTo>
                    <a:lnTo>
                      <a:pt x="264" y="140"/>
                    </a:lnTo>
                    <a:lnTo>
                      <a:pt x="246" y="138"/>
                    </a:lnTo>
                    <a:lnTo>
                      <a:pt x="234" y="142"/>
                    </a:lnTo>
                    <a:lnTo>
                      <a:pt x="240" y="148"/>
                    </a:lnTo>
                    <a:lnTo>
                      <a:pt x="254" y="148"/>
                    </a:lnTo>
                    <a:lnTo>
                      <a:pt x="272" y="148"/>
                    </a:lnTo>
                    <a:lnTo>
                      <a:pt x="276" y="154"/>
                    </a:lnTo>
                    <a:lnTo>
                      <a:pt x="268" y="154"/>
                    </a:lnTo>
                    <a:lnTo>
                      <a:pt x="254" y="154"/>
                    </a:lnTo>
                    <a:lnTo>
                      <a:pt x="256" y="160"/>
                    </a:lnTo>
                    <a:lnTo>
                      <a:pt x="272" y="162"/>
                    </a:lnTo>
                    <a:lnTo>
                      <a:pt x="272" y="168"/>
                    </a:lnTo>
                    <a:lnTo>
                      <a:pt x="268" y="170"/>
                    </a:lnTo>
                    <a:lnTo>
                      <a:pt x="250" y="168"/>
                    </a:lnTo>
                    <a:lnTo>
                      <a:pt x="254" y="174"/>
                    </a:lnTo>
                    <a:lnTo>
                      <a:pt x="266" y="180"/>
                    </a:lnTo>
                    <a:lnTo>
                      <a:pt x="260" y="184"/>
                    </a:lnTo>
                    <a:lnTo>
                      <a:pt x="258" y="188"/>
                    </a:lnTo>
                    <a:lnTo>
                      <a:pt x="254" y="192"/>
                    </a:lnTo>
                    <a:lnTo>
                      <a:pt x="224" y="194"/>
                    </a:lnTo>
                    <a:lnTo>
                      <a:pt x="220" y="206"/>
                    </a:lnTo>
                    <a:lnTo>
                      <a:pt x="210" y="212"/>
                    </a:lnTo>
                    <a:lnTo>
                      <a:pt x="186" y="212"/>
                    </a:lnTo>
                    <a:lnTo>
                      <a:pt x="166" y="208"/>
                    </a:lnTo>
                    <a:lnTo>
                      <a:pt x="164" y="216"/>
                    </a:lnTo>
                    <a:lnTo>
                      <a:pt x="180" y="220"/>
                    </a:lnTo>
                    <a:lnTo>
                      <a:pt x="202" y="220"/>
                    </a:lnTo>
                    <a:lnTo>
                      <a:pt x="204" y="226"/>
                    </a:lnTo>
                    <a:lnTo>
                      <a:pt x="206" y="232"/>
                    </a:lnTo>
                    <a:lnTo>
                      <a:pt x="214" y="226"/>
                    </a:lnTo>
                    <a:lnTo>
                      <a:pt x="218" y="222"/>
                    </a:lnTo>
                    <a:lnTo>
                      <a:pt x="222" y="226"/>
                    </a:lnTo>
                    <a:lnTo>
                      <a:pt x="224" y="236"/>
                    </a:lnTo>
                    <a:lnTo>
                      <a:pt x="218" y="240"/>
                    </a:lnTo>
                    <a:lnTo>
                      <a:pt x="204" y="244"/>
                    </a:lnTo>
                    <a:lnTo>
                      <a:pt x="188" y="250"/>
                    </a:lnTo>
                    <a:lnTo>
                      <a:pt x="172" y="252"/>
                    </a:lnTo>
                    <a:lnTo>
                      <a:pt x="172" y="244"/>
                    </a:lnTo>
                    <a:lnTo>
                      <a:pt x="162" y="240"/>
                    </a:lnTo>
                    <a:lnTo>
                      <a:pt x="150" y="242"/>
                    </a:lnTo>
                    <a:lnTo>
                      <a:pt x="138" y="238"/>
                    </a:lnTo>
                    <a:lnTo>
                      <a:pt x="132" y="244"/>
                    </a:lnTo>
                    <a:lnTo>
                      <a:pt x="124" y="238"/>
                    </a:lnTo>
                    <a:lnTo>
                      <a:pt x="120" y="244"/>
                    </a:lnTo>
                    <a:lnTo>
                      <a:pt x="88" y="244"/>
                    </a:lnTo>
                    <a:lnTo>
                      <a:pt x="82" y="238"/>
                    </a:lnTo>
                    <a:lnTo>
                      <a:pt x="72" y="244"/>
                    </a:lnTo>
                    <a:lnTo>
                      <a:pt x="68" y="240"/>
                    </a:lnTo>
                    <a:lnTo>
                      <a:pt x="62" y="244"/>
                    </a:lnTo>
                    <a:lnTo>
                      <a:pt x="56" y="236"/>
                    </a:lnTo>
                    <a:lnTo>
                      <a:pt x="46" y="244"/>
                    </a:lnTo>
                    <a:lnTo>
                      <a:pt x="38" y="236"/>
                    </a:lnTo>
                    <a:lnTo>
                      <a:pt x="42" y="224"/>
                    </a:lnTo>
                    <a:lnTo>
                      <a:pt x="56" y="220"/>
                    </a:lnTo>
                    <a:lnTo>
                      <a:pt x="72" y="220"/>
                    </a:lnTo>
                    <a:lnTo>
                      <a:pt x="84" y="220"/>
                    </a:lnTo>
                    <a:lnTo>
                      <a:pt x="80" y="212"/>
                    </a:lnTo>
                    <a:lnTo>
                      <a:pt x="70" y="212"/>
                    </a:lnTo>
                    <a:lnTo>
                      <a:pt x="62" y="204"/>
                    </a:lnTo>
                    <a:lnTo>
                      <a:pt x="62" y="196"/>
                    </a:lnTo>
                    <a:lnTo>
                      <a:pt x="88" y="196"/>
                    </a:lnTo>
                    <a:lnTo>
                      <a:pt x="94" y="204"/>
                    </a:lnTo>
                    <a:lnTo>
                      <a:pt x="102" y="210"/>
                    </a:lnTo>
                    <a:lnTo>
                      <a:pt x="120" y="212"/>
                    </a:lnTo>
                    <a:lnTo>
                      <a:pt x="132" y="212"/>
                    </a:lnTo>
                    <a:lnTo>
                      <a:pt x="146" y="202"/>
                    </a:lnTo>
                    <a:lnTo>
                      <a:pt x="152" y="190"/>
                    </a:lnTo>
                    <a:lnTo>
                      <a:pt x="148" y="188"/>
                    </a:lnTo>
                    <a:lnTo>
                      <a:pt x="140" y="194"/>
                    </a:lnTo>
                    <a:lnTo>
                      <a:pt x="132" y="202"/>
                    </a:lnTo>
                    <a:lnTo>
                      <a:pt x="122" y="206"/>
                    </a:lnTo>
                    <a:lnTo>
                      <a:pt x="104" y="200"/>
                    </a:lnTo>
                    <a:lnTo>
                      <a:pt x="108" y="194"/>
                    </a:lnTo>
                    <a:lnTo>
                      <a:pt x="118" y="186"/>
                    </a:lnTo>
                    <a:lnTo>
                      <a:pt x="116" y="182"/>
                    </a:lnTo>
                    <a:lnTo>
                      <a:pt x="114" y="174"/>
                    </a:lnTo>
                    <a:lnTo>
                      <a:pt x="106" y="180"/>
                    </a:lnTo>
                    <a:lnTo>
                      <a:pt x="100" y="186"/>
                    </a:lnTo>
                    <a:lnTo>
                      <a:pt x="88" y="182"/>
                    </a:lnTo>
                    <a:lnTo>
                      <a:pt x="76" y="184"/>
                    </a:lnTo>
                    <a:lnTo>
                      <a:pt x="68" y="176"/>
                    </a:lnTo>
                    <a:lnTo>
                      <a:pt x="78" y="166"/>
                    </a:lnTo>
                    <a:lnTo>
                      <a:pt x="86" y="162"/>
                    </a:lnTo>
                    <a:lnTo>
                      <a:pt x="104" y="162"/>
                    </a:lnTo>
                    <a:lnTo>
                      <a:pt x="114" y="160"/>
                    </a:lnTo>
                    <a:lnTo>
                      <a:pt x="126" y="162"/>
                    </a:lnTo>
                    <a:lnTo>
                      <a:pt x="138" y="166"/>
                    </a:lnTo>
                    <a:lnTo>
                      <a:pt x="150" y="166"/>
                    </a:lnTo>
                    <a:lnTo>
                      <a:pt x="160" y="158"/>
                    </a:lnTo>
                    <a:lnTo>
                      <a:pt x="154" y="156"/>
                    </a:lnTo>
                    <a:lnTo>
                      <a:pt x="142" y="158"/>
                    </a:lnTo>
                    <a:lnTo>
                      <a:pt x="126" y="154"/>
                    </a:lnTo>
                    <a:lnTo>
                      <a:pt x="114" y="138"/>
                    </a:lnTo>
                    <a:lnTo>
                      <a:pt x="106" y="130"/>
                    </a:lnTo>
                    <a:lnTo>
                      <a:pt x="94" y="130"/>
                    </a:lnTo>
                    <a:lnTo>
                      <a:pt x="86" y="128"/>
                    </a:lnTo>
                    <a:lnTo>
                      <a:pt x="86" y="114"/>
                    </a:lnTo>
                    <a:lnTo>
                      <a:pt x="90" y="106"/>
                    </a:lnTo>
                    <a:lnTo>
                      <a:pt x="108" y="112"/>
                    </a:lnTo>
                    <a:lnTo>
                      <a:pt x="130" y="110"/>
                    </a:lnTo>
                    <a:lnTo>
                      <a:pt x="144" y="120"/>
                    </a:lnTo>
                    <a:lnTo>
                      <a:pt x="156" y="128"/>
                    </a:lnTo>
                    <a:lnTo>
                      <a:pt x="166" y="134"/>
                    </a:lnTo>
                    <a:lnTo>
                      <a:pt x="180" y="130"/>
                    </a:lnTo>
                    <a:lnTo>
                      <a:pt x="166" y="126"/>
                    </a:lnTo>
                    <a:lnTo>
                      <a:pt x="156" y="118"/>
                    </a:lnTo>
                    <a:lnTo>
                      <a:pt x="140" y="110"/>
                    </a:lnTo>
                    <a:lnTo>
                      <a:pt x="146" y="104"/>
                    </a:lnTo>
                    <a:lnTo>
                      <a:pt x="168" y="104"/>
                    </a:lnTo>
                    <a:lnTo>
                      <a:pt x="194" y="102"/>
                    </a:lnTo>
                    <a:lnTo>
                      <a:pt x="206" y="94"/>
                    </a:lnTo>
                    <a:lnTo>
                      <a:pt x="216" y="88"/>
                    </a:lnTo>
                    <a:lnTo>
                      <a:pt x="208" y="86"/>
                    </a:lnTo>
                    <a:lnTo>
                      <a:pt x="216" y="80"/>
                    </a:lnTo>
                    <a:lnTo>
                      <a:pt x="224" y="74"/>
                    </a:lnTo>
                    <a:lnTo>
                      <a:pt x="232" y="70"/>
                    </a:lnTo>
                    <a:lnTo>
                      <a:pt x="226" y="68"/>
                    </a:lnTo>
                    <a:lnTo>
                      <a:pt x="206" y="76"/>
                    </a:lnTo>
                    <a:lnTo>
                      <a:pt x="196" y="86"/>
                    </a:lnTo>
                    <a:lnTo>
                      <a:pt x="182" y="96"/>
                    </a:lnTo>
                    <a:lnTo>
                      <a:pt x="162" y="96"/>
                    </a:lnTo>
                    <a:lnTo>
                      <a:pt x="144" y="98"/>
                    </a:lnTo>
                    <a:lnTo>
                      <a:pt x="138" y="92"/>
                    </a:lnTo>
                    <a:lnTo>
                      <a:pt x="132" y="92"/>
                    </a:lnTo>
                    <a:lnTo>
                      <a:pt x="128" y="100"/>
                    </a:lnTo>
                    <a:lnTo>
                      <a:pt x="110" y="102"/>
                    </a:lnTo>
                    <a:lnTo>
                      <a:pt x="84" y="98"/>
                    </a:lnTo>
                    <a:lnTo>
                      <a:pt x="90" y="88"/>
                    </a:lnTo>
                    <a:lnTo>
                      <a:pt x="98" y="82"/>
                    </a:lnTo>
                    <a:lnTo>
                      <a:pt x="104" y="76"/>
                    </a:lnTo>
                    <a:lnTo>
                      <a:pt x="96" y="72"/>
                    </a:lnTo>
                    <a:lnTo>
                      <a:pt x="80" y="78"/>
                    </a:lnTo>
                    <a:lnTo>
                      <a:pt x="62" y="78"/>
                    </a:lnTo>
                    <a:lnTo>
                      <a:pt x="38" y="80"/>
                    </a:lnTo>
                    <a:lnTo>
                      <a:pt x="26" y="76"/>
                    </a:lnTo>
                    <a:lnTo>
                      <a:pt x="34" y="72"/>
                    </a:lnTo>
                    <a:lnTo>
                      <a:pt x="48" y="66"/>
                    </a:lnTo>
                    <a:lnTo>
                      <a:pt x="60" y="64"/>
                    </a:lnTo>
                    <a:lnTo>
                      <a:pt x="52" y="62"/>
                    </a:lnTo>
                    <a:lnTo>
                      <a:pt x="40" y="62"/>
                    </a:lnTo>
                    <a:lnTo>
                      <a:pt x="32" y="66"/>
                    </a:lnTo>
                    <a:lnTo>
                      <a:pt x="20" y="70"/>
                    </a:lnTo>
                    <a:lnTo>
                      <a:pt x="22" y="64"/>
                    </a:lnTo>
                    <a:lnTo>
                      <a:pt x="28" y="60"/>
                    </a:lnTo>
                    <a:lnTo>
                      <a:pt x="20" y="56"/>
                    </a:lnTo>
                    <a:lnTo>
                      <a:pt x="14" y="60"/>
                    </a:lnTo>
                    <a:lnTo>
                      <a:pt x="0" y="60"/>
                    </a:lnTo>
                    <a:lnTo>
                      <a:pt x="12" y="50"/>
                    </a:lnTo>
                    <a:lnTo>
                      <a:pt x="36" y="50"/>
                    </a:lnTo>
                    <a:lnTo>
                      <a:pt x="46" y="46"/>
                    </a:lnTo>
                    <a:lnTo>
                      <a:pt x="54" y="42"/>
                    </a:lnTo>
                    <a:lnTo>
                      <a:pt x="72" y="42"/>
                    </a:lnTo>
                    <a:lnTo>
                      <a:pt x="80" y="46"/>
                    </a:lnTo>
                    <a:lnTo>
                      <a:pt x="94" y="46"/>
                    </a:lnTo>
                    <a:lnTo>
                      <a:pt x="106" y="46"/>
                    </a:lnTo>
                    <a:lnTo>
                      <a:pt x="98" y="36"/>
                    </a:lnTo>
                    <a:lnTo>
                      <a:pt x="102" y="28"/>
                    </a:lnTo>
                    <a:lnTo>
                      <a:pt x="118" y="28"/>
                    </a:lnTo>
                    <a:lnTo>
                      <a:pt x="130" y="34"/>
                    </a:lnTo>
                    <a:lnTo>
                      <a:pt x="148" y="38"/>
                    </a:lnTo>
                    <a:lnTo>
                      <a:pt x="168" y="40"/>
                    </a:lnTo>
                    <a:lnTo>
                      <a:pt x="156" y="32"/>
                    </a:lnTo>
                    <a:lnTo>
                      <a:pt x="146" y="26"/>
                    </a:lnTo>
                    <a:lnTo>
                      <a:pt x="150" y="20"/>
                    </a:lnTo>
                    <a:lnTo>
                      <a:pt x="164" y="18"/>
                    </a:lnTo>
                    <a:lnTo>
                      <a:pt x="170" y="14"/>
                    </a:lnTo>
                    <a:lnTo>
                      <a:pt x="184" y="14"/>
                    </a:lnTo>
                    <a:lnTo>
                      <a:pt x="198" y="8"/>
                    </a:lnTo>
                    <a:lnTo>
                      <a:pt x="216" y="10"/>
                    </a:lnTo>
                    <a:lnTo>
                      <a:pt x="228" y="14"/>
                    </a:lnTo>
                    <a:lnTo>
                      <a:pt x="236" y="18"/>
                    </a:lnTo>
                    <a:lnTo>
                      <a:pt x="246" y="26"/>
                    </a:lnTo>
                    <a:lnTo>
                      <a:pt x="254" y="22"/>
                    </a:lnTo>
                    <a:lnTo>
                      <a:pt x="246" y="14"/>
                    </a:lnTo>
                    <a:lnTo>
                      <a:pt x="238" y="6"/>
                    </a:lnTo>
                    <a:lnTo>
                      <a:pt x="236" y="0"/>
                    </a:lnTo>
                    <a:lnTo>
                      <a:pt x="278" y="4"/>
                    </a:lnTo>
                    <a:lnTo>
                      <a:pt x="284" y="12"/>
                    </a:lnTo>
                    <a:lnTo>
                      <a:pt x="304" y="18"/>
                    </a:lnTo>
                    <a:lnTo>
                      <a:pt x="296" y="10"/>
                    </a:lnTo>
                    <a:lnTo>
                      <a:pt x="298" y="2"/>
                    </a:lnTo>
                    <a:lnTo>
                      <a:pt x="318" y="4"/>
                    </a:lnTo>
                    <a:lnTo>
                      <a:pt x="326" y="10"/>
                    </a:lnTo>
                    <a:lnTo>
                      <a:pt x="330" y="4"/>
                    </a:lnTo>
                    <a:lnTo>
                      <a:pt x="350" y="2"/>
                    </a:lnTo>
                    <a:lnTo>
                      <a:pt x="366" y="6"/>
                    </a:lnTo>
                    <a:lnTo>
                      <a:pt x="406" y="8"/>
                    </a:lnTo>
                    <a:lnTo>
                      <a:pt x="404" y="12"/>
                    </a:lnTo>
                    <a:lnTo>
                      <a:pt x="388" y="16"/>
                    </a:lnTo>
                    <a:lnTo>
                      <a:pt x="388" y="20"/>
                    </a:lnTo>
                    <a:lnTo>
                      <a:pt x="410" y="14"/>
                    </a:lnTo>
                    <a:lnTo>
                      <a:pt x="434" y="14"/>
                    </a:lnTo>
                    <a:lnTo>
                      <a:pt x="452" y="14"/>
                    </a:lnTo>
                    <a:lnTo>
                      <a:pt x="460" y="26"/>
                    </a:lnTo>
                    <a:lnTo>
                      <a:pt x="484" y="26"/>
                    </a:lnTo>
                    <a:lnTo>
                      <a:pt x="490" y="36"/>
                    </a:lnTo>
                    <a:lnTo>
                      <a:pt x="482" y="40"/>
                    </a:lnTo>
                    <a:lnTo>
                      <a:pt x="458" y="48"/>
                    </a:lnTo>
                    <a:lnTo>
                      <a:pt x="442" y="56"/>
                    </a:lnTo>
                    <a:lnTo>
                      <a:pt x="382" y="58"/>
                    </a:lnTo>
                    <a:lnTo>
                      <a:pt x="376" y="62"/>
                    </a:lnTo>
                    <a:lnTo>
                      <a:pt x="398" y="64"/>
                    </a:lnTo>
                    <a:lnTo>
                      <a:pt x="388" y="66"/>
                    </a:lnTo>
                    <a:lnTo>
                      <a:pt x="368" y="74"/>
                    </a:lnTo>
                    <a:lnTo>
                      <a:pt x="398" y="70"/>
                    </a:lnTo>
                    <a:lnTo>
                      <a:pt x="418" y="64"/>
                    </a:lnTo>
                    <a:lnTo>
                      <a:pt x="432" y="64"/>
                    </a:lnTo>
                    <a:lnTo>
                      <a:pt x="434" y="68"/>
                    </a:lnTo>
                    <a:close/>
                  </a:path>
                </a:pathLst>
              </a:custGeom>
              <a:grpFill/>
              <a:ln w="3175">
                <a:solidFill>
                  <a:schemeClr val="accent3"/>
                </a:solidFill>
                <a:prstDash val="solid"/>
                <a:round/>
                <a:headEnd/>
                <a:tailEnd/>
              </a:ln>
            </p:spPr>
            <p:txBody>
              <a:bodyPr/>
              <a:lstStyle/>
              <a:p>
                <a:pPr>
                  <a:defRPr/>
                </a:pPr>
                <a:endParaRPr lang="en-GB"/>
              </a:p>
            </p:txBody>
          </p:sp>
          <p:sp>
            <p:nvSpPr>
              <p:cNvPr id="54" name="Freeform 12"/>
              <p:cNvSpPr>
                <a:spLocks/>
              </p:cNvSpPr>
              <p:nvPr/>
            </p:nvSpPr>
            <p:spPr bwMode="gray">
              <a:xfrm>
                <a:off x="1754" y="1671"/>
                <a:ext cx="110" cy="100"/>
              </a:xfrm>
              <a:custGeom>
                <a:avLst/>
                <a:gdLst/>
                <a:ahLst/>
                <a:cxnLst>
                  <a:cxn ang="0">
                    <a:pos x="30" y="36"/>
                  </a:cxn>
                  <a:cxn ang="0">
                    <a:pos x="40" y="20"/>
                  </a:cxn>
                  <a:cxn ang="0">
                    <a:pos x="54" y="6"/>
                  </a:cxn>
                  <a:cxn ang="0">
                    <a:pos x="66" y="0"/>
                  </a:cxn>
                  <a:cxn ang="0">
                    <a:pos x="62" y="8"/>
                  </a:cxn>
                  <a:cxn ang="0">
                    <a:pos x="58" y="20"/>
                  </a:cxn>
                  <a:cxn ang="0">
                    <a:pos x="62" y="34"/>
                  </a:cxn>
                  <a:cxn ang="0">
                    <a:pos x="72" y="44"/>
                  </a:cxn>
                  <a:cxn ang="0">
                    <a:pos x="82" y="38"/>
                  </a:cxn>
                  <a:cxn ang="0">
                    <a:pos x="86" y="44"/>
                  </a:cxn>
                  <a:cxn ang="0">
                    <a:pos x="94" y="46"/>
                  </a:cxn>
                  <a:cxn ang="0">
                    <a:pos x="90" y="54"/>
                  </a:cxn>
                  <a:cxn ang="0">
                    <a:pos x="100" y="64"/>
                  </a:cxn>
                  <a:cxn ang="0">
                    <a:pos x="106" y="66"/>
                  </a:cxn>
                  <a:cxn ang="0">
                    <a:pos x="108" y="74"/>
                  </a:cxn>
                  <a:cxn ang="0">
                    <a:pos x="110" y="86"/>
                  </a:cxn>
                  <a:cxn ang="0">
                    <a:pos x="106" y="96"/>
                  </a:cxn>
                  <a:cxn ang="0">
                    <a:pos x="92" y="100"/>
                  </a:cxn>
                  <a:cxn ang="0">
                    <a:pos x="86" y="90"/>
                  </a:cxn>
                  <a:cxn ang="0">
                    <a:pos x="78" y="82"/>
                  </a:cxn>
                  <a:cxn ang="0">
                    <a:pos x="72" y="88"/>
                  </a:cxn>
                  <a:cxn ang="0">
                    <a:pos x="70" y="94"/>
                  </a:cxn>
                  <a:cxn ang="0">
                    <a:pos x="60" y="90"/>
                  </a:cxn>
                  <a:cxn ang="0">
                    <a:pos x="58" y="78"/>
                  </a:cxn>
                  <a:cxn ang="0">
                    <a:pos x="30" y="82"/>
                  </a:cxn>
                  <a:cxn ang="0">
                    <a:pos x="0" y="80"/>
                  </a:cxn>
                  <a:cxn ang="0">
                    <a:pos x="2" y="66"/>
                  </a:cxn>
                  <a:cxn ang="0">
                    <a:pos x="16" y="52"/>
                  </a:cxn>
                  <a:cxn ang="0">
                    <a:pos x="22" y="44"/>
                  </a:cxn>
                  <a:cxn ang="0">
                    <a:pos x="30" y="36"/>
                  </a:cxn>
                </a:cxnLst>
                <a:rect l="0" t="0" r="r" b="b"/>
                <a:pathLst>
                  <a:path w="110" h="100">
                    <a:moveTo>
                      <a:pt x="30" y="36"/>
                    </a:moveTo>
                    <a:lnTo>
                      <a:pt x="40" y="20"/>
                    </a:lnTo>
                    <a:lnTo>
                      <a:pt x="54" y="6"/>
                    </a:lnTo>
                    <a:lnTo>
                      <a:pt x="66" y="0"/>
                    </a:lnTo>
                    <a:lnTo>
                      <a:pt x="62" y="8"/>
                    </a:lnTo>
                    <a:lnTo>
                      <a:pt x="58" y="20"/>
                    </a:lnTo>
                    <a:lnTo>
                      <a:pt x="62" y="34"/>
                    </a:lnTo>
                    <a:lnTo>
                      <a:pt x="72" y="44"/>
                    </a:lnTo>
                    <a:lnTo>
                      <a:pt x="82" y="38"/>
                    </a:lnTo>
                    <a:lnTo>
                      <a:pt x="86" y="44"/>
                    </a:lnTo>
                    <a:lnTo>
                      <a:pt x="94" y="46"/>
                    </a:lnTo>
                    <a:lnTo>
                      <a:pt x="90" y="54"/>
                    </a:lnTo>
                    <a:lnTo>
                      <a:pt x="100" y="64"/>
                    </a:lnTo>
                    <a:lnTo>
                      <a:pt x="106" y="66"/>
                    </a:lnTo>
                    <a:lnTo>
                      <a:pt x="108" y="74"/>
                    </a:lnTo>
                    <a:lnTo>
                      <a:pt x="110" y="86"/>
                    </a:lnTo>
                    <a:lnTo>
                      <a:pt x="106" y="96"/>
                    </a:lnTo>
                    <a:lnTo>
                      <a:pt x="92" y="100"/>
                    </a:lnTo>
                    <a:lnTo>
                      <a:pt x="86" y="90"/>
                    </a:lnTo>
                    <a:lnTo>
                      <a:pt x="78" y="82"/>
                    </a:lnTo>
                    <a:lnTo>
                      <a:pt x="72" y="88"/>
                    </a:lnTo>
                    <a:lnTo>
                      <a:pt x="70" y="94"/>
                    </a:lnTo>
                    <a:lnTo>
                      <a:pt x="60" y="90"/>
                    </a:lnTo>
                    <a:lnTo>
                      <a:pt x="58" y="78"/>
                    </a:lnTo>
                    <a:lnTo>
                      <a:pt x="30" y="82"/>
                    </a:lnTo>
                    <a:lnTo>
                      <a:pt x="0" y="80"/>
                    </a:lnTo>
                    <a:lnTo>
                      <a:pt x="2" y="66"/>
                    </a:lnTo>
                    <a:lnTo>
                      <a:pt x="16" y="52"/>
                    </a:lnTo>
                    <a:lnTo>
                      <a:pt x="22" y="44"/>
                    </a:lnTo>
                    <a:lnTo>
                      <a:pt x="30" y="36"/>
                    </a:lnTo>
                    <a:close/>
                  </a:path>
                </a:pathLst>
              </a:custGeom>
              <a:grpFill/>
              <a:ln w="3175">
                <a:solidFill>
                  <a:schemeClr val="accent3"/>
                </a:solidFill>
                <a:prstDash val="solid"/>
                <a:round/>
                <a:headEnd/>
                <a:tailEnd/>
              </a:ln>
            </p:spPr>
            <p:txBody>
              <a:bodyPr/>
              <a:lstStyle/>
              <a:p>
                <a:pPr>
                  <a:defRPr/>
                </a:pPr>
                <a:endParaRPr lang="en-GB"/>
              </a:p>
            </p:txBody>
          </p:sp>
          <p:sp>
            <p:nvSpPr>
              <p:cNvPr id="55" name="Freeform 13"/>
              <p:cNvSpPr>
                <a:spLocks/>
              </p:cNvSpPr>
              <p:nvPr/>
            </p:nvSpPr>
            <p:spPr bwMode="gray">
              <a:xfrm>
                <a:off x="464" y="1171"/>
                <a:ext cx="1350" cy="690"/>
              </a:xfrm>
              <a:custGeom>
                <a:avLst/>
                <a:gdLst/>
                <a:ahLst/>
                <a:cxnLst>
                  <a:cxn ang="0">
                    <a:pos x="1210" y="602"/>
                  </a:cxn>
                  <a:cxn ang="0">
                    <a:pos x="1278" y="596"/>
                  </a:cxn>
                  <a:cxn ang="0">
                    <a:pos x="1258" y="630"/>
                  </a:cxn>
                  <a:cxn ang="0">
                    <a:pos x="1188" y="656"/>
                  </a:cxn>
                  <a:cxn ang="0">
                    <a:pos x="1214" y="620"/>
                  </a:cxn>
                  <a:cxn ang="0">
                    <a:pos x="1160" y="612"/>
                  </a:cxn>
                  <a:cxn ang="0">
                    <a:pos x="1118" y="612"/>
                  </a:cxn>
                  <a:cxn ang="0">
                    <a:pos x="1014" y="652"/>
                  </a:cxn>
                  <a:cxn ang="0">
                    <a:pos x="980" y="668"/>
                  </a:cxn>
                  <a:cxn ang="0">
                    <a:pos x="920" y="688"/>
                  </a:cxn>
                  <a:cxn ang="0">
                    <a:pos x="940" y="648"/>
                  </a:cxn>
                  <a:cxn ang="0">
                    <a:pos x="962" y="622"/>
                  </a:cxn>
                  <a:cxn ang="0">
                    <a:pos x="892" y="590"/>
                  </a:cxn>
                  <a:cxn ang="0">
                    <a:pos x="844" y="554"/>
                  </a:cxn>
                  <a:cxn ang="0">
                    <a:pos x="786" y="568"/>
                  </a:cxn>
                  <a:cxn ang="0">
                    <a:pos x="722" y="544"/>
                  </a:cxn>
                  <a:cxn ang="0">
                    <a:pos x="250" y="516"/>
                  </a:cxn>
                  <a:cxn ang="0">
                    <a:pos x="208" y="486"/>
                  </a:cxn>
                  <a:cxn ang="0">
                    <a:pos x="194" y="448"/>
                  </a:cxn>
                  <a:cxn ang="0">
                    <a:pos x="180" y="420"/>
                  </a:cxn>
                  <a:cxn ang="0">
                    <a:pos x="136" y="372"/>
                  </a:cxn>
                  <a:cxn ang="0">
                    <a:pos x="58" y="330"/>
                  </a:cxn>
                  <a:cxn ang="0">
                    <a:pos x="18" y="64"/>
                  </a:cxn>
                  <a:cxn ang="0">
                    <a:pos x="138" y="60"/>
                  </a:cxn>
                  <a:cxn ang="0">
                    <a:pos x="230" y="64"/>
                  </a:cxn>
                  <a:cxn ang="0">
                    <a:pos x="328" y="66"/>
                  </a:cxn>
                  <a:cxn ang="0">
                    <a:pos x="410" y="110"/>
                  </a:cxn>
                  <a:cxn ang="0">
                    <a:pos x="528" y="142"/>
                  </a:cxn>
                  <a:cxn ang="0">
                    <a:pos x="600" y="112"/>
                  </a:cxn>
                  <a:cxn ang="0">
                    <a:pos x="676" y="106"/>
                  </a:cxn>
                  <a:cxn ang="0">
                    <a:pos x="716" y="134"/>
                  </a:cxn>
                  <a:cxn ang="0">
                    <a:pos x="740" y="64"/>
                  </a:cxn>
                  <a:cxn ang="0">
                    <a:pos x="718" y="12"/>
                  </a:cxn>
                  <a:cxn ang="0">
                    <a:pos x="776" y="48"/>
                  </a:cxn>
                  <a:cxn ang="0">
                    <a:pos x="812" y="98"/>
                  </a:cxn>
                  <a:cxn ang="0">
                    <a:pos x="834" y="112"/>
                  </a:cxn>
                  <a:cxn ang="0">
                    <a:pos x="886" y="74"/>
                  </a:cxn>
                  <a:cxn ang="0">
                    <a:pos x="940" y="94"/>
                  </a:cxn>
                  <a:cxn ang="0">
                    <a:pos x="916" y="152"/>
                  </a:cxn>
                  <a:cxn ang="0">
                    <a:pos x="870" y="156"/>
                  </a:cxn>
                  <a:cxn ang="0">
                    <a:pos x="816" y="172"/>
                  </a:cxn>
                  <a:cxn ang="0">
                    <a:pos x="830" y="210"/>
                  </a:cxn>
                  <a:cxn ang="0">
                    <a:pos x="778" y="222"/>
                  </a:cxn>
                  <a:cxn ang="0">
                    <a:pos x="736" y="336"/>
                  </a:cxn>
                  <a:cxn ang="0">
                    <a:pos x="800" y="374"/>
                  </a:cxn>
                  <a:cxn ang="0">
                    <a:pos x="904" y="418"/>
                  </a:cxn>
                  <a:cxn ang="0">
                    <a:pos x="944" y="484"/>
                  </a:cxn>
                  <a:cxn ang="0">
                    <a:pos x="984" y="462"/>
                  </a:cxn>
                  <a:cxn ang="0">
                    <a:pos x="1020" y="372"/>
                  </a:cxn>
                  <a:cxn ang="0">
                    <a:pos x="1004" y="304"/>
                  </a:cxn>
                  <a:cxn ang="0">
                    <a:pos x="1044" y="258"/>
                  </a:cxn>
                  <a:cxn ang="0">
                    <a:pos x="1134" y="290"/>
                  </a:cxn>
                  <a:cxn ang="0">
                    <a:pos x="1168" y="352"/>
                  </a:cxn>
                  <a:cxn ang="0">
                    <a:pos x="1228" y="328"/>
                  </a:cxn>
                  <a:cxn ang="0">
                    <a:pos x="1256" y="398"/>
                  </a:cxn>
                  <a:cxn ang="0">
                    <a:pos x="1318" y="430"/>
                  </a:cxn>
                  <a:cxn ang="0">
                    <a:pos x="1284" y="458"/>
                  </a:cxn>
                  <a:cxn ang="0">
                    <a:pos x="1348" y="458"/>
                  </a:cxn>
                  <a:cxn ang="0">
                    <a:pos x="1286" y="524"/>
                  </a:cxn>
                  <a:cxn ang="0">
                    <a:pos x="1152" y="548"/>
                  </a:cxn>
                  <a:cxn ang="0">
                    <a:pos x="1116" y="590"/>
                  </a:cxn>
                  <a:cxn ang="0">
                    <a:pos x="1202" y="548"/>
                  </a:cxn>
                </a:cxnLst>
                <a:rect l="0" t="0" r="r" b="b"/>
                <a:pathLst>
                  <a:path w="1350" h="690">
                    <a:moveTo>
                      <a:pt x="1218" y="562"/>
                    </a:moveTo>
                    <a:lnTo>
                      <a:pt x="1214" y="568"/>
                    </a:lnTo>
                    <a:lnTo>
                      <a:pt x="1204" y="570"/>
                    </a:lnTo>
                    <a:lnTo>
                      <a:pt x="1208" y="580"/>
                    </a:lnTo>
                    <a:lnTo>
                      <a:pt x="1204" y="588"/>
                    </a:lnTo>
                    <a:lnTo>
                      <a:pt x="1206" y="594"/>
                    </a:lnTo>
                    <a:lnTo>
                      <a:pt x="1210" y="602"/>
                    </a:lnTo>
                    <a:lnTo>
                      <a:pt x="1222" y="610"/>
                    </a:lnTo>
                    <a:lnTo>
                      <a:pt x="1236" y="614"/>
                    </a:lnTo>
                    <a:lnTo>
                      <a:pt x="1254" y="614"/>
                    </a:lnTo>
                    <a:lnTo>
                      <a:pt x="1262" y="612"/>
                    </a:lnTo>
                    <a:lnTo>
                      <a:pt x="1266" y="604"/>
                    </a:lnTo>
                    <a:lnTo>
                      <a:pt x="1270" y="596"/>
                    </a:lnTo>
                    <a:lnTo>
                      <a:pt x="1278" y="596"/>
                    </a:lnTo>
                    <a:lnTo>
                      <a:pt x="1278" y="604"/>
                    </a:lnTo>
                    <a:lnTo>
                      <a:pt x="1284" y="608"/>
                    </a:lnTo>
                    <a:lnTo>
                      <a:pt x="1284" y="616"/>
                    </a:lnTo>
                    <a:lnTo>
                      <a:pt x="1274" y="616"/>
                    </a:lnTo>
                    <a:lnTo>
                      <a:pt x="1268" y="616"/>
                    </a:lnTo>
                    <a:lnTo>
                      <a:pt x="1262" y="626"/>
                    </a:lnTo>
                    <a:lnTo>
                      <a:pt x="1258" y="630"/>
                    </a:lnTo>
                    <a:lnTo>
                      <a:pt x="1246" y="634"/>
                    </a:lnTo>
                    <a:lnTo>
                      <a:pt x="1230" y="640"/>
                    </a:lnTo>
                    <a:lnTo>
                      <a:pt x="1220" y="640"/>
                    </a:lnTo>
                    <a:lnTo>
                      <a:pt x="1212" y="648"/>
                    </a:lnTo>
                    <a:lnTo>
                      <a:pt x="1204" y="656"/>
                    </a:lnTo>
                    <a:lnTo>
                      <a:pt x="1198" y="662"/>
                    </a:lnTo>
                    <a:lnTo>
                      <a:pt x="1188" y="656"/>
                    </a:lnTo>
                    <a:lnTo>
                      <a:pt x="1186" y="648"/>
                    </a:lnTo>
                    <a:lnTo>
                      <a:pt x="1190" y="640"/>
                    </a:lnTo>
                    <a:lnTo>
                      <a:pt x="1202" y="632"/>
                    </a:lnTo>
                    <a:lnTo>
                      <a:pt x="1214" y="628"/>
                    </a:lnTo>
                    <a:lnTo>
                      <a:pt x="1216" y="626"/>
                    </a:lnTo>
                    <a:lnTo>
                      <a:pt x="1216" y="624"/>
                    </a:lnTo>
                    <a:lnTo>
                      <a:pt x="1214" y="620"/>
                    </a:lnTo>
                    <a:lnTo>
                      <a:pt x="1210" y="618"/>
                    </a:lnTo>
                    <a:lnTo>
                      <a:pt x="1198" y="624"/>
                    </a:lnTo>
                    <a:lnTo>
                      <a:pt x="1188" y="628"/>
                    </a:lnTo>
                    <a:lnTo>
                      <a:pt x="1172" y="632"/>
                    </a:lnTo>
                    <a:lnTo>
                      <a:pt x="1168" y="626"/>
                    </a:lnTo>
                    <a:lnTo>
                      <a:pt x="1162" y="620"/>
                    </a:lnTo>
                    <a:lnTo>
                      <a:pt x="1160" y="612"/>
                    </a:lnTo>
                    <a:lnTo>
                      <a:pt x="1162" y="596"/>
                    </a:lnTo>
                    <a:lnTo>
                      <a:pt x="1160" y="588"/>
                    </a:lnTo>
                    <a:lnTo>
                      <a:pt x="1146" y="584"/>
                    </a:lnTo>
                    <a:lnTo>
                      <a:pt x="1138" y="580"/>
                    </a:lnTo>
                    <a:lnTo>
                      <a:pt x="1130" y="588"/>
                    </a:lnTo>
                    <a:lnTo>
                      <a:pt x="1122" y="602"/>
                    </a:lnTo>
                    <a:lnTo>
                      <a:pt x="1118" y="612"/>
                    </a:lnTo>
                    <a:lnTo>
                      <a:pt x="1118" y="618"/>
                    </a:lnTo>
                    <a:lnTo>
                      <a:pt x="1112" y="626"/>
                    </a:lnTo>
                    <a:lnTo>
                      <a:pt x="1100" y="632"/>
                    </a:lnTo>
                    <a:lnTo>
                      <a:pt x="1042" y="632"/>
                    </a:lnTo>
                    <a:lnTo>
                      <a:pt x="1026" y="644"/>
                    </a:lnTo>
                    <a:lnTo>
                      <a:pt x="1020" y="648"/>
                    </a:lnTo>
                    <a:lnTo>
                      <a:pt x="1014" y="652"/>
                    </a:lnTo>
                    <a:lnTo>
                      <a:pt x="1002" y="652"/>
                    </a:lnTo>
                    <a:lnTo>
                      <a:pt x="986" y="652"/>
                    </a:lnTo>
                    <a:lnTo>
                      <a:pt x="980" y="656"/>
                    </a:lnTo>
                    <a:lnTo>
                      <a:pt x="972" y="660"/>
                    </a:lnTo>
                    <a:lnTo>
                      <a:pt x="974" y="664"/>
                    </a:lnTo>
                    <a:lnTo>
                      <a:pt x="982" y="664"/>
                    </a:lnTo>
                    <a:lnTo>
                      <a:pt x="980" y="668"/>
                    </a:lnTo>
                    <a:lnTo>
                      <a:pt x="982" y="672"/>
                    </a:lnTo>
                    <a:lnTo>
                      <a:pt x="964" y="674"/>
                    </a:lnTo>
                    <a:lnTo>
                      <a:pt x="948" y="678"/>
                    </a:lnTo>
                    <a:lnTo>
                      <a:pt x="940" y="680"/>
                    </a:lnTo>
                    <a:lnTo>
                      <a:pt x="932" y="686"/>
                    </a:lnTo>
                    <a:lnTo>
                      <a:pt x="924" y="690"/>
                    </a:lnTo>
                    <a:lnTo>
                      <a:pt x="920" y="688"/>
                    </a:lnTo>
                    <a:lnTo>
                      <a:pt x="920" y="680"/>
                    </a:lnTo>
                    <a:lnTo>
                      <a:pt x="922" y="678"/>
                    </a:lnTo>
                    <a:lnTo>
                      <a:pt x="922" y="670"/>
                    </a:lnTo>
                    <a:lnTo>
                      <a:pt x="928" y="668"/>
                    </a:lnTo>
                    <a:lnTo>
                      <a:pt x="936" y="666"/>
                    </a:lnTo>
                    <a:lnTo>
                      <a:pt x="938" y="656"/>
                    </a:lnTo>
                    <a:lnTo>
                      <a:pt x="940" y="648"/>
                    </a:lnTo>
                    <a:lnTo>
                      <a:pt x="946" y="642"/>
                    </a:lnTo>
                    <a:lnTo>
                      <a:pt x="948" y="636"/>
                    </a:lnTo>
                    <a:lnTo>
                      <a:pt x="952" y="636"/>
                    </a:lnTo>
                    <a:lnTo>
                      <a:pt x="958" y="642"/>
                    </a:lnTo>
                    <a:lnTo>
                      <a:pt x="966" y="640"/>
                    </a:lnTo>
                    <a:lnTo>
                      <a:pt x="968" y="632"/>
                    </a:lnTo>
                    <a:lnTo>
                      <a:pt x="962" y="622"/>
                    </a:lnTo>
                    <a:lnTo>
                      <a:pt x="954" y="614"/>
                    </a:lnTo>
                    <a:lnTo>
                      <a:pt x="942" y="610"/>
                    </a:lnTo>
                    <a:lnTo>
                      <a:pt x="930" y="608"/>
                    </a:lnTo>
                    <a:lnTo>
                      <a:pt x="914" y="608"/>
                    </a:lnTo>
                    <a:lnTo>
                      <a:pt x="902" y="606"/>
                    </a:lnTo>
                    <a:lnTo>
                      <a:pt x="896" y="600"/>
                    </a:lnTo>
                    <a:lnTo>
                      <a:pt x="892" y="590"/>
                    </a:lnTo>
                    <a:lnTo>
                      <a:pt x="888" y="578"/>
                    </a:lnTo>
                    <a:lnTo>
                      <a:pt x="886" y="574"/>
                    </a:lnTo>
                    <a:lnTo>
                      <a:pt x="874" y="574"/>
                    </a:lnTo>
                    <a:lnTo>
                      <a:pt x="870" y="566"/>
                    </a:lnTo>
                    <a:lnTo>
                      <a:pt x="864" y="558"/>
                    </a:lnTo>
                    <a:lnTo>
                      <a:pt x="854" y="558"/>
                    </a:lnTo>
                    <a:lnTo>
                      <a:pt x="844" y="554"/>
                    </a:lnTo>
                    <a:lnTo>
                      <a:pt x="836" y="554"/>
                    </a:lnTo>
                    <a:lnTo>
                      <a:pt x="828" y="560"/>
                    </a:lnTo>
                    <a:lnTo>
                      <a:pt x="818" y="566"/>
                    </a:lnTo>
                    <a:lnTo>
                      <a:pt x="810" y="572"/>
                    </a:lnTo>
                    <a:lnTo>
                      <a:pt x="804" y="570"/>
                    </a:lnTo>
                    <a:lnTo>
                      <a:pt x="794" y="570"/>
                    </a:lnTo>
                    <a:lnTo>
                      <a:pt x="786" y="568"/>
                    </a:lnTo>
                    <a:lnTo>
                      <a:pt x="782" y="568"/>
                    </a:lnTo>
                    <a:lnTo>
                      <a:pt x="772" y="564"/>
                    </a:lnTo>
                    <a:lnTo>
                      <a:pt x="748" y="560"/>
                    </a:lnTo>
                    <a:lnTo>
                      <a:pt x="736" y="556"/>
                    </a:lnTo>
                    <a:lnTo>
                      <a:pt x="732" y="552"/>
                    </a:lnTo>
                    <a:lnTo>
                      <a:pt x="730" y="544"/>
                    </a:lnTo>
                    <a:lnTo>
                      <a:pt x="722" y="544"/>
                    </a:lnTo>
                    <a:lnTo>
                      <a:pt x="720" y="552"/>
                    </a:lnTo>
                    <a:lnTo>
                      <a:pt x="290" y="552"/>
                    </a:lnTo>
                    <a:lnTo>
                      <a:pt x="282" y="542"/>
                    </a:lnTo>
                    <a:lnTo>
                      <a:pt x="272" y="532"/>
                    </a:lnTo>
                    <a:lnTo>
                      <a:pt x="266" y="536"/>
                    </a:lnTo>
                    <a:lnTo>
                      <a:pt x="256" y="526"/>
                    </a:lnTo>
                    <a:lnTo>
                      <a:pt x="250" y="516"/>
                    </a:lnTo>
                    <a:lnTo>
                      <a:pt x="244" y="520"/>
                    </a:lnTo>
                    <a:lnTo>
                      <a:pt x="232" y="512"/>
                    </a:lnTo>
                    <a:lnTo>
                      <a:pt x="214" y="510"/>
                    </a:lnTo>
                    <a:lnTo>
                      <a:pt x="218" y="500"/>
                    </a:lnTo>
                    <a:lnTo>
                      <a:pt x="216" y="494"/>
                    </a:lnTo>
                    <a:lnTo>
                      <a:pt x="208" y="494"/>
                    </a:lnTo>
                    <a:lnTo>
                      <a:pt x="208" y="486"/>
                    </a:lnTo>
                    <a:lnTo>
                      <a:pt x="206" y="478"/>
                    </a:lnTo>
                    <a:lnTo>
                      <a:pt x="202" y="472"/>
                    </a:lnTo>
                    <a:lnTo>
                      <a:pt x="196" y="470"/>
                    </a:lnTo>
                    <a:lnTo>
                      <a:pt x="188" y="474"/>
                    </a:lnTo>
                    <a:lnTo>
                      <a:pt x="190" y="466"/>
                    </a:lnTo>
                    <a:lnTo>
                      <a:pt x="196" y="456"/>
                    </a:lnTo>
                    <a:lnTo>
                      <a:pt x="194" y="448"/>
                    </a:lnTo>
                    <a:lnTo>
                      <a:pt x="188" y="452"/>
                    </a:lnTo>
                    <a:lnTo>
                      <a:pt x="180" y="458"/>
                    </a:lnTo>
                    <a:lnTo>
                      <a:pt x="172" y="458"/>
                    </a:lnTo>
                    <a:lnTo>
                      <a:pt x="172" y="446"/>
                    </a:lnTo>
                    <a:lnTo>
                      <a:pt x="174" y="438"/>
                    </a:lnTo>
                    <a:lnTo>
                      <a:pt x="174" y="432"/>
                    </a:lnTo>
                    <a:lnTo>
                      <a:pt x="180" y="420"/>
                    </a:lnTo>
                    <a:lnTo>
                      <a:pt x="178" y="410"/>
                    </a:lnTo>
                    <a:lnTo>
                      <a:pt x="174" y="408"/>
                    </a:lnTo>
                    <a:lnTo>
                      <a:pt x="172" y="400"/>
                    </a:lnTo>
                    <a:lnTo>
                      <a:pt x="158" y="392"/>
                    </a:lnTo>
                    <a:lnTo>
                      <a:pt x="150" y="386"/>
                    </a:lnTo>
                    <a:lnTo>
                      <a:pt x="146" y="384"/>
                    </a:lnTo>
                    <a:lnTo>
                      <a:pt x="136" y="372"/>
                    </a:lnTo>
                    <a:lnTo>
                      <a:pt x="126" y="354"/>
                    </a:lnTo>
                    <a:lnTo>
                      <a:pt x="118" y="346"/>
                    </a:lnTo>
                    <a:lnTo>
                      <a:pt x="100" y="326"/>
                    </a:lnTo>
                    <a:lnTo>
                      <a:pt x="88" y="314"/>
                    </a:lnTo>
                    <a:lnTo>
                      <a:pt x="70" y="322"/>
                    </a:lnTo>
                    <a:lnTo>
                      <a:pt x="68" y="328"/>
                    </a:lnTo>
                    <a:lnTo>
                      <a:pt x="58" y="330"/>
                    </a:lnTo>
                    <a:lnTo>
                      <a:pt x="46" y="320"/>
                    </a:lnTo>
                    <a:lnTo>
                      <a:pt x="34" y="310"/>
                    </a:lnTo>
                    <a:lnTo>
                      <a:pt x="26" y="300"/>
                    </a:lnTo>
                    <a:lnTo>
                      <a:pt x="10" y="306"/>
                    </a:lnTo>
                    <a:lnTo>
                      <a:pt x="0" y="302"/>
                    </a:lnTo>
                    <a:lnTo>
                      <a:pt x="0" y="62"/>
                    </a:lnTo>
                    <a:lnTo>
                      <a:pt x="18" y="64"/>
                    </a:lnTo>
                    <a:lnTo>
                      <a:pt x="48" y="76"/>
                    </a:lnTo>
                    <a:lnTo>
                      <a:pt x="84" y="86"/>
                    </a:lnTo>
                    <a:lnTo>
                      <a:pt x="82" y="72"/>
                    </a:lnTo>
                    <a:lnTo>
                      <a:pt x="100" y="62"/>
                    </a:lnTo>
                    <a:lnTo>
                      <a:pt x="110" y="68"/>
                    </a:lnTo>
                    <a:lnTo>
                      <a:pt x="116" y="72"/>
                    </a:lnTo>
                    <a:lnTo>
                      <a:pt x="138" y="60"/>
                    </a:lnTo>
                    <a:lnTo>
                      <a:pt x="162" y="48"/>
                    </a:lnTo>
                    <a:lnTo>
                      <a:pt x="178" y="48"/>
                    </a:lnTo>
                    <a:lnTo>
                      <a:pt x="180" y="56"/>
                    </a:lnTo>
                    <a:lnTo>
                      <a:pt x="192" y="58"/>
                    </a:lnTo>
                    <a:lnTo>
                      <a:pt x="208" y="38"/>
                    </a:lnTo>
                    <a:lnTo>
                      <a:pt x="218" y="46"/>
                    </a:lnTo>
                    <a:lnTo>
                      <a:pt x="230" y="64"/>
                    </a:lnTo>
                    <a:lnTo>
                      <a:pt x="244" y="66"/>
                    </a:lnTo>
                    <a:lnTo>
                      <a:pt x="256" y="50"/>
                    </a:lnTo>
                    <a:lnTo>
                      <a:pt x="262" y="52"/>
                    </a:lnTo>
                    <a:lnTo>
                      <a:pt x="270" y="70"/>
                    </a:lnTo>
                    <a:lnTo>
                      <a:pt x="282" y="62"/>
                    </a:lnTo>
                    <a:lnTo>
                      <a:pt x="302" y="56"/>
                    </a:lnTo>
                    <a:lnTo>
                      <a:pt x="328" y="66"/>
                    </a:lnTo>
                    <a:lnTo>
                      <a:pt x="352" y="72"/>
                    </a:lnTo>
                    <a:lnTo>
                      <a:pt x="382" y="82"/>
                    </a:lnTo>
                    <a:lnTo>
                      <a:pt x="404" y="84"/>
                    </a:lnTo>
                    <a:lnTo>
                      <a:pt x="422" y="92"/>
                    </a:lnTo>
                    <a:lnTo>
                      <a:pt x="424" y="100"/>
                    </a:lnTo>
                    <a:lnTo>
                      <a:pt x="412" y="102"/>
                    </a:lnTo>
                    <a:lnTo>
                      <a:pt x="410" y="110"/>
                    </a:lnTo>
                    <a:lnTo>
                      <a:pt x="426" y="118"/>
                    </a:lnTo>
                    <a:lnTo>
                      <a:pt x="456" y="116"/>
                    </a:lnTo>
                    <a:lnTo>
                      <a:pt x="478" y="114"/>
                    </a:lnTo>
                    <a:lnTo>
                      <a:pt x="486" y="110"/>
                    </a:lnTo>
                    <a:lnTo>
                      <a:pt x="504" y="120"/>
                    </a:lnTo>
                    <a:lnTo>
                      <a:pt x="520" y="130"/>
                    </a:lnTo>
                    <a:lnTo>
                      <a:pt x="528" y="142"/>
                    </a:lnTo>
                    <a:lnTo>
                      <a:pt x="534" y="138"/>
                    </a:lnTo>
                    <a:lnTo>
                      <a:pt x="530" y="120"/>
                    </a:lnTo>
                    <a:lnTo>
                      <a:pt x="526" y="110"/>
                    </a:lnTo>
                    <a:lnTo>
                      <a:pt x="536" y="104"/>
                    </a:lnTo>
                    <a:lnTo>
                      <a:pt x="560" y="94"/>
                    </a:lnTo>
                    <a:lnTo>
                      <a:pt x="578" y="104"/>
                    </a:lnTo>
                    <a:lnTo>
                      <a:pt x="600" y="112"/>
                    </a:lnTo>
                    <a:lnTo>
                      <a:pt x="622" y="116"/>
                    </a:lnTo>
                    <a:lnTo>
                      <a:pt x="646" y="116"/>
                    </a:lnTo>
                    <a:lnTo>
                      <a:pt x="668" y="116"/>
                    </a:lnTo>
                    <a:lnTo>
                      <a:pt x="688" y="118"/>
                    </a:lnTo>
                    <a:lnTo>
                      <a:pt x="694" y="112"/>
                    </a:lnTo>
                    <a:lnTo>
                      <a:pt x="688" y="108"/>
                    </a:lnTo>
                    <a:lnTo>
                      <a:pt x="676" y="106"/>
                    </a:lnTo>
                    <a:lnTo>
                      <a:pt x="678" y="98"/>
                    </a:lnTo>
                    <a:lnTo>
                      <a:pt x="684" y="96"/>
                    </a:lnTo>
                    <a:lnTo>
                      <a:pt x="696" y="100"/>
                    </a:lnTo>
                    <a:lnTo>
                      <a:pt x="708" y="112"/>
                    </a:lnTo>
                    <a:lnTo>
                      <a:pt x="704" y="116"/>
                    </a:lnTo>
                    <a:lnTo>
                      <a:pt x="710" y="126"/>
                    </a:lnTo>
                    <a:lnTo>
                      <a:pt x="716" y="134"/>
                    </a:lnTo>
                    <a:lnTo>
                      <a:pt x="724" y="134"/>
                    </a:lnTo>
                    <a:lnTo>
                      <a:pt x="724" y="120"/>
                    </a:lnTo>
                    <a:lnTo>
                      <a:pt x="722" y="108"/>
                    </a:lnTo>
                    <a:lnTo>
                      <a:pt x="742" y="102"/>
                    </a:lnTo>
                    <a:lnTo>
                      <a:pt x="752" y="90"/>
                    </a:lnTo>
                    <a:lnTo>
                      <a:pt x="750" y="78"/>
                    </a:lnTo>
                    <a:lnTo>
                      <a:pt x="740" y="64"/>
                    </a:lnTo>
                    <a:lnTo>
                      <a:pt x="722" y="60"/>
                    </a:lnTo>
                    <a:lnTo>
                      <a:pt x="708" y="52"/>
                    </a:lnTo>
                    <a:lnTo>
                      <a:pt x="704" y="44"/>
                    </a:lnTo>
                    <a:lnTo>
                      <a:pt x="712" y="32"/>
                    </a:lnTo>
                    <a:lnTo>
                      <a:pt x="704" y="26"/>
                    </a:lnTo>
                    <a:lnTo>
                      <a:pt x="708" y="12"/>
                    </a:lnTo>
                    <a:lnTo>
                      <a:pt x="718" y="12"/>
                    </a:lnTo>
                    <a:lnTo>
                      <a:pt x="722" y="4"/>
                    </a:lnTo>
                    <a:lnTo>
                      <a:pt x="732" y="0"/>
                    </a:lnTo>
                    <a:lnTo>
                      <a:pt x="750" y="4"/>
                    </a:lnTo>
                    <a:lnTo>
                      <a:pt x="762" y="20"/>
                    </a:lnTo>
                    <a:lnTo>
                      <a:pt x="764" y="26"/>
                    </a:lnTo>
                    <a:lnTo>
                      <a:pt x="774" y="40"/>
                    </a:lnTo>
                    <a:lnTo>
                      <a:pt x="776" y="48"/>
                    </a:lnTo>
                    <a:lnTo>
                      <a:pt x="770" y="54"/>
                    </a:lnTo>
                    <a:lnTo>
                      <a:pt x="774" y="64"/>
                    </a:lnTo>
                    <a:lnTo>
                      <a:pt x="786" y="62"/>
                    </a:lnTo>
                    <a:lnTo>
                      <a:pt x="794" y="64"/>
                    </a:lnTo>
                    <a:lnTo>
                      <a:pt x="796" y="80"/>
                    </a:lnTo>
                    <a:lnTo>
                      <a:pt x="802" y="94"/>
                    </a:lnTo>
                    <a:lnTo>
                      <a:pt x="812" y="98"/>
                    </a:lnTo>
                    <a:lnTo>
                      <a:pt x="820" y="92"/>
                    </a:lnTo>
                    <a:lnTo>
                      <a:pt x="814" y="82"/>
                    </a:lnTo>
                    <a:lnTo>
                      <a:pt x="820" y="74"/>
                    </a:lnTo>
                    <a:lnTo>
                      <a:pt x="832" y="78"/>
                    </a:lnTo>
                    <a:lnTo>
                      <a:pt x="842" y="90"/>
                    </a:lnTo>
                    <a:lnTo>
                      <a:pt x="836" y="100"/>
                    </a:lnTo>
                    <a:lnTo>
                      <a:pt x="834" y="112"/>
                    </a:lnTo>
                    <a:lnTo>
                      <a:pt x="844" y="120"/>
                    </a:lnTo>
                    <a:lnTo>
                      <a:pt x="858" y="126"/>
                    </a:lnTo>
                    <a:lnTo>
                      <a:pt x="866" y="120"/>
                    </a:lnTo>
                    <a:lnTo>
                      <a:pt x="874" y="106"/>
                    </a:lnTo>
                    <a:lnTo>
                      <a:pt x="876" y="90"/>
                    </a:lnTo>
                    <a:lnTo>
                      <a:pt x="888" y="82"/>
                    </a:lnTo>
                    <a:lnTo>
                      <a:pt x="886" y="74"/>
                    </a:lnTo>
                    <a:lnTo>
                      <a:pt x="880" y="62"/>
                    </a:lnTo>
                    <a:lnTo>
                      <a:pt x="882" y="56"/>
                    </a:lnTo>
                    <a:lnTo>
                      <a:pt x="900" y="58"/>
                    </a:lnTo>
                    <a:lnTo>
                      <a:pt x="922" y="66"/>
                    </a:lnTo>
                    <a:lnTo>
                      <a:pt x="936" y="76"/>
                    </a:lnTo>
                    <a:lnTo>
                      <a:pt x="946" y="90"/>
                    </a:lnTo>
                    <a:lnTo>
                      <a:pt x="940" y="94"/>
                    </a:lnTo>
                    <a:lnTo>
                      <a:pt x="932" y="96"/>
                    </a:lnTo>
                    <a:lnTo>
                      <a:pt x="934" y="106"/>
                    </a:lnTo>
                    <a:lnTo>
                      <a:pt x="940" y="114"/>
                    </a:lnTo>
                    <a:lnTo>
                      <a:pt x="946" y="126"/>
                    </a:lnTo>
                    <a:lnTo>
                      <a:pt x="938" y="136"/>
                    </a:lnTo>
                    <a:lnTo>
                      <a:pt x="926" y="146"/>
                    </a:lnTo>
                    <a:lnTo>
                      <a:pt x="916" y="152"/>
                    </a:lnTo>
                    <a:lnTo>
                      <a:pt x="902" y="144"/>
                    </a:lnTo>
                    <a:lnTo>
                      <a:pt x="898" y="152"/>
                    </a:lnTo>
                    <a:lnTo>
                      <a:pt x="890" y="156"/>
                    </a:lnTo>
                    <a:lnTo>
                      <a:pt x="878" y="144"/>
                    </a:lnTo>
                    <a:lnTo>
                      <a:pt x="868" y="144"/>
                    </a:lnTo>
                    <a:lnTo>
                      <a:pt x="864" y="150"/>
                    </a:lnTo>
                    <a:lnTo>
                      <a:pt x="870" y="156"/>
                    </a:lnTo>
                    <a:lnTo>
                      <a:pt x="864" y="166"/>
                    </a:lnTo>
                    <a:lnTo>
                      <a:pt x="856" y="174"/>
                    </a:lnTo>
                    <a:lnTo>
                      <a:pt x="846" y="176"/>
                    </a:lnTo>
                    <a:lnTo>
                      <a:pt x="834" y="174"/>
                    </a:lnTo>
                    <a:lnTo>
                      <a:pt x="822" y="166"/>
                    </a:lnTo>
                    <a:lnTo>
                      <a:pt x="812" y="164"/>
                    </a:lnTo>
                    <a:lnTo>
                      <a:pt x="816" y="172"/>
                    </a:lnTo>
                    <a:lnTo>
                      <a:pt x="822" y="178"/>
                    </a:lnTo>
                    <a:lnTo>
                      <a:pt x="834" y="180"/>
                    </a:lnTo>
                    <a:lnTo>
                      <a:pt x="842" y="182"/>
                    </a:lnTo>
                    <a:lnTo>
                      <a:pt x="854" y="182"/>
                    </a:lnTo>
                    <a:lnTo>
                      <a:pt x="848" y="192"/>
                    </a:lnTo>
                    <a:lnTo>
                      <a:pt x="840" y="204"/>
                    </a:lnTo>
                    <a:lnTo>
                      <a:pt x="830" y="210"/>
                    </a:lnTo>
                    <a:lnTo>
                      <a:pt x="820" y="212"/>
                    </a:lnTo>
                    <a:lnTo>
                      <a:pt x="812" y="212"/>
                    </a:lnTo>
                    <a:lnTo>
                      <a:pt x="804" y="208"/>
                    </a:lnTo>
                    <a:lnTo>
                      <a:pt x="804" y="218"/>
                    </a:lnTo>
                    <a:lnTo>
                      <a:pt x="784" y="220"/>
                    </a:lnTo>
                    <a:lnTo>
                      <a:pt x="772" y="216"/>
                    </a:lnTo>
                    <a:lnTo>
                      <a:pt x="778" y="222"/>
                    </a:lnTo>
                    <a:lnTo>
                      <a:pt x="794" y="228"/>
                    </a:lnTo>
                    <a:lnTo>
                      <a:pt x="796" y="238"/>
                    </a:lnTo>
                    <a:lnTo>
                      <a:pt x="778" y="242"/>
                    </a:lnTo>
                    <a:lnTo>
                      <a:pt x="758" y="260"/>
                    </a:lnTo>
                    <a:lnTo>
                      <a:pt x="740" y="290"/>
                    </a:lnTo>
                    <a:lnTo>
                      <a:pt x="734" y="332"/>
                    </a:lnTo>
                    <a:lnTo>
                      <a:pt x="736" y="336"/>
                    </a:lnTo>
                    <a:lnTo>
                      <a:pt x="738" y="342"/>
                    </a:lnTo>
                    <a:lnTo>
                      <a:pt x="748" y="342"/>
                    </a:lnTo>
                    <a:lnTo>
                      <a:pt x="756" y="344"/>
                    </a:lnTo>
                    <a:lnTo>
                      <a:pt x="760" y="352"/>
                    </a:lnTo>
                    <a:lnTo>
                      <a:pt x="768" y="378"/>
                    </a:lnTo>
                    <a:lnTo>
                      <a:pt x="782" y="374"/>
                    </a:lnTo>
                    <a:lnTo>
                      <a:pt x="800" y="374"/>
                    </a:lnTo>
                    <a:lnTo>
                      <a:pt x="814" y="380"/>
                    </a:lnTo>
                    <a:lnTo>
                      <a:pt x="830" y="382"/>
                    </a:lnTo>
                    <a:lnTo>
                      <a:pt x="846" y="398"/>
                    </a:lnTo>
                    <a:lnTo>
                      <a:pt x="864" y="408"/>
                    </a:lnTo>
                    <a:lnTo>
                      <a:pt x="886" y="416"/>
                    </a:lnTo>
                    <a:lnTo>
                      <a:pt x="896" y="416"/>
                    </a:lnTo>
                    <a:lnTo>
                      <a:pt x="904" y="418"/>
                    </a:lnTo>
                    <a:lnTo>
                      <a:pt x="916" y="420"/>
                    </a:lnTo>
                    <a:lnTo>
                      <a:pt x="928" y="420"/>
                    </a:lnTo>
                    <a:lnTo>
                      <a:pt x="932" y="442"/>
                    </a:lnTo>
                    <a:lnTo>
                      <a:pt x="932" y="456"/>
                    </a:lnTo>
                    <a:lnTo>
                      <a:pt x="932" y="462"/>
                    </a:lnTo>
                    <a:lnTo>
                      <a:pt x="932" y="470"/>
                    </a:lnTo>
                    <a:lnTo>
                      <a:pt x="944" y="484"/>
                    </a:lnTo>
                    <a:lnTo>
                      <a:pt x="956" y="498"/>
                    </a:lnTo>
                    <a:lnTo>
                      <a:pt x="962" y="502"/>
                    </a:lnTo>
                    <a:lnTo>
                      <a:pt x="970" y="506"/>
                    </a:lnTo>
                    <a:lnTo>
                      <a:pt x="984" y="498"/>
                    </a:lnTo>
                    <a:lnTo>
                      <a:pt x="988" y="490"/>
                    </a:lnTo>
                    <a:lnTo>
                      <a:pt x="990" y="482"/>
                    </a:lnTo>
                    <a:lnTo>
                      <a:pt x="984" y="462"/>
                    </a:lnTo>
                    <a:lnTo>
                      <a:pt x="980" y="448"/>
                    </a:lnTo>
                    <a:lnTo>
                      <a:pt x="972" y="428"/>
                    </a:lnTo>
                    <a:lnTo>
                      <a:pt x="980" y="424"/>
                    </a:lnTo>
                    <a:lnTo>
                      <a:pt x="1002" y="418"/>
                    </a:lnTo>
                    <a:lnTo>
                      <a:pt x="1012" y="406"/>
                    </a:lnTo>
                    <a:lnTo>
                      <a:pt x="1022" y="394"/>
                    </a:lnTo>
                    <a:lnTo>
                      <a:pt x="1020" y="372"/>
                    </a:lnTo>
                    <a:lnTo>
                      <a:pt x="1010" y="354"/>
                    </a:lnTo>
                    <a:lnTo>
                      <a:pt x="998" y="346"/>
                    </a:lnTo>
                    <a:lnTo>
                      <a:pt x="988" y="340"/>
                    </a:lnTo>
                    <a:lnTo>
                      <a:pt x="990" y="334"/>
                    </a:lnTo>
                    <a:lnTo>
                      <a:pt x="996" y="328"/>
                    </a:lnTo>
                    <a:lnTo>
                      <a:pt x="1006" y="316"/>
                    </a:lnTo>
                    <a:lnTo>
                      <a:pt x="1004" y="304"/>
                    </a:lnTo>
                    <a:lnTo>
                      <a:pt x="1002" y="292"/>
                    </a:lnTo>
                    <a:lnTo>
                      <a:pt x="1006" y="274"/>
                    </a:lnTo>
                    <a:lnTo>
                      <a:pt x="996" y="264"/>
                    </a:lnTo>
                    <a:lnTo>
                      <a:pt x="1000" y="250"/>
                    </a:lnTo>
                    <a:lnTo>
                      <a:pt x="1018" y="250"/>
                    </a:lnTo>
                    <a:lnTo>
                      <a:pt x="1034" y="256"/>
                    </a:lnTo>
                    <a:lnTo>
                      <a:pt x="1044" y="258"/>
                    </a:lnTo>
                    <a:lnTo>
                      <a:pt x="1058" y="256"/>
                    </a:lnTo>
                    <a:lnTo>
                      <a:pt x="1064" y="248"/>
                    </a:lnTo>
                    <a:lnTo>
                      <a:pt x="1076" y="256"/>
                    </a:lnTo>
                    <a:lnTo>
                      <a:pt x="1090" y="266"/>
                    </a:lnTo>
                    <a:lnTo>
                      <a:pt x="1098" y="278"/>
                    </a:lnTo>
                    <a:lnTo>
                      <a:pt x="1112" y="286"/>
                    </a:lnTo>
                    <a:lnTo>
                      <a:pt x="1134" y="290"/>
                    </a:lnTo>
                    <a:lnTo>
                      <a:pt x="1130" y="300"/>
                    </a:lnTo>
                    <a:lnTo>
                      <a:pt x="1130" y="314"/>
                    </a:lnTo>
                    <a:lnTo>
                      <a:pt x="1136" y="328"/>
                    </a:lnTo>
                    <a:lnTo>
                      <a:pt x="1136" y="336"/>
                    </a:lnTo>
                    <a:lnTo>
                      <a:pt x="1148" y="338"/>
                    </a:lnTo>
                    <a:lnTo>
                      <a:pt x="1156" y="346"/>
                    </a:lnTo>
                    <a:lnTo>
                      <a:pt x="1168" y="352"/>
                    </a:lnTo>
                    <a:lnTo>
                      <a:pt x="1182" y="340"/>
                    </a:lnTo>
                    <a:lnTo>
                      <a:pt x="1196" y="328"/>
                    </a:lnTo>
                    <a:lnTo>
                      <a:pt x="1196" y="316"/>
                    </a:lnTo>
                    <a:lnTo>
                      <a:pt x="1204" y="306"/>
                    </a:lnTo>
                    <a:lnTo>
                      <a:pt x="1210" y="300"/>
                    </a:lnTo>
                    <a:lnTo>
                      <a:pt x="1218" y="312"/>
                    </a:lnTo>
                    <a:lnTo>
                      <a:pt x="1228" y="328"/>
                    </a:lnTo>
                    <a:lnTo>
                      <a:pt x="1242" y="346"/>
                    </a:lnTo>
                    <a:lnTo>
                      <a:pt x="1244" y="354"/>
                    </a:lnTo>
                    <a:lnTo>
                      <a:pt x="1254" y="360"/>
                    </a:lnTo>
                    <a:lnTo>
                      <a:pt x="1256" y="372"/>
                    </a:lnTo>
                    <a:lnTo>
                      <a:pt x="1260" y="384"/>
                    </a:lnTo>
                    <a:lnTo>
                      <a:pt x="1254" y="390"/>
                    </a:lnTo>
                    <a:lnTo>
                      <a:pt x="1256" y="398"/>
                    </a:lnTo>
                    <a:lnTo>
                      <a:pt x="1272" y="408"/>
                    </a:lnTo>
                    <a:lnTo>
                      <a:pt x="1274" y="412"/>
                    </a:lnTo>
                    <a:lnTo>
                      <a:pt x="1274" y="418"/>
                    </a:lnTo>
                    <a:lnTo>
                      <a:pt x="1284" y="422"/>
                    </a:lnTo>
                    <a:lnTo>
                      <a:pt x="1298" y="426"/>
                    </a:lnTo>
                    <a:lnTo>
                      <a:pt x="1310" y="430"/>
                    </a:lnTo>
                    <a:lnTo>
                      <a:pt x="1318" y="430"/>
                    </a:lnTo>
                    <a:lnTo>
                      <a:pt x="1314" y="438"/>
                    </a:lnTo>
                    <a:lnTo>
                      <a:pt x="1300" y="444"/>
                    </a:lnTo>
                    <a:lnTo>
                      <a:pt x="1292" y="448"/>
                    </a:lnTo>
                    <a:lnTo>
                      <a:pt x="1280" y="454"/>
                    </a:lnTo>
                    <a:lnTo>
                      <a:pt x="1282" y="456"/>
                    </a:lnTo>
                    <a:lnTo>
                      <a:pt x="1282" y="458"/>
                    </a:lnTo>
                    <a:lnTo>
                      <a:pt x="1284" y="458"/>
                    </a:lnTo>
                    <a:lnTo>
                      <a:pt x="1300" y="450"/>
                    </a:lnTo>
                    <a:lnTo>
                      <a:pt x="1314" y="444"/>
                    </a:lnTo>
                    <a:lnTo>
                      <a:pt x="1324" y="442"/>
                    </a:lnTo>
                    <a:lnTo>
                      <a:pt x="1328" y="452"/>
                    </a:lnTo>
                    <a:lnTo>
                      <a:pt x="1330" y="452"/>
                    </a:lnTo>
                    <a:lnTo>
                      <a:pt x="1336" y="452"/>
                    </a:lnTo>
                    <a:lnTo>
                      <a:pt x="1348" y="458"/>
                    </a:lnTo>
                    <a:lnTo>
                      <a:pt x="1350" y="474"/>
                    </a:lnTo>
                    <a:lnTo>
                      <a:pt x="1348" y="488"/>
                    </a:lnTo>
                    <a:lnTo>
                      <a:pt x="1340" y="496"/>
                    </a:lnTo>
                    <a:lnTo>
                      <a:pt x="1330" y="502"/>
                    </a:lnTo>
                    <a:lnTo>
                      <a:pt x="1310" y="502"/>
                    </a:lnTo>
                    <a:lnTo>
                      <a:pt x="1302" y="512"/>
                    </a:lnTo>
                    <a:lnTo>
                      <a:pt x="1286" y="524"/>
                    </a:lnTo>
                    <a:lnTo>
                      <a:pt x="1264" y="528"/>
                    </a:lnTo>
                    <a:lnTo>
                      <a:pt x="1238" y="524"/>
                    </a:lnTo>
                    <a:lnTo>
                      <a:pt x="1218" y="524"/>
                    </a:lnTo>
                    <a:lnTo>
                      <a:pt x="1190" y="526"/>
                    </a:lnTo>
                    <a:lnTo>
                      <a:pt x="1174" y="532"/>
                    </a:lnTo>
                    <a:lnTo>
                      <a:pt x="1166" y="544"/>
                    </a:lnTo>
                    <a:lnTo>
                      <a:pt x="1152" y="548"/>
                    </a:lnTo>
                    <a:lnTo>
                      <a:pt x="1138" y="560"/>
                    </a:lnTo>
                    <a:lnTo>
                      <a:pt x="1128" y="570"/>
                    </a:lnTo>
                    <a:lnTo>
                      <a:pt x="1114" y="586"/>
                    </a:lnTo>
                    <a:lnTo>
                      <a:pt x="1112" y="590"/>
                    </a:lnTo>
                    <a:lnTo>
                      <a:pt x="1110" y="592"/>
                    </a:lnTo>
                    <a:lnTo>
                      <a:pt x="1110" y="594"/>
                    </a:lnTo>
                    <a:lnTo>
                      <a:pt x="1116" y="590"/>
                    </a:lnTo>
                    <a:lnTo>
                      <a:pt x="1120" y="588"/>
                    </a:lnTo>
                    <a:lnTo>
                      <a:pt x="1134" y="572"/>
                    </a:lnTo>
                    <a:lnTo>
                      <a:pt x="1150" y="562"/>
                    </a:lnTo>
                    <a:lnTo>
                      <a:pt x="1168" y="554"/>
                    </a:lnTo>
                    <a:lnTo>
                      <a:pt x="1174" y="550"/>
                    </a:lnTo>
                    <a:lnTo>
                      <a:pt x="1184" y="546"/>
                    </a:lnTo>
                    <a:lnTo>
                      <a:pt x="1202" y="548"/>
                    </a:lnTo>
                    <a:lnTo>
                      <a:pt x="1214" y="552"/>
                    </a:lnTo>
                    <a:lnTo>
                      <a:pt x="1218" y="562"/>
                    </a:lnTo>
                    <a:close/>
                  </a:path>
                </a:pathLst>
              </a:custGeom>
              <a:grpFill/>
              <a:ln w="3175">
                <a:solidFill>
                  <a:schemeClr val="accent3"/>
                </a:solidFill>
                <a:prstDash val="solid"/>
                <a:round/>
                <a:headEnd/>
                <a:tailEnd/>
              </a:ln>
            </p:spPr>
            <p:txBody>
              <a:bodyPr/>
              <a:lstStyle/>
              <a:p>
                <a:pPr>
                  <a:defRPr/>
                </a:pPr>
                <a:endParaRPr lang="en-GB"/>
              </a:p>
            </p:txBody>
          </p:sp>
          <p:sp>
            <p:nvSpPr>
              <p:cNvPr id="56" name="Freeform 25"/>
              <p:cNvSpPr>
                <a:spLocks/>
              </p:cNvSpPr>
              <p:nvPr/>
            </p:nvSpPr>
            <p:spPr bwMode="gray">
              <a:xfrm>
                <a:off x="1004" y="1111"/>
                <a:ext cx="38" cy="28"/>
              </a:xfrm>
              <a:custGeom>
                <a:avLst/>
                <a:gdLst/>
                <a:ahLst/>
                <a:cxnLst>
                  <a:cxn ang="0">
                    <a:pos x="6" y="0"/>
                  </a:cxn>
                  <a:cxn ang="0">
                    <a:pos x="22" y="0"/>
                  </a:cxn>
                  <a:cxn ang="0">
                    <a:pos x="36" y="0"/>
                  </a:cxn>
                  <a:cxn ang="0">
                    <a:pos x="38" y="8"/>
                  </a:cxn>
                  <a:cxn ang="0">
                    <a:pos x="34" y="20"/>
                  </a:cxn>
                  <a:cxn ang="0">
                    <a:pos x="28" y="28"/>
                  </a:cxn>
                  <a:cxn ang="0">
                    <a:pos x="22" y="24"/>
                  </a:cxn>
                  <a:cxn ang="0">
                    <a:pos x="14" y="14"/>
                  </a:cxn>
                  <a:cxn ang="0">
                    <a:pos x="6" y="10"/>
                  </a:cxn>
                  <a:cxn ang="0">
                    <a:pos x="0" y="4"/>
                  </a:cxn>
                  <a:cxn ang="0">
                    <a:pos x="6" y="0"/>
                  </a:cxn>
                </a:cxnLst>
                <a:rect l="0" t="0" r="r" b="b"/>
                <a:pathLst>
                  <a:path w="38" h="28">
                    <a:moveTo>
                      <a:pt x="6" y="0"/>
                    </a:moveTo>
                    <a:lnTo>
                      <a:pt x="22" y="0"/>
                    </a:lnTo>
                    <a:lnTo>
                      <a:pt x="36" y="0"/>
                    </a:lnTo>
                    <a:lnTo>
                      <a:pt x="38" y="8"/>
                    </a:lnTo>
                    <a:lnTo>
                      <a:pt x="34" y="20"/>
                    </a:lnTo>
                    <a:lnTo>
                      <a:pt x="28" y="28"/>
                    </a:lnTo>
                    <a:lnTo>
                      <a:pt x="22" y="24"/>
                    </a:lnTo>
                    <a:lnTo>
                      <a:pt x="14" y="14"/>
                    </a:lnTo>
                    <a:lnTo>
                      <a:pt x="6" y="10"/>
                    </a:lnTo>
                    <a:lnTo>
                      <a:pt x="0" y="4"/>
                    </a:lnTo>
                    <a:lnTo>
                      <a:pt x="6" y="0"/>
                    </a:lnTo>
                    <a:close/>
                  </a:path>
                </a:pathLst>
              </a:custGeom>
              <a:grpFill/>
              <a:ln w="3175">
                <a:solidFill>
                  <a:schemeClr val="accent3"/>
                </a:solidFill>
                <a:prstDash val="solid"/>
                <a:round/>
                <a:headEnd/>
                <a:tailEnd/>
              </a:ln>
            </p:spPr>
            <p:txBody>
              <a:bodyPr/>
              <a:lstStyle/>
              <a:p>
                <a:pPr>
                  <a:defRPr/>
                </a:pPr>
                <a:endParaRPr lang="en-GB"/>
              </a:p>
            </p:txBody>
          </p:sp>
          <p:sp>
            <p:nvSpPr>
              <p:cNvPr id="57" name="Freeform 26"/>
              <p:cNvSpPr>
                <a:spLocks/>
              </p:cNvSpPr>
              <p:nvPr/>
            </p:nvSpPr>
            <p:spPr bwMode="gray">
              <a:xfrm>
                <a:off x="754" y="987"/>
                <a:ext cx="112" cy="58"/>
              </a:xfrm>
              <a:custGeom>
                <a:avLst/>
                <a:gdLst/>
                <a:ahLst/>
                <a:cxnLst>
                  <a:cxn ang="0">
                    <a:pos x="0" y="50"/>
                  </a:cxn>
                  <a:cxn ang="0">
                    <a:pos x="4" y="40"/>
                  </a:cxn>
                  <a:cxn ang="0">
                    <a:pos x="16" y="38"/>
                  </a:cxn>
                  <a:cxn ang="0">
                    <a:pos x="26" y="32"/>
                  </a:cxn>
                  <a:cxn ang="0">
                    <a:pos x="36" y="26"/>
                  </a:cxn>
                  <a:cxn ang="0">
                    <a:pos x="50" y="18"/>
                  </a:cxn>
                  <a:cxn ang="0">
                    <a:pos x="58" y="10"/>
                  </a:cxn>
                  <a:cxn ang="0">
                    <a:pos x="76" y="8"/>
                  </a:cxn>
                  <a:cxn ang="0">
                    <a:pos x="86" y="8"/>
                  </a:cxn>
                  <a:cxn ang="0">
                    <a:pos x="92" y="12"/>
                  </a:cxn>
                  <a:cxn ang="0">
                    <a:pos x="96" y="0"/>
                  </a:cxn>
                  <a:cxn ang="0">
                    <a:pos x="106" y="4"/>
                  </a:cxn>
                  <a:cxn ang="0">
                    <a:pos x="112" y="8"/>
                  </a:cxn>
                  <a:cxn ang="0">
                    <a:pos x="108" y="14"/>
                  </a:cxn>
                  <a:cxn ang="0">
                    <a:pos x="100" y="16"/>
                  </a:cxn>
                  <a:cxn ang="0">
                    <a:pos x="106" y="24"/>
                  </a:cxn>
                  <a:cxn ang="0">
                    <a:pos x="104" y="30"/>
                  </a:cxn>
                  <a:cxn ang="0">
                    <a:pos x="96" y="32"/>
                  </a:cxn>
                  <a:cxn ang="0">
                    <a:pos x="90" y="38"/>
                  </a:cxn>
                  <a:cxn ang="0">
                    <a:pos x="84" y="44"/>
                  </a:cxn>
                  <a:cxn ang="0">
                    <a:pos x="74" y="42"/>
                  </a:cxn>
                  <a:cxn ang="0">
                    <a:pos x="76" y="32"/>
                  </a:cxn>
                  <a:cxn ang="0">
                    <a:pos x="72" y="28"/>
                  </a:cxn>
                  <a:cxn ang="0">
                    <a:pos x="66" y="30"/>
                  </a:cxn>
                  <a:cxn ang="0">
                    <a:pos x="64" y="34"/>
                  </a:cxn>
                  <a:cxn ang="0">
                    <a:pos x="64" y="40"/>
                  </a:cxn>
                  <a:cxn ang="0">
                    <a:pos x="60" y="48"/>
                  </a:cxn>
                  <a:cxn ang="0">
                    <a:pos x="54" y="50"/>
                  </a:cxn>
                  <a:cxn ang="0">
                    <a:pos x="48" y="48"/>
                  </a:cxn>
                  <a:cxn ang="0">
                    <a:pos x="48" y="58"/>
                  </a:cxn>
                  <a:cxn ang="0">
                    <a:pos x="34" y="58"/>
                  </a:cxn>
                  <a:cxn ang="0">
                    <a:pos x="32" y="50"/>
                  </a:cxn>
                  <a:cxn ang="0">
                    <a:pos x="24" y="50"/>
                  </a:cxn>
                  <a:cxn ang="0">
                    <a:pos x="24" y="54"/>
                  </a:cxn>
                  <a:cxn ang="0">
                    <a:pos x="8" y="54"/>
                  </a:cxn>
                  <a:cxn ang="0">
                    <a:pos x="0" y="50"/>
                  </a:cxn>
                </a:cxnLst>
                <a:rect l="0" t="0" r="r" b="b"/>
                <a:pathLst>
                  <a:path w="112" h="58">
                    <a:moveTo>
                      <a:pt x="0" y="50"/>
                    </a:moveTo>
                    <a:lnTo>
                      <a:pt x="4" y="40"/>
                    </a:lnTo>
                    <a:lnTo>
                      <a:pt x="16" y="38"/>
                    </a:lnTo>
                    <a:lnTo>
                      <a:pt x="26" y="32"/>
                    </a:lnTo>
                    <a:lnTo>
                      <a:pt x="36" y="26"/>
                    </a:lnTo>
                    <a:lnTo>
                      <a:pt x="50" y="18"/>
                    </a:lnTo>
                    <a:lnTo>
                      <a:pt x="58" y="10"/>
                    </a:lnTo>
                    <a:lnTo>
                      <a:pt x="76" y="8"/>
                    </a:lnTo>
                    <a:lnTo>
                      <a:pt x="86" y="8"/>
                    </a:lnTo>
                    <a:lnTo>
                      <a:pt x="92" y="12"/>
                    </a:lnTo>
                    <a:lnTo>
                      <a:pt x="96" y="0"/>
                    </a:lnTo>
                    <a:lnTo>
                      <a:pt x="106" y="4"/>
                    </a:lnTo>
                    <a:lnTo>
                      <a:pt x="112" y="8"/>
                    </a:lnTo>
                    <a:lnTo>
                      <a:pt x="108" y="14"/>
                    </a:lnTo>
                    <a:lnTo>
                      <a:pt x="100" y="16"/>
                    </a:lnTo>
                    <a:lnTo>
                      <a:pt x="106" y="24"/>
                    </a:lnTo>
                    <a:lnTo>
                      <a:pt x="104" y="30"/>
                    </a:lnTo>
                    <a:lnTo>
                      <a:pt x="96" y="32"/>
                    </a:lnTo>
                    <a:lnTo>
                      <a:pt x="90" y="38"/>
                    </a:lnTo>
                    <a:lnTo>
                      <a:pt x="84" y="44"/>
                    </a:lnTo>
                    <a:lnTo>
                      <a:pt x="74" y="42"/>
                    </a:lnTo>
                    <a:lnTo>
                      <a:pt x="76" y="32"/>
                    </a:lnTo>
                    <a:lnTo>
                      <a:pt x="72" y="28"/>
                    </a:lnTo>
                    <a:lnTo>
                      <a:pt x="66" y="30"/>
                    </a:lnTo>
                    <a:lnTo>
                      <a:pt x="64" y="34"/>
                    </a:lnTo>
                    <a:lnTo>
                      <a:pt x="64" y="40"/>
                    </a:lnTo>
                    <a:lnTo>
                      <a:pt x="60" y="48"/>
                    </a:lnTo>
                    <a:lnTo>
                      <a:pt x="54" y="50"/>
                    </a:lnTo>
                    <a:lnTo>
                      <a:pt x="48" y="48"/>
                    </a:lnTo>
                    <a:lnTo>
                      <a:pt x="48" y="58"/>
                    </a:lnTo>
                    <a:lnTo>
                      <a:pt x="34" y="58"/>
                    </a:lnTo>
                    <a:lnTo>
                      <a:pt x="32" y="50"/>
                    </a:lnTo>
                    <a:lnTo>
                      <a:pt x="24" y="50"/>
                    </a:lnTo>
                    <a:lnTo>
                      <a:pt x="24" y="54"/>
                    </a:lnTo>
                    <a:lnTo>
                      <a:pt x="8" y="54"/>
                    </a:lnTo>
                    <a:lnTo>
                      <a:pt x="0" y="50"/>
                    </a:lnTo>
                    <a:close/>
                  </a:path>
                </a:pathLst>
              </a:custGeom>
              <a:grpFill/>
              <a:ln w="3175">
                <a:solidFill>
                  <a:schemeClr val="accent3"/>
                </a:solidFill>
                <a:prstDash val="solid"/>
                <a:round/>
                <a:headEnd/>
                <a:tailEnd/>
              </a:ln>
            </p:spPr>
            <p:txBody>
              <a:bodyPr/>
              <a:lstStyle/>
              <a:p>
                <a:pPr>
                  <a:defRPr/>
                </a:pPr>
                <a:endParaRPr lang="en-GB"/>
              </a:p>
            </p:txBody>
          </p:sp>
          <p:sp>
            <p:nvSpPr>
              <p:cNvPr id="58" name="Freeform 27"/>
              <p:cNvSpPr>
                <a:spLocks/>
              </p:cNvSpPr>
              <p:nvPr/>
            </p:nvSpPr>
            <p:spPr bwMode="gray">
              <a:xfrm>
                <a:off x="808" y="1037"/>
                <a:ext cx="28" cy="20"/>
              </a:xfrm>
              <a:custGeom>
                <a:avLst/>
                <a:gdLst/>
                <a:ahLst/>
                <a:cxnLst>
                  <a:cxn ang="0">
                    <a:pos x="18" y="0"/>
                  </a:cxn>
                  <a:cxn ang="0">
                    <a:pos x="28" y="2"/>
                  </a:cxn>
                  <a:cxn ang="0">
                    <a:pos x="26" y="8"/>
                  </a:cxn>
                  <a:cxn ang="0">
                    <a:pos x="20" y="18"/>
                  </a:cxn>
                  <a:cxn ang="0">
                    <a:pos x="12" y="20"/>
                  </a:cxn>
                  <a:cxn ang="0">
                    <a:pos x="0" y="16"/>
                  </a:cxn>
                  <a:cxn ang="0">
                    <a:pos x="4" y="8"/>
                  </a:cxn>
                  <a:cxn ang="0">
                    <a:pos x="14" y="2"/>
                  </a:cxn>
                  <a:cxn ang="0">
                    <a:pos x="18" y="0"/>
                  </a:cxn>
                </a:cxnLst>
                <a:rect l="0" t="0" r="r" b="b"/>
                <a:pathLst>
                  <a:path w="28" h="20">
                    <a:moveTo>
                      <a:pt x="18" y="0"/>
                    </a:moveTo>
                    <a:lnTo>
                      <a:pt x="28" y="2"/>
                    </a:lnTo>
                    <a:lnTo>
                      <a:pt x="26" y="8"/>
                    </a:lnTo>
                    <a:lnTo>
                      <a:pt x="20" y="18"/>
                    </a:lnTo>
                    <a:lnTo>
                      <a:pt x="12" y="20"/>
                    </a:lnTo>
                    <a:lnTo>
                      <a:pt x="0" y="16"/>
                    </a:lnTo>
                    <a:lnTo>
                      <a:pt x="4" y="8"/>
                    </a:lnTo>
                    <a:lnTo>
                      <a:pt x="14" y="2"/>
                    </a:lnTo>
                    <a:lnTo>
                      <a:pt x="18" y="0"/>
                    </a:lnTo>
                    <a:close/>
                  </a:path>
                </a:pathLst>
              </a:custGeom>
              <a:grpFill/>
              <a:ln w="3175">
                <a:solidFill>
                  <a:schemeClr val="accent3"/>
                </a:solidFill>
                <a:prstDash val="solid"/>
                <a:round/>
                <a:headEnd/>
                <a:tailEnd/>
              </a:ln>
            </p:spPr>
            <p:txBody>
              <a:bodyPr/>
              <a:lstStyle/>
              <a:p>
                <a:pPr>
                  <a:defRPr/>
                </a:pPr>
                <a:endParaRPr lang="en-GB"/>
              </a:p>
            </p:txBody>
          </p:sp>
          <p:sp>
            <p:nvSpPr>
              <p:cNvPr id="59" name="Freeform 28"/>
              <p:cNvSpPr>
                <a:spLocks/>
              </p:cNvSpPr>
              <p:nvPr/>
            </p:nvSpPr>
            <p:spPr bwMode="gray">
              <a:xfrm>
                <a:off x="904" y="971"/>
                <a:ext cx="56" cy="26"/>
              </a:xfrm>
              <a:custGeom>
                <a:avLst/>
                <a:gdLst/>
                <a:ahLst/>
                <a:cxnLst>
                  <a:cxn ang="0">
                    <a:pos x="0" y="6"/>
                  </a:cxn>
                  <a:cxn ang="0">
                    <a:pos x="14" y="0"/>
                  </a:cxn>
                  <a:cxn ang="0">
                    <a:pos x="32" y="0"/>
                  </a:cxn>
                  <a:cxn ang="0">
                    <a:pos x="54" y="0"/>
                  </a:cxn>
                  <a:cxn ang="0">
                    <a:pos x="56" y="6"/>
                  </a:cxn>
                  <a:cxn ang="0">
                    <a:pos x="44" y="8"/>
                  </a:cxn>
                  <a:cxn ang="0">
                    <a:pos x="40" y="12"/>
                  </a:cxn>
                  <a:cxn ang="0">
                    <a:pos x="50" y="12"/>
                  </a:cxn>
                  <a:cxn ang="0">
                    <a:pos x="50" y="18"/>
                  </a:cxn>
                  <a:cxn ang="0">
                    <a:pos x="44" y="24"/>
                  </a:cxn>
                  <a:cxn ang="0">
                    <a:pos x="32" y="24"/>
                  </a:cxn>
                  <a:cxn ang="0">
                    <a:pos x="22" y="24"/>
                  </a:cxn>
                  <a:cxn ang="0">
                    <a:pos x="16" y="26"/>
                  </a:cxn>
                  <a:cxn ang="0">
                    <a:pos x="4" y="20"/>
                  </a:cxn>
                  <a:cxn ang="0">
                    <a:pos x="0" y="6"/>
                  </a:cxn>
                </a:cxnLst>
                <a:rect l="0" t="0" r="r" b="b"/>
                <a:pathLst>
                  <a:path w="56" h="26">
                    <a:moveTo>
                      <a:pt x="0" y="6"/>
                    </a:moveTo>
                    <a:lnTo>
                      <a:pt x="14" y="0"/>
                    </a:lnTo>
                    <a:lnTo>
                      <a:pt x="32" y="0"/>
                    </a:lnTo>
                    <a:lnTo>
                      <a:pt x="54" y="0"/>
                    </a:lnTo>
                    <a:lnTo>
                      <a:pt x="56" y="6"/>
                    </a:lnTo>
                    <a:lnTo>
                      <a:pt x="44" y="8"/>
                    </a:lnTo>
                    <a:lnTo>
                      <a:pt x="40" y="12"/>
                    </a:lnTo>
                    <a:lnTo>
                      <a:pt x="50" y="12"/>
                    </a:lnTo>
                    <a:lnTo>
                      <a:pt x="50" y="18"/>
                    </a:lnTo>
                    <a:lnTo>
                      <a:pt x="44" y="24"/>
                    </a:lnTo>
                    <a:lnTo>
                      <a:pt x="32" y="24"/>
                    </a:lnTo>
                    <a:lnTo>
                      <a:pt x="22" y="24"/>
                    </a:lnTo>
                    <a:lnTo>
                      <a:pt x="16" y="26"/>
                    </a:lnTo>
                    <a:lnTo>
                      <a:pt x="4" y="20"/>
                    </a:lnTo>
                    <a:lnTo>
                      <a:pt x="0" y="6"/>
                    </a:lnTo>
                    <a:close/>
                  </a:path>
                </a:pathLst>
              </a:custGeom>
              <a:grpFill/>
              <a:ln w="3175">
                <a:solidFill>
                  <a:schemeClr val="accent3"/>
                </a:solidFill>
                <a:prstDash val="solid"/>
                <a:round/>
                <a:headEnd/>
                <a:tailEnd/>
              </a:ln>
            </p:spPr>
            <p:txBody>
              <a:bodyPr/>
              <a:lstStyle/>
              <a:p>
                <a:pPr>
                  <a:defRPr/>
                </a:pPr>
                <a:endParaRPr lang="en-GB"/>
              </a:p>
            </p:txBody>
          </p:sp>
          <p:sp>
            <p:nvSpPr>
              <p:cNvPr id="60" name="Freeform 29"/>
              <p:cNvSpPr>
                <a:spLocks/>
              </p:cNvSpPr>
              <p:nvPr/>
            </p:nvSpPr>
            <p:spPr bwMode="gray">
              <a:xfrm>
                <a:off x="904" y="947"/>
                <a:ext cx="64" cy="18"/>
              </a:xfrm>
              <a:custGeom>
                <a:avLst/>
                <a:gdLst/>
                <a:ahLst/>
                <a:cxnLst>
                  <a:cxn ang="0">
                    <a:pos x="8" y="12"/>
                  </a:cxn>
                  <a:cxn ang="0">
                    <a:pos x="24" y="6"/>
                  </a:cxn>
                  <a:cxn ang="0">
                    <a:pos x="42" y="0"/>
                  </a:cxn>
                  <a:cxn ang="0">
                    <a:pos x="56" y="2"/>
                  </a:cxn>
                  <a:cxn ang="0">
                    <a:pos x="64" y="8"/>
                  </a:cxn>
                  <a:cxn ang="0">
                    <a:pos x="62" y="14"/>
                  </a:cxn>
                  <a:cxn ang="0">
                    <a:pos x="52" y="16"/>
                  </a:cxn>
                  <a:cxn ang="0">
                    <a:pos x="34" y="16"/>
                  </a:cxn>
                  <a:cxn ang="0">
                    <a:pos x="14" y="18"/>
                  </a:cxn>
                  <a:cxn ang="0">
                    <a:pos x="0" y="18"/>
                  </a:cxn>
                  <a:cxn ang="0">
                    <a:pos x="8" y="12"/>
                  </a:cxn>
                </a:cxnLst>
                <a:rect l="0" t="0" r="r" b="b"/>
                <a:pathLst>
                  <a:path w="64" h="18">
                    <a:moveTo>
                      <a:pt x="8" y="12"/>
                    </a:moveTo>
                    <a:lnTo>
                      <a:pt x="24" y="6"/>
                    </a:lnTo>
                    <a:lnTo>
                      <a:pt x="42" y="0"/>
                    </a:lnTo>
                    <a:lnTo>
                      <a:pt x="56" y="2"/>
                    </a:lnTo>
                    <a:lnTo>
                      <a:pt x="64" y="8"/>
                    </a:lnTo>
                    <a:lnTo>
                      <a:pt x="62" y="14"/>
                    </a:lnTo>
                    <a:lnTo>
                      <a:pt x="52" y="16"/>
                    </a:lnTo>
                    <a:lnTo>
                      <a:pt x="34" y="16"/>
                    </a:lnTo>
                    <a:lnTo>
                      <a:pt x="14" y="18"/>
                    </a:lnTo>
                    <a:lnTo>
                      <a:pt x="0" y="18"/>
                    </a:lnTo>
                    <a:lnTo>
                      <a:pt x="8" y="12"/>
                    </a:lnTo>
                    <a:close/>
                  </a:path>
                </a:pathLst>
              </a:custGeom>
              <a:grpFill/>
              <a:ln w="3175">
                <a:solidFill>
                  <a:schemeClr val="accent3"/>
                </a:solidFill>
                <a:prstDash val="solid"/>
                <a:round/>
                <a:headEnd/>
                <a:tailEnd/>
              </a:ln>
            </p:spPr>
            <p:txBody>
              <a:bodyPr/>
              <a:lstStyle/>
              <a:p>
                <a:pPr>
                  <a:defRPr/>
                </a:pPr>
                <a:endParaRPr lang="en-GB"/>
              </a:p>
            </p:txBody>
          </p:sp>
          <p:sp>
            <p:nvSpPr>
              <p:cNvPr id="61" name="Freeform 30"/>
              <p:cNvSpPr>
                <a:spLocks/>
              </p:cNvSpPr>
              <p:nvPr/>
            </p:nvSpPr>
            <p:spPr bwMode="gray">
              <a:xfrm>
                <a:off x="1074" y="1109"/>
                <a:ext cx="96" cy="78"/>
              </a:xfrm>
              <a:custGeom>
                <a:avLst/>
                <a:gdLst/>
                <a:ahLst/>
                <a:cxnLst>
                  <a:cxn ang="0">
                    <a:pos x="62" y="78"/>
                  </a:cxn>
                  <a:cxn ang="0">
                    <a:pos x="50" y="66"/>
                  </a:cxn>
                  <a:cxn ang="0">
                    <a:pos x="34" y="56"/>
                  </a:cxn>
                  <a:cxn ang="0">
                    <a:pos x="26" y="48"/>
                  </a:cxn>
                  <a:cxn ang="0">
                    <a:pos x="10" y="46"/>
                  </a:cxn>
                  <a:cxn ang="0">
                    <a:pos x="2" y="40"/>
                  </a:cxn>
                  <a:cxn ang="0">
                    <a:pos x="0" y="32"/>
                  </a:cxn>
                  <a:cxn ang="0">
                    <a:pos x="4" y="22"/>
                  </a:cxn>
                  <a:cxn ang="0">
                    <a:pos x="12" y="24"/>
                  </a:cxn>
                  <a:cxn ang="0">
                    <a:pos x="18" y="32"/>
                  </a:cxn>
                  <a:cxn ang="0">
                    <a:pos x="28" y="30"/>
                  </a:cxn>
                  <a:cxn ang="0">
                    <a:pos x="38" y="24"/>
                  </a:cxn>
                  <a:cxn ang="0">
                    <a:pos x="34" y="18"/>
                  </a:cxn>
                  <a:cxn ang="0">
                    <a:pos x="20" y="12"/>
                  </a:cxn>
                  <a:cxn ang="0">
                    <a:pos x="32" y="2"/>
                  </a:cxn>
                  <a:cxn ang="0">
                    <a:pos x="46" y="0"/>
                  </a:cxn>
                  <a:cxn ang="0">
                    <a:pos x="50" y="4"/>
                  </a:cxn>
                  <a:cxn ang="0">
                    <a:pos x="58" y="4"/>
                  </a:cxn>
                  <a:cxn ang="0">
                    <a:pos x="66" y="0"/>
                  </a:cxn>
                  <a:cxn ang="0">
                    <a:pos x="92" y="2"/>
                  </a:cxn>
                  <a:cxn ang="0">
                    <a:pos x="86" y="6"/>
                  </a:cxn>
                  <a:cxn ang="0">
                    <a:pos x="78" y="14"/>
                  </a:cxn>
                  <a:cxn ang="0">
                    <a:pos x="68" y="20"/>
                  </a:cxn>
                  <a:cxn ang="0">
                    <a:pos x="64" y="26"/>
                  </a:cxn>
                  <a:cxn ang="0">
                    <a:pos x="74" y="26"/>
                  </a:cxn>
                  <a:cxn ang="0">
                    <a:pos x="80" y="26"/>
                  </a:cxn>
                  <a:cxn ang="0">
                    <a:pos x="86" y="34"/>
                  </a:cxn>
                  <a:cxn ang="0">
                    <a:pos x="94" y="28"/>
                  </a:cxn>
                  <a:cxn ang="0">
                    <a:pos x="96" y="38"/>
                  </a:cxn>
                  <a:cxn ang="0">
                    <a:pos x="92" y="54"/>
                  </a:cxn>
                  <a:cxn ang="0">
                    <a:pos x="84" y="66"/>
                  </a:cxn>
                  <a:cxn ang="0">
                    <a:pos x="78" y="68"/>
                  </a:cxn>
                  <a:cxn ang="0">
                    <a:pos x="70" y="64"/>
                  </a:cxn>
                  <a:cxn ang="0">
                    <a:pos x="68" y="68"/>
                  </a:cxn>
                  <a:cxn ang="0">
                    <a:pos x="62" y="78"/>
                  </a:cxn>
                </a:cxnLst>
                <a:rect l="0" t="0" r="r" b="b"/>
                <a:pathLst>
                  <a:path w="96" h="78">
                    <a:moveTo>
                      <a:pt x="62" y="78"/>
                    </a:moveTo>
                    <a:lnTo>
                      <a:pt x="50" y="66"/>
                    </a:lnTo>
                    <a:lnTo>
                      <a:pt x="34" y="56"/>
                    </a:lnTo>
                    <a:lnTo>
                      <a:pt x="26" y="48"/>
                    </a:lnTo>
                    <a:lnTo>
                      <a:pt x="10" y="46"/>
                    </a:lnTo>
                    <a:lnTo>
                      <a:pt x="2" y="40"/>
                    </a:lnTo>
                    <a:lnTo>
                      <a:pt x="0" y="32"/>
                    </a:lnTo>
                    <a:lnTo>
                      <a:pt x="4" y="22"/>
                    </a:lnTo>
                    <a:lnTo>
                      <a:pt x="12" y="24"/>
                    </a:lnTo>
                    <a:lnTo>
                      <a:pt x="18" y="32"/>
                    </a:lnTo>
                    <a:lnTo>
                      <a:pt x="28" y="30"/>
                    </a:lnTo>
                    <a:lnTo>
                      <a:pt x="38" y="24"/>
                    </a:lnTo>
                    <a:lnTo>
                      <a:pt x="34" y="18"/>
                    </a:lnTo>
                    <a:lnTo>
                      <a:pt x="20" y="12"/>
                    </a:lnTo>
                    <a:lnTo>
                      <a:pt x="32" y="2"/>
                    </a:lnTo>
                    <a:lnTo>
                      <a:pt x="46" y="0"/>
                    </a:lnTo>
                    <a:lnTo>
                      <a:pt x="50" y="4"/>
                    </a:lnTo>
                    <a:lnTo>
                      <a:pt x="58" y="4"/>
                    </a:lnTo>
                    <a:lnTo>
                      <a:pt x="66" y="0"/>
                    </a:lnTo>
                    <a:lnTo>
                      <a:pt x="92" y="2"/>
                    </a:lnTo>
                    <a:lnTo>
                      <a:pt x="86" y="6"/>
                    </a:lnTo>
                    <a:lnTo>
                      <a:pt x="78" y="14"/>
                    </a:lnTo>
                    <a:lnTo>
                      <a:pt x="68" y="20"/>
                    </a:lnTo>
                    <a:lnTo>
                      <a:pt x="64" y="26"/>
                    </a:lnTo>
                    <a:lnTo>
                      <a:pt x="74" y="26"/>
                    </a:lnTo>
                    <a:lnTo>
                      <a:pt x="80" y="26"/>
                    </a:lnTo>
                    <a:lnTo>
                      <a:pt x="86" y="34"/>
                    </a:lnTo>
                    <a:lnTo>
                      <a:pt x="94" y="28"/>
                    </a:lnTo>
                    <a:lnTo>
                      <a:pt x="96" y="38"/>
                    </a:lnTo>
                    <a:lnTo>
                      <a:pt x="92" y="54"/>
                    </a:lnTo>
                    <a:lnTo>
                      <a:pt x="84" y="66"/>
                    </a:lnTo>
                    <a:lnTo>
                      <a:pt x="78" y="68"/>
                    </a:lnTo>
                    <a:lnTo>
                      <a:pt x="70" y="64"/>
                    </a:lnTo>
                    <a:lnTo>
                      <a:pt x="68" y="68"/>
                    </a:lnTo>
                    <a:lnTo>
                      <a:pt x="62" y="78"/>
                    </a:lnTo>
                    <a:close/>
                  </a:path>
                </a:pathLst>
              </a:custGeom>
              <a:grpFill/>
              <a:ln w="3175">
                <a:solidFill>
                  <a:schemeClr val="accent3"/>
                </a:solidFill>
                <a:prstDash val="solid"/>
                <a:round/>
                <a:headEnd/>
                <a:tailEnd/>
              </a:ln>
            </p:spPr>
            <p:txBody>
              <a:bodyPr/>
              <a:lstStyle/>
              <a:p>
                <a:pPr>
                  <a:defRPr/>
                </a:pPr>
                <a:endParaRPr lang="en-GB"/>
              </a:p>
            </p:txBody>
          </p:sp>
          <p:sp>
            <p:nvSpPr>
              <p:cNvPr id="62" name="Freeform 31"/>
              <p:cNvSpPr>
                <a:spLocks/>
              </p:cNvSpPr>
              <p:nvPr/>
            </p:nvSpPr>
            <p:spPr bwMode="gray">
              <a:xfrm>
                <a:off x="1170" y="1047"/>
                <a:ext cx="46" cy="34"/>
              </a:xfrm>
              <a:custGeom>
                <a:avLst/>
                <a:gdLst/>
                <a:ahLst/>
                <a:cxnLst>
                  <a:cxn ang="0">
                    <a:pos x="46" y="34"/>
                  </a:cxn>
                  <a:cxn ang="0">
                    <a:pos x="28" y="32"/>
                  </a:cxn>
                  <a:cxn ang="0">
                    <a:pos x="12" y="30"/>
                  </a:cxn>
                  <a:cxn ang="0">
                    <a:pos x="0" y="22"/>
                  </a:cxn>
                  <a:cxn ang="0">
                    <a:pos x="8" y="12"/>
                  </a:cxn>
                  <a:cxn ang="0">
                    <a:pos x="18" y="6"/>
                  </a:cxn>
                  <a:cxn ang="0">
                    <a:pos x="26" y="0"/>
                  </a:cxn>
                  <a:cxn ang="0">
                    <a:pos x="34" y="6"/>
                  </a:cxn>
                  <a:cxn ang="0">
                    <a:pos x="44" y="14"/>
                  </a:cxn>
                  <a:cxn ang="0">
                    <a:pos x="46" y="22"/>
                  </a:cxn>
                  <a:cxn ang="0">
                    <a:pos x="46" y="34"/>
                  </a:cxn>
                </a:cxnLst>
                <a:rect l="0" t="0" r="r" b="b"/>
                <a:pathLst>
                  <a:path w="46" h="34">
                    <a:moveTo>
                      <a:pt x="46" y="34"/>
                    </a:moveTo>
                    <a:lnTo>
                      <a:pt x="28" y="32"/>
                    </a:lnTo>
                    <a:lnTo>
                      <a:pt x="12" y="30"/>
                    </a:lnTo>
                    <a:lnTo>
                      <a:pt x="0" y="22"/>
                    </a:lnTo>
                    <a:lnTo>
                      <a:pt x="8" y="12"/>
                    </a:lnTo>
                    <a:lnTo>
                      <a:pt x="18" y="6"/>
                    </a:lnTo>
                    <a:lnTo>
                      <a:pt x="26" y="0"/>
                    </a:lnTo>
                    <a:lnTo>
                      <a:pt x="34" y="6"/>
                    </a:lnTo>
                    <a:lnTo>
                      <a:pt x="44" y="14"/>
                    </a:lnTo>
                    <a:lnTo>
                      <a:pt x="46" y="22"/>
                    </a:lnTo>
                    <a:lnTo>
                      <a:pt x="46" y="34"/>
                    </a:lnTo>
                    <a:close/>
                  </a:path>
                </a:pathLst>
              </a:custGeom>
              <a:grpFill/>
              <a:ln w="3175">
                <a:solidFill>
                  <a:schemeClr val="accent3"/>
                </a:solidFill>
                <a:prstDash val="solid"/>
                <a:round/>
                <a:headEnd/>
                <a:tailEnd/>
              </a:ln>
            </p:spPr>
            <p:txBody>
              <a:bodyPr/>
              <a:lstStyle/>
              <a:p>
                <a:pPr>
                  <a:defRPr/>
                </a:pPr>
                <a:endParaRPr lang="en-GB"/>
              </a:p>
            </p:txBody>
          </p:sp>
          <p:sp>
            <p:nvSpPr>
              <p:cNvPr id="63" name="Freeform 32"/>
              <p:cNvSpPr>
                <a:spLocks/>
              </p:cNvSpPr>
              <p:nvPr/>
            </p:nvSpPr>
            <p:spPr bwMode="gray">
              <a:xfrm>
                <a:off x="1142" y="945"/>
                <a:ext cx="54" cy="32"/>
              </a:xfrm>
              <a:custGeom>
                <a:avLst/>
                <a:gdLst/>
                <a:ahLst/>
                <a:cxnLst>
                  <a:cxn ang="0">
                    <a:pos x="4" y="0"/>
                  </a:cxn>
                  <a:cxn ang="0">
                    <a:pos x="22" y="4"/>
                  </a:cxn>
                  <a:cxn ang="0">
                    <a:pos x="36" y="10"/>
                  </a:cxn>
                  <a:cxn ang="0">
                    <a:pos x="48" y="14"/>
                  </a:cxn>
                  <a:cxn ang="0">
                    <a:pos x="54" y="20"/>
                  </a:cxn>
                  <a:cxn ang="0">
                    <a:pos x="48" y="30"/>
                  </a:cxn>
                  <a:cxn ang="0">
                    <a:pos x="36" y="32"/>
                  </a:cxn>
                  <a:cxn ang="0">
                    <a:pos x="20" y="32"/>
                  </a:cxn>
                  <a:cxn ang="0">
                    <a:pos x="16" y="22"/>
                  </a:cxn>
                  <a:cxn ang="0">
                    <a:pos x="6" y="18"/>
                  </a:cxn>
                  <a:cxn ang="0">
                    <a:pos x="0" y="12"/>
                  </a:cxn>
                  <a:cxn ang="0">
                    <a:pos x="0" y="4"/>
                  </a:cxn>
                  <a:cxn ang="0">
                    <a:pos x="4" y="0"/>
                  </a:cxn>
                </a:cxnLst>
                <a:rect l="0" t="0" r="r" b="b"/>
                <a:pathLst>
                  <a:path w="54" h="32">
                    <a:moveTo>
                      <a:pt x="4" y="0"/>
                    </a:moveTo>
                    <a:lnTo>
                      <a:pt x="22" y="4"/>
                    </a:lnTo>
                    <a:lnTo>
                      <a:pt x="36" y="10"/>
                    </a:lnTo>
                    <a:lnTo>
                      <a:pt x="48" y="14"/>
                    </a:lnTo>
                    <a:lnTo>
                      <a:pt x="54" y="20"/>
                    </a:lnTo>
                    <a:lnTo>
                      <a:pt x="48" y="30"/>
                    </a:lnTo>
                    <a:lnTo>
                      <a:pt x="36" y="32"/>
                    </a:lnTo>
                    <a:lnTo>
                      <a:pt x="20" y="32"/>
                    </a:lnTo>
                    <a:lnTo>
                      <a:pt x="16" y="22"/>
                    </a:lnTo>
                    <a:lnTo>
                      <a:pt x="6" y="18"/>
                    </a:lnTo>
                    <a:lnTo>
                      <a:pt x="0" y="12"/>
                    </a:lnTo>
                    <a:lnTo>
                      <a:pt x="0" y="4"/>
                    </a:lnTo>
                    <a:lnTo>
                      <a:pt x="4" y="0"/>
                    </a:lnTo>
                    <a:close/>
                  </a:path>
                </a:pathLst>
              </a:custGeom>
              <a:grpFill/>
              <a:ln w="3175">
                <a:solidFill>
                  <a:schemeClr val="accent3"/>
                </a:solidFill>
                <a:prstDash val="solid"/>
                <a:round/>
                <a:headEnd/>
                <a:tailEnd/>
              </a:ln>
            </p:spPr>
            <p:txBody>
              <a:bodyPr/>
              <a:lstStyle/>
              <a:p>
                <a:pPr>
                  <a:defRPr/>
                </a:pPr>
                <a:endParaRPr lang="en-GB"/>
              </a:p>
            </p:txBody>
          </p:sp>
          <p:sp>
            <p:nvSpPr>
              <p:cNvPr id="64" name="Freeform 33"/>
              <p:cNvSpPr>
                <a:spLocks/>
              </p:cNvSpPr>
              <p:nvPr/>
            </p:nvSpPr>
            <p:spPr bwMode="gray">
              <a:xfrm>
                <a:off x="1166" y="853"/>
                <a:ext cx="182" cy="116"/>
              </a:xfrm>
              <a:custGeom>
                <a:avLst/>
                <a:gdLst/>
                <a:ahLst/>
                <a:cxnLst>
                  <a:cxn ang="0">
                    <a:pos x="116" y="110"/>
                  </a:cxn>
                  <a:cxn ang="0">
                    <a:pos x="102" y="104"/>
                  </a:cxn>
                  <a:cxn ang="0">
                    <a:pos x="96" y="112"/>
                  </a:cxn>
                  <a:cxn ang="0">
                    <a:pos x="66" y="110"/>
                  </a:cxn>
                  <a:cxn ang="0">
                    <a:pos x="78" y="102"/>
                  </a:cxn>
                  <a:cxn ang="0">
                    <a:pos x="62" y="96"/>
                  </a:cxn>
                  <a:cxn ang="0">
                    <a:pos x="40" y="86"/>
                  </a:cxn>
                  <a:cxn ang="0">
                    <a:pos x="70" y="82"/>
                  </a:cxn>
                  <a:cxn ang="0">
                    <a:pos x="96" y="80"/>
                  </a:cxn>
                  <a:cxn ang="0">
                    <a:pos x="78" y="72"/>
                  </a:cxn>
                  <a:cxn ang="0">
                    <a:pos x="50" y="74"/>
                  </a:cxn>
                  <a:cxn ang="0">
                    <a:pos x="24" y="74"/>
                  </a:cxn>
                  <a:cxn ang="0">
                    <a:pos x="0" y="44"/>
                  </a:cxn>
                  <a:cxn ang="0">
                    <a:pos x="14" y="48"/>
                  </a:cxn>
                  <a:cxn ang="0">
                    <a:pos x="36" y="42"/>
                  </a:cxn>
                  <a:cxn ang="0">
                    <a:pos x="16" y="38"/>
                  </a:cxn>
                  <a:cxn ang="0">
                    <a:pos x="24" y="28"/>
                  </a:cxn>
                  <a:cxn ang="0">
                    <a:pos x="42" y="26"/>
                  </a:cxn>
                  <a:cxn ang="0">
                    <a:pos x="24" y="18"/>
                  </a:cxn>
                  <a:cxn ang="0">
                    <a:pos x="34" y="10"/>
                  </a:cxn>
                  <a:cxn ang="0">
                    <a:pos x="58" y="10"/>
                  </a:cxn>
                  <a:cxn ang="0">
                    <a:pos x="42" y="4"/>
                  </a:cxn>
                  <a:cxn ang="0">
                    <a:pos x="70" y="2"/>
                  </a:cxn>
                  <a:cxn ang="0">
                    <a:pos x="118" y="34"/>
                  </a:cxn>
                  <a:cxn ang="0">
                    <a:pos x="126" y="48"/>
                  </a:cxn>
                  <a:cxn ang="0">
                    <a:pos x="138" y="34"/>
                  </a:cxn>
                  <a:cxn ang="0">
                    <a:pos x="142" y="46"/>
                  </a:cxn>
                  <a:cxn ang="0">
                    <a:pos x="152" y="58"/>
                  </a:cxn>
                  <a:cxn ang="0">
                    <a:pos x="164" y="66"/>
                  </a:cxn>
                  <a:cxn ang="0">
                    <a:pos x="176" y="68"/>
                  </a:cxn>
                  <a:cxn ang="0">
                    <a:pos x="178" y="80"/>
                  </a:cxn>
                  <a:cxn ang="0">
                    <a:pos x="162" y="82"/>
                  </a:cxn>
                  <a:cxn ang="0">
                    <a:pos x="140" y="98"/>
                  </a:cxn>
                  <a:cxn ang="0">
                    <a:pos x="144" y="82"/>
                  </a:cxn>
                  <a:cxn ang="0">
                    <a:pos x="134" y="92"/>
                  </a:cxn>
                  <a:cxn ang="0">
                    <a:pos x="136" y="102"/>
                  </a:cxn>
                  <a:cxn ang="0">
                    <a:pos x="136" y="108"/>
                  </a:cxn>
                  <a:cxn ang="0">
                    <a:pos x="128" y="106"/>
                  </a:cxn>
                  <a:cxn ang="0">
                    <a:pos x="124" y="116"/>
                  </a:cxn>
                </a:cxnLst>
                <a:rect l="0" t="0" r="r" b="b"/>
                <a:pathLst>
                  <a:path w="182" h="116">
                    <a:moveTo>
                      <a:pt x="124" y="116"/>
                    </a:moveTo>
                    <a:lnTo>
                      <a:pt x="116" y="110"/>
                    </a:lnTo>
                    <a:lnTo>
                      <a:pt x="108" y="100"/>
                    </a:lnTo>
                    <a:lnTo>
                      <a:pt x="102" y="104"/>
                    </a:lnTo>
                    <a:lnTo>
                      <a:pt x="104" y="110"/>
                    </a:lnTo>
                    <a:lnTo>
                      <a:pt x="96" y="112"/>
                    </a:lnTo>
                    <a:lnTo>
                      <a:pt x="84" y="116"/>
                    </a:lnTo>
                    <a:lnTo>
                      <a:pt x="66" y="110"/>
                    </a:lnTo>
                    <a:lnTo>
                      <a:pt x="64" y="100"/>
                    </a:lnTo>
                    <a:lnTo>
                      <a:pt x="78" y="102"/>
                    </a:lnTo>
                    <a:lnTo>
                      <a:pt x="76" y="98"/>
                    </a:lnTo>
                    <a:lnTo>
                      <a:pt x="62" y="96"/>
                    </a:lnTo>
                    <a:lnTo>
                      <a:pt x="56" y="98"/>
                    </a:lnTo>
                    <a:lnTo>
                      <a:pt x="40" y="86"/>
                    </a:lnTo>
                    <a:lnTo>
                      <a:pt x="52" y="82"/>
                    </a:lnTo>
                    <a:lnTo>
                      <a:pt x="70" y="82"/>
                    </a:lnTo>
                    <a:lnTo>
                      <a:pt x="84" y="82"/>
                    </a:lnTo>
                    <a:lnTo>
                      <a:pt x="96" y="80"/>
                    </a:lnTo>
                    <a:lnTo>
                      <a:pt x="90" y="74"/>
                    </a:lnTo>
                    <a:lnTo>
                      <a:pt x="78" y="72"/>
                    </a:lnTo>
                    <a:lnTo>
                      <a:pt x="62" y="72"/>
                    </a:lnTo>
                    <a:lnTo>
                      <a:pt x="50" y="74"/>
                    </a:lnTo>
                    <a:lnTo>
                      <a:pt x="34" y="72"/>
                    </a:lnTo>
                    <a:lnTo>
                      <a:pt x="24" y="74"/>
                    </a:lnTo>
                    <a:lnTo>
                      <a:pt x="6" y="54"/>
                    </a:lnTo>
                    <a:lnTo>
                      <a:pt x="0" y="44"/>
                    </a:lnTo>
                    <a:lnTo>
                      <a:pt x="8" y="44"/>
                    </a:lnTo>
                    <a:lnTo>
                      <a:pt x="14" y="48"/>
                    </a:lnTo>
                    <a:lnTo>
                      <a:pt x="30" y="50"/>
                    </a:lnTo>
                    <a:lnTo>
                      <a:pt x="36" y="42"/>
                    </a:lnTo>
                    <a:lnTo>
                      <a:pt x="24" y="40"/>
                    </a:lnTo>
                    <a:lnTo>
                      <a:pt x="16" y="38"/>
                    </a:lnTo>
                    <a:lnTo>
                      <a:pt x="14" y="28"/>
                    </a:lnTo>
                    <a:lnTo>
                      <a:pt x="24" y="28"/>
                    </a:lnTo>
                    <a:lnTo>
                      <a:pt x="36" y="30"/>
                    </a:lnTo>
                    <a:lnTo>
                      <a:pt x="42" y="26"/>
                    </a:lnTo>
                    <a:lnTo>
                      <a:pt x="34" y="22"/>
                    </a:lnTo>
                    <a:lnTo>
                      <a:pt x="24" y="18"/>
                    </a:lnTo>
                    <a:lnTo>
                      <a:pt x="26" y="10"/>
                    </a:lnTo>
                    <a:lnTo>
                      <a:pt x="34" y="10"/>
                    </a:lnTo>
                    <a:lnTo>
                      <a:pt x="42" y="12"/>
                    </a:lnTo>
                    <a:lnTo>
                      <a:pt x="58" y="10"/>
                    </a:lnTo>
                    <a:lnTo>
                      <a:pt x="56" y="6"/>
                    </a:lnTo>
                    <a:lnTo>
                      <a:pt x="42" y="4"/>
                    </a:lnTo>
                    <a:lnTo>
                      <a:pt x="46" y="0"/>
                    </a:lnTo>
                    <a:lnTo>
                      <a:pt x="70" y="2"/>
                    </a:lnTo>
                    <a:lnTo>
                      <a:pt x="98" y="30"/>
                    </a:lnTo>
                    <a:lnTo>
                      <a:pt x="118" y="34"/>
                    </a:lnTo>
                    <a:lnTo>
                      <a:pt x="118" y="42"/>
                    </a:lnTo>
                    <a:lnTo>
                      <a:pt x="126" y="48"/>
                    </a:lnTo>
                    <a:lnTo>
                      <a:pt x="130" y="38"/>
                    </a:lnTo>
                    <a:lnTo>
                      <a:pt x="138" y="34"/>
                    </a:lnTo>
                    <a:lnTo>
                      <a:pt x="144" y="36"/>
                    </a:lnTo>
                    <a:lnTo>
                      <a:pt x="142" y="46"/>
                    </a:lnTo>
                    <a:lnTo>
                      <a:pt x="150" y="52"/>
                    </a:lnTo>
                    <a:lnTo>
                      <a:pt x="152" y="58"/>
                    </a:lnTo>
                    <a:lnTo>
                      <a:pt x="150" y="68"/>
                    </a:lnTo>
                    <a:lnTo>
                      <a:pt x="164" y="66"/>
                    </a:lnTo>
                    <a:lnTo>
                      <a:pt x="172" y="68"/>
                    </a:lnTo>
                    <a:lnTo>
                      <a:pt x="176" y="68"/>
                    </a:lnTo>
                    <a:lnTo>
                      <a:pt x="182" y="74"/>
                    </a:lnTo>
                    <a:lnTo>
                      <a:pt x="178" y="80"/>
                    </a:lnTo>
                    <a:lnTo>
                      <a:pt x="172" y="84"/>
                    </a:lnTo>
                    <a:lnTo>
                      <a:pt x="162" y="82"/>
                    </a:lnTo>
                    <a:lnTo>
                      <a:pt x="156" y="84"/>
                    </a:lnTo>
                    <a:lnTo>
                      <a:pt x="140" y="98"/>
                    </a:lnTo>
                    <a:lnTo>
                      <a:pt x="140" y="92"/>
                    </a:lnTo>
                    <a:lnTo>
                      <a:pt x="144" y="82"/>
                    </a:lnTo>
                    <a:lnTo>
                      <a:pt x="138" y="82"/>
                    </a:lnTo>
                    <a:lnTo>
                      <a:pt x="134" y="92"/>
                    </a:lnTo>
                    <a:lnTo>
                      <a:pt x="134" y="96"/>
                    </a:lnTo>
                    <a:lnTo>
                      <a:pt x="136" y="102"/>
                    </a:lnTo>
                    <a:lnTo>
                      <a:pt x="136" y="106"/>
                    </a:lnTo>
                    <a:lnTo>
                      <a:pt x="136" y="108"/>
                    </a:lnTo>
                    <a:lnTo>
                      <a:pt x="134" y="110"/>
                    </a:lnTo>
                    <a:lnTo>
                      <a:pt x="128" y="106"/>
                    </a:lnTo>
                    <a:lnTo>
                      <a:pt x="126" y="104"/>
                    </a:lnTo>
                    <a:lnTo>
                      <a:pt x="124" y="116"/>
                    </a:lnTo>
                    <a:close/>
                  </a:path>
                </a:pathLst>
              </a:custGeom>
              <a:grpFill/>
              <a:ln w="3175">
                <a:solidFill>
                  <a:schemeClr val="accent3"/>
                </a:solidFill>
                <a:prstDash val="solid"/>
                <a:round/>
                <a:headEnd/>
                <a:tailEnd/>
              </a:ln>
            </p:spPr>
            <p:txBody>
              <a:bodyPr/>
              <a:lstStyle/>
              <a:p>
                <a:pPr>
                  <a:defRPr/>
                </a:pPr>
                <a:endParaRPr lang="en-GB"/>
              </a:p>
            </p:txBody>
          </p:sp>
          <p:sp>
            <p:nvSpPr>
              <p:cNvPr id="65" name="Freeform 34"/>
              <p:cNvSpPr>
                <a:spLocks/>
              </p:cNvSpPr>
              <p:nvPr/>
            </p:nvSpPr>
            <p:spPr bwMode="gray">
              <a:xfrm>
                <a:off x="1108" y="897"/>
                <a:ext cx="26" cy="16"/>
              </a:xfrm>
              <a:custGeom>
                <a:avLst/>
                <a:gdLst/>
                <a:ahLst/>
                <a:cxnLst>
                  <a:cxn ang="0">
                    <a:pos x="8" y="0"/>
                  </a:cxn>
                  <a:cxn ang="0">
                    <a:pos x="18" y="0"/>
                  </a:cxn>
                  <a:cxn ang="0">
                    <a:pos x="26" y="6"/>
                  </a:cxn>
                  <a:cxn ang="0">
                    <a:pos x="26" y="16"/>
                  </a:cxn>
                  <a:cxn ang="0">
                    <a:pos x="18" y="16"/>
                  </a:cxn>
                  <a:cxn ang="0">
                    <a:pos x="14" y="12"/>
                  </a:cxn>
                  <a:cxn ang="0">
                    <a:pos x="4" y="12"/>
                  </a:cxn>
                  <a:cxn ang="0">
                    <a:pos x="0" y="4"/>
                  </a:cxn>
                  <a:cxn ang="0">
                    <a:pos x="8" y="0"/>
                  </a:cxn>
                </a:cxnLst>
                <a:rect l="0" t="0" r="r" b="b"/>
                <a:pathLst>
                  <a:path w="26" h="16">
                    <a:moveTo>
                      <a:pt x="8" y="0"/>
                    </a:moveTo>
                    <a:lnTo>
                      <a:pt x="18" y="0"/>
                    </a:lnTo>
                    <a:lnTo>
                      <a:pt x="26" y="6"/>
                    </a:lnTo>
                    <a:lnTo>
                      <a:pt x="26" y="16"/>
                    </a:lnTo>
                    <a:lnTo>
                      <a:pt x="18" y="16"/>
                    </a:lnTo>
                    <a:lnTo>
                      <a:pt x="14" y="12"/>
                    </a:lnTo>
                    <a:lnTo>
                      <a:pt x="4" y="12"/>
                    </a:lnTo>
                    <a:lnTo>
                      <a:pt x="0" y="4"/>
                    </a:lnTo>
                    <a:lnTo>
                      <a:pt x="8" y="0"/>
                    </a:lnTo>
                    <a:close/>
                  </a:path>
                </a:pathLst>
              </a:custGeom>
              <a:grpFill/>
              <a:ln w="3175">
                <a:solidFill>
                  <a:schemeClr val="accent3"/>
                </a:solidFill>
                <a:prstDash val="solid"/>
                <a:round/>
                <a:headEnd/>
                <a:tailEnd/>
              </a:ln>
            </p:spPr>
            <p:txBody>
              <a:bodyPr/>
              <a:lstStyle/>
              <a:p>
                <a:pPr>
                  <a:defRPr/>
                </a:pPr>
                <a:endParaRPr lang="en-GB"/>
              </a:p>
            </p:txBody>
          </p:sp>
          <p:sp>
            <p:nvSpPr>
              <p:cNvPr id="66" name="Freeform 35"/>
              <p:cNvSpPr>
                <a:spLocks/>
              </p:cNvSpPr>
              <p:nvPr/>
            </p:nvSpPr>
            <p:spPr bwMode="gray">
              <a:xfrm>
                <a:off x="1420" y="1113"/>
                <a:ext cx="70" cy="28"/>
              </a:xfrm>
              <a:custGeom>
                <a:avLst/>
                <a:gdLst/>
                <a:ahLst/>
                <a:cxnLst>
                  <a:cxn ang="0">
                    <a:pos x="4" y="0"/>
                  </a:cxn>
                  <a:cxn ang="0">
                    <a:pos x="22" y="0"/>
                  </a:cxn>
                  <a:cxn ang="0">
                    <a:pos x="42" y="2"/>
                  </a:cxn>
                  <a:cxn ang="0">
                    <a:pos x="62" y="12"/>
                  </a:cxn>
                  <a:cxn ang="0">
                    <a:pos x="70" y="22"/>
                  </a:cxn>
                  <a:cxn ang="0">
                    <a:pos x="60" y="24"/>
                  </a:cxn>
                  <a:cxn ang="0">
                    <a:pos x="46" y="24"/>
                  </a:cxn>
                  <a:cxn ang="0">
                    <a:pos x="32" y="24"/>
                  </a:cxn>
                  <a:cxn ang="0">
                    <a:pos x="26" y="28"/>
                  </a:cxn>
                  <a:cxn ang="0">
                    <a:pos x="14" y="26"/>
                  </a:cxn>
                  <a:cxn ang="0">
                    <a:pos x="10" y="16"/>
                  </a:cxn>
                  <a:cxn ang="0">
                    <a:pos x="0" y="10"/>
                  </a:cxn>
                  <a:cxn ang="0">
                    <a:pos x="0" y="0"/>
                  </a:cxn>
                  <a:cxn ang="0">
                    <a:pos x="4" y="0"/>
                  </a:cxn>
                </a:cxnLst>
                <a:rect l="0" t="0" r="r" b="b"/>
                <a:pathLst>
                  <a:path w="70" h="28">
                    <a:moveTo>
                      <a:pt x="4" y="0"/>
                    </a:moveTo>
                    <a:lnTo>
                      <a:pt x="22" y="0"/>
                    </a:lnTo>
                    <a:lnTo>
                      <a:pt x="42" y="2"/>
                    </a:lnTo>
                    <a:lnTo>
                      <a:pt x="62" y="12"/>
                    </a:lnTo>
                    <a:lnTo>
                      <a:pt x="70" y="22"/>
                    </a:lnTo>
                    <a:lnTo>
                      <a:pt x="60" y="24"/>
                    </a:lnTo>
                    <a:lnTo>
                      <a:pt x="46" y="24"/>
                    </a:lnTo>
                    <a:lnTo>
                      <a:pt x="32" y="24"/>
                    </a:lnTo>
                    <a:lnTo>
                      <a:pt x="26" y="28"/>
                    </a:lnTo>
                    <a:lnTo>
                      <a:pt x="14" y="26"/>
                    </a:lnTo>
                    <a:lnTo>
                      <a:pt x="10" y="16"/>
                    </a:lnTo>
                    <a:lnTo>
                      <a:pt x="0" y="10"/>
                    </a:lnTo>
                    <a:lnTo>
                      <a:pt x="0" y="0"/>
                    </a:lnTo>
                    <a:lnTo>
                      <a:pt x="4" y="0"/>
                    </a:lnTo>
                    <a:close/>
                  </a:path>
                </a:pathLst>
              </a:custGeom>
              <a:grpFill/>
              <a:ln w="3175">
                <a:solidFill>
                  <a:schemeClr val="accent3"/>
                </a:solidFill>
                <a:prstDash val="solid"/>
                <a:round/>
                <a:headEnd/>
                <a:tailEnd/>
              </a:ln>
            </p:spPr>
            <p:txBody>
              <a:bodyPr/>
              <a:lstStyle/>
              <a:p>
                <a:pPr>
                  <a:defRPr/>
                </a:pPr>
                <a:endParaRPr lang="en-GB"/>
              </a:p>
            </p:txBody>
          </p:sp>
          <p:sp>
            <p:nvSpPr>
              <p:cNvPr id="67" name="Freeform 36"/>
              <p:cNvSpPr>
                <a:spLocks/>
              </p:cNvSpPr>
              <p:nvPr/>
            </p:nvSpPr>
            <p:spPr bwMode="gray">
              <a:xfrm>
                <a:off x="1474" y="1269"/>
                <a:ext cx="36" cy="30"/>
              </a:xfrm>
              <a:custGeom>
                <a:avLst/>
                <a:gdLst/>
                <a:ahLst/>
                <a:cxnLst>
                  <a:cxn ang="0">
                    <a:pos x="36" y="4"/>
                  </a:cxn>
                  <a:cxn ang="0">
                    <a:pos x="36" y="10"/>
                  </a:cxn>
                  <a:cxn ang="0">
                    <a:pos x="34" y="20"/>
                  </a:cxn>
                  <a:cxn ang="0">
                    <a:pos x="26" y="26"/>
                  </a:cxn>
                  <a:cxn ang="0">
                    <a:pos x="14" y="30"/>
                  </a:cxn>
                  <a:cxn ang="0">
                    <a:pos x="0" y="26"/>
                  </a:cxn>
                  <a:cxn ang="0">
                    <a:pos x="2" y="12"/>
                  </a:cxn>
                  <a:cxn ang="0">
                    <a:pos x="6" y="4"/>
                  </a:cxn>
                  <a:cxn ang="0">
                    <a:pos x="12" y="2"/>
                  </a:cxn>
                  <a:cxn ang="0">
                    <a:pos x="24" y="0"/>
                  </a:cxn>
                  <a:cxn ang="0">
                    <a:pos x="36" y="4"/>
                  </a:cxn>
                </a:cxnLst>
                <a:rect l="0" t="0" r="r" b="b"/>
                <a:pathLst>
                  <a:path w="36" h="30">
                    <a:moveTo>
                      <a:pt x="36" y="4"/>
                    </a:moveTo>
                    <a:lnTo>
                      <a:pt x="36" y="10"/>
                    </a:lnTo>
                    <a:lnTo>
                      <a:pt x="34" y="20"/>
                    </a:lnTo>
                    <a:lnTo>
                      <a:pt x="26" y="26"/>
                    </a:lnTo>
                    <a:lnTo>
                      <a:pt x="14" y="30"/>
                    </a:lnTo>
                    <a:lnTo>
                      <a:pt x="0" y="26"/>
                    </a:lnTo>
                    <a:lnTo>
                      <a:pt x="2" y="12"/>
                    </a:lnTo>
                    <a:lnTo>
                      <a:pt x="6" y="4"/>
                    </a:lnTo>
                    <a:lnTo>
                      <a:pt x="12" y="2"/>
                    </a:lnTo>
                    <a:lnTo>
                      <a:pt x="24" y="0"/>
                    </a:lnTo>
                    <a:lnTo>
                      <a:pt x="36" y="4"/>
                    </a:lnTo>
                    <a:close/>
                  </a:path>
                </a:pathLst>
              </a:custGeom>
              <a:grpFill/>
              <a:ln w="3175">
                <a:solidFill>
                  <a:schemeClr val="accent3"/>
                </a:solidFill>
                <a:prstDash val="solid"/>
                <a:round/>
                <a:headEnd/>
                <a:tailEnd/>
              </a:ln>
            </p:spPr>
            <p:txBody>
              <a:bodyPr/>
              <a:lstStyle/>
              <a:p>
                <a:pPr>
                  <a:defRPr/>
                </a:pPr>
                <a:endParaRPr lang="en-GB"/>
              </a:p>
            </p:txBody>
          </p:sp>
          <p:sp>
            <p:nvSpPr>
              <p:cNvPr id="68" name="Freeform 37"/>
              <p:cNvSpPr>
                <a:spLocks/>
              </p:cNvSpPr>
              <p:nvPr/>
            </p:nvSpPr>
            <p:spPr bwMode="gray">
              <a:xfrm>
                <a:off x="1316" y="1335"/>
                <a:ext cx="110" cy="70"/>
              </a:xfrm>
              <a:custGeom>
                <a:avLst/>
                <a:gdLst/>
                <a:ahLst/>
                <a:cxnLst>
                  <a:cxn ang="0">
                    <a:pos x="18" y="16"/>
                  </a:cxn>
                  <a:cxn ang="0">
                    <a:pos x="18" y="6"/>
                  </a:cxn>
                  <a:cxn ang="0">
                    <a:pos x="28" y="0"/>
                  </a:cxn>
                  <a:cxn ang="0">
                    <a:pos x="40" y="0"/>
                  </a:cxn>
                  <a:cxn ang="0">
                    <a:pos x="40" y="8"/>
                  </a:cxn>
                  <a:cxn ang="0">
                    <a:pos x="42" y="12"/>
                  </a:cxn>
                  <a:cxn ang="0">
                    <a:pos x="52" y="14"/>
                  </a:cxn>
                  <a:cxn ang="0">
                    <a:pos x="54" y="16"/>
                  </a:cxn>
                  <a:cxn ang="0">
                    <a:pos x="56" y="20"/>
                  </a:cxn>
                  <a:cxn ang="0">
                    <a:pos x="62" y="22"/>
                  </a:cxn>
                  <a:cxn ang="0">
                    <a:pos x="70" y="30"/>
                  </a:cxn>
                  <a:cxn ang="0">
                    <a:pos x="84" y="32"/>
                  </a:cxn>
                  <a:cxn ang="0">
                    <a:pos x="86" y="38"/>
                  </a:cxn>
                  <a:cxn ang="0">
                    <a:pos x="88" y="46"/>
                  </a:cxn>
                  <a:cxn ang="0">
                    <a:pos x="98" y="46"/>
                  </a:cxn>
                  <a:cxn ang="0">
                    <a:pos x="108" y="48"/>
                  </a:cxn>
                  <a:cxn ang="0">
                    <a:pos x="110" y="52"/>
                  </a:cxn>
                  <a:cxn ang="0">
                    <a:pos x="110" y="56"/>
                  </a:cxn>
                  <a:cxn ang="0">
                    <a:pos x="108" y="56"/>
                  </a:cxn>
                  <a:cxn ang="0">
                    <a:pos x="106" y="60"/>
                  </a:cxn>
                  <a:cxn ang="0">
                    <a:pos x="102" y="60"/>
                  </a:cxn>
                  <a:cxn ang="0">
                    <a:pos x="100" y="62"/>
                  </a:cxn>
                  <a:cxn ang="0">
                    <a:pos x="90" y="60"/>
                  </a:cxn>
                  <a:cxn ang="0">
                    <a:pos x="84" y="58"/>
                  </a:cxn>
                  <a:cxn ang="0">
                    <a:pos x="76" y="52"/>
                  </a:cxn>
                  <a:cxn ang="0">
                    <a:pos x="68" y="46"/>
                  </a:cxn>
                  <a:cxn ang="0">
                    <a:pos x="64" y="42"/>
                  </a:cxn>
                  <a:cxn ang="0">
                    <a:pos x="60" y="44"/>
                  </a:cxn>
                  <a:cxn ang="0">
                    <a:pos x="58" y="48"/>
                  </a:cxn>
                  <a:cxn ang="0">
                    <a:pos x="52" y="56"/>
                  </a:cxn>
                  <a:cxn ang="0">
                    <a:pos x="40" y="68"/>
                  </a:cxn>
                  <a:cxn ang="0">
                    <a:pos x="24" y="70"/>
                  </a:cxn>
                  <a:cxn ang="0">
                    <a:pos x="26" y="56"/>
                  </a:cxn>
                  <a:cxn ang="0">
                    <a:pos x="14" y="56"/>
                  </a:cxn>
                  <a:cxn ang="0">
                    <a:pos x="10" y="56"/>
                  </a:cxn>
                  <a:cxn ang="0">
                    <a:pos x="6" y="62"/>
                  </a:cxn>
                  <a:cxn ang="0">
                    <a:pos x="0" y="56"/>
                  </a:cxn>
                  <a:cxn ang="0">
                    <a:pos x="6" y="48"/>
                  </a:cxn>
                  <a:cxn ang="0">
                    <a:pos x="16" y="38"/>
                  </a:cxn>
                  <a:cxn ang="0">
                    <a:pos x="16" y="26"/>
                  </a:cxn>
                  <a:cxn ang="0">
                    <a:pos x="18" y="22"/>
                  </a:cxn>
                  <a:cxn ang="0">
                    <a:pos x="18" y="16"/>
                  </a:cxn>
                </a:cxnLst>
                <a:rect l="0" t="0" r="r" b="b"/>
                <a:pathLst>
                  <a:path w="110" h="70">
                    <a:moveTo>
                      <a:pt x="18" y="16"/>
                    </a:moveTo>
                    <a:lnTo>
                      <a:pt x="18" y="6"/>
                    </a:lnTo>
                    <a:lnTo>
                      <a:pt x="28" y="0"/>
                    </a:lnTo>
                    <a:lnTo>
                      <a:pt x="40" y="0"/>
                    </a:lnTo>
                    <a:lnTo>
                      <a:pt x="40" y="8"/>
                    </a:lnTo>
                    <a:lnTo>
                      <a:pt x="42" y="12"/>
                    </a:lnTo>
                    <a:lnTo>
                      <a:pt x="52" y="14"/>
                    </a:lnTo>
                    <a:lnTo>
                      <a:pt x="54" y="16"/>
                    </a:lnTo>
                    <a:lnTo>
                      <a:pt x="56" y="20"/>
                    </a:lnTo>
                    <a:lnTo>
                      <a:pt x="62" y="22"/>
                    </a:lnTo>
                    <a:lnTo>
                      <a:pt x="70" y="30"/>
                    </a:lnTo>
                    <a:lnTo>
                      <a:pt x="84" y="32"/>
                    </a:lnTo>
                    <a:lnTo>
                      <a:pt x="86" y="38"/>
                    </a:lnTo>
                    <a:lnTo>
                      <a:pt x="88" y="46"/>
                    </a:lnTo>
                    <a:lnTo>
                      <a:pt x="98" y="46"/>
                    </a:lnTo>
                    <a:lnTo>
                      <a:pt x="108" y="48"/>
                    </a:lnTo>
                    <a:lnTo>
                      <a:pt x="110" y="52"/>
                    </a:lnTo>
                    <a:lnTo>
                      <a:pt x="110" y="56"/>
                    </a:lnTo>
                    <a:lnTo>
                      <a:pt x="108" y="56"/>
                    </a:lnTo>
                    <a:lnTo>
                      <a:pt x="106" y="60"/>
                    </a:lnTo>
                    <a:lnTo>
                      <a:pt x="102" y="60"/>
                    </a:lnTo>
                    <a:lnTo>
                      <a:pt x="100" y="62"/>
                    </a:lnTo>
                    <a:lnTo>
                      <a:pt x="90" y="60"/>
                    </a:lnTo>
                    <a:lnTo>
                      <a:pt x="84" y="58"/>
                    </a:lnTo>
                    <a:lnTo>
                      <a:pt x="76" y="52"/>
                    </a:lnTo>
                    <a:lnTo>
                      <a:pt x="68" y="46"/>
                    </a:lnTo>
                    <a:lnTo>
                      <a:pt x="64" y="42"/>
                    </a:lnTo>
                    <a:lnTo>
                      <a:pt x="60" y="44"/>
                    </a:lnTo>
                    <a:lnTo>
                      <a:pt x="58" y="48"/>
                    </a:lnTo>
                    <a:lnTo>
                      <a:pt x="52" y="56"/>
                    </a:lnTo>
                    <a:lnTo>
                      <a:pt x="40" y="68"/>
                    </a:lnTo>
                    <a:lnTo>
                      <a:pt x="24" y="70"/>
                    </a:lnTo>
                    <a:lnTo>
                      <a:pt x="26" y="56"/>
                    </a:lnTo>
                    <a:lnTo>
                      <a:pt x="14" y="56"/>
                    </a:lnTo>
                    <a:lnTo>
                      <a:pt x="10" y="56"/>
                    </a:lnTo>
                    <a:lnTo>
                      <a:pt x="6" y="62"/>
                    </a:lnTo>
                    <a:lnTo>
                      <a:pt x="0" y="56"/>
                    </a:lnTo>
                    <a:lnTo>
                      <a:pt x="6" y="48"/>
                    </a:lnTo>
                    <a:lnTo>
                      <a:pt x="16" y="38"/>
                    </a:lnTo>
                    <a:lnTo>
                      <a:pt x="16" y="26"/>
                    </a:lnTo>
                    <a:lnTo>
                      <a:pt x="18" y="22"/>
                    </a:lnTo>
                    <a:lnTo>
                      <a:pt x="18" y="16"/>
                    </a:lnTo>
                    <a:close/>
                  </a:path>
                </a:pathLst>
              </a:custGeom>
              <a:grpFill/>
              <a:ln w="3175">
                <a:solidFill>
                  <a:schemeClr val="accent3"/>
                </a:solidFill>
                <a:prstDash val="solid"/>
                <a:round/>
                <a:headEnd/>
                <a:tailEnd/>
              </a:ln>
            </p:spPr>
            <p:txBody>
              <a:bodyPr/>
              <a:lstStyle/>
              <a:p>
                <a:pPr>
                  <a:defRPr/>
                </a:pPr>
                <a:endParaRPr lang="en-GB"/>
              </a:p>
            </p:txBody>
          </p:sp>
          <p:sp>
            <p:nvSpPr>
              <p:cNvPr id="69" name="Freeform 38"/>
              <p:cNvSpPr>
                <a:spLocks/>
              </p:cNvSpPr>
              <p:nvPr/>
            </p:nvSpPr>
            <p:spPr bwMode="gray">
              <a:xfrm>
                <a:off x="1124" y="1227"/>
                <a:ext cx="68" cy="36"/>
              </a:xfrm>
              <a:custGeom>
                <a:avLst/>
                <a:gdLst/>
                <a:ahLst/>
                <a:cxnLst>
                  <a:cxn ang="0">
                    <a:pos x="6" y="26"/>
                  </a:cxn>
                  <a:cxn ang="0">
                    <a:pos x="0" y="24"/>
                  </a:cxn>
                  <a:cxn ang="0">
                    <a:pos x="10" y="16"/>
                  </a:cxn>
                  <a:cxn ang="0">
                    <a:pos x="18" y="10"/>
                  </a:cxn>
                  <a:cxn ang="0">
                    <a:pos x="20" y="0"/>
                  </a:cxn>
                  <a:cxn ang="0">
                    <a:pos x="28" y="2"/>
                  </a:cxn>
                  <a:cxn ang="0">
                    <a:pos x="38" y="6"/>
                  </a:cxn>
                  <a:cxn ang="0">
                    <a:pos x="48" y="14"/>
                  </a:cxn>
                  <a:cxn ang="0">
                    <a:pos x="60" y="18"/>
                  </a:cxn>
                  <a:cxn ang="0">
                    <a:pos x="66" y="24"/>
                  </a:cxn>
                  <a:cxn ang="0">
                    <a:pos x="68" y="32"/>
                  </a:cxn>
                  <a:cxn ang="0">
                    <a:pos x="64" y="34"/>
                  </a:cxn>
                  <a:cxn ang="0">
                    <a:pos x="56" y="36"/>
                  </a:cxn>
                  <a:cxn ang="0">
                    <a:pos x="44" y="36"/>
                  </a:cxn>
                  <a:cxn ang="0">
                    <a:pos x="28" y="34"/>
                  </a:cxn>
                  <a:cxn ang="0">
                    <a:pos x="18" y="30"/>
                  </a:cxn>
                  <a:cxn ang="0">
                    <a:pos x="6" y="26"/>
                  </a:cxn>
                </a:cxnLst>
                <a:rect l="0" t="0" r="r" b="b"/>
                <a:pathLst>
                  <a:path w="68" h="36">
                    <a:moveTo>
                      <a:pt x="6" y="26"/>
                    </a:moveTo>
                    <a:lnTo>
                      <a:pt x="0" y="24"/>
                    </a:lnTo>
                    <a:lnTo>
                      <a:pt x="10" y="16"/>
                    </a:lnTo>
                    <a:lnTo>
                      <a:pt x="18" y="10"/>
                    </a:lnTo>
                    <a:lnTo>
                      <a:pt x="20" y="0"/>
                    </a:lnTo>
                    <a:lnTo>
                      <a:pt x="28" y="2"/>
                    </a:lnTo>
                    <a:lnTo>
                      <a:pt x="38" y="6"/>
                    </a:lnTo>
                    <a:lnTo>
                      <a:pt x="48" y="14"/>
                    </a:lnTo>
                    <a:lnTo>
                      <a:pt x="60" y="18"/>
                    </a:lnTo>
                    <a:lnTo>
                      <a:pt x="66" y="24"/>
                    </a:lnTo>
                    <a:lnTo>
                      <a:pt x="68" y="32"/>
                    </a:lnTo>
                    <a:lnTo>
                      <a:pt x="64" y="34"/>
                    </a:lnTo>
                    <a:lnTo>
                      <a:pt x="56" y="36"/>
                    </a:lnTo>
                    <a:lnTo>
                      <a:pt x="44" y="36"/>
                    </a:lnTo>
                    <a:lnTo>
                      <a:pt x="28" y="34"/>
                    </a:lnTo>
                    <a:lnTo>
                      <a:pt x="18" y="30"/>
                    </a:lnTo>
                    <a:lnTo>
                      <a:pt x="6" y="26"/>
                    </a:lnTo>
                    <a:close/>
                  </a:path>
                </a:pathLst>
              </a:custGeom>
              <a:grpFill/>
              <a:ln w="3175">
                <a:solidFill>
                  <a:schemeClr val="accent3"/>
                </a:solidFill>
                <a:prstDash val="solid"/>
                <a:round/>
                <a:headEnd/>
                <a:tailEnd/>
              </a:ln>
            </p:spPr>
            <p:txBody>
              <a:bodyPr/>
              <a:lstStyle/>
              <a:p>
                <a:pPr>
                  <a:defRPr/>
                </a:pPr>
                <a:endParaRPr lang="en-GB"/>
              </a:p>
            </p:txBody>
          </p:sp>
          <p:sp>
            <p:nvSpPr>
              <p:cNvPr id="70" name="Freeform 39"/>
              <p:cNvSpPr>
                <a:spLocks/>
              </p:cNvSpPr>
              <p:nvPr/>
            </p:nvSpPr>
            <p:spPr bwMode="gray">
              <a:xfrm>
                <a:off x="1274" y="1109"/>
                <a:ext cx="460" cy="328"/>
              </a:xfrm>
              <a:custGeom>
                <a:avLst/>
                <a:gdLst/>
                <a:ahLst/>
                <a:cxnLst>
                  <a:cxn ang="0">
                    <a:pos x="148" y="30"/>
                  </a:cxn>
                  <a:cxn ang="0">
                    <a:pos x="154" y="52"/>
                  </a:cxn>
                  <a:cxn ang="0">
                    <a:pos x="184" y="36"/>
                  </a:cxn>
                  <a:cxn ang="0">
                    <a:pos x="238" y="44"/>
                  </a:cxn>
                  <a:cxn ang="0">
                    <a:pos x="250" y="54"/>
                  </a:cxn>
                  <a:cxn ang="0">
                    <a:pos x="258" y="58"/>
                  </a:cxn>
                  <a:cxn ang="0">
                    <a:pos x="280" y="68"/>
                  </a:cxn>
                  <a:cxn ang="0">
                    <a:pos x="284" y="86"/>
                  </a:cxn>
                  <a:cxn ang="0">
                    <a:pos x="306" y="90"/>
                  </a:cxn>
                  <a:cxn ang="0">
                    <a:pos x="332" y="92"/>
                  </a:cxn>
                  <a:cxn ang="0">
                    <a:pos x="324" y="108"/>
                  </a:cxn>
                  <a:cxn ang="0">
                    <a:pos x="360" y="116"/>
                  </a:cxn>
                  <a:cxn ang="0">
                    <a:pos x="342" y="122"/>
                  </a:cxn>
                  <a:cxn ang="0">
                    <a:pos x="368" y="134"/>
                  </a:cxn>
                  <a:cxn ang="0">
                    <a:pos x="346" y="136"/>
                  </a:cxn>
                  <a:cxn ang="0">
                    <a:pos x="346" y="150"/>
                  </a:cxn>
                  <a:cxn ang="0">
                    <a:pos x="382" y="160"/>
                  </a:cxn>
                  <a:cxn ang="0">
                    <a:pos x="404" y="174"/>
                  </a:cxn>
                  <a:cxn ang="0">
                    <a:pos x="434" y="190"/>
                  </a:cxn>
                  <a:cxn ang="0">
                    <a:pos x="460" y="208"/>
                  </a:cxn>
                  <a:cxn ang="0">
                    <a:pos x="434" y="216"/>
                  </a:cxn>
                  <a:cxn ang="0">
                    <a:pos x="420" y="240"/>
                  </a:cxn>
                  <a:cxn ang="0">
                    <a:pos x="386" y="222"/>
                  </a:cxn>
                  <a:cxn ang="0">
                    <a:pos x="358" y="230"/>
                  </a:cxn>
                  <a:cxn ang="0">
                    <a:pos x="408" y="284"/>
                  </a:cxn>
                  <a:cxn ang="0">
                    <a:pos x="394" y="290"/>
                  </a:cxn>
                  <a:cxn ang="0">
                    <a:pos x="356" y="290"/>
                  </a:cxn>
                  <a:cxn ang="0">
                    <a:pos x="366" y="306"/>
                  </a:cxn>
                  <a:cxn ang="0">
                    <a:pos x="354" y="322"/>
                  </a:cxn>
                  <a:cxn ang="0">
                    <a:pos x="310" y="314"/>
                  </a:cxn>
                  <a:cxn ang="0">
                    <a:pos x="288" y="280"/>
                  </a:cxn>
                  <a:cxn ang="0">
                    <a:pos x="256" y="258"/>
                  </a:cxn>
                  <a:cxn ang="0">
                    <a:pos x="238" y="260"/>
                  </a:cxn>
                  <a:cxn ang="0">
                    <a:pos x="208" y="270"/>
                  </a:cxn>
                  <a:cxn ang="0">
                    <a:pos x="202" y="236"/>
                  </a:cxn>
                  <a:cxn ang="0">
                    <a:pos x="238" y="240"/>
                  </a:cxn>
                  <a:cxn ang="0">
                    <a:pos x="246" y="222"/>
                  </a:cxn>
                  <a:cxn ang="0">
                    <a:pos x="272" y="172"/>
                  </a:cxn>
                  <a:cxn ang="0">
                    <a:pos x="246" y="156"/>
                  </a:cxn>
                  <a:cxn ang="0">
                    <a:pos x="218" y="150"/>
                  </a:cxn>
                  <a:cxn ang="0">
                    <a:pos x="212" y="124"/>
                  </a:cxn>
                  <a:cxn ang="0">
                    <a:pos x="186" y="106"/>
                  </a:cxn>
                  <a:cxn ang="0">
                    <a:pos x="178" y="112"/>
                  </a:cxn>
                  <a:cxn ang="0">
                    <a:pos x="130" y="116"/>
                  </a:cxn>
                  <a:cxn ang="0">
                    <a:pos x="56" y="110"/>
                  </a:cxn>
                  <a:cxn ang="0">
                    <a:pos x="20" y="102"/>
                  </a:cxn>
                  <a:cxn ang="0">
                    <a:pos x="32" y="86"/>
                  </a:cxn>
                  <a:cxn ang="0">
                    <a:pos x="0" y="72"/>
                  </a:cxn>
                  <a:cxn ang="0">
                    <a:pos x="38" y="2"/>
                  </a:cxn>
                  <a:cxn ang="0">
                    <a:pos x="64" y="12"/>
                  </a:cxn>
                  <a:cxn ang="0">
                    <a:pos x="68" y="76"/>
                  </a:cxn>
                  <a:cxn ang="0">
                    <a:pos x="78" y="46"/>
                  </a:cxn>
                  <a:cxn ang="0">
                    <a:pos x="108" y="4"/>
                  </a:cxn>
                </a:cxnLst>
                <a:rect l="0" t="0" r="r" b="b"/>
                <a:pathLst>
                  <a:path w="460" h="328">
                    <a:moveTo>
                      <a:pt x="134" y="6"/>
                    </a:moveTo>
                    <a:lnTo>
                      <a:pt x="140" y="14"/>
                    </a:lnTo>
                    <a:lnTo>
                      <a:pt x="146" y="22"/>
                    </a:lnTo>
                    <a:lnTo>
                      <a:pt x="148" y="30"/>
                    </a:lnTo>
                    <a:lnTo>
                      <a:pt x="148" y="38"/>
                    </a:lnTo>
                    <a:lnTo>
                      <a:pt x="144" y="42"/>
                    </a:lnTo>
                    <a:lnTo>
                      <a:pt x="144" y="52"/>
                    </a:lnTo>
                    <a:lnTo>
                      <a:pt x="154" y="52"/>
                    </a:lnTo>
                    <a:lnTo>
                      <a:pt x="158" y="42"/>
                    </a:lnTo>
                    <a:lnTo>
                      <a:pt x="168" y="42"/>
                    </a:lnTo>
                    <a:lnTo>
                      <a:pt x="180" y="50"/>
                    </a:lnTo>
                    <a:lnTo>
                      <a:pt x="184" y="36"/>
                    </a:lnTo>
                    <a:lnTo>
                      <a:pt x="198" y="34"/>
                    </a:lnTo>
                    <a:lnTo>
                      <a:pt x="214" y="34"/>
                    </a:lnTo>
                    <a:lnTo>
                      <a:pt x="230" y="40"/>
                    </a:lnTo>
                    <a:lnTo>
                      <a:pt x="238" y="44"/>
                    </a:lnTo>
                    <a:lnTo>
                      <a:pt x="228" y="50"/>
                    </a:lnTo>
                    <a:lnTo>
                      <a:pt x="226" y="58"/>
                    </a:lnTo>
                    <a:lnTo>
                      <a:pt x="240" y="52"/>
                    </a:lnTo>
                    <a:lnTo>
                      <a:pt x="250" y="54"/>
                    </a:lnTo>
                    <a:lnTo>
                      <a:pt x="244" y="60"/>
                    </a:lnTo>
                    <a:lnTo>
                      <a:pt x="238" y="68"/>
                    </a:lnTo>
                    <a:lnTo>
                      <a:pt x="246" y="66"/>
                    </a:lnTo>
                    <a:lnTo>
                      <a:pt x="258" y="58"/>
                    </a:lnTo>
                    <a:lnTo>
                      <a:pt x="260" y="66"/>
                    </a:lnTo>
                    <a:lnTo>
                      <a:pt x="254" y="74"/>
                    </a:lnTo>
                    <a:lnTo>
                      <a:pt x="264" y="74"/>
                    </a:lnTo>
                    <a:lnTo>
                      <a:pt x="280" y="68"/>
                    </a:lnTo>
                    <a:lnTo>
                      <a:pt x="290" y="70"/>
                    </a:lnTo>
                    <a:lnTo>
                      <a:pt x="296" y="76"/>
                    </a:lnTo>
                    <a:lnTo>
                      <a:pt x="292" y="80"/>
                    </a:lnTo>
                    <a:lnTo>
                      <a:pt x="284" y="86"/>
                    </a:lnTo>
                    <a:lnTo>
                      <a:pt x="290" y="90"/>
                    </a:lnTo>
                    <a:lnTo>
                      <a:pt x="300" y="86"/>
                    </a:lnTo>
                    <a:lnTo>
                      <a:pt x="306" y="84"/>
                    </a:lnTo>
                    <a:lnTo>
                      <a:pt x="306" y="90"/>
                    </a:lnTo>
                    <a:lnTo>
                      <a:pt x="298" y="98"/>
                    </a:lnTo>
                    <a:lnTo>
                      <a:pt x="304" y="98"/>
                    </a:lnTo>
                    <a:lnTo>
                      <a:pt x="320" y="92"/>
                    </a:lnTo>
                    <a:lnTo>
                      <a:pt x="332" y="92"/>
                    </a:lnTo>
                    <a:lnTo>
                      <a:pt x="342" y="96"/>
                    </a:lnTo>
                    <a:lnTo>
                      <a:pt x="342" y="100"/>
                    </a:lnTo>
                    <a:lnTo>
                      <a:pt x="334" y="104"/>
                    </a:lnTo>
                    <a:lnTo>
                      <a:pt x="324" y="108"/>
                    </a:lnTo>
                    <a:lnTo>
                      <a:pt x="332" y="112"/>
                    </a:lnTo>
                    <a:lnTo>
                      <a:pt x="350" y="108"/>
                    </a:lnTo>
                    <a:lnTo>
                      <a:pt x="356" y="110"/>
                    </a:lnTo>
                    <a:lnTo>
                      <a:pt x="360" y="116"/>
                    </a:lnTo>
                    <a:lnTo>
                      <a:pt x="362" y="122"/>
                    </a:lnTo>
                    <a:lnTo>
                      <a:pt x="354" y="122"/>
                    </a:lnTo>
                    <a:lnTo>
                      <a:pt x="348" y="122"/>
                    </a:lnTo>
                    <a:lnTo>
                      <a:pt x="342" y="122"/>
                    </a:lnTo>
                    <a:lnTo>
                      <a:pt x="342" y="128"/>
                    </a:lnTo>
                    <a:lnTo>
                      <a:pt x="352" y="128"/>
                    </a:lnTo>
                    <a:lnTo>
                      <a:pt x="362" y="128"/>
                    </a:lnTo>
                    <a:lnTo>
                      <a:pt x="368" y="134"/>
                    </a:lnTo>
                    <a:lnTo>
                      <a:pt x="370" y="138"/>
                    </a:lnTo>
                    <a:lnTo>
                      <a:pt x="368" y="138"/>
                    </a:lnTo>
                    <a:lnTo>
                      <a:pt x="362" y="138"/>
                    </a:lnTo>
                    <a:lnTo>
                      <a:pt x="346" y="136"/>
                    </a:lnTo>
                    <a:lnTo>
                      <a:pt x="344" y="138"/>
                    </a:lnTo>
                    <a:lnTo>
                      <a:pt x="342" y="140"/>
                    </a:lnTo>
                    <a:lnTo>
                      <a:pt x="342" y="144"/>
                    </a:lnTo>
                    <a:lnTo>
                      <a:pt x="346" y="150"/>
                    </a:lnTo>
                    <a:lnTo>
                      <a:pt x="354" y="156"/>
                    </a:lnTo>
                    <a:lnTo>
                      <a:pt x="362" y="156"/>
                    </a:lnTo>
                    <a:lnTo>
                      <a:pt x="370" y="154"/>
                    </a:lnTo>
                    <a:lnTo>
                      <a:pt x="382" y="160"/>
                    </a:lnTo>
                    <a:lnTo>
                      <a:pt x="382" y="166"/>
                    </a:lnTo>
                    <a:lnTo>
                      <a:pt x="388" y="168"/>
                    </a:lnTo>
                    <a:lnTo>
                      <a:pt x="398" y="170"/>
                    </a:lnTo>
                    <a:lnTo>
                      <a:pt x="404" y="174"/>
                    </a:lnTo>
                    <a:lnTo>
                      <a:pt x="406" y="180"/>
                    </a:lnTo>
                    <a:lnTo>
                      <a:pt x="416" y="180"/>
                    </a:lnTo>
                    <a:lnTo>
                      <a:pt x="424" y="182"/>
                    </a:lnTo>
                    <a:lnTo>
                      <a:pt x="434" y="190"/>
                    </a:lnTo>
                    <a:lnTo>
                      <a:pt x="438" y="194"/>
                    </a:lnTo>
                    <a:lnTo>
                      <a:pt x="450" y="196"/>
                    </a:lnTo>
                    <a:lnTo>
                      <a:pt x="460" y="204"/>
                    </a:lnTo>
                    <a:lnTo>
                      <a:pt x="460" y="208"/>
                    </a:lnTo>
                    <a:lnTo>
                      <a:pt x="460" y="212"/>
                    </a:lnTo>
                    <a:lnTo>
                      <a:pt x="458" y="214"/>
                    </a:lnTo>
                    <a:lnTo>
                      <a:pt x="444" y="216"/>
                    </a:lnTo>
                    <a:lnTo>
                      <a:pt x="434" y="216"/>
                    </a:lnTo>
                    <a:lnTo>
                      <a:pt x="436" y="226"/>
                    </a:lnTo>
                    <a:lnTo>
                      <a:pt x="430" y="232"/>
                    </a:lnTo>
                    <a:lnTo>
                      <a:pt x="420" y="232"/>
                    </a:lnTo>
                    <a:lnTo>
                      <a:pt x="420" y="240"/>
                    </a:lnTo>
                    <a:lnTo>
                      <a:pt x="414" y="248"/>
                    </a:lnTo>
                    <a:lnTo>
                      <a:pt x="398" y="240"/>
                    </a:lnTo>
                    <a:lnTo>
                      <a:pt x="390" y="230"/>
                    </a:lnTo>
                    <a:lnTo>
                      <a:pt x="386" y="222"/>
                    </a:lnTo>
                    <a:lnTo>
                      <a:pt x="364" y="208"/>
                    </a:lnTo>
                    <a:lnTo>
                      <a:pt x="356" y="212"/>
                    </a:lnTo>
                    <a:lnTo>
                      <a:pt x="360" y="222"/>
                    </a:lnTo>
                    <a:lnTo>
                      <a:pt x="358" y="230"/>
                    </a:lnTo>
                    <a:lnTo>
                      <a:pt x="364" y="244"/>
                    </a:lnTo>
                    <a:lnTo>
                      <a:pt x="376" y="256"/>
                    </a:lnTo>
                    <a:lnTo>
                      <a:pt x="394" y="270"/>
                    </a:lnTo>
                    <a:lnTo>
                      <a:pt x="408" y="284"/>
                    </a:lnTo>
                    <a:lnTo>
                      <a:pt x="406" y="290"/>
                    </a:lnTo>
                    <a:lnTo>
                      <a:pt x="400" y="288"/>
                    </a:lnTo>
                    <a:lnTo>
                      <a:pt x="396" y="288"/>
                    </a:lnTo>
                    <a:lnTo>
                      <a:pt x="394" y="290"/>
                    </a:lnTo>
                    <a:lnTo>
                      <a:pt x="400" y="304"/>
                    </a:lnTo>
                    <a:lnTo>
                      <a:pt x="394" y="310"/>
                    </a:lnTo>
                    <a:lnTo>
                      <a:pt x="378" y="302"/>
                    </a:lnTo>
                    <a:lnTo>
                      <a:pt x="356" y="290"/>
                    </a:lnTo>
                    <a:lnTo>
                      <a:pt x="344" y="278"/>
                    </a:lnTo>
                    <a:lnTo>
                      <a:pt x="338" y="282"/>
                    </a:lnTo>
                    <a:lnTo>
                      <a:pt x="348" y="292"/>
                    </a:lnTo>
                    <a:lnTo>
                      <a:pt x="366" y="306"/>
                    </a:lnTo>
                    <a:lnTo>
                      <a:pt x="370" y="312"/>
                    </a:lnTo>
                    <a:lnTo>
                      <a:pt x="374" y="320"/>
                    </a:lnTo>
                    <a:lnTo>
                      <a:pt x="378" y="328"/>
                    </a:lnTo>
                    <a:lnTo>
                      <a:pt x="354" y="322"/>
                    </a:lnTo>
                    <a:lnTo>
                      <a:pt x="334" y="314"/>
                    </a:lnTo>
                    <a:lnTo>
                      <a:pt x="320" y="304"/>
                    </a:lnTo>
                    <a:lnTo>
                      <a:pt x="312" y="304"/>
                    </a:lnTo>
                    <a:lnTo>
                      <a:pt x="310" y="314"/>
                    </a:lnTo>
                    <a:lnTo>
                      <a:pt x="296" y="298"/>
                    </a:lnTo>
                    <a:lnTo>
                      <a:pt x="290" y="290"/>
                    </a:lnTo>
                    <a:lnTo>
                      <a:pt x="294" y="286"/>
                    </a:lnTo>
                    <a:lnTo>
                      <a:pt x="288" y="280"/>
                    </a:lnTo>
                    <a:lnTo>
                      <a:pt x="280" y="282"/>
                    </a:lnTo>
                    <a:lnTo>
                      <a:pt x="272" y="274"/>
                    </a:lnTo>
                    <a:lnTo>
                      <a:pt x="262" y="264"/>
                    </a:lnTo>
                    <a:lnTo>
                      <a:pt x="256" y="258"/>
                    </a:lnTo>
                    <a:lnTo>
                      <a:pt x="244" y="254"/>
                    </a:lnTo>
                    <a:lnTo>
                      <a:pt x="238" y="250"/>
                    </a:lnTo>
                    <a:lnTo>
                      <a:pt x="238" y="258"/>
                    </a:lnTo>
                    <a:lnTo>
                      <a:pt x="238" y="260"/>
                    </a:lnTo>
                    <a:lnTo>
                      <a:pt x="236" y="262"/>
                    </a:lnTo>
                    <a:lnTo>
                      <a:pt x="224" y="262"/>
                    </a:lnTo>
                    <a:lnTo>
                      <a:pt x="218" y="266"/>
                    </a:lnTo>
                    <a:lnTo>
                      <a:pt x="208" y="270"/>
                    </a:lnTo>
                    <a:lnTo>
                      <a:pt x="194" y="268"/>
                    </a:lnTo>
                    <a:lnTo>
                      <a:pt x="186" y="258"/>
                    </a:lnTo>
                    <a:lnTo>
                      <a:pt x="188" y="246"/>
                    </a:lnTo>
                    <a:lnTo>
                      <a:pt x="202" y="236"/>
                    </a:lnTo>
                    <a:lnTo>
                      <a:pt x="214" y="238"/>
                    </a:lnTo>
                    <a:lnTo>
                      <a:pt x="226" y="242"/>
                    </a:lnTo>
                    <a:lnTo>
                      <a:pt x="232" y="246"/>
                    </a:lnTo>
                    <a:lnTo>
                      <a:pt x="238" y="240"/>
                    </a:lnTo>
                    <a:lnTo>
                      <a:pt x="246" y="236"/>
                    </a:lnTo>
                    <a:lnTo>
                      <a:pt x="258" y="232"/>
                    </a:lnTo>
                    <a:lnTo>
                      <a:pt x="254" y="228"/>
                    </a:lnTo>
                    <a:lnTo>
                      <a:pt x="246" y="222"/>
                    </a:lnTo>
                    <a:lnTo>
                      <a:pt x="254" y="210"/>
                    </a:lnTo>
                    <a:lnTo>
                      <a:pt x="268" y="202"/>
                    </a:lnTo>
                    <a:lnTo>
                      <a:pt x="280" y="190"/>
                    </a:lnTo>
                    <a:lnTo>
                      <a:pt x="272" y="172"/>
                    </a:lnTo>
                    <a:lnTo>
                      <a:pt x="264" y="160"/>
                    </a:lnTo>
                    <a:lnTo>
                      <a:pt x="256" y="160"/>
                    </a:lnTo>
                    <a:lnTo>
                      <a:pt x="254" y="152"/>
                    </a:lnTo>
                    <a:lnTo>
                      <a:pt x="246" y="156"/>
                    </a:lnTo>
                    <a:lnTo>
                      <a:pt x="240" y="148"/>
                    </a:lnTo>
                    <a:lnTo>
                      <a:pt x="240" y="142"/>
                    </a:lnTo>
                    <a:lnTo>
                      <a:pt x="228" y="142"/>
                    </a:lnTo>
                    <a:lnTo>
                      <a:pt x="218" y="150"/>
                    </a:lnTo>
                    <a:lnTo>
                      <a:pt x="210" y="142"/>
                    </a:lnTo>
                    <a:lnTo>
                      <a:pt x="222" y="134"/>
                    </a:lnTo>
                    <a:lnTo>
                      <a:pt x="218" y="128"/>
                    </a:lnTo>
                    <a:lnTo>
                      <a:pt x="212" y="124"/>
                    </a:lnTo>
                    <a:lnTo>
                      <a:pt x="202" y="114"/>
                    </a:lnTo>
                    <a:lnTo>
                      <a:pt x="196" y="120"/>
                    </a:lnTo>
                    <a:lnTo>
                      <a:pt x="190" y="112"/>
                    </a:lnTo>
                    <a:lnTo>
                      <a:pt x="186" y="106"/>
                    </a:lnTo>
                    <a:lnTo>
                      <a:pt x="178" y="98"/>
                    </a:lnTo>
                    <a:lnTo>
                      <a:pt x="172" y="100"/>
                    </a:lnTo>
                    <a:lnTo>
                      <a:pt x="176" y="106"/>
                    </a:lnTo>
                    <a:lnTo>
                      <a:pt x="178" y="112"/>
                    </a:lnTo>
                    <a:lnTo>
                      <a:pt x="172" y="116"/>
                    </a:lnTo>
                    <a:lnTo>
                      <a:pt x="158" y="116"/>
                    </a:lnTo>
                    <a:lnTo>
                      <a:pt x="136" y="110"/>
                    </a:lnTo>
                    <a:lnTo>
                      <a:pt x="130" y="116"/>
                    </a:lnTo>
                    <a:lnTo>
                      <a:pt x="118" y="118"/>
                    </a:lnTo>
                    <a:lnTo>
                      <a:pt x="90" y="114"/>
                    </a:lnTo>
                    <a:lnTo>
                      <a:pt x="74" y="110"/>
                    </a:lnTo>
                    <a:lnTo>
                      <a:pt x="56" y="110"/>
                    </a:lnTo>
                    <a:lnTo>
                      <a:pt x="48" y="104"/>
                    </a:lnTo>
                    <a:lnTo>
                      <a:pt x="40" y="100"/>
                    </a:lnTo>
                    <a:lnTo>
                      <a:pt x="32" y="106"/>
                    </a:lnTo>
                    <a:lnTo>
                      <a:pt x="20" y="102"/>
                    </a:lnTo>
                    <a:lnTo>
                      <a:pt x="8" y="94"/>
                    </a:lnTo>
                    <a:lnTo>
                      <a:pt x="8" y="84"/>
                    </a:lnTo>
                    <a:lnTo>
                      <a:pt x="16" y="84"/>
                    </a:lnTo>
                    <a:lnTo>
                      <a:pt x="32" y="86"/>
                    </a:lnTo>
                    <a:lnTo>
                      <a:pt x="38" y="82"/>
                    </a:lnTo>
                    <a:lnTo>
                      <a:pt x="32" y="76"/>
                    </a:lnTo>
                    <a:lnTo>
                      <a:pt x="16" y="78"/>
                    </a:lnTo>
                    <a:lnTo>
                      <a:pt x="0" y="72"/>
                    </a:lnTo>
                    <a:lnTo>
                      <a:pt x="0" y="50"/>
                    </a:lnTo>
                    <a:lnTo>
                      <a:pt x="8" y="30"/>
                    </a:lnTo>
                    <a:lnTo>
                      <a:pt x="20" y="14"/>
                    </a:lnTo>
                    <a:lnTo>
                      <a:pt x="38" y="2"/>
                    </a:lnTo>
                    <a:lnTo>
                      <a:pt x="52" y="0"/>
                    </a:lnTo>
                    <a:lnTo>
                      <a:pt x="82" y="2"/>
                    </a:lnTo>
                    <a:lnTo>
                      <a:pt x="76" y="8"/>
                    </a:lnTo>
                    <a:lnTo>
                      <a:pt x="64" y="12"/>
                    </a:lnTo>
                    <a:lnTo>
                      <a:pt x="54" y="28"/>
                    </a:lnTo>
                    <a:lnTo>
                      <a:pt x="54" y="40"/>
                    </a:lnTo>
                    <a:lnTo>
                      <a:pt x="54" y="50"/>
                    </a:lnTo>
                    <a:lnTo>
                      <a:pt x="68" y="76"/>
                    </a:lnTo>
                    <a:lnTo>
                      <a:pt x="82" y="72"/>
                    </a:lnTo>
                    <a:lnTo>
                      <a:pt x="76" y="64"/>
                    </a:lnTo>
                    <a:lnTo>
                      <a:pt x="66" y="50"/>
                    </a:lnTo>
                    <a:lnTo>
                      <a:pt x="78" y="46"/>
                    </a:lnTo>
                    <a:lnTo>
                      <a:pt x="70" y="38"/>
                    </a:lnTo>
                    <a:lnTo>
                      <a:pt x="72" y="26"/>
                    </a:lnTo>
                    <a:lnTo>
                      <a:pt x="84" y="16"/>
                    </a:lnTo>
                    <a:lnTo>
                      <a:pt x="108" y="4"/>
                    </a:lnTo>
                    <a:lnTo>
                      <a:pt x="122" y="2"/>
                    </a:lnTo>
                    <a:lnTo>
                      <a:pt x="134" y="6"/>
                    </a:lnTo>
                    <a:close/>
                  </a:path>
                </a:pathLst>
              </a:custGeom>
              <a:grpFill/>
              <a:ln w="3175">
                <a:solidFill>
                  <a:schemeClr val="accent3"/>
                </a:solidFill>
                <a:prstDash val="solid"/>
                <a:round/>
                <a:headEnd/>
                <a:tailEnd/>
              </a:ln>
            </p:spPr>
            <p:txBody>
              <a:bodyPr/>
              <a:lstStyle/>
              <a:p>
                <a:pPr>
                  <a:defRPr/>
                </a:pPr>
                <a:endParaRPr lang="en-GB"/>
              </a:p>
            </p:txBody>
          </p:sp>
          <p:sp>
            <p:nvSpPr>
              <p:cNvPr id="71" name="Freeform 40"/>
              <p:cNvSpPr>
                <a:spLocks/>
              </p:cNvSpPr>
              <p:nvPr/>
            </p:nvSpPr>
            <p:spPr bwMode="gray">
              <a:xfrm>
                <a:off x="1364" y="1409"/>
                <a:ext cx="36" cy="22"/>
              </a:xfrm>
              <a:custGeom>
                <a:avLst/>
                <a:gdLst/>
                <a:ahLst/>
                <a:cxnLst>
                  <a:cxn ang="0">
                    <a:pos x="34" y="0"/>
                  </a:cxn>
                  <a:cxn ang="0">
                    <a:pos x="22" y="0"/>
                  </a:cxn>
                  <a:cxn ang="0">
                    <a:pos x="8" y="6"/>
                  </a:cxn>
                  <a:cxn ang="0">
                    <a:pos x="4" y="10"/>
                  </a:cxn>
                  <a:cxn ang="0">
                    <a:pos x="2" y="12"/>
                  </a:cxn>
                  <a:cxn ang="0">
                    <a:pos x="0" y="14"/>
                  </a:cxn>
                  <a:cxn ang="0">
                    <a:pos x="6" y="18"/>
                  </a:cxn>
                  <a:cxn ang="0">
                    <a:pos x="10" y="22"/>
                  </a:cxn>
                  <a:cxn ang="0">
                    <a:pos x="22" y="18"/>
                  </a:cxn>
                  <a:cxn ang="0">
                    <a:pos x="30" y="12"/>
                  </a:cxn>
                  <a:cxn ang="0">
                    <a:pos x="36" y="4"/>
                  </a:cxn>
                  <a:cxn ang="0">
                    <a:pos x="34" y="0"/>
                  </a:cxn>
                </a:cxnLst>
                <a:rect l="0" t="0" r="r" b="b"/>
                <a:pathLst>
                  <a:path w="36" h="22">
                    <a:moveTo>
                      <a:pt x="34" y="0"/>
                    </a:moveTo>
                    <a:lnTo>
                      <a:pt x="22" y="0"/>
                    </a:lnTo>
                    <a:lnTo>
                      <a:pt x="8" y="6"/>
                    </a:lnTo>
                    <a:lnTo>
                      <a:pt x="4" y="10"/>
                    </a:lnTo>
                    <a:lnTo>
                      <a:pt x="2" y="12"/>
                    </a:lnTo>
                    <a:lnTo>
                      <a:pt x="0" y="14"/>
                    </a:lnTo>
                    <a:lnTo>
                      <a:pt x="6" y="18"/>
                    </a:lnTo>
                    <a:lnTo>
                      <a:pt x="10" y="22"/>
                    </a:lnTo>
                    <a:lnTo>
                      <a:pt x="22" y="18"/>
                    </a:lnTo>
                    <a:lnTo>
                      <a:pt x="30" y="12"/>
                    </a:lnTo>
                    <a:lnTo>
                      <a:pt x="36" y="4"/>
                    </a:lnTo>
                    <a:lnTo>
                      <a:pt x="34" y="0"/>
                    </a:lnTo>
                    <a:close/>
                  </a:path>
                </a:pathLst>
              </a:custGeom>
              <a:grpFill/>
              <a:ln w="3175">
                <a:solidFill>
                  <a:schemeClr val="accent3"/>
                </a:solidFill>
                <a:prstDash val="solid"/>
                <a:round/>
                <a:headEnd/>
                <a:tailEnd/>
              </a:ln>
            </p:spPr>
            <p:txBody>
              <a:bodyPr/>
              <a:lstStyle/>
              <a:p>
                <a:pPr>
                  <a:defRPr/>
                </a:pPr>
                <a:endParaRPr lang="en-GB"/>
              </a:p>
            </p:txBody>
          </p:sp>
          <p:sp>
            <p:nvSpPr>
              <p:cNvPr id="72" name="Freeform 41"/>
              <p:cNvSpPr>
                <a:spLocks/>
              </p:cNvSpPr>
              <p:nvPr/>
            </p:nvSpPr>
            <p:spPr bwMode="gray">
              <a:xfrm>
                <a:off x="1426" y="1423"/>
                <a:ext cx="18" cy="22"/>
              </a:xfrm>
              <a:custGeom>
                <a:avLst/>
                <a:gdLst/>
                <a:ahLst/>
                <a:cxnLst>
                  <a:cxn ang="0">
                    <a:pos x="8" y="0"/>
                  </a:cxn>
                  <a:cxn ang="0">
                    <a:pos x="2" y="6"/>
                  </a:cxn>
                  <a:cxn ang="0">
                    <a:pos x="0" y="14"/>
                  </a:cxn>
                  <a:cxn ang="0">
                    <a:pos x="8" y="22"/>
                  </a:cxn>
                  <a:cxn ang="0">
                    <a:pos x="18" y="10"/>
                  </a:cxn>
                  <a:cxn ang="0">
                    <a:pos x="16" y="2"/>
                  </a:cxn>
                  <a:cxn ang="0">
                    <a:pos x="8" y="0"/>
                  </a:cxn>
                </a:cxnLst>
                <a:rect l="0" t="0" r="r" b="b"/>
                <a:pathLst>
                  <a:path w="18" h="22">
                    <a:moveTo>
                      <a:pt x="8" y="0"/>
                    </a:moveTo>
                    <a:lnTo>
                      <a:pt x="2" y="6"/>
                    </a:lnTo>
                    <a:lnTo>
                      <a:pt x="0" y="14"/>
                    </a:lnTo>
                    <a:lnTo>
                      <a:pt x="8" y="22"/>
                    </a:lnTo>
                    <a:lnTo>
                      <a:pt x="18" y="10"/>
                    </a:lnTo>
                    <a:lnTo>
                      <a:pt x="16" y="2"/>
                    </a:lnTo>
                    <a:lnTo>
                      <a:pt x="8" y="0"/>
                    </a:lnTo>
                    <a:close/>
                  </a:path>
                </a:pathLst>
              </a:custGeom>
              <a:grpFill/>
              <a:ln w="3175">
                <a:solidFill>
                  <a:schemeClr val="accent3"/>
                </a:solidFill>
                <a:prstDash val="solid"/>
                <a:round/>
                <a:headEnd/>
                <a:tailEnd/>
              </a:ln>
            </p:spPr>
            <p:txBody>
              <a:bodyPr/>
              <a:lstStyle/>
              <a:p>
                <a:pPr>
                  <a:defRPr/>
                </a:pPr>
                <a:endParaRPr lang="en-GB"/>
              </a:p>
            </p:txBody>
          </p:sp>
          <p:sp>
            <p:nvSpPr>
              <p:cNvPr id="73" name="Freeform 42"/>
              <p:cNvSpPr>
                <a:spLocks/>
              </p:cNvSpPr>
              <p:nvPr/>
            </p:nvSpPr>
            <p:spPr bwMode="gray">
              <a:xfrm>
                <a:off x="876" y="971"/>
                <a:ext cx="22" cy="14"/>
              </a:xfrm>
              <a:custGeom>
                <a:avLst/>
                <a:gdLst/>
                <a:ahLst/>
                <a:cxnLst>
                  <a:cxn ang="0">
                    <a:pos x="8" y="0"/>
                  </a:cxn>
                  <a:cxn ang="0">
                    <a:pos x="16" y="2"/>
                  </a:cxn>
                  <a:cxn ang="0">
                    <a:pos x="22" y="8"/>
                  </a:cxn>
                  <a:cxn ang="0">
                    <a:pos x="20" y="12"/>
                  </a:cxn>
                  <a:cxn ang="0">
                    <a:pos x="10" y="14"/>
                  </a:cxn>
                  <a:cxn ang="0">
                    <a:pos x="2" y="8"/>
                  </a:cxn>
                  <a:cxn ang="0">
                    <a:pos x="0" y="2"/>
                  </a:cxn>
                  <a:cxn ang="0">
                    <a:pos x="8" y="0"/>
                  </a:cxn>
                </a:cxnLst>
                <a:rect l="0" t="0" r="r" b="b"/>
                <a:pathLst>
                  <a:path w="22" h="14">
                    <a:moveTo>
                      <a:pt x="8" y="0"/>
                    </a:moveTo>
                    <a:lnTo>
                      <a:pt x="16" y="2"/>
                    </a:lnTo>
                    <a:lnTo>
                      <a:pt x="22" y="8"/>
                    </a:lnTo>
                    <a:lnTo>
                      <a:pt x="20" y="12"/>
                    </a:lnTo>
                    <a:lnTo>
                      <a:pt x="10" y="14"/>
                    </a:lnTo>
                    <a:lnTo>
                      <a:pt x="2" y="8"/>
                    </a:lnTo>
                    <a:lnTo>
                      <a:pt x="0" y="2"/>
                    </a:lnTo>
                    <a:lnTo>
                      <a:pt x="8" y="0"/>
                    </a:lnTo>
                    <a:close/>
                  </a:path>
                </a:pathLst>
              </a:custGeom>
              <a:grpFill/>
              <a:ln w="3175">
                <a:solidFill>
                  <a:schemeClr val="accent3"/>
                </a:solidFill>
                <a:prstDash val="solid"/>
                <a:round/>
                <a:headEnd/>
                <a:tailEnd/>
              </a:ln>
            </p:spPr>
            <p:txBody>
              <a:bodyPr/>
              <a:lstStyle/>
              <a:p>
                <a:pPr>
                  <a:defRPr/>
                </a:pPr>
                <a:endParaRPr lang="en-GB"/>
              </a:p>
            </p:txBody>
          </p:sp>
          <p:sp>
            <p:nvSpPr>
              <p:cNvPr id="74" name="Freeform 43"/>
              <p:cNvSpPr>
                <a:spLocks/>
              </p:cNvSpPr>
              <p:nvPr/>
            </p:nvSpPr>
            <p:spPr bwMode="gray">
              <a:xfrm>
                <a:off x="1516" y="1271"/>
                <a:ext cx="20" cy="16"/>
              </a:xfrm>
              <a:custGeom>
                <a:avLst/>
                <a:gdLst/>
                <a:ahLst/>
                <a:cxnLst>
                  <a:cxn ang="0">
                    <a:pos x="8" y="0"/>
                  </a:cxn>
                  <a:cxn ang="0">
                    <a:pos x="16" y="6"/>
                  </a:cxn>
                  <a:cxn ang="0">
                    <a:pos x="20" y="12"/>
                  </a:cxn>
                  <a:cxn ang="0">
                    <a:pos x="16" y="16"/>
                  </a:cxn>
                  <a:cxn ang="0">
                    <a:pos x="6" y="14"/>
                  </a:cxn>
                  <a:cxn ang="0">
                    <a:pos x="0" y="10"/>
                  </a:cxn>
                  <a:cxn ang="0">
                    <a:pos x="0" y="2"/>
                  </a:cxn>
                  <a:cxn ang="0">
                    <a:pos x="8" y="0"/>
                  </a:cxn>
                </a:cxnLst>
                <a:rect l="0" t="0" r="r" b="b"/>
                <a:pathLst>
                  <a:path w="20" h="16">
                    <a:moveTo>
                      <a:pt x="8" y="0"/>
                    </a:moveTo>
                    <a:lnTo>
                      <a:pt x="16" y="6"/>
                    </a:lnTo>
                    <a:lnTo>
                      <a:pt x="20" y="12"/>
                    </a:lnTo>
                    <a:lnTo>
                      <a:pt x="16" y="16"/>
                    </a:lnTo>
                    <a:lnTo>
                      <a:pt x="6" y="14"/>
                    </a:lnTo>
                    <a:lnTo>
                      <a:pt x="0" y="10"/>
                    </a:lnTo>
                    <a:lnTo>
                      <a:pt x="0" y="2"/>
                    </a:lnTo>
                    <a:lnTo>
                      <a:pt x="8" y="0"/>
                    </a:lnTo>
                    <a:close/>
                  </a:path>
                </a:pathLst>
              </a:custGeom>
              <a:grpFill/>
              <a:ln w="3175">
                <a:solidFill>
                  <a:schemeClr val="accent3"/>
                </a:solidFill>
                <a:prstDash val="solid"/>
                <a:round/>
                <a:headEnd/>
                <a:tailEnd/>
              </a:ln>
            </p:spPr>
            <p:txBody>
              <a:bodyPr/>
              <a:lstStyle/>
              <a:p>
                <a:pPr>
                  <a:defRPr/>
                </a:pPr>
                <a:endParaRPr lang="en-GB"/>
              </a:p>
            </p:txBody>
          </p:sp>
          <p:sp>
            <p:nvSpPr>
              <p:cNvPr id="75" name="Freeform 44"/>
              <p:cNvSpPr>
                <a:spLocks/>
              </p:cNvSpPr>
              <p:nvPr/>
            </p:nvSpPr>
            <p:spPr bwMode="gray">
              <a:xfrm>
                <a:off x="1682" y="1705"/>
                <a:ext cx="38" cy="18"/>
              </a:xfrm>
              <a:custGeom>
                <a:avLst/>
                <a:gdLst/>
                <a:ahLst/>
                <a:cxnLst>
                  <a:cxn ang="0">
                    <a:pos x="0" y="2"/>
                  </a:cxn>
                  <a:cxn ang="0">
                    <a:pos x="8" y="8"/>
                  </a:cxn>
                  <a:cxn ang="0">
                    <a:pos x="18" y="14"/>
                  </a:cxn>
                  <a:cxn ang="0">
                    <a:pos x="34" y="18"/>
                  </a:cxn>
                  <a:cxn ang="0">
                    <a:pos x="38" y="12"/>
                  </a:cxn>
                  <a:cxn ang="0">
                    <a:pos x="30" y="6"/>
                  </a:cxn>
                  <a:cxn ang="0">
                    <a:pos x="22" y="2"/>
                  </a:cxn>
                  <a:cxn ang="0">
                    <a:pos x="14" y="0"/>
                  </a:cxn>
                  <a:cxn ang="0">
                    <a:pos x="8" y="0"/>
                  </a:cxn>
                  <a:cxn ang="0">
                    <a:pos x="0" y="2"/>
                  </a:cxn>
                </a:cxnLst>
                <a:rect l="0" t="0" r="r" b="b"/>
                <a:pathLst>
                  <a:path w="38" h="18">
                    <a:moveTo>
                      <a:pt x="0" y="2"/>
                    </a:moveTo>
                    <a:lnTo>
                      <a:pt x="8" y="8"/>
                    </a:lnTo>
                    <a:lnTo>
                      <a:pt x="18" y="14"/>
                    </a:lnTo>
                    <a:lnTo>
                      <a:pt x="34" y="18"/>
                    </a:lnTo>
                    <a:lnTo>
                      <a:pt x="38" y="12"/>
                    </a:lnTo>
                    <a:lnTo>
                      <a:pt x="30" y="6"/>
                    </a:lnTo>
                    <a:lnTo>
                      <a:pt x="22" y="2"/>
                    </a:lnTo>
                    <a:lnTo>
                      <a:pt x="14" y="0"/>
                    </a:lnTo>
                    <a:lnTo>
                      <a:pt x="8" y="0"/>
                    </a:lnTo>
                    <a:lnTo>
                      <a:pt x="0" y="2"/>
                    </a:lnTo>
                    <a:close/>
                  </a:path>
                </a:pathLst>
              </a:custGeom>
              <a:grpFill/>
              <a:ln w="3175">
                <a:solidFill>
                  <a:schemeClr val="accent3"/>
                </a:solidFill>
                <a:prstDash val="solid"/>
                <a:round/>
                <a:headEnd/>
                <a:tailEnd/>
              </a:ln>
            </p:spPr>
            <p:txBody>
              <a:bodyPr/>
              <a:lstStyle/>
              <a:p>
                <a:pPr>
                  <a:defRPr/>
                </a:pPr>
                <a:endParaRPr lang="en-GB"/>
              </a:p>
            </p:txBody>
          </p:sp>
          <p:sp>
            <p:nvSpPr>
              <p:cNvPr id="76" name="Freeform 50"/>
              <p:cNvSpPr>
                <a:spLocks/>
              </p:cNvSpPr>
              <p:nvPr/>
            </p:nvSpPr>
            <p:spPr bwMode="gray">
              <a:xfrm>
                <a:off x="668" y="1685"/>
                <a:ext cx="72" cy="50"/>
              </a:xfrm>
              <a:custGeom>
                <a:avLst/>
                <a:gdLst/>
                <a:ahLst/>
                <a:cxnLst>
                  <a:cxn ang="0">
                    <a:pos x="0" y="0"/>
                  </a:cxn>
                  <a:cxn ang="0">
                    <a:pos x="12" y="2"/>
                  </a:cxn>
                  <a:cxn ang="0">
                    <a:pos x="24" y="6"/>
                  </a:cxn>
                  <a:cxn ang="0">
                    <a:pos x="32" y="10"/>
                  </a:cxn>
                  <a:cxn ang="0">
                    <a:pos x="42" y="16"/>
                  </a:cxn>
                  <a:cxn ang="0">
                    <a:pos x="50" y="26"/>
                  </a:cxn>
                  <a:cxn ang="0">
                    <a:pos x="56" y="30"/>
                  </a:cxn>
                  <a:cxn ang="0">
                    <a:pos x="66" y="36"/>
                  </a:cxn>
                  <a:cxn ang="0">
                    <a:pos x="70" y="42"/>
                  </a:cxn>
                  <a:cxn ang="0">
                    <a:pos x="72" y="46"/>
                  </a:cxn>
                  <a:cxn ang="0">
                    <a:pos x="66" y="48"/>
                  </a:cxn>
                  <a:cxn ang="0">
                    <a:pos x="56" y="50"/>
                  </a:cxn>
                  <a:cxn ang="0">
                    <a:pos x="46" y="46"/>
                  </a:cxn>
                  <a:cxn ang="0">
                    <a:pos x="46" y="38"/>
                  </a:cxn>
                  <a:cxn ang="0">
                    <a:pos x="40" y="38"/>
                  </a:cxn>
                  <a:cxn ang="0">
                    <a:pos x="34" y="32"/>
                  </a:cxn>
                  <a:cxn ang="0">
                    <a:pos x="28" y="24"/>
                  </a:cxn>
                  <a:cxn ang="0">
                    <a:pos x="22" y="24"/>
                  </a:cxn>
                  <a:cxn ang="0">
                    <a:pos x="20" y="18"/>
                  </a:cxn>
                  <a:cxn ang="0">
                    <a:pos x="14" y="18"/>
                  </a:cxn>
                  <a:cxn ang="0">
                    <a:pos x="6" y="14"/>
                  </a:cxn>
                  <a:cxn ang="0">
                    <a:pos x="0" y="10"/>
                  </a:cxn>
                  <a:cxn ang="0">
                    <a:pos x="0" y="0"/>
                  </a:cxn>
                </a:cxnLst>
                <a:rect l="0" t="0" r="r" b="b"/>
                <a:pathLst>
                  <a:path w="72" h="50">
                    <a:moveTo>
                      <a:pt x="0" y="0"/>
                    </a:moveTo>
                    <a:lnTo>
                      <a:pt x="12" y="2"/>
                    </a:lnTo>
                    <a:lnTo>
                      <a:pt x="24" y="6"/>
                    </a:lnTo>
                    <a:lnTo>
                      <a:pt x="32" y="10"/>
                    </a:lnTo>
                    <a:lnTo>
                      <a:pt x="42" y="16"/>
                    </a:lnTo>
                    <a:lnTo>
                      <a:pt x="50" y="26"/>
                    </a:lnTo>
                    <a:lnTo>
                      <a:pt x="56" y="30"/>
                    </a:lnTo>
                    <a:lnTo>
                      <a:pt x="66" y="36"/>
                    </a:lnTo>
                    <a:lnTo>
                      <a:pt x="70" y="42"/>
                    </a:lnTo>
                    <a:lnTo>
                      <a:pt x="72" y="46"/>
                    </a:lnTo>
                    <a:lnTo>
                      <a:pt x="66" y="48"/>
                    </a:lnTo>
                    <a:lnTo>
                      <a:pt x="56" y="50"/>
                    </a:lnTo>
                    <a:lnTo>
                      <a:pt x="46" y="46"/>
                    </a:lnTo>
                    <a:lnTo>
                      <a:pt x="46" y="38"/>
                    </a:lnTo>
                    <a:lnTo>
                      <a:pt x="40" y="38"/>
                    </a:lnTo>
                    <a:lnTo>
                      <a:pt x="34" y="32"/>
                    </a:lnTo>
                    <a:lnTo>
                      <a:pt x="28" y="24"/>
                    </a:lnTo>
                    <a:lnTo>
                      <a:pt x="22" y="24"/>
                    </a:lnTo>
                    <a:lnTo>
                      <a:pt x="20" y="18"/>
                    </a:lnTo>
                    <a:lnTo>
                      <a:pt x="14" y="18"/>
                    </a:lnTo>
                    <a:lnTo>
                      <a:pt x="6" y="14"/>
                    </a:lnTo>
                    <a:lnTo>
                      <a:pt x="0" y="10"/>
                    </a:lnTo>
                    <a:lnTo>
                      <a:pt x="0" y="0"/>
                    </a:lnTo>
                    <a:close/>
                  </a:path>
                </a:pathLst>
              </a:custGeom>
              <a:grpFill/>
              <a:ln w="3175">
                <a:solidFill>
                  <a:schemeClr val="accent3"/>
                </a:solidFill>
                <a:prstDash val="solid"/>
                <a:round/>
                <a:headEnd/>
                <a:tailEnd/>
              </a:ln>
            </p:spPr>
            <p:txBody>
              <a:bodyPr/>
              <a:lstStyle/>
              <a:p>
                <a:pPr>
                  <a:defRPr/>
                </a:pPr>
                <a:endParaRPr lang="en-GB"/>
              </a:p>
            </p:txBody>
          </p:sp>
        </p:grpSp>
        <p:grpSp>
          <p:nvGrpSpPr>
            <p:cNvPr id="5" name="Group 498"/>
            <p:cNvGrpSpPr/>
            <p:nvPr/>
          </p:nvGrpSpPr>
          <p:grpSpPr bwMode="gray">
            <a:xfrm>
              <a:off x="2527763" y="2542371"/>
              <a:ext cx="2143023" cy="1316514"/>
              <a:chOff x="2527763" y="2542371"/>
              <a:chExt cx="2143023" cy="1316514"/>
            </a:xfrm>
            <a:grpFill/>
          </p:grpSpPr>
          <p:grpSp>
            <p:nvGrpSpPr>
              <p:cNvPr id="6" name="Group 49"/>
              <p:cNvGrpSpPr>
                <a:grpSpLocks/>
              </p:cNvGrpSpPr>
              <p:nvPr/>
            </p:nvGrpSpPr>
            <p:grpSpPr bwMode="gray">
              <a:xfrm>
                <a:off x="2527763" y="2542371"/>
                <a:ext cx="799595" cy="624595"/>
                <a:chOff x="44" y="1185"/>
                <a:chExt cx="594" cy="464"/>
              </a:xfrm>
              <a:grpFill/>
            </p:grpSpPr>
            <p:sp>
              <p:nvSpPr>
                <p:cNvPr id="33" name="Freeform 15"/>
                <p:cNvSpPr>
                  <a:spLocks/>
                </p:cNvSpPr>
                <p:nvPr/>
              </p:nvSpPr>
              <p:spPr bwMode="gray">
                <a:xfrm>
                  <a:off x="44" y="1185"/>
                  <a:ext cx="594" cy="414"/>
                </a:xfrm>
                <a:custGeom>
                  <a:avLst/>
                  <a:gdLst/>
                  <a:ahLst/>
                  <a:cxnLst>
                    <a:cxn ang="0">
                      <a:pos x="540" y="354"/>
                    </a:cxn>
                    <a:cxn ang="0">
                      <a:pos x="510" y="318"/>
                    </a:cxn>
                    <a:cxn ang="0">
                      <a:pos x="500" y="332"/>
                    </a:cxn>
                    <a:cxn ang="0">
                      <a:pos x="464" y="324"/>
                    </a:cxn>
                    <a:cxn ang="0">
                      <a:pos x="414" y="298"/>
                    </a:cxn>
                    <a:cxn ang="0">
                      <a:pos x="362" y="288"/>
                    </a:cxn>
                    <a:cxn ang="0">
                      <a:pos x="318" y="272"/>
                    </a:cxn>
                    <a:cxn ang="0">
                      <a:pos x="314" y="294"/>
                    </a:cxn>
                    <a:cxn ang="0">
                      <a:pos x="278" y="304"/>
                    </a:cxn>
                    <a:cxn ang="0">
                      <a:pos x="252" y="298"/>
                    </a:cxn>
                    <a:cxn ang="0">
                      <a:pos x="270" y="274"/>
                    </a:cxn>
                    <a:cxn ang="0">
                      <a:pos x="274" y="266"/>
                    </a:cxn>
                    <a:cxn ang="0">
                      <a:pos x="236" y="298"/>
                    </a:cxn>
                    <a:cxn ang="0">
                      <a:pos x="222" y="322"/>
                    </a:cxn>
                    <a:cxn ang="0">
                      <a:pos x="196" y="348"/>
                    </a:cxn>
                    <a:cxn ang="0">
                      <a:pos x="146" y="384"/>
                    </a:cxn>
                    <a:cxn ang="0">
                      <a:pos x="112" y="398"/>
                    </a:cxn>
                    <a:cxn ang="0">
                      <a:pos x="90" y="408"/>
                    </a:cxn>
                    <a:cxn ang="0">
                      <a:pos x="84" y="394"/>
                    </a:cxn>
                    <a:cxn ang="0">
                      <a:pos x="114" y="382"/>
                    </a:cxn>
                    <a:cxn ang="0">
                      <a:pos x="156" y="354"/>
                    </a:cxn>
                    <a:cxn ang="0">
                      <a:pos x="170" y="320"/>
                    </a:cxn>
                    <a:cxn ang="0">
                      <a:pos x="138" y="328"/>
                    </a:cxn>
                    <a:cxn ang="0">
                      <a:pos x="100" y="328"/>
                    </a:cxn>
                    <a:cxn ang="0">
                      <a:pos x="86" y="286"/>
                    </a:cxn>
                    <a:cxn ang="0">
                      <a:pos x="56" y="300"/>
                    </a:cxn>
                    <a:cxn ang="0">
                      <a:pos x="48" y="274"/>
                    </a:cxn>
                    <a:cxn ang="0">
                      <a:pos x="24" y="258"/>
                    </a:cxn>
                    <a:cxn ang="0">
                      <a:pos x="46" y="226"/>
                    </a:cxn>
                    <a:cxn ang="0">
                      <a:pos x="80" y="214"/>
                    </a:cxn>
                    <a:cxn ang="0">
                      <a:pos x="102" y="184"/>
                    </a:cxn>
                    <a:cxn ang="0">
                      <a:pos x="86" y="180"/>
                    </a:cxn>
                    <a:cxn ang="0">
                      <a:pos x="20" y="168"/>
                    </a:cxn>
                    <a:cxn ang="0">
                      <a:pos x="10" y="150"/>
                    </a:cxn>
                    <a:cxn ang="0">
                      <a:pos x="60" y="132"/>
                    </a:cxn>
                    <a:cxn ang="0">
                      <a:pos x="100" y="142"/>
                    </a:cxn>
                    <a:cxn ang="0">
                      <a:pos x="102" y="132"/>
                    </a:cxn>
                    <a:cxn ang="0">
                      <a:pos x="84" y="116"/>
                    </a:cxn>
                    <a:cxn ang="0">
                      <a:pos x="44" y="94"/>
                    </a:cxn>
                    <a:cxn ang="0">
                      <a:pos x="22" y="68"/>
                    </a:cxn>
                    <a:cxn ang="0">
                      <a:pos x="88" y="28"/>
                    </a:cxn>
                    <a:cxn ang="0">
                      <a:pos x="132" y="12"/>
                    </a:cxn>
                    <a:cxn ang="0">
                      <a:pos x="186" y="8"/>
                    </a:cxn>
                    <a:cxn ang="0">
                      <a:pos x="244" y="16"/>
                    </a:cxn>
                    <a:cxn ang="0">
                      <a:pos x="318" y="30"/>
                    </a:cxn>
                    <a:cxn ang="0">
                      <a:pos x="400" y="40"/>
                    </a:cxn>
                    <a:cxn ang="0">
                      <a:pos x="438" y="288"/>
                    </a:cxn>
                    <a:cxn ang="0">
                      <a:pos x="478" y="316"/>
                    </a:cxn>
                    <a:cxn ang="0">
                      <a:pos x="508" y="300"/>
                    </a:cxn>
                    <a:cxn ang="0">
                      <a:pos x="556" y="358"/>
                    </a:cxn>
                    <a:cxn ang="0">
                      <a:pos x="594" y="394"/>
                    </a:cxn>
                    <a:cxn ang="0">
                      <a:pos x="582" y="394"/>
                    </a:cxn>
                  </a:cxnLst>
                  <a:rect l="0" t="0" r="r" b="b"/>
                  <a:pathLst>
                    <a:path w="594" h="414">
                      <a:moveTo>
                        <a:pt x="568" y="384"/>
                      </a:moveTo>
                      <a:lnTo>
                        <a:pt x="552" y="370"/>
                      </a:lnTo>
                      <a:lnTo>
                        <a:pt x="542" y="362"/>
                      </a:lnTo>
                      <a:lnTo>
                        <a:pt x="540" y="354"/>
                      </a:lnTo>
                      <a:lnTo>
                        <a:pt x="530" y="342"/>
                      </a:lnTo>
                      <a:lnTo>
                        <a:pt x="522" y="336"/>
                      </a:lnTo>
                      <a:lnTo>
                        <a:pt x="518" y="330"/>
                      </a:lnTo>
                      <a:lnTo>
                        <a:pt x="510" y="318"/>
                      </a:lnTo>
                      <a:lnTo>
                        <a:pt x="506" y="322"/>
                      </a:lnTo>
                      <a:lnTo>
                        <a:pt x="510" y="334"/>
                      </a:lnTo>
                      <a:lnTo>
                        <a:pt x="506" y="338"/>
                      </a:lnTo>
                      <a:lnTo>
                        <a:pt x="500" y="332"/>
                      </a:lnTo>
                      <a:lnTo>
                        <a:pt x="496" y="328"/>
                      </a:lnTo>
                      <a:lnTo>
                        <a:pt x="492" y="336"/>
                      </a:lnTo>
                      <a:lnTo>
                        <a:pt x="480" y="332"/>
                      </a:lnTo>
                      <a:lnTo>
                        <a:pt x="464" y="324"/>
                      </a:lnTo>
                      <a:lnTo>
                        <a:pt x="440" y="310"/>
                      </a:lnTo>
                      <a:lnTo>
                        <a:pt x="438" y="302"/>
                      </a:lnTo>
                      <a:lnTo>
                        <a:pt x="426" y="304"/>
                      </a:lnTo>
                      <a:lnTo>
                        <a:pt x="414" y="298"/>
                      </a:lnTo>
                      <a:lnTo>
                        <a:pt x="400" y="296"/>
                      </a:lnTo>
                      <a:lnTo>
                        <a:pt x="378" y="296"/>
                      </a:lnTo>
                      <a:lnTo>
                        <a:pt x="368" y="296"/>
                      </a:lnTo>
                      <a:lnTo>
                        <a:pt x="362" y="288"/>
                      </a:lnTo>
                      <a:lnTo>
                        <a:pt x="348" y="286"/>
                      </a:lnTo>
                      <a:lnTo>
                        <a:pt x="344" y="280"/>
                      </a:lnTo>
                      <a:lnTo>
                        <a:pt x="332" y="274"/>
                      </a:lnTo>
                      <a:lnTo>
                        <a:pt x="318" y="272"/>
                      </a:lnTo>
                      <a:lnTo>
                        <a:pt x="306" y="272"/>
                      </a:lnTo>
                      <a:lnTo>
                        <a:pt x="306" y="280"/>
                      </a:lnTo>
                      <a:lnTo>
                        <a:pt x="310" y="286"/>
                      </a:lnTo>
                      <a:lnTo>
                        <a:pt x="314" y="294"/>
                      </a:lnTo>
                      <a:lnTo>
                        <a:pt x="310" y="296"/>
                      </a:lnTo>
                      <a:lnTo>
                        <a:pt x="294" y="296"/>
                      </a:lnTo>
                      <a:lnTo>
                        <a:pt x="286" y="298"/>
                      </a:lnTo>
                      <a:lnTo>
                        <a:pt x="278" y="304"/>
                      </a:lnTo>
                      <a:lnTo>
                        <a:pt x="268" y="312"/>
                      </a:lnTo>
                      <a:lnTo>
                        <a:pt x="256" y="316"/>
                      </a:lnTo>
                      <a:lnTo>
                        <a:pt x="250" y="308"/>
                      </a:lnTo>
                      <a:lnTo>
                        <a:pt x="252" y="298"/>
                      </a:lnTo>
                      <a:lnTo>
                        <a:pt x="256" y="290"/>
                      </a:lnTo>
                      <a:lnTo>
                        <a:pt x="258" y="280"/>
                      </a:lnTo>
                      <a:lnTo>
                        <a:pt x="262" y="276"/>
                      </a:lnTo>
                      <a:lnTo>
                        <a:pt x="270" y="274"/>
                      </a:lnTo>
                      <a:lnTo>
                        <a:pt x="280" y="272"/>
                      </a:lnTo>
                      <a:lnTo>
                        <a:pt x="284" y="264"/>
                      </a:lnTo>
                      <a:lnTo>
                        <a:pt x="286" y="260"/>
                      </a:lnTo>
                      <a:lnTo>
                        <a:pt x="274" y="266"/>
                      </a:lnTo>
                      <a:lnTo>
                        <a:pt x="264" y="268"/>
                      </a:lnTo>
                      <a:lnTo>
                        <a:pt x="244" y="282"/>
                      </a:lnTo>
                      <a:lnTo>
                        <a:pt x="236" y="290"/>
                      </a:lnTo>
                      <a:lnTo>
                        <a:pt x="236" y="298"/>
                      </a:lnTo>
                      <a:lnTo>
                        <a:pt x="230" y="304"/>
                      </a:lnTo>
                      <a:lnTo>
                        <a:pt x="220" y="306"/>
                      </a:lnTo>
                      <a:lnTo>
                        <a:pt x="216" y="314"/>
                      </a:lnTo>
                      <a:lnTo>
                        <a:pt x="222" y="322"/>
                      </a:lnTo>
                      <a:lnTo>
                        <a:pt x="224" y="326"/>
                      </a:lnTo>
                      <a:lnTo>
                        <a:pt x="218" y="332"/>
                      </a:lnTo>
                      <a:lnTo>
                        <a:pt x="208" y="340"/>
                      </a:lnTo>
                      <a:lnTo>
                        <a:pt x="196" y="348"/>
                      </a:lnTo>
                      <a:lnTo>
                        <a:pt x="176" y="360"/>
                      </a:lnTo>
                      <a:lnTo>
                        <a:pt x="154" y="372"/>
                      </a:lnTo>
                      <a:lnTo>
                        <a:pt x="148" y="378"/>
                      </a:lnTo>
                      <a:lnTo>
                        <a:pt x="146" y="384"/>
                      </a:lnTo>
                      <a:lnTo>
                        <a:pt x="134" y="390"/>
                      </a:lnTo>
                      <a:lnTo>
                        <a:pt x="130" y="394"/>
                      </a:lnTo>
                      <a:lnTo>
                        <a:pt x="116" y="394"/>
                      </a:lnTo>
                      <a:lnTo>
                        <a:pt x="112" y="398"/>
                      </a:lnTo>
                      <a:lnTo>
                        <a:pt x="104" y="402"/>
                      </a:lnTo>
                      <a:lnTo>
                        <a:pt x="98" y="398"/>
                      </a:lnTo>
                      <a:lnTo>
                        <a:pt x="94" y="400"/>
                      </a:lnTo>
                      <a:lnTo>
                        <a:pt x="90" y="408"/>
                      </a:lnTo>
                      <a:lnTo>
                        <a:pt x="84" y="412"/>
                      </a:lnTo>
                      <a:lnTo>
                        <a:pt x="76" y="410"/>
                      </a:lnTo>
                      <a:lnTo>
                        <a:pt x="78" y="402"/>
                      </a:lnTo>
                      <a:lnTo>
                        <a:pt x="84" y="394"/>
                      </a:lnTo>
                      <a:lnTo>
                        <a:pt x="90" y="390"/>
                      </a:lnTo>
                      <a:lnTo>
                        <a:pt x="100" y="388"/>
                      </a:lnTo>
                      <a:lnTo>
                        <a:pt x="110" y="388"/>
                      </a:lnTo>
                      <a:lnTo>
                        <a:pt x="114" y="382"/>
                      </a:lnTo>
                      <a:lnTo>
                        <a:pt x="124" y="378"/>
                      </a:lnTo>
                      <a:lnTo>
                        <a:pt x="140" y="366"/>
                      </a:lnTo>
                      <a:lnTo>
                        <a:pt x="150" y="356"/>
                      </a:lnTo>
                      <a:lnTo>
                        <a:pt x="156" y="354"/>
                      </a:lnTo>
                      <a:lnTo>
                        <a:pt x="160" y="342"/>
                      </a:lnTo>
                      <a:lnTo>
                        <a:pt x="160" y="332"/>
                      </a:lnTo>
                      <a:lnTo>
                        <a:pt x="168" y="328"/>
                      </a:lnTo>
                      <a:lnTo>
                        <a:pt x="170" y="320"/>
                      </a:lnTo>
                      <a:lnTo>
                        <a:pt x="160" y="322"/>
                      </a:lnTo>
                      <a:lnTo>
                        <a:pt x="148" y="328"/>
                      </a:lnTo>
                      <a:lnTo>
                        <a:pt x="142" y="322"/>
                      </a:lnTo>
                      <a:lnTo>
                        <a:pt x="138" y="328"/>
                      </a:lnTo>
                      <a:lnTo>
                        <a:pt x="134" y="330"/>
                      </a:lnTo>
                      <a:lnTo>
                        <a:pt x="126" y="322"/>
                      </a:lnTo>
                      <a:lnTo>
                        <a:pt x="110" y="320"/>
                      </a:lnTo>
                      <a:lnTo>
                        <a:pt x="100" y="328"/>
                      </a:lnTo>
                      <a:lnTo>
                        <a:pt x="90" y="330"/>
                      </a:lnTo>
                      <a:lnTo>
                        <a:pt x="88" y="304"/>
                      </a:lnTo>
                      <a:lnTo>
                        <a:pt x="86" y="296"/>
                      </a:lnTo>
                      <a:lnTo>
                        <a:pt x="86" y="286"/>
                      </a:lnTo>
                      <a:lnTo>
                        <a:pt x="80" y="286"/>
                      </a:lnTo>
                      <a:lnTo>
                        <a:pt x="78" y="296"/>
                      </a:lnTo>
                      <a:lnTo>
                        <a:pt x="74" y="300"/>
                      </a:lnTo>
                      <a:lnTo>
                        <a:pt x="56" y="300"/>
                      </a:lnTo>
                      <a:lnTo>
                        <a:pt x="48" y="292"/>
                      </a:lnTo>
                      <a:lnTo>
                        <a:pt x="40" y="280"/>
                      </a:lnTo>
                      <a:lnTo>
                        <a:pt x="42" y="274"/>
                      </a:lnTo>
                      <a:lnTo>
                        <a:pt x="48" y="274"/>
                      </a:lnTo>
                      <a:lnTo>
                        <a:pt x="40" y="268"/>
                      </a:lnTo>
                      <a:lnTo>
                        <a:pt x="40" y="260"/>
                      </a:lnTo>
                      <a:lnTo>
                        <a:pt x="36" y="268"/>
                      </a:lnTo>
                      <a:lnTo>
                        <a:pt x="24" y="258"/>
                      </a:lnTo>
                      <a:lnTo>
                        <a:pt x="30" y="246"/>
                      </a:lnTo>
                      <a:lnTo>
                        <a:pt x="34" y="242"/>
                      </a:lnTo>
                      <a:lnTo>
                        <a:pt x="46" y="234"/>
                      </a:lnTo>
                      <a:lnTo>
                        <a:pt x="46" y="226"/>
                      </a:lnTo>
                      <a:lnTo>
                        <a:pt x="50" y="220"/>
                      </a:lnTo>
                      <a:lnTo>
                        <a:pt x="58" y="220"/>
                      </a:lnTo>
                      <a:lnTo>
                        <a:pt x="72" y="222"/>
                      </a:lnTo>
                      <a:lnTo>
                        <a:pt x="80" y="214"/>
                      </a:lnTo>
                      <a:lnTo>
                        <a:pt x="88" y="210"/>
                      </a:lnTo>
                      <a:lnTo>
                        <a:pt x="110" y="208"/>
                      </a:lnTo>
                      <a:lnTo>
                        <a:pt x="108" y="194"/>
                      </a:lnTo>
                      <a:lnTo>
                        <a:pt x="102" y="184"/>
                      </a:lnTo>
                      <a:lnTo>
                        <a:pt x="108" y="178"/>
                      </a:lnTo>
                      <a:lnTo>
                        <a:pt x="104" y="174"/>
                      </a:lnTo>
                      <a:lnTo>
                        <a:pt x="94" y="174"/>
                      </a:lnTo>
                      <a:lnTo>
                        <a:pt x="86" y="180"/>
                      </a:lnTo>
                      <a:lnTo>
                        <a:pt x="76" y="186"/>
                      </a:lnTo>
                      <a:lnTo>
                        <a:pt x="22" y="184"/>
                      </a:lnTo>
                      <a:lnTo>
                        <a:pt x="14" y="176"/>
                      </a:lnTo>
                      <a:lnTo>
                        <a:pt x="20" y="168"/>
                      </a:lnTo>
                      <a:lnTo>
                        <a:pt x="20" y="164"/>
                      </a:lnTo>
                      <a:lnTo>
                        <a:pt x="4" y="164"/>
                      </a:lnTo>
                      <a:lnTo>
                        <a:pt x="0" y="156"/>
                      </a:lnTo>
                      <a:lnTo>
                        <a:pt x="10" y="150"/>
                      </a:lnTo>
                      <a:lnTo>
                        <a:pt x="22" y="140"/>
                      </a:lnTo>
                      <a:lnTo>
                        <a:pt x="36" y="136"/>
                      </a:lnTo>
                      <a:lnTo>
                        <a:pt x="52" y="130"/>
                      </a:lnTo>
                      <a:lnTo>
                        <a:pt x="60" y="132"/>
                      </a:lnTo>
                      <a:lnTo>
                        <a:pt x="62" y="140"/>
                      </a:lnTo>
                      <a:lnTo>
                        <a:pt x="72" y="146"/>
                      </a:lnTo>
                      <a:lnTo>
                        <a:pt x="88" y="144"/>
                      </a:lnTo>
                      <a:lnTo>
                        <a:pt x="100" y="142"/>
                      </a:lnTo>
                      <a:lnTo>
                        <a:pt x="114" y="136"/>
                      </a:lnTo>
                      <a:lnTo>
                        <a:pt x="118" y="130"/>
                      </a:lnTo>
                      <a:lnTo>
                        <a:pt x="108" y="128"/>
                      </a:lnTo>
                      <a:lnTo>
                        <a:pt x="102" y="132"/>
                      </a:lnTo>
                      <a:lnTo>
                        <a:pt x="88" y="130"/>
                      </a:lnTo>
                      <a:lnTo>
                        <a:pt x="88" y="122"/>
                      </a:lnTo>
                      <a:lnTo>
                        <a:pt x="92" y="118"/>
                      </a:lnTo>
                      <a:lnTo>
                        <a:pt x="84" y="116"/>
                      </a:lnTo>
                      <a:lnTo>
                        <a:pt x="66" y="120"/>
                      </a:lnTo>
                      <a:lnTo>
                        <a:pt x="60" y="108"/>
                      </a:lnTo>
                      <a:lnTo>
                        <a:pt x="50" y="100"/>
                      </a:lnTo>
                      <a:lnTo>
                        <a:pt x="44" y="94"/>
                      </a:lnTo>
                      <a:lnTo>
                        <a:pt x="38" y="90"/>
                      </a:lnTo>
                      <a:lnTo>
                        <a:pt x="26" y="90"/>
                      </a:lnTo>
                      <a:lnTo>
                        <a:pt x="20" y="82"/>
                      </a:lnTo>
                      <a:lnTo>
                        <a:pt x="22" y="68"/>
                      </a:lnTo>
                      <a:lnTo>
                        <a:pt x="58" y="64"/>
                      </a:lnTo>
                      <a:lnTo>
                        <a:pt x="70" y="54"/>
                      </a:lnTo>
                      <a:lnTo>
                        <a:pt x="74" y="42"/>
                      </a:lnTo>
                      <a:lnTo>
                        <a:pt x="88" y="28"/>
                      </a:lnTo>
                      <a:lnTo>
                        <a:pt x="104" y="28"/>
                      </a:lnTo>
                      <a:lnTo>
                        <a:pt x="120" y="20"/>
                      </a:lnTo>
                      <a:lnTo>
                        <a:pt x="128" y="20"/>
                      </a:lnTo>
                      <a:lnTo>
                        <a:pt x="132" y="12"/>
                      </a:lnTo>
                      <a:lnTo>
                        <a:pt x="158" y="10"/>
                      </a:lnTo>
                      <a:lnTo>
                        <a:pt x="176" y="0"/>
                      </a:lnTo>
                      <a:lnTo>
                        <a:pt x="190" y="2"/>
                      </a:lnTo>
                      <a:lnTo>
                        <a:pt x="186" y="8"/>
                      </a:lnTo>
                      <a:lnTo>
                        <a:pt x="190" y="14"/>
                      </a:lnTo>
                      <a:lnTo>
                        <a:pt x="204" y="8"/>
                      </a:lnTo>
                      <a:lnTo>
                        <a:pt x="212" y="12"/>
                      </a:lnTo>
                      <a:lnTo>
                        <a:pt x="244" y="16"/>
                      </a:lnTo>
                      <a:lnTo>
                        <a:pt x="244" y="22"/>
                      </a:lnTo>
                      <a:lnTo>
                        <a:pt x="268" y="24"/>
                      </a:lnTo>
                      <a:lnTo>
                        <a:pt x="296" y="24"/>
                      </a:lnTo>
                      <a:lnTo>
                        <a:pt x="318" y="30"/>
                      </a:lnTo>
                      <a:lnTo>
                        <a:pt x="344" y="36"/>
                      </a:lnTo>
                      <a:lnTo>
                        <a:pt x="364" y="40"/>
                      </a:lnTo>
                      <a:lnTo>
                        <a:pt x="394" y="36"/>
                      </a:lnTo>
                      <a:lnTo>
                        <a:pt x="400" y="40"/>
                      </a:lnTo>
                      <a:lnTo>
                        <a:pt x="420" y="48"/>
                      </a:lnTo>
                      <a:lnTo>
                        <a:pt x="420" y="288"/>
                      </a:lnTo>
                      <a:lnTo>
                        <a:pt x="430" y="292"/>
                      </a:lnTo>
                      <a:lnTo>
                        <a:pt x="438" y="288"/>
                      </a:lnTo>
                      <a:lnTo>
                        <a:pt x="446" y="286"/>
                      </a:lnTo>
                      <a:lnTo>
                        <a:pt x="454" y="296"/>
                      </a:lnTo>
                      <a:lnTo>
                        <a:pt x="470" y="308"/>
                      </a:lnTo>
                      <a:lnTo>
                        <a:pt x="478" y="316"/>
                      </a:lnTo>
                      <a:lnTo>
                        <a:pt x="488" y="314"/>
                      </a:lnTo>
                      <a:lnTo>
                        <a:pt x="490" y="308"/>
                      </a:lnTo>
                      <a:lnTo>
                        <a:pt x="498" y="304"/>
                      </a:lnTo>
                      <a:lnTo>
                        <a:pt x="508" y="300"/>
                      </a:lnTo>
                      <a:lnTo>
                        <a:pt x="520" y="312"/>
                      </a:lnTo>
                      <a:lnTo>
                        <a:pt x="530" y="322"/>
                      </a:lnTo>
                      <a:lnTo>
                        <a:pt x="546" y="338"/>
                      </a:lnTo>
                      <a:lnTo>
                        <a:pt x="556" y="358"/>
                      </a:lnTo>
                      <a:lnTo>
                        <a:pt x="566" y="370"/>
                      </a:lnTo>
                      <a:lnTo>
                        <a:pt x="578" y="378"/>
                      </a:lnTo>
                      <a:lnTo>
                        <a:pt x="592" y="386"/>
                      </a:lnTo>
                      <a:lnTo>
                        <a:pt x="594" y="394"/>
                      </a:lnTo>
                      <a:lnTo>
                        <a:pt x="590" y="410"/>
                      </a:lnTo>
                      <a:lnTo>
                        <a:pt x="576" y="414"/>
                      </a:lnTo>
                      <a:lnTo>
                        <a:pt x="580" y="404"/>
                      </a:lnTo>
                      <a:lnTo>
                        <a:pt x="582" y="394"/>
                      </a:lnTo>
                      <a:lnTo>
                        <a:pt x="576" y="392"/>
                      </a:lnTo>
                      <a:lnTo>
                        <a:pt x="570" y="386"/>
                      </a:lnTo>
                      <a:lnTo>
                        <a:pt x="568" y="384"/>
                      </a:lnTo>
                      <a:close/>
                    </a:path>
                  </a:pathLst>
                </a:custGeom>
                <a:grpFill/>
                <a:ln w="3175" cmpd="sng">
                  <a:solidFill>
                    <a:schemeClr val="accent3"/>
                  </a:solidFill>
                  <a:prstDash val="solid"/>
                  <a:round/>
                  <a:headEnd/>
                  <a:tailEnd/>
                </a:ln>
              </p:spPr>
              <p:txBody>
                <a:bodyPr/>
                <a:lstStyle/>
                <a:p>
                  <a:pPr>
                    <a:defRPr/>
                  </a:pPr>
                  <a:endParaRPr lang="en-GB"/>
                </a:p>
              </p:txBody>
            </p:sp>
            <p:sp>
              <p:nvSpPr>
                <p:cNvPr id="34" name="Freeform 16"/>
                <p:cNvSpPr>
                  <a:spLocks/>
                </p:cNvSpPr>
                <p:nvPr/>
              </p:nvSpPr>
              <p:spPr bwMode="gray">
                <a:xfrm>
                  <a:off x="250" y="1527"/>
                  <a:ext cx="38" cy="26"/>
                </a:xfrm>
                <a:custGeom>
                  <a:avLst/>
                  <a:gdLst/>
                  <a:ahLst/>
                  <a:cxnLst>
                    <a:cxn ang="0">
                      <a:pos x="28" y="2"/>
                    </a:cxn>
                    <a:cxn ang="0">
                      <a:pos x="20" y="4"/>
                    </a:cxn>
                    <a:cxn ang="0">
                      <a:pos x="14" y="6"/>
                    </a:cxn>
                    <a:cxn ang="0">
                      <a:pos x="14" y="14"/>
                    </a:cxn>
                    <a:cxn ang="0">
                      <a:pos x="8" y="12"/>
                    </a:cxn>
                    <a:cxn ang="0">
                      <a:pos x="4" y="8"/>
                    </a:cxn>
                    <a:cxn ang="0">
                      <a:pos x="0" y="12"/>
                    </a:cxn>
                    <a:cxn ang="0">
                      <a:pos x="2" y="20"/>
                    </a:cxn>
                    <a:cxn ang="0">
                      <a:pos x="8" y="26"/>
                    </a:cxn>
                    <a:cxn ang="0">
                      <a:pos x="26" y="24"/>
                    </a:cxn>
                    <a:cxn ang="0">
                      <a:pos x="32" y="16"/>
                    </a:cxn>
                    <a:cxn ang="0">
                      <a:pos x="38" y="10"/>
                    </a:cxn>
                    <a:cxn ang="0">
                      <a:pos x="34" y="0"/>
                    </a:cxn>
                    <a:cxn ang="0">
                      <a:pos x="28" y="2"/>
                    </a:cxn>
                  </a:cxnLst>
                  <a:rect l="0" t="0" r="r" b="b"/>
                  <a:pathLst>
                    <a:path w="38" h="26">
                      <a:moveTo>
                        <a:pt x="28" y="2"/>
                      </a:moveTo>
                      <a:lnTo>
                        <a:pt x="20" y="4"/>
                      </a:lnTo>
                      <a:lnTo>
                        <a:pt x="14" y="6"/>
                      </a:lnTo>
                      <a:lnTo>
                        <a:pt x="14" y="14"/>
                      </a:lnTo>
                      <a:lnTo>
                        <a:pt x="8" y="12"/>
                      </a:lnTo>
                      <a:lnTo>
                        <a:pt x="4" y="8"/>
                      </a:lnTo>
                      <a:lnTo>
                        <a:pt x="0" y="12"/>
                      </a:lnTo>
                      <a:lnTo>
                        <a:pt x="2" y="20"/>
                      </a:lnTo>
                      <a:lnTo>
                        <a:pt x="8" y="26"/>
                      </a:lnTo>
                      <a:lnTo>
                        <a:pt x="26" y="24"/>
                      </a:lnTo>
                      <a:lnTo>
                        <a:pt x="32" y="16"/>
                      </a:lnTo>
                      <a:lnTo>
                        <a:pt x="38" y="10"/>
                      </a:lnTo>
                      <a:lnTo>
                        <a:pt x="34" y="0"/>
                      </a:lnTo>
                      <a:lnTo>
                        <a:pt x="28" y="2"/>
                      </a:lnTo>
                      <a:close/>
                    </a:path>
                  </a:pathLst>
                </a:custGeom>
                <a:grpFill/>
                <a:ln w="3175" cmpd="sng">
                  <a:solidFill>
                    <a:schemeClr val="accent3"/>
                  </a:solidFill>
                  <a:prstDash val="solid"/>
                  <a:round/>
                  <a:headEnd/>
                  <a:tailEnd/>
                </a:ln>
              </p:spPr>
              <p:txBody>
                <a:bodyPr/>
                <a:lstStyle/>
                <a:p>
                  <a:pPr>
                    <a:defRPr/>
                  </a:pPr>
                  <a:endParaRPr lang="en-GB"/>
                </a:p>
              </p:txBody>
            </p:sp>
            <p:sp>
              <p:nvSpPr>
                <p:cNvPr id="35" name="Freeform 17"/>
                <p:cNvSpPr>
                  <a:spLocks/>
                </p:cNvSpPr>
                <p:nvPr/>
              </p:nvSpPr>
              <p:spPr bwMode="gray">
                <a:xfrm>
                  <a:off x="50" y="1473"/>
                  <a:ext cx="26" cy="16"/>
                </a:xfrm>
                <a:custGeom>
                  <a:avLst/>
                  <a:gdLst/>
                  <a:ahLst/>
                  <a:cxnLst>
                    <a:cxn ang="0">
                      <a:pos x="22" y="0"/>
                    </a:cxn>
                    <a:cxn ang="0">
                      <a:pos x="26" y="4"/>
                    </a:cxn>
                    <a:cxn ang="0">
                      <a:pos x="26" y="8"/>
                    </a:cxn>
                    <a:cxn ang="0">
                      <a:pos x="22" y="16"/>
                    </a:cxn>
                    <a:cxn ang="0">
                      <a:pos x="14" y="14"/>
                    </a:cxn>
                    <a:cxn ang="0">
                      <a:pos x="10" y="16"/>
                    </a:cxn>
                    <a:cxn ang="0">
                      <a:pos x="4" y="10"/>
                    </a:cxn>
                    <a:cxn ang="0">
                      <a:pos x="0" y="6"/>
                    </a:cxn>
                    <a:cxn ang="0">
                      <a:pos x="2" y="0"/>
                    </a:cxn>
                    <a:cxn ang="0">
                      <a:pos x="8" y="0"/>
                    </a:cxn>
                    <a:cxn ang="0">
                      <a:pos x="22" y="0"/>
                    </a:cxn>
                  </a:cxnLst>
                  <a:rect l="0" t="0" r="r" b="b"/>
                  <a:pathLst>
                    <a:path w="26" h="16">
                      <a:moveTo>
                        <a:pt x="22" y="0"/>
                      </a:moveTo>
                      <a:lnTo>
                        <a:pt x="26" y="4"/>
                      </a:lnTo>
                      <a:lnTo>
                        <a:pt x="26" y="8"/>
                      </a:lnTo>
                      <a:lnTo>
                        <a:pt x="22" y="16"/>
                      </a:lnTo>
                      <a:lnTo>
                        <a:pt x="14" y="14"/>
                      </a:lnTo>
                      <a:lnTo>
                        <a:pt x="10" y="16"/>
                      </a:lnTo>
                      <a:lnTo>
                        <a:pt x="4" y="10"/>
                      </a:lnTo>
                      <a:lnTo>
                        <a:pt x="0" y="6"/>
                      </a:lnTo>
                      <a:lnTo>
                        <a:pt x="2" y="0"/>
                      </a:lnTo>
                      <a:lnTo>
                        <a:pt x="8" y="0"/>
                      </a:lnTo>
                      <a:lnTo>
                        <a:pt x="22" y="0"/>
                      </a:lnTo>
                      <a:close/>
                    </a:path>
                  </a:pathLst>
                </a:custGeom>
                <a:grpFill/>
                <a:ln w="3175" cmpd="sng">
                  <a:solidFill>
                    <a:schemeClr val="accent3"/>
                  </a:solidFill>
                  <a:prstDash val="solid"/>
                  <a:round/>
                  <a:headEnd/>
                  <a:tailEnd/>
                </a:ln>
              </p:spPr>
              <p:txBody>
                <a:bodyPr/>
                <a:lstStyle/>
                <a:p>
                  <a:pPr>
                    <a:defRPr/>
                  </a:pPr>
                  <a:endParaRPr lang="en-GB"/>
                </a:p>
              </p:txBody>
            </p:sp>
            <p:sp>
              <p:nvSpPr>
                <p:cNvPr id="36" name="Freeform 18"/>
                <p:cNvSpPr>
                  <a:spLocks/>
                </p:cNvSpPr>
                <p:nvPr/>
              </p:nvSpPr>
              <p:spPr bwMode="gray">
                <a:xfrm>
                  <a:off x="540" y="1525"/>
                  <a:ext cx="24" cy="40"/>
                </a:xfrm>
                <a:custGeom>
                  <a:avLst/>
                  <a:gdLst/>
                  <a:ahLst/>
                  <a:cxnLst>
                    <a:cxn ang="0">
                      <a:pos x="0" y="0"/>
                    </a:cxn>
                    <a:cxn ang="0">
                      <a:pos x="10" y="2"/>
                    </a:cxn>
                    <a:cxn ang="0">
                      <a:pos x="16" y="6"/>
                    </a:cxn>
                    <a:cxn ang="0">
                      <a:pos x="18" y="20"/>
                    </a:cxn>
                    <a:cxn ang="0">
                      <a:pos x="24" y="30"/>
                    </a:cxn>
                    <a:cxn ang="0">
                      <a:pos x="24" y="40"/>
                    </a:cxn>
                    <a:cxn ang="0">
                      <a:pos x="16" y="32"/>
                    </a:cxn>
                    <a:cxn ang="0">
                      <a:pos x="8" y="22"/>
                    </a:cxn>
                    <a:cxn ang="0">
                      <a:pos x="4" y="16"/>
                    </a:cxn>
                    <a:cxn ang="0">
                      <a:pos x="0" y="8"/>
                    </a:cxn>
                    <a:cxn ang="0">
                      <a:pos x="0" y="0"/>
                    </a:cxn>
                  </a:cxnLst>
                  <a:rect l="0" t="0" r="r" b="b"/>
                  <a:pathLst>
                    <a:path w="24" h="40">
                      <a:moveTo>
                        <a:pt x="0" y="0"/>
                      </a:moveTo>
                      <a:lnTo>
                        <a:pt x="10" y="2"/>
                      </a:lnTo>
                      <a:lnTo>
                        <a:pt x="16" y="6"/>
                      </a:lnTo>
                      <a:lnTo>
                        <a:pt x="18" y="20"/>
                      </a:lnTo>
                      <a:lnTo>
                        <a:pt x="24" y="30"/>
                      </a:lnTo>
                      <a:lnTo>
                        <a:pt x="24" y="40"/>
                      </a:lnTo>
                      <a:lnTo>
                        <a:pt x="16" y="32"/>
                      </a:lnTo>
                      <a:lnTo>
                        <a:pt x="8" y="22"/>
                      </a:lnTo>
                      <a:lnTo>
                        <a:pt x="4" y="16"/>
                      </a:lnTo>
                      <a:lnTo>
                        <a:pt x="0" y="8"/>
                      </a:lnTo>
                      <a:lnTo>
                        <a:pt x="0" y="0"/>
                      </a:lnTo>
                      <a:close/>
                    </a:path>
                  </a:pathLst>
                </a:custGeom>
                <a:grpFill/>
                <a:ln w="3175" cmpd="sng">
                  <a:solidFill>
                    <a:schemeClr val="accent3"/>
                  </a:solidFill>
                  <a:prstDash val="solid"/>
                  <a:round/>
                  <a:headEnd/>
                  <a:tailEnd/>
                </a:ln>
              </p:spPr>
              <p:txBody>
                <a:bodyPr/>
                <a:lstStyle/>
                <a:p>
                  <a:pPr>
                    <a:defRPr/>
                  </a:pPr>
                  <a:endParaRPr lang="en-GB"/>
                </a:p>
              </p:txBody>
            </p:sp>
            <p:sp>
              <p:nvSpPr>
                <p:cNvPr id="37" name="Freeform 19"/>
                <p:cNvSpPr>
                  <a:spLocks/>
                </p:cNvSpPr>
                <p:nvPr/>
              </p:nvSpPr>
              <p:spPr bwMode="gray">
                <a:xfrm>
                  <a:off x="584" y="1565"/>
                  <a:ext cx="22" cy="38"/>
                </a:xfrm>
                <a:custGeom>
                  <a:avLst/>
                  <a:gdLst/>
                  <a:ahLst/>
                  <a:cxnLst>
                    <a:cxn ang="0">
                      <a:pos x="0" y="8"/>
                    </a:cxn>
                    <a:cxn ang="0">
                      <a:pos x="0" y="0"/>
                    </a:cxn>
                    <a:cxn ang="0">
                      <a:pos x="8" y="2"/>
                    </a:cxn>
                    <a:cxn ang="0">
                      <a:pos x="14" y="14"/>
                    </a:cxn>
                    <a:cxn ang="0">
                      <a:pos x="22" y="24"/>
                    </a:cxn>
                    <a:cxn ang="0">
                      <a:pos x="22" y="32"/>
                    </a:cxn>
                    <a:cxn ang="0">
                      <a:pos x="18" y="38"/>
                    </a:cxn>
                    <a:cxn ang="0">
                      <a:pos x="12" y="30"/>
                    </a:cxn>
                    <a:cxn ang="0">
                      <a:pos x="6" y="24"/>
                    </a:cxn>
                    <a:cxn ang="0">
                      <a:pos x="4" y="16"/>
                    </a:cxn>
                    <a:cxn ang="0">
                      <a:pos x="0" y="8"/>
                    </a:cxn>
                  </a:cxnLst>
                  <a:rect l="0" t="0" r="r" b="b"/>
                  <a:pathLst>
                    <a:path w="22" h="38">
                      <a:moveTo>
                        <a:pt x="0" y="8"/>
                      </a:moveTo>
                      <a:lnTo>
                        <a:pt x="0" y="0"/>
                      </a:lnTo>
                      <a:lnTo>
                        <a:pt x="8" y="2"/>
                      </a:lnTo>
                      <a:lnTo>
                        <a:pt x="14" y="14"/>
                      </a:lnTo>
                      <a:lnTo>
                        <a:pt x="22" y="24"/>
                      </a:lnTo>
                      <a:lnTo>
                        <a:pt x="22" y="32"/>
                      </a:lnTo>
                      <a:lnTo>
                        <a:pt x="18" y="38"/>
                      </a:lnTo>
                      <a:lnTo>
                        <a:pt x="12" y="30"/>
                      </a:lnTo>
                      <a:lnTo>
                        <a:pt x="6" y="24"/>
                      </a:lnTo>
                      <a:lnTo>
                        <a:pt x="4" y="16"/>
                      </a:lnTo>
                      <a:lnTo>
                        <a:pt x="0" y="8"/>
                      </a:lnTo>
                      <a:close/>
                    </a:path>
                  </a:pathLst>
                </a:custGeom>
                <a:grpFill/>
                <a:ln w="3175" cmpd="sng">
                  <a:solidFill>
                    <a:schemeClr val="accent3"/>
                  </a:solidFill>
                  <a:prstDash val="solid"/>
                  <a:round/>
                  <a:headEnd/>
                  <a:tailEnd/>
                </a:ln>
              </p:spPr>
              <p:txBody>
                <a:bodyPr/>
                <a:lstStyle/>
                <a:p>
                  <a:pPr>
                    <a:defRPr/>
                  </a:pPr>
                  <a:endParaRPr lang="en-GB"/>
                </a:p>
              </p:txBody>
            </p:sp>
            <p:sp>
              <p:nvSpPr>
                <p:cNvPr id="38" name="Freeform 20"/>
                <p:cNvSpPr>
                  <a:spLocks/>
                </p:cNvSpPr>
                <p:nvPr/>
              </p:nvSpPr>
              <p:spPr bwMode="gray">
                <a:xfrm>
                  <a:off x="588" y="1615"/>
                  <a:ext cx="26" cy="34"/>
                </a:xfrm>
                <a:custGeom>
                  <a:avLst/>
                  <a:gdLst/>
                  <a:ahLst/>
                  <a:cxnLst>
                    <a:cxn ang="0">
                      <a:pos x="0" y="0"/>
                    </a:cxn>
                    <a:cxn ang="0">
                      <a:pos x="10" y="4"/>
                    </a:cxn>
                    <a:cxn ang="0">
                      <a:pos x="18" y="4"/>
                    </a:cxn>
                    <a:cxn ang="0">
                      <a:pos x="20" y="8"/>
                    </a:cxn>
                    <a:cxn ang="0">
                      <a:pos x="18" y="16"/>
                    </a:cxn>
                    <a:cxn ang="0">
                      <a:pos x="22" y="22"/>
                    </a:cxn>
                    <a:cxn ang="0">
                      <a:pos x="26" y="34"/>
                    </a:cxn>
                    <a:cxn ang="0">
                      <a:pos x="18" y="32"/>
                    </a:cxn>
                    <a:cxn ang="0">
                      <a:pos x="8" y="20"/>
                    </a:cxn>
                    <a:cxn ang="0">
                      <a:pos x="2" y="12"/>
                    </a:cxn>
                    <a:cxn ang="0">
                      <a:pos x="0" y="0"/>
                    </a:cxn>
                  </a:cxnLst>
                  <a:rect l="0" t="0" r="r" b="b"/>
                  <a:pathLst>
                    <a:path w="26" h="34">
                      <a:moveTo>
                        <a:pt x="0" y="0"/>
                      </a:moveTo>
                      <a:lnTo>
                        <a:pt x="10" y="4"/>
                      </a:lnTo>
                      <a:lnTo>
                        <a:pt x="18" y="4"/>
                      </a:lnTo>
                      <a:lnTo>
                        <a:pt x="20" y="8"/>
                      </a:lnTo>
                      <a:lnTo>
                        <a:pt x="18" y="16"/>
                      </a:lnTo>
                      <a:lnTo>
                        <a:pt x="22" y="22"/>
                      </a:lnTo>
                      <a:lnTo>
                        <a:pt x="26" y="34"/>
                      </a:lnTo>
                      <a:lnTo>
                        <a:pt x="18" y="32"/>
                      </a:lnTo>
                      <a:lnTo>
                        <a:pt x="8" y="20"/>
                      </a:lnTo>
                      <a:lnTo>
                        <a:pt x="2" y="12"/>
                      </a:lnTo>
                      <a:lnTo>
                        <a:pt x="0" y="0"/>
                      </a:lnTo>
                      <a:close/>
                    </a:path>
                  </a:pathLst>
                </a:custGeom>
                <a:grpFill/>
                <a:ln w="3175" cmpd="sng">
                  <a:solidFill>
                    <a:schemeClr val="accent3"/>
                  </a:solidFill>
                  <a:prstDash val="solid"/>
                  <a:round/>
                  <a:headEnd/>
                  <a:tailEnd/>
                </a:ln>
              </p:spPr>
              <p:txBody>
                <a:bodyPr/>
                <a:lstStyle/>
                <a:p>
                  <a:pPr>
                    <a:defRPr/>
                  </a:pPr>
                  <a:endParaRPr lang="en-GB"/>
                </a:p>
              </p:txBody>
            </p:sp>
            <p:sp>
              <p:nvSpPr>
                <p:cNvPr id="39" name="Freeform 21"/>
                <p:cNvSpPr>
                  <a:spLocks/>
                </p:cNvSpPr>
                <p:nvPr/>
              </p:nvSpPr>
              <p:spPr bwMode="gray">
                <a:xfrm>
                  <a:off x="84" y="1591"/>
                  <a:ext cx="32" cy="20"/>
                </a:xfrm>
                <a:custGeom>
                  <a:avLst/>
                  <a:gdLst/>
                  <a:ahLst/>
                  <a:cxnLst>
                    <a:cxn ang="0">
                      <a:pos x="32" y="4"/>
                    </a:cxn>
                    <a:cxn ang="0">
                      <a:pos x="28" y="10"/>
                    </a:cxn>
                    <a:cxn ang="0">
                      <a:pos x="22" y="12"/>
                    </a:cxn>
                    <a:cxn ang="0">
                      <a:pos x="12" y="14"/>
                    </a:cxn>
                    <a:cxn ang="0">
                      <a:pos x="6" y="20"/>
                    </a:cxn>
                    <a:cxn ang="0">
                      <a:pos x="0" y="18"/>
                    </a:cxn>
                    <a:cxn ang="0">
                      <a:pos x="6" y="8"/>
                    </a:cxn>
                    <a:cxn ang="0">
                      <a:pos x="14" y="4"/>
                    </a:cxn>
                    <a:cxn ang="0">
                      <a:pos x="26" y="0"/>
                    </a:cxn>
                    <a:cxn ang="0">
                      <a:pos x="32" y="4"/>
                    </a:cxn>
                  </a:cxnLst>
                  <a:rect l="0" t="0" r="r" b="b"/>
                  <a:pathLst>
                    <a:path w="32" h="20">
                      <a:moveTo>
                        <a:pt x="32" y="4"/>
                      </a:moveTo>
                      <a:lnTo>
                        <a:pt x="28" y="10"/>
                      </a:lnTo>
                      <a:lnTo>
                        <a:pt x="22" y="12"/>
                      </a:lnTo>
                      <a:lnTo>
                        <a:pt x="12" y="14"/>
                      </a:lnTo>
                      <a:lnTo>
                        <a:pt x="6" y="20"/>
                      </a:lnTo>
                      <a:lnTo>
                        <a:pt x="0" y="18"/>
                      </a:lnTo>
                      <a:lnTo>
                        <a:pt x="6" y="8"/>
                      </a:lnTo>
                      <a:lnTo>
                        <a:pt x="14" y="4"/>
                      </a:lnTo>
                      <a:lnTo>
                        <a:pt x="26" y="0"/>
                      </a:lnTo>
                      <a:lnTo>
                        <a:pt x="32" y="4"/>
                      </a:lnTo>
                      <a:close/>
                    </a:path>
                  </a:pathLst>
                </a:custGeom>
                <a:grpFill/>
                <a:ln w="3175" cmpd="sng">
                  <a:solidFill>
                    <a:schemeClr val="accent3"/>
                  </a:solidFill>
                  <a:prstDash val="solid"/>
                  <a:round/>
                  <a:headEnd/>
                  <a:tailEnd/>
                </a:ln>
              </p:spPr>
              <p:txBody>
                <a:bodyPr/>
                <a:lstStyle/>
                <a:p>
                  <a:pPr>
                    <a:defRPr/>
                  </a:pPr>
                  <a:endParaRPr lang="en-GB"/>
                </a:p>
              </p:txBody>
            </p:sp>
            <p:sp>
              <p:nvSpPr>
                <p:cNvPr id="41" name="Freeform 22"/>
                <p:cNvSpPr>
                  <a:spLocks/>
                </p:cNvSpPr>
                <p:nvPr/>
              </p:nvSpPr>
              <p:spPr bwMode="gray">
                <a:xfrm>
                  <a:off x="560" y="1523"/>
                  <a:ext cx="16" cy="30"/>
                </a:xfrm>
                <a:custGeom>
                  <a:avLst/>
                  <a:gdLst/>
                  <a:ahLst/>
                  <a:cxnLst>
                    <a:cxn ang="0">
                      <a:pos x="0" y="0"/>
                    </a:cxn>
                    <a:cxn ang="0">
                      <a:pos x="10" y="4"/>
                    </a:cxn>
                    <a:cxn ang="0">
                      <a:pos x="16" y="16"/>
                    </a:cxn>
                    <a:cxn ang="0">
                      <a:pos x="14" y="24"/>
                    </a:cxn>
                    <a:cxn ang="0">
                      <a:pos x="10" y="30"/>
                    </a:cxn>
                    <a:cxn ang="0">
                      <a:pos x="4" y="22"/>
                    </a:cxn>
                    <a:cxn ang="0">
                      <a:pos x="4" y="16"/>
                    </a:cxn>
                    <a:cxn ang="0">
                      <a:pos x="0" y="8"/>
                    </a:cxn>
                    <a:cxn ang="0">
                      <a:pos x="0" y="0"/>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3175" cmpd="sng">
                  <a:solidFill>
                    <a:schemeClr val="accent3"/>
                  </a:solidFill>
                  <a:prstDash val="solid"/>
                  <a:round/>
                  <a:headEnd/>
                  <a:tailEnd/>
                </a:ln>
              </p:spPr>
              <p:txBody>
                <a:bodyPr/>
                <a:lstStyle/>
                <a:p>
                  <a:pPr>
                    <a:defRPr/>
                  </a:pPr>
                  <a:endParaRPr lang="en-GB"/>
                </a:p>
              </p:txBody>
            </p:sp>
            <p:sp>
              <p:nvSpPr>
                <p:cNvPr id="42" name="Freeform 23"/>
                <p:cNvSpPr>
                  <a:spLocks/>
                </p:cNvSpPr>
                <p:nvPr/>
              </p:nvSpPr>
              <p:spPr bwMode="gray">
                <a:xfrm>
                  <a:off x="608" y="1575"/>
                  <a:ext cx="14" cy="20"/>
                </a:xfrm>
                <a:custGeom>
                  <a:avLst/>
                  <a:gdLst/>
                  <a:ahLst/>
                  <a:cxnLst>
                    <a:cxn ang="0">
                      <a:pos x="0" y="0"/>
                    </a:cxn>
                    <a:cxn ang="0">
                      <a:pos x="6" y="4"/>
                    </a:cxn>
                    <a:cxn ang="0">
                      <a:pos x="14" y="6"/>
                    </a:cxn>
                    <a:cxn ang="0">
                      <a:pos x="12" y="16"/>
                    </a:cxn>
                    <a:cxn ang="0">
                      <a:pos x="6" y="20"/>
                    </a:cxn>
                    <a:cxn ang="0">
                      <a:pos x="0" y="12"/>
                    </a:cxn>
                    <a:cxn ang="0">
                      <a:pos x="0" y="0"/>
                    </a:cxn>
                  </a:cxnLst>
                  <a:rect l="0" t="0" r="r" b="b"/>
                  <a:pathLst>
                    <a:path w="14" h="20">
                      <a:moveTo>
                        <a:pt x="0" y="0"/>
                      </a:moveTo>
                      <a:lnTo>
                        <a:pt x="6" y="4"/>
                      </a:lnTo>
                      <a:lnTo>
                        <a:pt x="14" y="6"/>
                      </a:lnTo>
                      <a:lnTo>
                        <a:pt x="12" y="16"/>
                      </a:lnTo>
                      <a:lnTo>
                        <a:pt x="6" y="20"/>
                      </a:lnTo>
                      <a:lnTo>
                        <a:pt x="0" y="12"/>
                      </a:lnTo>
                      <a:lnTo>
                        <a:pt x="0" y="0"/>
                      </a:lnTo>
                      <a:close/>
                    </a:path>
                  </a:pathLst>
                </a:custGeom>
                <a:grpFill/>
                <a:ln w="3175" cmpd="sng">
                  <a:solidFill>
                    <a:schemeClr val="accent3"/>
                  </a:solidFill>
                  <a:prstDash val="solid"/>
                  <a:round/>
                  <a:headEnd/>
                  <a:tailEnd/>
                </a:ln>
              </p:spPr>
              <p:txBody>
                <a:bodyPr/>
                <a:lstStyle/>
                <a:p>
                  <a:pPr>
                    <a:defRPr/>
                  </a:pPr>
                  <a:endParaRPr lang="en-GB"/>
                </a:p>
              </p:txBody>
            </p:sp>
            <p:sp>
              <p:nvSpPr>
                <p:cNvPr id="43" name="Freeform 46"/>
                <p:cNvSpPr>
                  <a:spLocks/>
                </p:cNvSpPr>
                <p:nvPr/>
              </p:nvSpPr>
              <p:spPr bwMode="gray">
                <a:xfrm>
                  <a:off x="560" y="1523"/>
                  <a:ext cx="16" cy="30"/>
                </a:xfrm>
                <a:custGeom>
                  <a:avLst/>
                  <a:gdLst/>
                  <a:ahLst/>
                  <a:cxnLst>
                    <a:cxn ang="0">
                      <a:pos x="0" y="0"/>
                    </a:cxn>
                    <a:cxn ang="0">
                      <a:pos x="10" y="4"/>
                    </a:cxn>
                    <a:cxn ang="0">
                      <a:pos x="16" y="16"/>
                    </a:cxn>
                    <a:cxn ang="0">
                      <a:pos x="14" y="24"/>
                    </a:cxn>
                    <a:cxn ang="0">
                      <a:pos x="10" y="30"/>
                    </a:cxn>
                    <a:cxn ang="0">
                      <a:pos x="4" y="22"/>
                    </a:cxn>
                    <a:cxn ang="0">
                      <a:pos x="4" y="16"/>
                    </a:cxn>
                    <a:cxn ang="0">
                      <a:pos x="0" y="8"/>
                    </a:cxn>
                    <a:cxn ang="0">
                      <a:pos x="0" y="0"/>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grpFill/>
                <a:ln w="3175" cmpd="sng">
                  <a:solidFill>
                    <a:schemeClr val="accent3"/>
                  </a:solidFill>
                  <a:round/>
                  <a:headEnd/>
                  <a:tailEnd/>
                </a:ln>
              </p:spPr>
              <p:txBody>
                <a:bodyPr/>
                <a:lstStyle/>
                <a:p>
                  <a:pPr>
                    <a:defRPr/>
                  </a:pPr>
                  <a:endParaRPr lang="en-GB"/>
                </a:p>
              </p:txBody>
            </p:sp>
            <p:sp>
              <p:nvSpPr>
                <p:cNvPr id="44" name="Freeform 47"/>
                <p:cNvSpPr>
                  <a:spLocks/>
                </p:cNvSpPr>
                <p:nvPr/>
              </p:nvSpPr>
              <p:spPr bwMode="gray">
                <a:xfrm>
                  <a:off x="608" y="1575"/>
                  <a:ext cx="14" cy="20"/>
                </a:xfrm>
                <a:custGeom>
                  <a:avLst/>
                  <a:gdLst/>
                  <a:ahLst/>
                  <a:cxnLst>
                    <a:cxn ang="0">
                      <a:pos x="0" y="0"/>
                    </a:cxn>
                    <a:cxn ang="0">
                      <a:pos x="6" y="4"/>
                    </a:cxn>
                    <a:cxn ang="0">
                      <a:pos x="14" y="6"/>
                    </a:cxn>
                    <a:cxn ang="0">
                      <a:pos x="12" y="16"/>
                    </a:cxn>
                    <a:cxn ang="0">
                      <a:pos x="6" y="20"/>
                    </a:cxn>
                    <a:cxn ang="0">
                      <a:pos x="0" y="12"/>
                    </a:cxn>
                    <a:cxn ang="0">
                      <a:pos x="0" y="0"/>
                    </a:cxn>
                  </a:cxnLst>
                  <a:rect l="0" t="0" r="r" b="b"/>
                  <a:pathLst>
                    <a:path w="14" h="20">
                      <a:moveTo>
                        <a:pt x="0" y="0"/>
                      </a:moveTo>
                      <a:lnTo>
                        <a:pt x="6" y="4"/>
                      </a:lnTo>
                      <a:lnTo>
                        <a:pt x="14" y="6"/>
                      </a:lnTo>
                      <a:lnTo>
                        <a:pt x="12" y="16"/>
                      </a:lnTo>
                      <a:lnTo>
                        <a:pt x="6" y="20"/>
                      </a:lnTo>
                      <a:lnTo>
                        <a:pt x="0" y="12"/>
                      </a:lnTo>
                      <a:lnTo>
                        <a:pt x="0" y="0"/>
                      </a:lnTo>
                      <a:close/>
                    </a:path>
                  </a:pathLst>
                </a:custGeom>
                <a:grpFill/>
                <a:ln w="3175" cmpd="sng">
                  <a:solidFill>
                    <a:schemeClr val="accent3"/>
                  </a:solidFill>
                  <a:round/>
                  <a:headEnd/>
                  <a:tailEnd/>
                </a:ln>
              </p:spPr>
              <p:txBody>
                <a:bodyPr/>
                <a:lstStyle/>
                <a:p>
                  <a:pPr>
                    <a:defRPr/>
                  </a:pPr>
                  <a:endParaRPr lang="en-GB"/>
                </a:p>
              </p:txBody>
            </p:sp>
            <p:sp>
              <p:nvSpPr>
                <p:cNvPr id="45" name="Freeform 48"/>
                <p:cNvSpPr>
                  <a:spLocks/>
                </p:cNvSpPr>
                <p:nvPr/>
              </p:nvSpPr>
              <p:spPr bwMode="gray">
                <a:xfrm>
                  <a:off x="576" y="1551"/>
                  <a:ext cx="14" cy="14"/>
                </a:xfrm>
                <a:custGeom>
                  <a:avLst/>
                  <a:gdLst/>
                  <a:ahLst/>
                  <a:cxnLst>
                    <a:cxn ang="0">
                      <a:pos x="4" y="0"/>
                    </a:cxn>
                    <a:cxn ang="0">
                      <a:pos x="8" y="0"/>
                    </a:cxn>
                    <a:cxn ang="0">
                      <a:pos x="14" y="6"/>
                    </a:cxn>
                    <a:cxn ang="0">
                      <a:pos x="8" y="10"/>
                    </a:cxn>
                    <a:cxn ang="0">
                      <a:pos x="2" y="14"/>
                    </a:cxn>
                    <a:cxn ang="0">
                      <a:pos x="0" y="6"/>
                    </a:cxn>
                    <a:cxn ang="0">
                      <a:pos x="4" y="0"/>
                    </a:cxn>
                  </a:cxnLst>
                  <a:rect l="0" t="0" r="r" b="b"/>
                  <a:pathLst>
                    <a:path w="14" h="14">
                      <a:moveTo>
                        <a:pt x="4" y="0"/>
                      </a:moveTo>
                      <a:lnTo>
                        <a:pt x="8" y="0"/>
                      </a:lnTo>
                      <a:lnTo>
                        <a:pt x="14" y="6"/>
                      </a:lnTo>
                      <a:lnTo>
                        <a:pt x="8" y="10"/>
                      </a:lnTo>
                      <a:lnTo>
                        <a:pt x="2" y="14"/>
                      </a:lnTo>
                      <a:lnTo>
                        <a:pt x="0" y="6"/>
                      </a:lnTo>
                      <a:lnTo>
                        <a:pt x="4" y="0"/>
                      </a:lnTo>
                      <a:close/>
                    </a:path>
                  </a:pathLst>
                </a:custGeom>
                <a:grpFill/>
                <a:ln w="3175" cmpd="sng">
                  <a:solidFill>
                    <a:schemeClr val="accent3"/>
                  </a:solidFill>
                  <a:prstDash val="solid"/>
                  <a:round/>
                  <a:headEnd/>
                  <a:tailEnd/>
                </a:ln>
              </p:spPr>
              <p:txBody>
                <a:bodyPr/>
                <a:lstStyle/>
                <a:p>
                  <a:pPr>
                    <a:defRPr/>
                  </a:pPr>
                  <a:endParaRPr lang="en-GB"/>
                </a:p>
              </p:txBody>
            </p:sp>
          </p:grpSp>
          <p:sp>
            <p:nvSpPr>
              <p:cNvPr id="32" name="Freeform 52"/>
              <p:cNvSpPr>
                <a:spLocks/>
              </p:cNvSpPr>
              <p:nvPr/>
            </p:nvSpPr>
            <p:spPr bwMode="gray">
              <a:xfrm>
                <a:off x="3443125" y="3255823"/>
                <a:ext cx="1227661" cy="603062"/>
              </a:xfrm>
              <a:custGeom>
                <a:avLst/>
                <a:gdLst/>
                <a:ahLst/>
                <a:cxnLst>
                  <a:cxn ang="0">
                    <a:pos x="24" y="30"/>
                  </a:cxn>
                  <a:cxn ang="0">
                    <a:pos x="30" y="20"/>
                  </a:cxn>
                  <a:cxn ang="0">
                    <a:pos x="472" y="8"/>
                  </a:cxn>
                  <a:cxn ang="0">
                    <a:pos x="550" y="28"/>
                  </a:cxn>
                  <a:cxn ang="0">
                    <a:pos x="516" y="52"/>
                  </a:cxn>
                  <a:cxn ang="0">
                    <a:pos x="562" y="48"/>
                  </a:cxn>
                  <a:cxn ang="0">
                    <a:pos x="604" y="56"/>
                  </a:cxn>
                  <a:cxn ang="0">
                    <a:pos x="636" y="68"/>
                  </a:cxn>
                  <a:cxn ang="0">
                    <a:pos x="600" y="68"/>
                  </a:cxn>
                  <a:cxn ang="0">
                    <a:pos x="588" y="94"/>
                  </a:cxn>
                  <a:cxn ang="0">
                    <a:pos x="584" y="154"/>
                  </a:cxn>
                  <a:cxn ang="0">
                    <a:pos x="608" y="112"/>
                  </a:cxn>
                  <a:cxn ang="0">
                    <a:pos x="620" y="84"/>
                  </a:cxn>
                  <a:cxn ang="0">
                    <a:pos x="654" y="90"/>
                  </a:cxn>
                  <a:cxn ang="0">
                    <a:pos x="652" y="112"/>
                  </a:cxn>
                  <a:cxn ang="0">
                    <a:pos x="662" y="134"/>
                  </a:cxn>
                  <a:cxn ang="0">
                    <a:pos x="690" y="148"/>
                  </a:cxn>
                  <a:cxn ang="0">
                    <a:pos x="720" y="124"/>
                  </a:cxn>
                  <a:cxn ang="0">
                    <a:pos x="766" y="100"/>
                  </a:cxn>
                  <a:cxn ang="0">
                    <a:pos x="858" y="74"/>
                  </a:cxn>
                  <a:cxn ang="0">
                    <a:pos x="900" y="44"/>
                  </a:cxn>
                  <a:cxn ang="0">
                    <a:pos x="912" y="90"/>
                  </a:cxn>
                  <a:cxn ang="0">
                    <a:pos x="864" y="110"/>
                  </a:cxn>
                  <a:cxn ang="0">
                    <a:pos x="862" y="148"/>
                  </a:cxn>
                  <a:cxn ang="0">
                    <a:pos x="804" y="166"/>
                  </a:cxn>
                  <a:cxn ang="0">
                    <a:pos x="782" y="198"/>
                  </a:cxn>
                  <a:cxn ang="0">
                    <a:pos x="770" y="220"/>
                  </a:cxn>
                  <a:cxn ang="0">
                    <a:pos x="760" y="214"/>
                  </a:cxn>
                  <a:cxn ang="0">
                    <a:pos x="762" y="234"/>
                  </a:cxn>
                  <a:cxn ang="0">
                    <a:pos x="762" y="270"/>
                  </a:cxn>
                  <a:cxn ang="0">
                    <a:pos x="724" y="298"/>
                  </a:cxn>
                  <a:cxn ang="0">
                    <a:pos x="682" y="350"/>
                  </a:cxn>
                  <a:cxn ang="0">
                    <a:pos x="704" y="424"/>
                  </a:cxn>
                  <a:cxn ang="0">
                    <a:pos x="680" y="428"/>
                  </a:cxn>
                  <a:cxn ang="0">
                    <a:pos x="664" y="382"/>
                  </a:cxn>
                  <a:cxn ang="0">
                    <a:pos x="626" y="372"/>
                  </a:cxn>
                  <a:cxn ang="0">
                    <a:pos x="566" y="354"/>
                  </a:cxn>
                  <a:cxn ang="0">
                    <a:pos x="560" y="374"/>
                  </a:cxn>
                  <a:cxn ang="0">
                    <a:pos x="516" y="368"/>
                  </a:cxn>
                  <a:cxn ang="0">
                    <a:pos x="484" y="372"/>
                  </a:cxn>
                  <a:cxn ang="0">
                    <a:pos x="454" y="388"/>
                  </a:cxn>
                  <a:cxn ang="0">
                    <a:pos x="430" y="420"/>
                  </a:cxn>
                  <a:cxn ang="0">
                    <a:pos x="390" y="400"/>
                  </a:cxn>
                  <a:cxn ang="0">
                    <a:pos x="344" y="368"/>
                  </a:cxn>
                  <a:cxn ang="0">
                    <a:pos x="302" y="346"/>
                  </a:cxn>
                  <a:cxn ang="0">
                    <a:pos x="192" y="334"/>
                  </a:cxn>
                  <a:cxn ang="0">
                    <a:pos x="104" y="298"/>
                  </a:cxn>
                  <a:cxn ang="0">
                    <a:pos x="58" y="272"/>
                  </a:cxn>
                  <a:cxn ang="0">
                    <a:pos x="32" y="228"/>
                  </a:cxn>
                  <a:cxn ang="0">
                    <a:pos x="10" y="186"/>
                  </a:cxn>
                  <a:cxn ang="0">
                    <a:pos x="6" y="112"/>
                  </a:cxn>
                  <a:cxn ang="0">
                    <a:pos x="8" y="42"/>
                  </a:cxn>
                </a:cxnLst>
                <a:rect l="0" t="0" r="r" b="b"/>
                <a:pathLst>
                  <a:path w="912" h="448">
                    <a:moveTo>
                      <a:pt x="4" y="38"/>
                    </a:moveTo>
                    <a:lnTo>
                      <a:pt x="0" y="28"/>
                    </a:lnTo>
                    <a:lnTo>
                      <a:pt x="8" y="24"/>
                    </a:lnTo>
                    <a:lnTo>
                      <a:pt x="18" y="28"/>
                    </a:lnTo>
                    <a:lnTo>
                      <a:pt x="24" y="30"/>
                    </a:lnTo>
                    <a:lnTo>
                      <a:pt x="26" y="38"/>
                    </a:lnTo>
                    <a:lnTo>
                      <a:pt x="28" y="44"/>
                    </a:lnTo>
                    <a:lnTo>
                      <a:pt x="34" y="38"/>
                    </a:lnTo>
                    <a:lnTo>
                      <a:pt x="36" y="28"/>
                    </a:lnTo>
                    <a:lnTo>
                      <a:pt x="30" y="20"/>
                    </a:lnTo>
                    <a:lnTo>
                      <a:pt x="30" y="8"/>
                    </a:lnTo>
                    <a:lnTo>
                      <a:pt x="460" y="8"/>
                    </a:lnTo>
                    <a:lnTo>
                      <a:pt x="462" y="0"/>
                    </a:lnTo>
                    <a:lnTo>
                      <a:pt x="470" y="0"/>
                    </a:lnTo>
                    <a:lnTo>
                      <a:pt x="472" y="8"/>
                    </a:lnTo>
                    <a:lnTo>
                      <a:pt x="476" y="12"/>
                    </a:lnTo>
                    <a:lnTo>
                      <a:pt x="488" y="16"/>
                    </a:lnTo>
                    <a:lnTo>
                      <a:pt x="512" y="20"/>
                    </a:lnTo>
                    <a:lnTo>
                      <a:pt x="526" y="24"/>
                    </a:lnTo>
                    <a:lnTo>
                      <a:pt x="550" y="28"/>
                    </a:lnTo>
                    <a:lnTo>
                      <a:pt x="548" y="32"/>
                    </a:lnTo>
                    <a:lnTo>
                      <a:pt x="536" y="36"/>
                    </a:lnTo>
                    <a:lnTo>
                      <a:pt x="528" y="40"/>
                    </a:lnTo>
                    <a:lnTo>
                      <a:pt x="520" y="48"/>
                    </a:lnTo>
                    <a:lnTo>
                      <a:pt x="516" y="52"/>
                    </a:lnTo>
                    <a:lnTo>
                      <a:pt x="526" y="56"/>
                    </a:lnTo>
                    <a:lnTo>
                      <a:pt x="540" y="56"/>
                    </a:lnTo>
                    <a:lnTo>
                      <a:pt x="552" y="56"/>
                    </a:lnTo>
                    <a:lnTo>
                      <a:pt x="558" y="52"/>
                    </a:lnTo>
                    <a:lnTo>
                      <a:pt x="562" y="48"/>
                    </a:lnTo>
                    <a:lnTo>
                      <a:pt x="570" y="42"/>
                    </a:lnTo>
                    <a:lnTo>
                      <a:pt x="574" y="48"/>
                    </a:lnTo>
                    <a:lnTo>
                      <a:pt x="584" y="54"/>
                    </a:lnTo>
                    <a:lnTo>
                      <a:pt x="594" y="58"/>
                    </a:lnTo>
                    <a:lnTo>
                      <a:pt x="604" y="56"/>
                    </a:lnTo>
                    <a:lnTo>
                      <a:pt x="612" y="56"/>
                    </a:lnTo>
                    <a:lnTo>
                      <a:pt x="622" y="54"/>
                    </a:lnTo>
                    <a:lnTo>
                      <a:pt x="628" y="58"/>
                    </a:lnTo>
                    <a:lnTo>
                      <a:pt x="636" y="64"/>
                    </a:lnTo>
                    <a:lnTo>
                      <a:pt x="636" y="68"/>
                    </a:lnTo>
                    <a:lnTo>
                      <a:pt x="628" y="64"/>
                    </a:lnTo>
                    <a:lnTo>
                      <a:pt x="618" y="64"/>
                    </a:lnTo>
                    <a:lnTo>
                      <a:pt x="610" y="70"/>
                    </a:lnTo>
                    <a:lnTo>
                      <a:pt x="604" y="72"/>
                    </a:lnTo>
                    <a:lnTo>
                      <a:pt x="600" y="68"/>
                    </a:lnTo>
                    <a:lnTo>
                      <a:pt x="596" y="72"/>
                    </a:lnTo>
                    <a:lnTo>
                      <a:pt x="588" y="80"/>
                    </a:lnTo>
                    <a:lnTo>
                      <a:pt x="578" y="88"/>
                    </a:lnTo>
                    <a:lnTo>
                      <a:pt x="580" y="96"/>
                    </a:lnTo>
                    <a:lnTo>
                      <a:pt x="588" y="94"/>
                    </a:lnTo>
                    <a:lnTo>
                      <a:pt x="592" y="86"/>
                    </a:lnTo>
                    <a:lnTo>
                      <a:pt x="584" y="104"/>
                    </a:lnTo>
                    <a:lnTo>
                      <a:pt x="580" y="128"/>
                    </a:lnTo>
                    <a:lnTo>
                      <a:pt x="580" y="140"/>
                    </a:lnTo>
                    <a:lnTo>
                      <a:pt x="584" y="154"/>
                    </a:lnTo>
                    <a:lnTo>
                      <a:pt x="594" y="152"/>
                    </a:lnTo>
                    <a:lnTo>
                      <a:pt x="604" y="144"/>
                    </a:lnTo>
                    <a:lnTo>
                      <a:pt x="608" y="134"/>
                    </a:lnTo>
                    <a:lnTo>
                      <a:pt x="608" y="122"/>
                    </a:lnTo>
                    <a:lnTo>
                      <a:pt x="608" y="112"/>
                    </a:lnTo>
                    <a:lnTo>
                      <a:pt x="608" y="100"/>
                    </a:lnTo>
                    <a:lnTo>
                      <a:pt x="608" y="92"/>
                    </a:lnTo>
                    <a:lnTo>
                      <a:pt x="610" y="88"/>
                    </a:lnTo>
                    <a:lnTo>
                      <a:pt x="616" y="88"/>
                    </a:lnTo>
                    <a:lnTo>
                      <a:pt x="620" y="84"/>
                    </a:lnTo>
                    <a:lnTo>
                      <a:pt x="624" y="78"/>
                    </a:lnTo>
                    <a:lnTo>
                      <a:pt x="632" y="76"/>
                    </a:lnTo>
                    <a:lnTo>
                      <a:pt x="640" y="80"/>
                    </a:lnTo>
                    <a:lnTo>
                      <a:pt x="650" y="82"/>
                    </a:lnTo>
                    <a:lnTo>
                      <a:pt x="654" y="90"/>
                    </a:lnTo>
                    <a:lnTo>
                      <a:pt x="652" y="100"/>
                    </a:lnTo>
                    <a:lnTo>
                      <a:pt x="648" y="108"/>
                    </a:lnTo>
                    <a:lnTo>
                      <a:pt x="644" y="112"/>
                    </a:lnTo>
                    <a:lnTo>
                      <a:pt x="646" y="116"/>
                    </a:lnTo>
                    <a:lnTo>
                      <a:pt x="652" y="112"/>
                    </a:lnTo>
                    <a:lnTo>
                      <a:pt x="658" y="108"/>
                    </a:lnTo>
                    <a:lnTo>
                      <a:pt x="664" y="110"/>
                    </a:lnTo>
                    <a:lnTo>
                      <a:pt x="664" y="120"/>
                    </a:lnTo>
                    <a:lnTo>
                      <a:pt x="662" y="126"/>
                    </a:lnTo>
                    <a:lnTo>
                      <a:pt x="662" y="134"/>
                    </a:lnTo>
                    <a:lnTo>
                      <a:pt x="656" y="140"/>
                    </a:lnTo>
                    <a:lnTo>
                      <a:pt x="652" y="148"/>
                    </a:lnTo>
                    <a:lnTo>
                      <a:pt x="660" y="154"/>
                    </a:lnTo>
                    <a:lnTo>
                      <a:pt x="678" y="154"/>
                    </a:lnTo>
                    <a:lnTo>
                      <a:pt x="690" y="148"/>
                    </a:lnTo>
                    <a:lnTo>
                      <a:pt x="702" y="144"/>
                    </a:lnTo>
                    <a:lnTo>
                      <a:pt x="714" y="138"/>
                    </a:lnTo>
                    <a:lnTo>
                      <a:pt x="720" y="136"/>
                    </a:lnTo>
                    <a:lnTo>
                      <a:pt x="722" y="130"/>
                    </a:lnTo>
                    <a:lnTo>
                      <a:pt x="720" y="124"/>
                    </a:lnTo>
                    <a:lnTo>
                      <a:pt x="722" y="120"/>
                    </a:lnTo>
                    <a:lnTo>
                      <a:pt x="744" y="122"/>
                    </a:lnTo>
                    <a:lnTo>
                      <a:pt x="756" y="120"/>
                    </a:lnTo>
                    <a:lnTo>
                      <a:pt x="766" y="112"/>
                    </a:lnTo>
                    <a:lnTo>
                      <a:pt x="766" y="100"/>
                    </a:lnTo>
                    <a:lnTo>
                      <a:pt x="774" y="94"/>
                    </a:lnTo>
                    <a:lnTo>
                      <a:pt x="782" y="88"/>
                    </a:lnTo>
                    <a:lnTo>
                      <a:pt x="840" y="88"/>
                    </a:lnTo>
                    <a:lnTo>
                      <a:pt x="852" y="82"/>
                    </a:lnTo>
                    <a:lnTo>
                      <a:pt x="858" y="74"/>
                    </a:lnTo>
                    <a:lnTo>
                      <a:pt x="862" y="58"/>
                    </a:lnTo>
                    <a:lnTo>
                      <a:pt x="870" y="44"/>
                    </a:lnTo>
                    <a:lnTo>
                      <a:pt x="878" y="36"/>
                    </a:lnTo>
                    <a:lnTo>
                      <a:pt x="886" y="40"/>
                    </a:lnTo>
                    <a:lnTo>
                      <a:pt x="900" y="44"/>
                    </a:lnTo>
                    <a:lnTo>
                      <a:pt x="902" y="52"/>
                    </a:lnTo>
                    <a:lnTo>
                      <a:pt x="900" y="68"/>
                    </a:lnTo>
                    <a:lnTo>
                      <a:pt x="902" y="76"/>
                    </a:lnTo>
                    <a:lnTo>
                      <a:pt x="908" y="82"/>
                    </a:lnTo>
                    <a:lnTo>
                      <a:pt x="912" y="90"/>
                    </a:lnTo>
                    <a:lnTo>
                      <a:pt x="908" y="96"/>
                    </a:lnTo>
                    <a:lnTo>
                      <a:pt x="896" y="96"/>
                    </a:lnTo>
                    <a:lnTo>
                      <a:pt x="884" y="98"/>
                    </a:lnTo>
                    <a:lnTo>
                      <a:pt x="874" y="104"/>
                    </a:lnTo>
                    <a:lnTo>
                      <a:pt x="864" y="110"/>
                    </a:lnTo>
                    <a:lnTo>
                      <a:pt x="858" y="124"/>
                    </a:lnTo>
                    <a:lnTo>
                      <a:pt x="850" y="134"/>
                    </a:lnTo>
                    <a:lnTo>
                      <a:pt x="850" y="142"/>
                    </a:lnTo>
                    <a:lnTo>
                      <a:pt x="854" y="146"/>
                    </a:lnTo>
                    <a:lnTo>
                      <a:pt x="862" y="148"/>
                    </a:lnTo>
                    <a:lnTo>
                      <a:pt x="854" y="154"/>
                    </a:lnTo>
                    <a:lnTo>
                      <a:pt x="848" y="154"/>
                    </a:lnTo>
                    <a:lnTo>
                      <a:pt x="838" y="158"/>
                    </a:lnTo>
                    <a:lnTo>
                      <a:pt x="822" y="162"/>
                    </a:lnTo>
                    <a:lnTo>
                      <a:pt x="804" y="166"/>
                    </a:lnTo>
                    <a:lnTo>
                      <a:pt x="800" y="170"/>
                    </a:lnTo>
                    <a:lnTo>
                      <a:pt x="802" y="182"/>
                    </a:lnTo>
                    <a:lnTo>
                      <a:pt x="796" y="190"/>
                    </a:lnTo>
                    <a:lnTo>
                      <a:pt x="790" y="200"/>
                    </a:lnTo>
                    <a:lnTo>
                      <a:pt x="782" y="198"/>
                    </a:lnTo>
                    <a:lnTo>
                      <a:pt x="786" y="210"/>
                    </a:lnTo>
                    <a:lnTo>
                      <a:pt x="782" y="218"/>
                    </a:lnTo>
                    <a:lnTo>
                      <a:pt x="774" y="228"/>
                    </a:lnTo>
                    <a:lnTo>
                      <a:pt x="770" y="234"/>
                    </a:lnTo>
                    <a:lnTo>
                      <a:pt x="770" y="220"/>
                    </a:lnTo>
                    <a:lnTo>
                      <a:pt x="766" y="208"/>
                    </a:lnTo>
                    <a:lnTo>
                      <a:pt x="768" y="198"/>
                    </a:lnTo>
                    <a:lnTo>
                      <a:pt x="764" y="194"/>
                    </a:lnTo>
                    <a:lnTo>
                      <a:pt x="762" y="202"/>
                    </a:lnTo>
                    <a:lnTo>
                      <a:pt x="760" y="214"/>
                    </a:lnTo>
                    <a:lnTo>
                      <a:pt x="754" y="212"/>
                    </a:lnTo>
                    <a:lnTo>
                      <a:pt x="750" y="214"/>
                    </a:lnTo>
                    <a:lnTo>
                      <a:pt x="758" y="222"/>
                    </a:lnTo>
                    <a:lnTo>
                      <a:pt x="764" y="228"/>
                    </a:lnTo>
                    <a:lnTo>
                      <a:pt x="762" y="234"/>
                    </a:lnTo>
                    <a:lnTo>
                      <a:pt x="764" y="244"/>
                    </a:lnTo>
                    <a:lnTo>
                      <a:pt x="770" y="246"/>
                    </a:lnTo>
                    <a:lnTo>
                      <a:pt x="774" y="256"/>
                    </a:lnTo>
                    <a:lnTo>
                      <a:pt x="770" y="264"/>
                    </a:lnTo>
                    <a:lnTo>
                      <a:pt x="762" y="270"/>
                    </a:lnTo>
                    <a:lnTo>
                      <a:pt x="762" y="278"/>
                    </a:lnTo>
                    <a:lnTo>
                      <a:pt x="752" y="280"/>
                    </a:lnTo>
                    <a:lnTo>
                      <a:pt x="738" y="292"/>
                    </a:lnTo>
                    <a:lnTo>
                      <a:pt x="734" y="296"/>
                    </a:lnTo>
                    <a:lnTo>
                      <a:pt x="724" y="298"/>
                    </a:lnTo>
                    <a:lnTo>
                      <a:pt x="714" y="314"/>
                    </a:lnTo>
                    <a:lnTo>
                      <a:pt x="702" y="318"/>
                    </a:lnTo>
                    <a:lnTo>
                      <a:pt x="696" y="326"/>
                    </a:lnTo>
                    <a:lnTo>
                      <a:pt x="686" y="338"/>
                    </a:lnTo>
                    <a:lnTo>
                      <a:pt x="682" y="350"/>
                    </a:lnTo>
                    <a:lnTo>
                      <a:pt x="686" y="364"/>
                    </a:lnTo>
                    <a:lnTo>
                      <a:pt x="692" y="378"/>
                    </a:lnTo>
                    <a:lnTo>
                      <a:pt x="696" y="392"/>
                    </a:lnTo>
                    <a:lnTo>
                      <a:pt x="702" y="406"/>
                    </a:lnTo>
                    <a:lnTo>
                      <a:pt x="704" y="424"/>
                    </a:lnTo>
                    <a:lnTo>
                      <a:pt x="704" y="440"/>
                    </a:lnTo>
                    <a:lnTo>
                      <a:pt x="702" y="448"/>
                    </a:lnTo>
                    <a:lnTo>
                      <a:pt x="694" y="448"/>
                    </a:lnTo>
                    <a:lnTo>
                      <a:pt x="686" y="440"/>
                    </a:lnTo>
                    <a:lnTo>
                      <a:pt x="680" y="428"/>
                    </a:lnTo>
                    <a:lnTo>
                      <a:pt x="672" y="422"/>
                    </a:lnTo>
                    <a:lnTo>
                      <a:pt x="664" y="416"/>
                    </a:lnTo>
                    <a:lnTo>
                      <a:pt x="662" y="404"/>
                    </a:lnTo>
                    <a:lnTo>
                      <a:pt x="662" y="392"/>
                    </a:lnTo>
                    <a:lnTo>
                      <a:pt x="664" y="382"/>
                    </a:lnTo>
                    <a:lnTo>
                      <a:pt x="656" y="374"/>
                    </a:lnTo>
                    <a:lnTo>
                      <a:pt x="650" y="366"/>
                    </a:lnTo>
                    <a:lnTo>
                      <a:pt x="640" y="362"/>
                    </a:lnTo>
                    <a:lnTo>
                      <a:pt x="634" y="364"/>
                    </a:lnTo>
                    <a:lnTo>
                      <a:pt x="626" y="372"/>
                    </a:lnTo>
                    <a:lnTo>
                      <a:pt x="618" y="362"/>
                    </a:lnTo>
                    <a:lnTo>
                      <a:pt x="606" y="360"/>
                    </a:lnTo>
                    <a:lnTo>
                      <a:pt x="592" y="358"/>
                    </a:lnTo>
                    <a:lnTo>
                      <a:pt x="582" y="354"/>
                    </a:lnTo>
                    <a:lnTo>
                      <a:pt x="566" y="354"/>
                    </a:lnTo>
                    <a:lnTo>
                      <a:pt x="552" y="356"/>
                    </a:lnTo>
                    <a:lnTo>
                      <a:pt x="542" y="358"/>
                    </a:lnTo>
                    <a:lnTo>
                      <a:pt x="548" y="364"/>
                    </a:lnTo>
                    <a:lnTo>
                      <a:pt x="554" y="368"/>
                    </a:lnTo>
                    <a:lnTo>
                      <a:pt x="560" y="374"/>
                    </a:lnTo>
                    <a:lnTo>
                      <a:pt x="552" y="376"/>
                    </a:lnTo>
                    <a:lnTo>
                      <a:pt x="544" y="376"/>
                    </a:lnTo>
                    <a:lnTo>
                      <a:pt x="534" y="378"/>
                    </a:lnTo>
                    <a:lnTo>
                      <a:pt x="526" y="372"/>
                    </a:lnTo>
                    <a:lnTo>
                      <a:pt x="516" y="368"/>
                    </a:lnTo>
                    <a:lnTo>
                      <a:pt x="512" y="370"/>
                    </a:lnTo>
                    <a:lnTo>
                      <a:pt x="508" y="372"/>
                    </a:lnTo>
                    <a:lnTo>
                      <a:pt x="498" y="366"/>
                    </a:lnTo>
                    <a:lnTo>
                      <a:pt x="488" y="366"/>
                    </a:lnTo>
                    <a:lnTo>
                      <a:pt x="484" y="372"/>
                    </a:lnTo>
                    <a:lnTo>
                      <a:pt x="476" y="374"/>
                    </a:lnTo>
                    <a:lnTo>
                      <a:pt x="470" y="370"/>
                    </a:lnTo>
                    <a:lnTo>
                      <a:pt x="466" y="378"/>
                    </a:lnTo>
                    <a:lnTo>
                      <a:pt x="460" y="384"/>
                    </a:lnTo>
                    <a:lnTo>
                      <a:pt x="454" y="388"/>
                    </a:lnTo>
                    <a:lnTo>
                      <a:pt x="442" y="388"/>
                    </a:lnTo>
                    <a:lnTo>
                      <a:pt x="438" y="394"/>
                    </a:lnTo>
                    <a:lnTo>
                      <a:pt x="432" y="400"/>
                    </a:lnTo>
                    <a:lnTo>
                      <a:pt x="428" y="408"/>
                    </a:lnTo>
                    <a:lnTo>
                      <a:pt x="430" y="420"/>
                    </a:lnTo>
                    <a:lnTo>
                      <a:pt x="434" y="432"/>
                    </a:lnTo>
                    <a:lnTo>
                      <a:pt x="422" y="430"/>
                    </a:lnTo>
                    <a:lnTo>
                      <a:pt x="406" y="424"/>
                    </a:lnTo>
                    <a:lnTo>
                      <a:pt x="398" y="412"/>
                    </a:lnTo>
                    <a:lnTo>
                      <a:pt x="390" y="400"/>
                    </a:lnTo>
                    <a:lnTo>
                      <a:pt x="380" y="388"/>
                    </a:lnTo>
                    <a:lnTo>
                      <a:pt x="374" y="374"/>
                    </a:lnTo>
                    <a:lnTo>
                      <a:pt x="360" y="368"/>
                    </a:lnTo>
                    <a:lnTo>
                      <a:pt x="352" y="364"/>
                    </a:lnTo>
                    <a:lnTo>
                      <a:pt x="344" y="368"/>
                    </a:lnTo>
                    <a:lnTo>
                      <a:pt x="342" y="378"/>
                    </a:lnTo>
                    <a:lnTo>
                      <a:pt x="330" y="380"/>
                    </a:lnTo>
                    <a:lnTo>
                      <a:pt x="314" y="370"/>
                    </a:lnTo>
                    <a:lnTo>
                      <a:pt x="312" y="354"/>
                    </a:lnTo>
                    <a:lnTo>
                      <a:pt x="302" y="346"/>
                    </a:lnTo>
                    <a:lnTo>
                      <a:pt x="282" y="330"/>
                    </a:lnTo>
                    <a:lnTo>
                      <a:pt x="262" y="334"/>
                    </a:lnTo>
                    <a:lnTo>
                      <a:pt x="254" y="340"/>
                    </a:lnTo>
                    <a:lnTo>
                      <a:pt x="208" y="340"/>
                    </a:lnTo>
                    <a:lnTo>
                      <a:pt x="192" y="334"/>
                    </a:lnTo>
                    <a:lnTo>
                      <a:pt x="166" y="322"/>
                    </a:lnTo>
                    <a:lnTo>
                      <a:pt x="148" y="316"/>
                    </a:lnTo>
                    <a:lnTo>
                      <a:pt x="116" y="318"/>
                    </a:lnTo>
                    <a:lnTo>
                      <a:pt x="112" y="306"/>
                    </a:lnTo>
                    <a:lnTo>
                      <a:pt x="104" y="298"/>
                    </a:lnTo>
                    <a:lnTo>
                      <a:pt x="98" y="294"/>
                    </a:lnTo>
                    <a:lnTo>
                      <a:pt x="84" y="290"/>
                    </a:lnTo>
                    <a:lnTo>
                      <a:pt x="74" y="282"/>
                    </a:lnTo>
                    <a:lnTo>
                      <a:pt x="60" y="286"/>
                    </a:lnTo>
                    <a:lnTo>
                      <a:pt x="58" y="272"/>
                    </a:lnTo>
                    <a:lnTo>
                      <a:pt x="48" y="258"/>
                    </a:lnTo>
                    <a:lnTo>
                      <a:pt x="38" y="248"/>
                    </a:lnTo>
                    <a:lnTo>
                      <a:pt x="42" y="242"/>
                    </a:lnTo>
                    <a:lnTo>
                      <a:pt x="36" y="238"/>
                    </a:lnTo>
                    <a:lnTo>
                      <a:pt x="32" y="228"/>
                    </a:lnTo>
                    <a:lnTo>
                      <a:pt x="38" y="218"/>
                    </a:lnTo>
                    <a:lnTo>
                      <a:pt x="26" y="218"/>
                    </a:lnTo>
                    <a:lnTo>
                      <a:pt x="18" y="210"/>
                    </a:lnTo>
                    <a:lnTo>
                      <a:pt x="10" y="198"/>
                    </a:lnTo>
                    <a:lnTo>
                      <a:pt x="10" y="186"/>
                    </a:lnTo>
                    <a:lnTo>
                      <a:pt x="2" y="178"/>
                    </a:lnTo>
                    <a:lnTo>
                      <a:pt x="2" y="170"/>
                    </a:lnTo>
                    <a:lnTo>
                      <a:pt x="6" y="148"/>
                    </a:lnTo>
                    <a:lnTo>
                      <a:pt x="2" y="122"/>
                    </a:lnTo>
                    <a:lnTo>
                      <a:pt x="6" y="112"/>
                    </a:lnTo>
                    <a:lnTo>
                      <a:pt x="10" y="64"/>
                    </a:lnTo>
                    <a:lnTo>
                      <a:pt x="16" y="64"/>
                    </a:lnTo>
                    <a:lnTo>
                      <a:pt x="10" y="54"/>
                    </a:lnTo>
                    <a:lnTo>
                      <a:pt x="6" y="48"/>
                    </a:lnTo>
                    <a:lnTo>
                      <a:pt x="8" y="42"/>
                    </a:lnTo>
                    <a:lnTo>
                      <a:pt x="4" y="38"/>
                    </a:lnTo>
                    <a:close/>
                  </a:path>
                </a:pathLst>
              </a:custGeom>
              <a:grpFill/>
              <a:ln w="3175">
                <a:solidFill>
                  <a:schemeClr val="accent3"/>
                </a:solidFill>
                <a:prstDash val="solid"/>
                <a:round/>
                <a:headEnd/>
                <a:tailEnd/>
              </a:ln>
            </p:spPr>
            <p:txBody>
              <a:bodyPr/>
              <a:lstStyle/>
              <a:p>
                <a:pPr>
                  <a:defRPr/>
                </a:pPr>
                <a:endParaRPr lang="en-GB"/>
              </a:p>
            </p:txBody>
          </p:sp>
        </p:grpSp>
        <p:grpSp>
          <p:nvGrpSpPr>
            <p:cNvPr id="11" name="Group 76"/>
            <p:cNvGrpSpPr>
              <a:grpSpLocks/>
            </p:cNvGrpSpPr>
            <p:nvPr/>
          </p:nvGrpSpPr>
          <p:grpSpPr bwMode="gray">
            <a:xfrm>
              <a:off x="4135030" y="3683823"/>
              <a:ext cx="594985" cy="568049"/>
              <a:chOff x="1238" y="2033"/>
              <a:chExt cx="442" cy="422"/>
            </a:xfrm>
            <a:grpFill/>
          </p:grpSpPr>
          <p:sp>
            <p:nvSpPr>
              <p:cNvPr id="17" name="Freeform 62"/>
              <p:cNvSpPr>
                <a:spLocks/>
              </p:cNvSpPr>
              <p:nvPr/>
            </p:nvSpPr>
            <p:spPr bwMode="gray">
              <a:xfrm>
                <a:off x="1238" y="2283"/>
                <a:ext cx="58" cy="64"/>
              </a:xfrm>
              <a:custGeom>
                <a:avLst/>
                <a:gdLst/>
                <a:ahLst/>
                <a:cxnLst>
                  <a:cxn ang="0">
                    <a:pos x="34" y="64"/>
                  </a:cxn>
                  <a:cxn ang="0">
                    <a:pos x="42" y="56"/>
                  </a:cxn>
                  <a:cxn ang="0">
                    <a:pos x="48" y="50"/>
                  </a:cxn>
                  <a:cxn ang="0">
                    <a:pos x="52" y="46"/>
                  </a:cxn>
                  <a:cxn ang="0">
                    <a:pos x="58" y="38"/>
                  </a:cxn>
                  <a:cxn ang="0">
                    <a:pos x="54" y="34"/>
                  </a:cxn>
                  <a:cxn ang="0">
                    <a:pos x="48" y="34"/>
                  </a:cxn>
                  <a:cxn ang="0">
                    <a:pos x="48" y="0"/>
                  </a:cxn>
                  <a:cxn ang="0">
                    <a:pos x="18" y="2"/>
                  </a:cxn>
                  <a:cxn ang="0">
                    <a:pos x="16" y="6"/>
                  </a:cxn>
                  <a:cxn ang="0">
                    <a:pos x="18" y="14"/>
                  </a:cxn>
                  <a:cxn ang="0">
                    <a:pos x="26" y="20"/>
                  </a:cxn>
                  <a:cxn ang="0">
                    <a:pos x="30" y="26"/>
                  </a:cxn>
                  <a:cxn ang="0">
                    <a:pos x="26" y="28"/>
                  </a:cxn>
                  <a:cxn ang="0">
                    <a:pos x="14" y="30"/>
                  </a:cxn>
                  <a:cxn ang="0">
                    <a:pos x="10" y="28"/>
                  </a:cxn>
                  <a:cxn ang="0">
                    <a:pos x="4" y="36"/>
                  </a:cxn>
                  <a:cxn ang="0">
                    <a:pos x="2" y="42"/>
                  </a:cxn>
                  <a:cxn ang="0">
                    <a:pos x="0" y="54"/>
                  </a:cxn>
                  <a:cxn ang="0">
                    <a:pos x="6" y="58"/>
                  </a:cxn>
                  <a:cxn ang="0">
                    <a:pos x="12" y="62"/>
                  </a:cxn>
                  <a:cxn ang="0">
                    <a:pos x="22" y="64"/>
                  </a:cxn>
                  <a:cxn ang="0">
                    <a:pos x="34" y="64"/>
                  </a:cxn>
                </a:cxnLst>
                <a:rect l="0" t="0" r="r" b="b"/>
                <a:pathLst>
                  <a:path w="58" h="64">
                    <a:moveTo>
                      <a:pt x="34" y="64"/>
                    </a:moveTo>
                    <a:lnTo>
                      <a:pt x="42" y="56"/>
                    </a:lnTo>
                    <a:lnTo>
                      <a:pt x="48" y="50"/>
                    </a:lnTo>
                    <a:lnTo>
                      <a:pt x="52" y="46"/>
                    </a:lnTo>
                    <a:lnTo>
                      <a:pt x="58" y="38"/>
                    </a:lnTo>
                    <a:lnTo>
                      <a:pt x="54" y="34"/>
                    </a:lnTo>
                    <a:lnTo>
                      <a:pt x="48" y="34"/>
                    </a:lnTo>
                    <a:lnTo>
                      <a:pt x="48" y="0"/>
                    </a:lnTo>
                    <a:lnTo>
                      <a:pt x="18" y="2"/>
                    </a:lnTo>
                    <a:lnTo>
                      <a:pt x="16" y="6"/>
                    </a:lnTo>
                    <a:lnTo>
                      <a:pt x="18" y="14"/>
                    </a:lnTo>
                    <a:lnTo>
                      <a:pt x="26" y="20"/>
                    </a:lnTo>
                    <a:lnTo>
                      <a:pt x="30" y="26"/>
                    </a:lnTo>
                    <a:lnTo>
                      <a:pt x="26" y="28"/>
                    </a:lnTo>
                    <a:lnTo>
                      <a:pt x="14" y="30"/>
                    </a:lnTo>
                    <a:lnTo>
                      <a:pt x="10" y="28"/>
                    </a:lnTo>
                    <a:lnTo>
                      <a:pt x="4" y="36"/>
                    </a:lnTo>
                    <a:lnTo>
                      <a:pt x="2" y="42"/>
                    </a:lnTo>
                    <a:lnTo>
                      <a:pt x="0" y="54"/>
                    </a:lnTo>
                    <a:lnTo>
                      <a:pt x="6" y="58"/>
                    </a:lnTo>
                    <a:lnTo>
                      <a:pt x="12" y="62"/>
                    </a:lnTo>
                    <a:lnTo>
                      <a:pt x="22" y="64"/>
                    </a:lnTo>
                    <a:lnTo>
                      <a:pt x="34" y="64"/>
                    </a:lnTo>
                    <a:close/>
                  </a:path>
                </a:pathLst>
              </a:custGeom>
              <a:grpFill/>
              <a:ln w="3175">
                <a:solidFill>
                  <a:schemeClr val="accent3"/>
                </a:solidFill>
                <a:prstDash val="solid"/>
                <a:round/>
                <a:headEnd/>
                <a:tailEnd/>
              </a:ln>
            </p:spPr>
            <p:txBody>
              <a:bodyPr/>
              <a:lstStyle/>
              <a:p>
                <a:pPr>
                  <a:defRPr/>
                </a:pPr>
                <a:endParaRPr lang="en-GB"/>
              </a:p>
            </p:txBody>
          </p:sp>
          <p:sp>
            <p:nvSpPr>
              <p:cNvPr id="18" name="Freeform 63"/>
              <p:cNvSpPr>
                <a:spLocks/>
              </p:cNvSpPr>
              <p:nvPr/>
            </p:nvSpPr>
            <p:spPr bwMode="gray">
              <a:xfrm>
                <a:off x="1286" y="2273"/>
                <a:ext cx="12" cy="44"/>
              </a:xfrm>
              <a:custGeom>
                <a:avLst/>
                <a:gdLst/>
                <a:ahLst/>
                <a:cxnLst>
                  <a:cxn ang="0">
                    <a:pos x="10" y="0"/>
                  </a:cxn>
                  <a:cxn ang="0">
                    <a:pos x="12" y="6"/>
                  </a:cxn>
                  <a:cxn ang="0">
                    <a:pos x="10" y="12"/>
                  </a:cxn>
                  <a:cxn ang="0">
                    <a:pos x="10" y="26"/>
                  </a:cxn>
                  <a:cxn ang="0">
                    <a:pos x="10" y="34"/>
                  </a:cxn>
                  <a:cxn ang="0">
                    <a:pos x="6" y="38"/>
                  </a:cxn>
                  <a:cxn ang="0">
                    <a:pos x="0" y="44"/>
                  </a:cxn>
                  <a:cxn ang="0">
                    <a:pos x="0" y="10"/>
                  </a:cxn>
                  <a:cxn ang="0">
                    <a:pos x="6" y="4"/>
                  </a:cxn>
                  <a:cxn ang="0">
                    <a:pos x="10" y="0"/>
                  </a:cxn>
                </a:cxnLst>
                <a:rect l="0" t="0" r="r" b="b"/>
                <a:pathLst>
                  <a:path w="12" h="44">
                    <a:moveTo>
                      <a:pt x="10" y="0"/>
                    </a:moveTo>
                    <a:lnTo>
                      <a:pt x="12" y="6"/>
                    </a:lnTo>
                    <a:lnTo>
                      <a:pt x="10" y="12"/>
                    </a:lnTo>
                    <a:lnTo>
                      <a:pt x="10" y="26"/>
                    </a:lnTo>
                    <a:lnTo>
                      <a:pt x="10" y="34"/>
                    </a:lnTo>
                    <a:lnTo>
                      <a:pt x="6" y="38"/>
                    </a:lnTo>
                    <a:lnTo>
                      <a:pt x="0" y="44"/>
                    </a:lnTo>
                    <a:lnTo>
                      <a:pt x="0" y="10"/>
                    </a:lnTo>
                    <a:lnTo>
                      <a:pt x="6" y="4"/>
                    </a:lnTo>
                    <a:lnTo>
                      <a:pt x="10" y="0"/>
                    </a:lnTo>
                    <a:close/>
                  </a:path>
                </a:pathLst>
              </a:custGeom>
              <a:grpFill/>
              <a:ln w="3175">
                <a:solidFill>
                  <a:schemeClr val="accent3"/>
                </a:solidFill>
                <a:prstDash val="solid"/>
                <a:round/>
                <a:headEnd/>
                <a:tailEnd/>
              </a:ln>
            </p:spPr>
            <p:txBody>
              <a:bodyPr/>
              <a:lstStyle/>
              <a:p>
                <a:pPr>
                  <a:defRPr/>
                </a:pPr>
                <a:endParaRPr lang="en-GB"/>
              </a:p>
            </p:txBody>
          </p:sp>
          <p:sp>
            <p:nvSpPr>
              <p:cNvPr id="19" name="Freeform 64"/>
              <p:cNvSpPr>
                <a:spLocks/>
              </p:cNvSpPr>
              <p:nvPr/>
            </p:nvSpPr>
            <p:spPr bwMode="gray">
              <a:xfrm>
                <a:off x="1272" y="2337"/>
                <a:ext cx="34" cy="22"/>
              </a:xfrm>
              <a:custGeom>
                <a:avLst/>
                <a:gdLst/>
                <a:ahLst/>
                <a:cxnLst>
                  <a:cxn ang="0">
                    <a:pos x="0" y="10"/>
                  </a:cxn>
                  <a:cxn ang="0">
                    <a:pos x="12" y="0"/>
                  </a:cxn>
                  <a:cxn ang="0">
                    <a:pos x="18" y="4"/>
                  </a:cxn>
                  <a:cxn ang="0">
                    <a:pos x="24" y="8"/>
                  </a:cxn>
                  <a:cxn ang="0">
                    <a:pos x="32" y="10"/>
                  </a:cxn>
                  <a:cxn ang="0">
                    <a:pos x="34" y="14"/>
                  </a:cxn>
                  <a:cxn ang="0">
                    <a:pos x="30" y="20"/>
                  </a:cxn>
                  <a:cxn ang="0">
                    <a:pos x="26" y="22"/>
                  </a:cxn>
                  <a:cxn ang="0">
                    <a:pos x="16" y="18"/>
                  </a:cxn>
                  <a:cxn ang="0">
                    <a:pos x="8" y="14"/>
                  </a:cxn>
                  <a:cxn ang="0">
                    <a:pos x="0" y="10"/>
                  </a:cxn>
                </a:cxnLst>
                <a:rect l="0" t="0" r="r" b="b"/>
                <a:pathLst>
                  <a:path w="34" h="22">
                    <a:moveTo>
                      <a:pt x="0" y="10"/>
                    </a:moveTo>
                    <a:lnTo>
                      <a:pt x="12" y="0"/>
                    </a:lnTo>
                    <a:lnTo>
                      <a:pt x="18" y="4"/>
                    </a:lnTo>
                    <a:lnTo>
                      <a:pt x="24" y="8"/>
                    </a:lnTo>
                    <a:lnTo>
                      <a:pt x="32" y="10"/>
                    </a:lnTo>
                    <a:lnTo>
                      <a:pt x="34" y="14"/>
                    </a:lnTo>
                    <a:lnTo>
                      <a:pt x="30" y="20"/>
                    </a:lnTo>
                    <a:lnTo>
                      <a:pt x="26" y="22"/>
                    </a:lnTo>
                    <a:lnTo>
                      <a:pt x="16" y="18"/>
                    </a:lnTo>
                    <a:lnTo>
                      <a:pt x="8" y="14"/>
                    </a:lnTo>
                    <a:lnTo>
                      <a:pt x="0" y="10"/>
                    </a:lnTo>
                    <a:close/>
                  </a:path>
                </a:pathLst>
              </a:custGeom>
              <a:grpFill/>
              <a:ln w="3175">
                <a:solidFill>
                  <a:schemeClr val="accent3"/>
                </a:solidFill>
                <a:prstDash val="solid"/>
                <a:round/>
                <a:headEnd/>
                <a:tailEnd/>
              </a:ln>
            </p:spPr>
            <p:txBody>
              <a:bodyPr/>
              <a:lstStyle/>
              <a:p>
                <a:pPr>
                  <a:defRPr/>
                </a:pPr>
                <a:endParaRPr lang="en-GB"/>
              </a:p>
            </p:txBody>
          </p:sp>
          <p:sp>
            <p:nvSpPr>
              <p:cNvPr id="20" name="Freeform 65"/>
              <p:cNvSpPr>
                <a:spLocks/>
              </p:cNvSpPr>
              <p:nvPr/>
            </p:nvSpPr>
            <p:spPr bwMode="gray">
              <a:xfrm>
                <a:off x="1284" y="2315"/>
                <a:ext cx="96" cy="48"/>
              </a:xfrm>
              <a:custGeom>
                <a:avLst/>
                <a:gdLst/>
                <a:ahLst/>
                <a:cxnLst>
                  <a:cxn ang="0">
                    <a:pos x="12" y="6"/>
                  </a:cxn>
                  <a:cxn ang="0">
                    <a:pos x="26" y="2"/>
                  </a:cxn>
                  <a:cxn ang="0">
                    <a:pos x="34" y="2"/>
                  </a:cxn>
                  <a:cxn ang="0">
                    <a:pos x="42" y="4"/>
                  </a:cxn>
                  <a:cxn ang="0">
                    <a:pos x="52" y="2"/>
                  </a:cxn>
                  <a:cxn ang="0">
                    <a:pos x="64" y="0"/>
                  </a:cxn>
                  <a:cxn ang="0">
                    <a:pos x="74" y="0"/>
                  </a:cxn>
                  <a:cxn ang="0">
                    <a:pos x="80" y="0"/>
                  </a:cxn>
                  <a:cxn ang="0">
                    <a:pos x="84" y="4"/>
                  </a:cxn>
                  <a:cxn ang="0">
                    <a:pos x="96" y="12"/>
                  </a:cxn>
                  <a:cxn ang="0">
                    <a:pos x="94" y="16"/>
                  </a:cxn>
                  <a:cxn ang="0">
                    <a:pos x="88" y="18"/>
                  </a:cxn>
                  <a:cxn ang="0">
                    <a:pos x="80" y="18"/>
                  </a:cxn>
                  <a:cxn ang="0">
                    <a:pos x="70" y="18"/>
                  </a:cxn>
                  <a:cxn ang="0">
                    <a:pos x="64" y="22"/>
                  </a:cxn>
                  <a:cxn ang="0">
                    <a:pos x="56" y="30"/>
                  </a:cxn>
                  <a:cxn ang="0">
                    <a:pos x="48" y="32"/>
                  </a:cxn>
                  <a:cxn ang="0">
                    <a:pos x="42" y="34"/>
                  </a:cxn>
                  <a:cxn ang="0">
                    <a:pos x="40" y="42"/>
                  </a:cxn>
                  <a:cxn ang="0">
                    <a:pos x="36" y="46"/>
                  </a:cxn>
                  <a:cxn ang="0">
                    <a:pos x="30" y="48"/>
                  </a:cxn>
                  <a:cxn ang="0">
                    <a:pos x="30" y="42"/>
                  </a:cxn>
                  <a:cxn ang="0">
                    <a:pos x="28" y="36"/>
                  </a:cxn>
                  <a:cxn ang="0">
                    <a:pos x="22" y="36"/>
                  </a:cxn>
                  <a:cxn ang="0">
                    <a:pos x="20" y="32"/>
                  </a:cxn>
                  <a:cxn ang="0">
                    <a:pos x="6" y="26"/>
                  </a:cxn>
                  <a:cxn ang="0">
                    <a:pos x="0" y="22"/>
                  </a:cxn>
                  <a:cxn ang="0">
                    <a:pos x="12" y="6"/>
                  </a:cxn>
                </a:cxnLst>
                <a:rect l="0" t="0" r="r" b="b"/>
                <a:pathLst>
                  <a:path w="96" h="48">
                    <a:moveTo>
                      <a:pt x="12" y="6"/>
                    </a:moveTo>
                    <a:lnTo>
                      <a:pt x="26" y="2"/>
                    </a:lnTo>
                    <a:lnTo>
                      <a:pt x="34" y="2"/>
                    </a:lnTo>
                    <a:lnTo>
                      <a:pt x="42" y="4"/>
                    </a:lnTo>
                    <a:lnTo>
                      <a:pt x="52" y="2"/>
                    </a:lnTo>
                    <a:lnTo>
                      <a:pt x="64" y="0"/>
                    </a:lnTo>
                    <a:lnTo>
                      <a:pt x="74" y="0"/>
                    </a:lnTo>
                    <a:lnTo>
                      <a:pt x="80" y="0"/>
                    </a:lnTo>
                    <a:lnTo>
                      <a:pt x="84" y="4"/>
                    </a:lnTo>
                    <a:lnTo>
                      <a:pt x="96" y="12"/>
                    </a:lnTo>
                    <a:lnTo>
                      <a:pt x="94" y="16"/>
                    </a:lnTo>
                    <a:lnTo>
                      <a:pt x="88" y="18"/>
                    </a:lnTo>
                    <a:lnTo>
                      <a:pt x="80" y="18"/>
                    </a:lnTo>
                    <a:lnTo>
                      <a:pt x="70" y="18"/>
                    </a:lnTo>
                    <a:lnTo>
                      <a:pt x="64" y="22"/>
                    </a:lnTo>
                    <a:lnTo>
                      <a:pt x="56" y="30"/>
                    </a:lnTo>
                    <a:lnTo>
                      <a:pt x="48"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grpFill/>
              <a:ln w="3175">
                <a:solidFill>
                  <a:schemeClr val="accent3"/>
                </a:solidFill>
                <a:prstDash val="solid"/>
                <a:round/>
                <a:headEnd/>
                <a:tailEnd/>
              </a:ln>
            </p:spPr>
            <p:txBody>
              <a:bodyPr/>
              <a:lstStyle/>
              <a:p>
                <a:pPr>
                  <a:defRPr/>
                </a:pPr>
                <a:endParaRPr lang="en-GB"/>
              </a:p>
            </p:txBody>
          </p:sp>
          <p:sp>
            <p:nvSpPr>
              <p:cNvPr id="21" name="Freeform 66"/>
              <p:cNvSpPr>
                <a:spLocks/>
              </p:cNvSpPr>
              <p:nvPr/>
            </p:nvSpPr>
            <p:spPr bwMode="gray">
              <a:xfrm>
                <a:off x="1314" y="2331"/>
                <a:ext cx="64" cy="66"/>
              </a:xfrm>
              <a:custGeom>
                <a:avLst/>
                <a:gdLst/>
                <a:ahLst/>
                <a:cxnLst>
                  <a:cxn ang="0">
                    <a:pos x="54" y="66"/>
                  </a:cxn>
                  <a:cxn ang="0">
                    <a:pos x="44" y="62"/>
                  </a:cxn>
                  <a:cxn ang="0">
                    <a:pos x="26" y="60"/>
                  </a:cxn>
                  <a:cxn ang="0">
                    <a:pos x="14" y="50"/>
                  </a:cxn>
                  <a:cxn ang="0">
                    <a:pos x="6" y="42"/>
                  </a:cxn>
                  <a:cxn ang="0">
                    <a:pos x="0" y="32"/>
                  </a:cxn>
                  <a:cxn ang="0">
                    <a:pos x="10" y="26"/>
                  </a:cxn>
                  <a:cxn ang="0">
                    <a:pos x="12" y="18"/>
                  </a:cxn>
                  <a:cxn ang="0">
                    <a:pos x="26" y="14"/>
                  </a:cxn>
                  <a:cxn ang="0">
                    <a:pos x="34" y="6"/>
                  </a:cxn>
                  <a:cxn ang="0">
                    <a:pos x="40" y="2"/>
                  </a:cxn>
                  <a:cxn ang="0">
                    <a:pos x="50" y="2"/>
                  </a:cxn>
                  <a:cxn ang="0">
                    <a:pos x="58" y="2"/>
                  </a:cxn>
                  <a:cxn ang="0">
                    <a:pos x="64" y="0"/>
                  </a:cxn>
                  <a:cxn ang="0">
                    <a:pos x="64" y="6"/>
                  </a:cxn>
                  <a:cxn ang="0">
                    <a:pos x="62" y="18"/>
                  </a:cxn>
                  <a:cxn ang="0">
                    <a:pos x="58" y="30"/>
                  </a:cxn>
                  <a:cxn ang="0">
                    <a:pos x="56" y="42"/>
                  </a:cxn>
                  <a:cxn ang="0">
                    <a:pos x="56" y="52"/>
                  </a:cxn>
                  <a:cxn ang="0">
                    <a:pos x="54" y="66"/>
                  </a:cxn>
                </a:cxnLst>
                <a:rect l="0" t="0" r="r" b="b"/>
                <a:pathLst>
                  <a:path w="64" h="66">
                    <a:moveTo>
                      <a:pt x="54" y="66"/>
                    </a:moveTo>
                    <a:lnTo>
                      <a:pt x="44" y="62"/>
                    </a:lnTo>
                    <a:lnTo>
                      <a:pt x="26" y="60"/>
                    </a:lnTo>
                    <a:lnTo>
                      <a:pt x="14" y="50"/>
                    </a:lnTo>
                    <a:lnTo>
                      <a:pt x="6" y="42"/>
                    </a:lnTo>
                    <a:lnTo>
                      <a:pt x="0" y="32"/>
                    </a:lnTo>
                    <a:lnTo>
                      <a:pt x="10" y="26"/>
                    </a:lnTo>
                    <a:lnTo>
                      <a:pt x="12" y="18"/>
                    </a:lnTo>
                    <a:lnTo>
                      <a:pt x="26" y="14"/>
                    </a:lnTo>
                    <a:lnTo>
                      <a:pt x="34" y="6"/>
                    </a:lnTo>
                    <a:lnTo>
                      <a:pt x="40" y="2"/>
                    </a:lnTo>
                    <a:lnTo>
                      <a:pt x="50" y="2"/>
                    </a:lnTo>
                    <a:lnTo>
                      <a:pt x="58" y="2"/>
                    </a:lnTo>
                    <a:lnTo>
                      <a:pt x="64" y="0"/>
                    </a:lnTo>
                    <a:lnTo>
                      <a:pt x="64" y="6"/>
                    </a:lnTo>
                    <a:lnTo>
                      <a:pt x="62" y="18"/>
                    </a:lnTo>
                    <a:lnTo>
                      <a:pt x="58" y="30"/>
                    </a:lnTo>
                    <a:lnTo>
                      <a:pt x="56" y="42"/>
                    </a:lnTo>
                    <a:lnTo>
                      <a:pt x="56" y="52"/>
                    </a:lnTo>
                    <a:lnTo>
                      <a:pt x="54" y="66"/>
                    </a:lnTo>
                    <a:close/>
                  </a:path>
                </a:pathLst>
              </a:custGeom>
              <a:grpFill/>
              <a:ln w="3175">
                <a:solidFill>
                  <a:schemeClr val="accent3"/>
                </a:solidFill>
                <a:prstDash val="solid"/>
                <a:round/>
                <a:headEnd/>
                <a:tailEnd/>
              </a:ln>
            </p:spPr>
            <p:txBody>
              <a:bodyPr/>
              <a:lstStyle/>
              <a:p>
                <a:pPr>
                  <a:defRPr/>
                </a:pPr>
                <a:endParaRPr lang="en-GB"/>
              </a:p>
            </p:txBody>
          </p:sp>
          <p:sp>
            <p:nvSpPr>
              <p:cNvPr id="22" name="Freeform 67"/>
              <p:cNvSpPr>
                <a:spLocks/>
              </p:cNvSpPr>
              <p:nvPr/>
            </p:nvSpPr>
            <p:spPr bwMode="gray">
              <a:xfrm>
                <a:off x="1338" y="2391"/>
                <a:ext cx="50" cy="44"/>
              </a:xfrm>
              <a:custGeom>
                <a:avLst/>
                <a:gdLst/>
                <a:ahLst/>
                <a:cxnLst>
                  <a:cxn ang="0">
                    <a:pos x="18" y="20"/>
                  </a:cxn>
                  <a:cxn ang="0">
                    <a:pos x="12" y="16"/>
                  </a:cxn>
                  <a:cxn ang="0">
                    <a:pos x="10" y="22"/>
                  </a:cxn>
                  <a:cxn ang="0">
                    <a:pos x="8" y="24"/>
                  </a:cxn>
                  <a:cxn ang="0">
                    <a:pos x="2" y="20"/>
                  </a:cxn>
                  <a:cxn ang="0">
                    <a:pos x="0" y="16"/>
                  </a:cxn>
                  <a:cxn ang="0">
                    <a:pos x="0" y="10"/>
                  </a:cxn>
                  <a:cxn ang="0">
                    <a:pos x="2" y="6"/>
                  </a:cxn>
                  <a:cxn ang="0">
                    <a:pos x="2" y="0"/>
                  </a:cxn>
                  <a:cxn ang="0">
                    <a:pos x="18" y="2"/>
                  </a:cxn>
                  <a:cxn ang="0">
                    <a:pos x="30" y="6"/>
                  </a:cxn>
                  <a:cxn ang="0">
                    <a:pos x="34" y="10"/>
                  </a:cxn>
                  <a:cxn ang="0">
                    <a:pos x="42" y="18"/>
                  </a:cxn>
                  <a:cxn ang="0">
                    <a:pos x="48" y="24"/>
                  </a:cxn>
                  <a:cxn ang="0">
                    <a:pos x="50" y="28"/>
                  </a:cxn>
                  <a:cxn ang="0">
                    <a:pos x="46" y="30"/>
                  </a:cxn>
                  <a:cxn ang="0">
                    <a:pos x="44" y="36"/>
                  </a:cxn>
                  <a:cxn ang="0">
                    <a:pos x="42" y="42"/>
                  </a:cxn>
                  <a:cxn ang="0">
                    <a:pos x="38" y="44"/>
                  </a:cxn>
                  <a:cxn ang="0">
                    <a:pos x="34" y="32"/>
                  </a:cxn>
                  <a:cxn ang="0">
                    <a:pos x="28" y="26"/>
                  </a:cxn>
                  <a:cxn ang="0">
                    <a:pos x="24" y="24"/>
                  </a:cxn>
                  <a:cxn ang="0">
                    <a:pos x="18" y="20"/>
                  </a:cxn>
                </a:cxnLst>
                <a:rect l="0" t="0" r="r" b="b"/>
                <a:pathLst>
                  <a:path w="50" h="44">
                    <a:moveTo>
                      <a:pt x="18" y="20"/>
                    </a:moveTo>
                    <a:lnTo>
                      <a:pt x="12" y="16"/>
                    </a:lnTo>
                    <a:lnTo>
                      <a:pt x="10" y="22"/>
                    </a:lnTo>
                    <a:lnTo>
                      <a:pt x="8" y="24"/>
                    </a:lnTo>
                    <a:lnTo>
                      <a:pt x="2" y="20"/>
                    </a:lnTo>
                    <a:lnTo>
                      <a:pt x="0" y="16"/>
                    </a:lnTo>
                    <a:lnTo>
                      <a:pt x="0" y="10"/>
                    </a:lnTo>
                    <a:lnTo>
                      <a:pt x="2" y="6"/>
                    </a:lnTo>
                    <a:lnTo>
                      <a:pt x="2" y="0"/>
                    </a:lnTo>
                    <a:lnTo>
                      <a:pt x="18" y="2"/>
                    </a:lnTo>
                    <a:lnTo>
                      <a:pt x="30" y="6"/>
                    </a:lnTo>
                    <a:lnTo>
                      <a:pt x="34" y="10"/>
                    </a:lnTo>
                    <a:lnTo>
                      <a:pt x="42" y="18"/>
                    </a:lnTo>
                    <a:lnTo>
                      <a:pt x="48" y="24"/>
                    </a:lnTo>
                    <a:lnTo>
                      <a:pt x="50" y="28"/>
                    </a:lnTo>
                    <a:lnTo>
                      <a:pt x="46" y="30"/>
                    </a:lnTo>
                    <a:lnTo>
                      <a:pt x="44" y="36"/>
                    </a:lnTo>
                    <a:lnTo>
                      <a:pt x="42" y="42"/>
                    </a:lnTo>
                    <a:lnTo>
                      <a:pt x="38" y="44"/>
                    </a:lnTo>
                    <a:lnTo>
                      <a:pt x="34" y="32"/>
                    </a:lnTo>
                    <a:lnTo>
                      <a:pt x="28" y="26"/>
                    </a:lnTo>
                    <a:lnTo>
                      <a:pt x="24" y="24"/>
                    </a:lnTo>
                    <a:lnTo>
                      <a:pt x="18" y="20"/>
                    </a:lnTo>
                    <a:close/>
                  </a:path>
                </a:pathLst>
              </a:custGeom>
              <a:grpFill/>
              <a:ln w="3175">
                <a:solidFill>
                  <a:schemeClr val="accent3"/>
                </a:solidFill>
                <a:prstDash val="solid"/>
                <a:round/>
                <a:headEnd/>
                <a:tailEnd/>
              </a:ln>
            </p:spPr>
            <p:txBody>
              <a:bodyPr/>
              <a:lstStyle/>
              <a:p>
                <a:pPr>
                  <a:defRPr/>
                </a:pPr>
                <a:endParaRPr lang="en-GB"/>
              </a:p>
            </p:txBody>
          </p:sp>
          <p:sp>
            <p:nvSpPr>
              <p:cNvPr id="23" name="Freeform 68"/>
              <p:cNvSpPr>
                <a:spLocks/>
              </p:cNvSpPr>
              <p:nvPr/>
            </p:nvSpPr>
            <p:spPr bwMode="gray">
              <a:xfrm>
                <a:off x="1376" y="2417"/>
                <a:ext cx="102" cy="38"/>
              </a:xfrm>
              <a:custGeom>
                <a:avLst/>
                <a:gdLst/>
                <a:ahLst/>
                <a:cxnLst>
                  <a:cxn ang="0">
                    <a:pos x="88" y="34"/>
                  </a:cxn>
                  <a:cxn ang="0">
                    <a:pos x="82" y="32"/>
                  </a:cxn>
                  <a:cxn ang="0">
                    <a:pos x="80" y="28"/>
                  </a:cxn>
                  <a:cxn ang="0">
                    <a:pos x="80" y="22"/>
                  </a:cxn>
                  <a:cxn ang="0">
                    <a:pos x="80" y="16"/>
                  </a:cxn>
                  <a:cxn ang="0">
                    <a:pos x="78" y="12"/>
                  </a:cxn>
                  <a:cxn ang="0">
                    <a:pos x="72" y="10"/>
                  </a:cxn>
                  <a:cxn ang="0">
                    <a:pos x="66" y="10"/>
                  </a:cxn>
                  <a:cxn ang="0">
                    <a:pos x="62" y="12"/>
                  </a:cxn>
                  <a:cxn ang="0">
                    <a:pos x="60" y="16"/>
                  </a:cxn>
                  <a:cxn ang="0">
                    <a:pos x="52" y="18"/>
                  </a:cxn>
                  <a:cxn ang="0">
                    <a:pos x="48" y="22"/>
                  </a:cxn>
                  <a:cxn ang="0">
                    <a:pos x="50" y="26"/>
                  </a:cxn>
                  <a:cxn ang="0">
                    <a:pos x="52" y="30"/>
                  </a:cxn>
                  <a:cxn ang="0">
                    <a:pos x="52" y="36"/>
                  </a:cxn>
                  <a:cxn ang="0">
                    <a:pos x="44" y="38"/>
                  </a:cxn>
                  <a:cxn ang="0">
                    <a:pos x="38" y="32"/>
                  </a:cxn>
                  <a:cxn ang="0">
                    <a:pos x="32" y="26"/>
                  </a:cxn>
                  <a:cxn ang="0">
                    <a:pos x="26" y="22"/>
                  </a:cxn>
                  <a:cxn ang="0">
                    <a:pos x="18" y="20"/>
                  </a:cxn>
                  <a:cxn ang="0">
                    <a:pos x="14" y="18"/>
                  </a:cxn>
                  <a:cxn ang="0">
                    <a:pos x="8" y="20"/>
                  </a:cxn>
                  <a:cxn ang="0">
                    <a:pos x="0" y="18"/>
                  </a:cxn>
                  <a:cxn ang="0">
                    <a:pos x="4" y="14"/>
                  </a:cxn>
                  <a:cxn ang="0">
                    <a:pos x="6" y="8"/>
                  </a:cxn>
                  <a:cxn ang="0">
                    <a:pos x="12" y="2"/>
                  </a:cxn>
                  <a:cxn ang="0">
                    <a:pos x="18" y="4"/>
                  </a:cxn>
                  <a:cxn ang="0">
                    <a:pos x="22" y="8"/>
                  </a:cxn>
                  <a:cxn ang="0">
                    <a:pos x="30" y="12"/>
                  </a:cxn>
                  <a:cxn ang="0">
                    <a:pos x="38" y="12"/>
                  </a:cxn>
                  <a:cxn ang="0">
                    <a:pos x="44" y="10"/>
                  </a:cxn>
                  <a:cxn ang="0">
                    <a:pos x="52" y="6"/>
                  </a:cxn>
                  <a:cxn ang="0">
                    <a:pos x="62" y="2"/>
                  </a:cxn>
                  <a:cxn ang="0">
                    <a:pos x="72" y="0"/>
                  </a:cxn>
                  <a:cxn ang="0">
                    <a:pos x="82" y="2"/>
                  </a:cxn>
                  <a:cxn ang="0">
                    <a:pos x="88" y="6"/>
                  </a:cxn>
                  <a:cxn ang="0">
                    <a:pos x="94" y="10"/>
                  </a:cxn>
                  <a:cxn ang="0">
                    <a:pos x="98" y="16"/>
                  </a:cxn>
                  <a:cxn ang="0">
                    <a:pos x="102" y="20"/>
                  </a:cxn>
                  <a:cxn ang="0">
                    <a:pos x="100" y="26"/>
                  </a:cxn>
                  <a:cxn ang="0">
                    <a:pos x="94" y="30"/>
                  </a:cxn>
                  <a:cxn ang="0">
                    <a:pos x="88" y="34"/>
                  </a:cxn>
                </a:cxnLst>
                <a:rect l="0" t="0" r="r" b="b"/>
                <a:pathLst>
                  <a:path w="102" h="38">
                    <a:moveTo>
                      <a:pt x="88" y="34"/>
                    </a:moveTo>
                    <a:lnTo>
                      <a:pt x="82" y="32"/>
                    </a:lnTo>
                    <a:lnTo>
                      <a:pt x="80" y="28"/>
                    </a:lnTo>
                    <a:lnTo>
                      <a:pt x="80" y="22"/>
                    </a:lnTo>
                    <a:lnTo>
                      <a:pt x="80" y="16"/>
                    </a:lnTo>
                    <a:lnTo>
                      <a:pt x="78" y="12"/>
                    </a:lnTo>
                    <a:lnTo>
                      <a:pt x="72" y="10"/>
                    </a:lnTo>
                    <a:lnTo>
                      <a:pt x="66" y="10"/>
                    </a:lnTo>
                    <a:lnTo>
                      <a:pt x="62" y="12"/>
                    </a:lnTo>
                    <a:lnTo>
                      <a:pt x="60" y="16"/>
                    </a:lnTo>
                    <a:lnTo>
                      <a:pt x="52" y="18"/>
                    </a:lnTo>
                    <a:lnTo>
                      <a:pt x="48" y="22"/>
                    </a:lnTo>
                    <a:lnTo>
                      <a:pt x="50" y="26"/>
                    </a:lnTo>
                    <a:lnTo>
                      <a:pt x="52" y="30"/>
                    </a:lnTo>
                    <a:lnTo>
                      <a:pt x="52" y="36"/>
                    </a:lnTo>
                    <a:lnTo>
                      <a:pt x="44" y="38"/>
                    </a:lnTo>
                    <a:lnTo>
                      <a:pt x="38" y="32"/>
                    </a:lnTo>
                    <a:lnTo>
                      <a:pt x="32" y="26"/>
                    </a:lnTo>
                    <a:lnTo>
                      <a:pt x="26" y="22"/>
                    </a:lnTo>
                    <a:lnTo>
                      <a:pt x="18" y="20"/>
                    </a:lnTo>
                    <a:lnTo>
                      <a:pt x="14" y="18"/>
                    </a:lnTo>
                    <a:lnTo>
                      <a:pt x="8" y="20"/>
                    </a:lnTo>
                    <a:lnTo>
                      <a:pt x="0" y="18"/>
                    </a:lnTo>
                    <a:lnTo>
                      <a:pt x="4" y="14"/>
                    </a:lnTo>
                    <a:lnTo>
                      <a:pt x="6" y="8"/>
                    </a:lnTo>
                    <a:lnTo>
                      <a:pt x="12" y="2"/>
                    </a:lnTo>
                    <a:lnTo>
                      <a:pt x="18" y="4"/>
                    </a:lnTo>
                    <a:lnTo>
                      <a:pt x="22" y="8"/>
                    </a:lnTo>
                    <a:lnTo>
                      <a:pt x="30" y="12"/>
                    </a:lnTo>
                    <a:lnTo>
                      <a:pt x="38" y="12"/>
                    </a:lnTo>
                    <a:lnTo>
                      <a:pt x="44" y="10"/>
                    </a:lnTo>
                    <a:lnTo>
                      <a:pt x="52" y="6"/>
                    </a:lnTo>
                    <a:lnTo>
                      <a:pt x="62" y="2"/>
                    </a:lnTo>
                    <a:lnTo>
                      <a:pt x="72" y="0"/>
                    </a:lnTo>
                    <a:lnTo>
                      <a:pt x="82" y="2"/>
                    </a:lnTo>
                    <a:lnTo>
                      <a:pt x="88" y="6"/>
                    </a:lnTo>
                    <a:lnTo>
                      <a:pt x="94" y="10"/>
                    </a:lnTo>
                    <a:lnTo>
                      <a:pt x="98" y="16"/>
                    </a:lnTo>
                    <a:lnTo>
                      <a:pt x="102" y="20"/>
                    </a:lnTo>
                    <a:lnTo>
                      <a:pt x="100" y="26"/>
                    </a:lnTo>
                    <a:lnTo>
                      <a:pt x="94" y="30"/>
                    </a:lnTo>
                    <a:lnTo>
                      <a:pt x="88" y="34"/>
                    </a:lnTo>
                    <a:close/>
                  </a:path>
                </a:pathLst>
              </a:custGeom>
              <a:grpFill/>
              <a:ln w="3175">
                <a:solidFill>
                  <a:schemeClr val="accent3"/>
                </a:solidFill>
                <a:prstDash val="solid"/>
                <a:round/>
                <a:headEnd/>
                <a:tailEnd/>
              </a:ln>
            </p:spPr>
            <p:txBody>
              <a:bodyPr/>
              <a:lstStyle/>
              <a:p>
                <a:pPr>
                  <a:defRPr/>
                </a:pPr>
                <a:endParaRPr lang="en-GB"/>
              </a:p>
            </p:txBody>
          </p:sp>
          <p:sp>
            <p:nvSpPr>
              <p:cNvPr id="24" name="Freeform 69"/>
              <p:cNvSpPr>
                <a:spLocks/>
              </p:cNvSpPr>
              <p:nvPr/>
            </p:nvSpPr>
            <p:spPr bwMode="gray">
              <a:xfrm>
                <a:off x="1354" y="2195"/>
                <a:ext cx="166" cy="56"/>
              </a:xfrm>
              <a:custGeom>
                <a:avLst/>
                <a:gdLst/>
                <a:ahLst/>
                <a:cxnLst>
                  <a:cxn ang="0">
                    <a:pos x="148" y="56"/>
                  </a:cxn>
                  <a:cxn ang="0">
                    <a:pos x="140" y="52"/>
                  </a:cxn>
                  <a:cxn ang="0">
                    <a:pos x="130" y="52"/>
                  </a:cxn>
                  <a:cxn ang="0">
                    <a:pos x="124" y="56"/>
                  </a:cxn>
                  <a:cxn ang="0">
                    <a:pos x="116" y="54"/>
                  </a:cxn>
                  <a:cxn ang="0">
                    <a:pos x="118" y="46"/>
                  </a:cxn>
                  <a:cxn ang="0">
                    <a:pos x="116" y="40"/>
                  </a:cxn>
                  <a:cxn ang="0">
                    <a:pos x="104" y="40"/>
                  </a:cxn>
                  <a:cxn ang="0">
                    <a:pos x="100" y="32"/>
                  </a:cxn>
                  <a:cxn ang="0">
                    <a:pos x="94" y="30"/>
                  </a:cxn>
                  <a:cxn ang="0">
                    <a:pos x="80" y="26"/>
                  </a:cxn>
                  <a:cxn ang="0">
                    <a:pos x="76" y="22"/>
                  </a:cxn>
                  <a:cxn ang="0">
                    <a:pos x="62" y="18"/>
                  </a:cxn>
                  <a:cxn ang="0">
                    <a:pos x="48" y="16"/>
                  </a:cxn>
                  <a:cxn ang="0">
                    <a:pos x="44" y="12"/>
                  </a:cxn>
                  <a:cxn ang="0">
                    <a:pos x="34" y="10"/>
                  </a:cxn>
                  <a:cxn ang="0">
                    <a:pos x="28" y="14"/>
                  </a:cxn>
                  <a:cxn ang="0">
                    <a:pos x="20" y="18"/>
                  </a:cxn>
                  <a:cxn ang="0">
                    <a:pos x="12" y="22"/>
                  </a:cxn>
                  <a:cxn ang="0">
                    <a:pos x="0" y="22"/>
                  </a:cxn>
                  <a:cxn ang="0">
                    <a:pos x="2" y="16"/>
                  </a:cxn>
                  <a:cxn ang="0">
                    <a:pos x="10" y="6"/>
                  </a:cxn>
                  <a:cxn ang="0">
                    <a:pos x="26" y="2"/>
                  </a:cxn>
                  <a:cxn ang="0">
                    <a:pos x="40" y="0"/>
                  </a:cxn>
                  <a:cxn ang="0">
                    <a:pos x="58" y="0"/>
                  </a:cxn>
                  <a:cxn ang="0">
                    <a:pos x="74" y="4"/>
                  </a:cxn>
                  <a:cxn ang="0">
                    <a:pos x="88" y="10"/>
                  </a:cxn>
                  <a:cxn ang="0">
                    <a:pos x="104" y="14"/>
                  </a:cxn>
                  <a:cxn ang="0">
                    <a:pos x="110" y="20"/>
                  </a:cxn>
                  <a:cxn ang="0">
                    <a:pos x="116" y="24"/>
                  </a:cxn>
                  <a:cxn ang="0">
                    <a:pos x="130" y="30"/>
                  </a:cxn>
                  <a:cxn ang="0">
                    <a:pos x="142" y="34"/>
                  </a:cxn>
                  <a:cxn ang="0">
                    <a:pos x="154" y="40"/>
                  </a:cxn>
                  <a:cxn ang="0">
                    <a:pos x="166" y="46"/>
                  </a:cxn>
                  <a:cxn ang="0">
                    <a:pos x="160" y="50"/>
                  </a:cxn>
                  <a:cxn ang="0">
                    <a:pos x="152" y="52"/>
                  </a:cxn>
                  <a:cxn ang="0">
                    <a:pos x="150" y="56"/>
                  </a:cxn>
                  <a:cxn ang="0">
                    <a:pos x="148" y="56"/>
                  </a:cxn>
                </a:cxnLst>
                <a:rect l="0" t="0" r="r" b="b"/>
                <a:pathLst>
                  <a:path w="166" h="56">
                    <a:moveTo>
                      <a:pt x="148" y="56"/>
                    </a:moveTo>
                    <a:lnTo>
                      <a:pt x="140" y="52"/>
                    </a:lnTo>
                    <a:lnTo>
                      <a:pt x="130" y="52"/>
                    </a:lnTo>
                    <a:lnTo>
                      <a:pt x="124" y="56"/>
                    </a:lnTo>
                    <a:lnTo>
                      <a:pt x="116" y="54"/>
                    </a:lnTo>
                    <a:lnTo>
                      <a:pt x="118" y="46"/>
                    </a:lnTo>
                    <a:lnTo>
                      <a:pt x="116" y="40"/>
                    </a:lnTo>
                    <a:lnTo>
                      <a:pt x="104" y="40"/>
                    </a:lnTo>
                    <a:lnTo>
                      <a:pt x="100" y="32"/>
                    </a:lnTo>
                    <a:lnTo>
                      <a:pt x="94" y="30"/>
                    </a:lnTo>
                    <a:lnTo>
                      <a:pt x="80" y="26"/>
                    </a:lnTo>
                    <a:lnTo>
                      <a:pt x="76" y="22"/>
                    </a:lnTo>
                    <a:lnTo>
                      <a:pt x="62" y="18"/>
                    </a:lnTo>
                    <a:lnTo>
                      <a:pt x="48" y="16"/>
                    </a:lnTo>
                    <a:lnTo>
                      <a:pt x="44" y="12"/>
                    </a:lnTo>
                    <a:lnTo>
                      <a:pt x="34" y="10"/>
                    </a:lnTo>
                    <a:lnTo>
                      <a:pt x="28" y="14"/>
                    </a:lnTo>
                    <a:lnTo>
                      <a:pt x="20" y="18"/>
                    </a:lnTo>
                    <a:lnTo>
                      <a:pt x="12" y="22"/>
                    </a:lnTo>
                    <a:lnTo>
                      <a:pt x="0" y="22"/>
                    </a:lnTo>
                    <a:lnTo>
                      <a:pt x="2" y="16"/>
                    </a:lnTo>
                    <a:lnTo>
                      <a:pt x="10" y="6"/>
                    </a:lnTo>
                    <a:lnTo>
                      <a:pt x="26" y="2"/>
                    </a:lnTo>
                    <a:lnTo>
                      <a:pt x="40" y="0"/>
                    </a:lnTo>
                    <a:lnTo>
                      <a:pt x="58" y="0"/>
                    </a:lnTo>
                    <a:lnTo>
                      <a:pt x="74" y="4"/>
                    </a:lnTo>
                    <a:lnTo>
                      <a:pt x="88" y="10"/>
                    </a:lnTo>
                    <a:lnTo>
                      <a:pt x="104" y="14"/>
                    </a:lnTo>
                    <a:lnTo>
                      <a:pt x="110" y="20"/>
                    </a:lnTo>
                    <a:lnTo>
                      <a:pt x="116" y="24"/>
                    </a:lnTo>
                    <a:lnTo>
                      <a:pt x="130" y="30"/>
                    </a:lnTo>
                    <a:lnTo>
                      <a:pt x="142" y="34"/>
                    </a:lnTo>
                    <a:lnTo>
                      <a:pt x="154" y="40"/>
                    </a:lnTo>
                    <a:lnTo>
                      <a:pt x="166" y="46"/>
                    </a:lnTo>
                    <a:lnTo>
                      <a:pt x="160" y="50"/>
                    </a:lnTo>
                    <a:lnTo>
                      <a:pt x="152" y="52"/>
                    </a:lnTo>
                    <a:lnTo>
                      <a:pt x="150" y="56"/>
                    </a:lnTo>
                    <a:lnTo>
                      <a:pt x="148" y="56"/>
                    </a:lnTo>
                    <a:close/>
                  </a:path>
                </a:pathLst>
              </a:custGeom>
              <a:grpFill/>
              <a:ln w="3175">
                <a:solidFill>
                  <a:schemeClr val="accent3"/>
                </a:solidFill>
                <a:prstDash val="solid"/>
                <a:round/>
                <a:headEnd/>
                <a:tailEnd/>
              </a:ln>
            </p:spPr>
            <p:txBody>
              <a:bodyPr/>
              <a:lstStyle/>
              <a:p>
                <a:pPr>
                  <a:defRPr/>
                </a:pPr>
                <a:endParaRPr lang="en-GB"/>
              </a:p>
            </p:txBody>
          </p:sp>
          <p:sp>
            <p:nvSpPr>
              <p:cNvPr id="25" name="Freeform 70"/>
              <p:cNvSpPr>
                <a:spLocks/>
              </p:cNvSpPr>
              <p:nvPr/>
            </p:nvSpPr>
            <p:spPr bwMode="gray">
              <a:xfrm>
                <a:off x="1520" y="2247"/>
                <a:ext cx="44" cy="30"/>
              </a:xfrm>
              <a:custGeom>
                <a:avLst/>
                <a:gdLst/>
                <a:ahLst/>
                <a:cxnLst>
                  <a:cxn ang="0">
                    <a:pos x="0" y="28"/>
                  </a:cxn>
                  <a:cxn ang="0">
                    <a:pos x="16" y="30"/>
                  </a:cxn>
                  <a:cxn ang="0">
                    <a:pos x="32" y="30"/>
                  </a:cxn>
                  <a:cxn ang="0">
                    <a:pos x="40" y="30"/>
                  </a:cxn>
                  <a:cxn ang="0">
                    <a:pos x="40" y="24"/>
                  </a:cxn>
                  <a:cxn ang="0">
                    <a:pos x="36" y="20"/>
                  </a:cxn>
                  <a:cxn ang="0">
                    <a:pos x="42" y="18"/>
                  </a:cxn>
                  <a:cxn ang="0">
                    <a:pos x="44" y="14"/>
                  </a:cxn>
                  <a:cxn ang="0">
                    <a:pos x="42" y="4"/>
                  </a:cxn>
                  <a:cxn ang="0">
                    <a:pos x="32" y="2"/>
                  </a:cxn>
                  <a:cxn ang="0">
                    <a:pos x="24" y="0"/>
                  </a:cxn>
                  <a:cxn ang="0">
                    <a:pos x="16" y="2"/>
                  </a:cxn>
                  <a:cxn ang="0">
                    <a:pos x="22" y="6"/>
                  </a:cxn>
                  <a:cxn ang="0">
                    <a:pos x="28" y="14"/>
                  </a:cxn>
                  <a:cxn ang="0">
                    <a:pos x="28" y="20"/>
                  </a:cxn>
                  <a:cxn ang="0">
                    <a:pos x="20" y="20"/>
                  </a:cxn>
                  <a:cxn ang="0">
                    <a:pos x="14" y="18"/>
                  </a:cxn>
                  <a:cxn ang="0">
                    <a:pos x="6" y="20"/>
                  </a:cxn>
                  <a:cxn ang="0">
                    <a:pos x="0" y="20"/>
                  </a:cxn>
                  <a:cxn ang="0">
                    <a:pos x="0" y="28"/>
                  </a:cxn>
                </a:cxnLst>
                <a:rect l="0" t="0" r="r" b="b"/>
                <a:pathLst>
                  <a:path w="44" h="30">
                    <a:moveTo>
                      <a:pt x="0" y="28"/>
                    </a:moveTo>
                    <a:lnTo>
                      <a:pt x="16" y="30"/>
                    </a:lnTo>
                    <a:lnTo>
                      <a:pt x="32" y="30"/>
                    </a:lnTo>
                    <a:lnTo>
                      <a:pt x="40" y="30"/>
                    </a:lnTo>
                    <a:lnTo>
                      <a:pt x="40" y="24"/>
                    </a:lnTo>
                    <a:lnTo>
                      <a:pt x="36" y="20"/>
                    </a:lnTo>
                    <a:lnTo>
                      <a:pt x="42" y="18"/>
                    </a:lnTo>
                    <a:lnTo>
                      <a:pt x="44" y="14"/>
                    </a:lnTo>
                    <a:lnTo>
                      <a:pt x="42" y="4"/>
                    </a:lnTo>
                    <a:lnTo>
                      <a:pt x="32" y="2"/>
                    </a:lnTo>
                    <a:lnTo>
                      <a:pt x="24" y="0"/>
                    </a:lnTo>
                    <a:lnTo>
                      <a:pt x="16" y="2"/>
                    </a:lnTo>
                    <a:lnTo>
                      <a:pt x="22" y="6"/>
                    </a:lnTo>
                    <a:lnTo>
                      <a:pt x="28" y="14"/>
                    </a:lnTo>
                    <a:lnTo>
                      <a:pt x="28" y="20"/>
                    </a:lnTo>
                    <a:lnTo>
                      <a:pt x="20" y="20"/>
                    </a:lnTo>
                    <a:lnTo>
                      <a:pt x="14" y="18"/>
                    </a:lnTo>
                    <a:lnTo>
                      <a:pt x="6" y="20"/>
                    </a:lnTo>
                    <a:lnTo>
                      <a:pt x="0" y="20"/>
                    </a:lnTo>
                    <a:lnTo>
                      <a:pt x="0" y="28"/>
                    </a:lnTo>
                    <a:close/>
                  </a:path>
                </a:pathLst>
              </a:custGeom>
              <a:grpFill/>
              <a:ln w="3175">
                <a:solidFill>
                  <a:schemeClr val="accent3"/>
                </a:solidFill>
                <a:prstDash val="solid"/>
                <a:round/>
                <a:headEnd/>
                <a:tailEnd/>
              </a:ln>
            </p:spPr>
            <p:txBody>
              <a:bodyPr/>
              <a:lstStyle/>
              <a:p>
                <a:pPr>
                  <a:defRPr/>
                </a:pPr>
                <a:endParaRPr lang="en-GB"/>
              </a:p>
            </p:txBody>
          </p:sp>
          <p:sp>
            <p:nvSpPr>
              <p:cNvPr id="26" name="Freeform 71"/>
              <p:cNvSpPr>
                <a:spLocks/>
              </p:cNvSpPr>
              <p:nvPr/>
            </p:nvSpPr>
            <p:spPr bwMode="gray">
              <a:xfrm>
                <a:off x="1458" y="2269"/>
                <a:ext cx="32" cy="18"/>
              </a:xfrm>
              <a:custGeom>
                <a:avLst/>
                <a:gdLst/>
                <a:ahLst/>
                <a:cxnLst>
                  <a:cxn ang="0">
                    <a:pos x="0" y="6"/>
                  </a:cxn>
                  <a:cxn ang="0">
                    <a:pos x="6" y="0"/>
                  </a:cxn>
                  <a:cxn ang="0">
                    <a:pos x="14" y="0"/>
                  </a:cxn>
                  <a:cxn ang="0">
                    <a:pos x="20" y="2"/>
                  </a:cxn>
                  <a:cxn ang="0">
                    <a:pos x="28" y="6"/>
                  </a:cxn>
                  <a:cxn ang="0">
                    <a:pos x="32" y="10"/>
                  </a:cxn>
                  <a:cxn ang="0">
                    <a:pos x="24" y="14"/>
                  </a:cxn>
                  <a:cxn ang="0">
                    <a:pos x="18" y="14"/>
                  </a:cxn>
                  <a:cxn ang="0">
                    <a:pos x="14" y="18"/>
                  </a:cxn>
                  <a:cxn ang="0">
                    <a:pos x="10" y="12"/>
                  </a:cxn>
                  <a:cxn ang="0">
                    <a:pos x="6" y="8"/>
                  </a:cxn>
                  <a:cxn ang="0">
                    <a:pos x="0" y="6"/>
                  </a:cxn>
                </a:cxnLst>
                <a:rect l="0" t="0" r="r" b="b"/>
                <a:pathLst>
                  <a:path w="32" h="18">
                    <a:moveTo>
                      <a:pt x="0" y="6"/>
                    </a:moveTo>
                    <a:lnTo>
                      <a:pt x="6" y="0"/>
                    </a:lnTo>
                    <a:lnTo>
                      <a:pt x="14" y="0"/>
                    </a:lnTo>
                    <a:lnTo>
                      <a:pt x="20" y="2"/>
                    </a:lnTo>
                    <a:lnTo>
                      <a:pt x="28" y="6"/>
                    </a:lnTo>
                    <a:lnTo>
                      <a:pt x="32" y="10"/>
                    </a:lnTo>
                    <a:lnTo>
                      <a:pt x="24" y="14"/>
                    </a:lnTo>
                    <a:lnTo>
                      <a:pt x="18" y="14"/>
                    </a:lnTo>
                    <a:lnTo>
                      <a:pt x="14" y="18"/>
                    </a:lnTo>
                    <a:lnTo>
                      <a:pt x="10" y="12"/>
                    </a:lnTo>
                    <a:lnTo>
                      <a:pt x="6" y="8"/>
                    </a:lnTo>
                    <a:lnTo>
                      <a:pt x="0" y="6"/>
                    </a:lnTo>
                    <a:close/>
                  </a:path>
                </a:pathLst>
              </a:custGeom>
              <a:grpFill/>
              <a:ln w="3175">
                <a:solidFill>
                  <a:schemeClr val="accent3"/>
                </a:solidFill>
                <a:prstDash val="solid"/>
                <a:round/>
                <a:headEnd/>
                <a:tailEnd/>
              </a:ln>
            </p:spPr>
            <p:txBody>
              <a:bodyPr/>
              <a:lstStyle/>
              <a:p>
                <a:pPr>
                  <a:defRPr/>
                </a:pPr>
                <a:endParaRPr lang="en-GB"/>
              </a:p>
            </p:txBody>
          </p:sp>
          <p:sp>
            <p:nvSpPr>
              <p:cNvPr id="27" name="Freeform 72"/>
              <p:cNvSpPr>
                <a:spLocks/>
              </p:cNvSpPr>
              <p:nvPr/>
            </p:nvSpPr>
            <p:spPr bwMode="gray">
              <a:xfrm>
                <a:off x="1556" y="2251"/>
                <a:ext cx="58" cy="36"/>
              </a:xfrm>
              <a:custGeom>
                <a:avLst/>
                <a:gdLst/>
                <a:ahLst/>
                <a:cxnLst>
                  <a:cxn ang="0">
                    <a:pos x="6" y="0"/>
                  </a:cxn>
                  <a:cxn ang="0">
                    <a:pos x="16" y="2"/>
                  </a:cxn>
                  <a:cxn ang="0">
                    <a:pos x="24" y="2"/>
                  </a:cxn>
                  <a:cxn ang="0">
                    <a:pos x="34" y="4"/>
                  </a:cxn>
                  <a:cxn ang="0">
                    <a:pos x="40" y="6"/>
                  </a:cxn>
                  <a:cxn ang="0">
                    <a:pos x="46" y="10"/>
                  </a:cxn>
                  <a:cxn ang="0">
                    <a:pos x="56" y="16"/>
                  </a:cxn>
                  <a:cxn ang="0">
                    <a:pos x="58" y="20"/>
                  </a:cxn>
                  <a:cxn ang="0">
                    <a:pos x="54" y="24"/>
                  </a:cxn>
                  <a:cxn ang="0">
                    <a:pos x="44" y="22"/>
                  </a:cxn>
                  <a:cxn ang="0">
                    <a:pos x="38" y="22"/>
                  </a:cxn>
                  <a:cxn ang="0">
                    <a:pos x="30" y="24"/>
                  </a:cxn>
                  <a:cxn ang="0">
                    <a:pos x="24" y="24"/>
                  </a:cxn>
                  <a:cxn ang="0">
                    <a:pos x="20" y="20"/>
                  </a:cxn>
                  <a:cxn ang="0">
                    <a:pos x="14" y="22"/>
                  </a:cxn>
                  <a:cxn ang="0">
                    <a:pos x="12" y="28"/>
                  </a:cxn>
                  <a:cxn ang="0">
                    <a:pos x="12" y="34"/>
                  </a:cxn>
                  <a:cxn ang="0">
                    <a:pos x="8" y="36"/>
                  </a:cxn>
                  <a:cxn ang="0">
                    <a:pos x="4" y="30"/>
                  </a:cxn>
                  <a:cxn ang="0">
                    <a:pos x="4" y="26"/>
                  </a:cxn>
                  <a:cxn ang="0">
                    <a:pos x="4" y="20"/>
                  </a:cxn>
                  <a:cxn ang="0">
                    <a:pos x="0" y="16"/>
                  </a:cxn>
                  <a:cxn ang="0">
                    <a:pos x="6" y="14"/>
                  </a:cxn>
                  <a:cxn ang="0">
                    <a:pos x="8" y="10"/>
                  </a:cxn>
                  <a:cxn ang="0">
                    <a:pos x="6" y="0"/>
                  </a:cxn>
                </a:cxnLst>
                <a:rect l="0" t="0" r="r" b="b"/>
                <a:pathLst>
                  <a:path w="58" h="36">
                    <a:moveTo>
                      <a:pt x="6" y="0"/>
                    </a:moveTo>
                    <a:lnTo>
                      <a:pt x="16" y="2"/>
                    </a:lnTo>
                    <a:lnTo>
                      <a:pt x="24" y="2"/>
                    </a:lnTo>
                    <a:lnTo>
                      <a:pt x="34" y="4"/>
                    </a:lnTo>
                    <a:lnTo>
                      <a:pt x="40" y="6"/>
                    </a:lnTo>
                    <a:lnTo>
                      <a:pt x="46" y="10"/>
                    </a:lnTo>
                    <a:lnTo>
                      <a:pt x="56" y="16"/>
                    </a:lnTo>
                    <a:lnTo>
                      <a:pt x="58" y="20"/>
                    </a:lnTo>
                    <a:lnTo>
                      <a:pt x="54" y="24"/>
                    </a:lnTo>
                    <a:lnTo>
                      <a:pt x="44" y="22"/>
                    </a:lnTo>
                    <a:lnTo>
                      <a:pt x="38" y="22"/>
                    </a:lnTo>
                    <a:lnTo>
                      <a:pt x="30" y="24"/>
                    </a:lnTo>
                    <a:lnTo>
                      <a:pt x="24" y="24"/>
                    </a:lnTo>
                    <a:lnTo>
                      <a:pt x="20" y="20"/>
                    </a:lnTo>
                    <a:lnTo>
                      <a:pt x="14" y="22"/>
                    </a:lnTo>
                    <a:lnTo>
                      <a:pt x="12" y="28"/>
                    </a:lnTo>
                    <a:lnTo>
                      <a:pt x="12" y="34"/>
                    </a:lnTo>
                    <a:lnTo>
                      <a:pt x="8" y="36"/>
                    </a:lnTo>
                    <a:lnTo>
                      <a:pt x="4" y="30"/>
                    </a:lnTo>
                    <a:lnTo>
                      <a:pt x="4" y="26"/>
                    </a:lnTo>
                    <a:lnTo>
                      <a:pt x="4" y="20"/>
                    </a:lnTo>
                    <a:lnTo>
                      <a:pt x="0" y="16"/>
                    </a:lnTo>
                    <a:lnTo>
                      <a:pt x="6" y="14"/>
                    </a:lnTo>
                    <a:lnTo>
                      <a:pt x="8" y="10"/>
                    </a:lnTo>
                    <a:lnTo>
                      <a:pt x="6" y="0"/>
                    </a:lnTo>
                    <a:close/>
                  </a:path>
                </a:pathLst>
              </a:custGeom>
              <a:grpFill/>
              <a:ln w="3175">
                <a:solidFill>
                  <a:schemeClr val="accent3"/>
                </a:solidFill>
                <a:prstDash val="solid"/>
                <a:round/>
                <a:headEnd/>
                <a:tailEnd/>
              </a:ln>
            </p:spPr>
            <p:txBody>
              <a:bodyPr/>
              <a:lstStyle/>
              <a:p>
                <a:pPr>
                  <a:defRPr/>
                </a:pPr>
                <a:endParaRPr lang="en-GB"/>
              </a:p>
            </p:txBody>
          </p:sp>
          <p:sp>
            <p:nvSpPr>
              <p:cNvPr id="28" name="Freeform 73"/>
              <p:cNvSpPr>
                <a:spLocks/>
              </p:cNvSpPr>
              <p:nvPr/>
            </p:nvSpPr>
            <p:spPr bwMode="gray">
              <a:xfrm>
                <a:off x="1632" y="2271"/>
                <a:ext cx="26" cy="10"/>
              </a:xfrm>
              <a:custGeom>
                <a:avLst/>
                <a:gdLst/>
                <a:ahLst/>
                <a:cxnLst>
                  <a:cxn ang="0">
                    <a:pos x="18" y="0"/>
                  </a:cxn>
                  <a:cxn ang="0">
                    <a:pos x="8" y="0"/>
                  </a:cxn>
                  <a:cxn ang="0">
                    <a:pos x="0" y="4"/>
                  </a:cxn>
                  <a:cxn ang="0">
                    <a:pos x="4" y="10"/>
                  </a:cxn>
                  <a:cxn ang="0">
                    <a:pos x="12" y="10"/>
                  </a:cxn>
                  <a:cxn ang="0">
                    <a:pos x="22" y="10"/>
                  </a:cxn>
                  <a:cxn ang="0">
                    <a:pos x="26" y="8"/>
                  </a:cxn>
                  <a:cxn ang="0">
                    <a:pos x="26" y="4"/>
                  </a:cxn>
                  <a:cxn ang="0">
                    <a:pos x="22" y="0"/>
                  </a:cxn>
                  <a:cxn ang="0">
                    <a:pos x="18" y="0"/>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grpFill/>
              <a:ln w="3175">
                <a:solidFill>
                  <a:schemeClr val="accent3"/>
                </a:solidFill>
                <a:prstDash val="solid"/>
                <a:round/>
                <a:headEnd/>
                <a:tailEnd/>
              </a:ln>
            </p:spPr>
            <p:txBody>
              <a:bodyPr/>
              <a:lstStyle/>
              <a:p>
                <a:pPr>
                  <a:defRPr/>
                </a:pPr>
                <a:endParaRPr lang="en-GB"/>
              </a:p>
            </p:txBody>
          </p:sp>
          <p:sp>
            <p:nvSpPr>
              <p:cNvPr id="29" name="Freeform 74"/>
              <p:cNvSpPr>
                <a:spLocks/>
              </p:cNvSpPr>
              <p:nvPr/>
            </p:nvSpPr>
            <p:spPr bwMode="gray">
              <a:xfrm>
                <a:off x="1456" y="2161"/>
                <a:ext cx="12" cy="16"/>
              </a:xfrm>
              <a:custGeom>
                <a:avLst/>
                <a:gdLst/>
                <a:ahLst/>
                <a:cxnLst>
                  <a:cxn ang="0">
                    <a:pos x="8" y="4"/>
                  </a:cxn>
                  <a:cxn ang="0">
                    <a:pos x="2" y="0"/>
                  </a:cxn>
                  <a:cxn ang="0">
                    <a:pos x="0" y="8"/>
                  </a:cxn>
                  <a:cxn ang="0">
                    <a:pos x="6" y="12"/>
                  </a:cxn>
                  <a:cxn ang="0">
                    <a:pos x="10" y="16"/>
                  </a:cxn>
                  <a:cxn ang="0">
                    <a:pos x="12" y="10"/>
                  </a:cxn>
                  <a:cxn ang="0">
                    <a:pos x="8" y="4"/>
                  </a:cxn>
                </a:cxnLst>
                <a:rect l="0" t="0" r="r" b="b"/>
                <a:pathLst>
                  <a:path w="12" h="16">
                    <a:moveTo>
                      <a:pt x="8" y="4"/>
                    </a:moveTo>
                    <a:lnTo>
                      <a:pt x="2" y="0"/>
                    </a:lnTo>
                    <a:lnTo>
                      <a:pt x="0" y="8"/>
                    </a:lnTo>
                    <a:lnTo>
                      <a:pt x="6" y="12"/>
                    </a:lnTo>
                    <a:lnTo>
                      <a:pt x="10" y="16"/>
                    </a:lnTo>
                    <a:lnTo>
                      <a:pt x="12" y="10"/>
                    </a:lnTo>
                    <a:lnTo>
                      <a:pt x="8" y="4"/>
                    </a:lnTo>
                    <a:close/>
                  </a:path>
                </a:pathLst>
              </a:custGeom>
              <a:grpFill/>
              <a:ln w="3175">
                <a:solidFill>
                  <a:schemeClr val="accent3"/>
                </a:solidFill>
                <a:prstDash val="solid"/>
                <a:round/>
                <a:headEnd/>
                <a:tailEnd/>
              </a:ln>
            </p:spPr>
            <p:txBody>
              <a:bodyPr/>
              <a:lstStyle/>
              <a:p>
                <a:pPr>
                  <a:defRPr/>
                </a:pPr>
                <a:endParaRPr lang="en-GB"/>
              </a:p>
            </p:txBody>
          </p:sp>
          <p:sp>
            <p:nvSpPr>
              <p:cNvPr id="30" name="Freeform 75"/>
              <p:cNvSpPr>
                <a:spLocks/>
              </p:cNvSpPr>
              <p:nvPr/>
            </p:nvSpPr>
            <p:spPr bwMode="gray">
              <a:xfrm>
                <a:off x="1668" y="2033"/>
                <a:ext cx="12" cy="8"/>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grpFill/>
              <a:ln w="3175">
                <a:solidFill>
                  <a:schemeClr val="accent3"/>
                </a:solidFill>
                <a:prstDash val="solid"/>
                <a:round/>
                <a:headEnd/>
                <a:tailEnd/>
              </a:ln>
            </p:spPr>
            <p:txBody>
              <a:bodyPr/>
              <a:lstStyle/>
              <a:p>
                <a:pPr>
                  <a:defRPr/>
                </a:pPr>
                <a:endParaRPr lang="en-GB"/>
              </a:p>
            </p:txBody>
          </p:sp>
        </p:grpSp>
      </p:grpSp>
      <p:grpSp>
        <p:nvGrpSpPr>
          <p:cNvPr id="14" name="Group 95"/>
          <p:cNvGrpSpPr>
            <a:grpSpLocks/>
          </p:cNvGrpSpPr>
          <p:nvPr userDrawn="1"/>
        </p:nvGrpSpPr>
        <p:grpSpPr bwMode="gray">
          <a:xfrm>
            <a:off x="3744071" y="4450248"/>
            <a:ext cx="1100374" cy="1837404"/>
            <a:chOff x="1410" y="2371"/>
            <a:chExt cx="736" cy="1184"/>
          </a:xfrm>
          <a:solidFill>
            <a:schemeClr val="accent3"/>
          </a:solidFill>
        </p:grpSpPr>
        <p:sp>
          <p:nvSpPr>
            <p:cNvPr id="78" name="Freeform 77"/>
            <p:cNvSpPr>
              <a:spLocks/>
            </p:cNvSpPr>
            <p:nvPr/>
          </p:nvSpPr>
          <p:spPr bwMode="gray">
            <a:xfrm>
              <a:off x="1450" y="2371"/>
              <a:ext cx="186" cy="266"/>
            </a:xfrm>
            <a:custGeom>
              <a:avLst/>
              <a:gdLst/>
              <a:ahLst/>
              <a:cxnLst>
                <a:cxn ang="0">
                  <a:pos x="30" y="72"/>
                </a:cxn>
                <a:cxn ang="0">
                  <a:pos x="34" y="58"/>
                </a:cxn>
                <a:cxn ang="0">
                  <a:pos x="50" y="42"/>
                </a:cxn>
                <a:cxn ang="0">
                  <a:pos x="54" y="28"/>
                </a:cxn>
                <a:cxn ang="0">
                  <a:pos x="74" y="20"/>
                </a:cxn>
                <a:cxn ang="0">
                  <a:pos x="88" y="16"/>
                </a:cxn>
                <a:cxn ang="0">
                  <a:pos x="104" y="6"/>
                </a:cxn>
                <a:cxn ang="0">
                  <a:pos x="116" y="0"/>
                </a:cxn>
                <a:cxn ang="0">
                  <a:pos x="118" y="10"/>
                </a:cxn>
                <a:cxn ang="0">
                  <a:pos x="106" y="18"/>
                </a:cxn>
                <a:cxn ang="0">
                  <a:pos x="92" y="34"/>
                </a:cxn>
                <a:cxn ang="0">
                  <a:pos x="92" y="54"/>
                </a:cxn>
                <a:cxn ang="0">
                  <a:pos x="100" y="64"/>
                </a:cxn>
                <a:cxn ang="0">
                  <a:pos x="102" y="82"/>
                </a:cxn>
                <a:cxn ang="0">
                  <a:pos x="136" y="84"/>
                </a:cxn>
                <a:cxn ang="0">
                  <a:pos x="176" y="96"/>
                </a:cxn>
                <a:cxn ang="0">
                  <a:pos x="176" y="110"/>
                </a:cxn>
                <a:cxn ang="0">
                  <a:pos x="176" y="128"/>
                </a:cxn>
                <a:cxn ang="0">
                  <a:pos x="178" y="136"/>
                </a:cxn>
                <a:cxn ang="0">
                  <a:pos x="180" y="150"/>
                </a:cxn>
                <a:cxn ang="0">
                  <a:pos x="184" y="162"/>
                </a:cxn>
                <a:cxn ang="0">
                  <a:pos x="178" y="168"/>
                </a:cxn>
                <a:cxn ang="0">
                  <a:pos x="168" y="170"/>
                </a:cxn>
                <a:cxn ang="0">
                  <a:pos x="140" y="172"/>
                </a:cxn>
                <a:cxn ang="0">
                  <a:pos x="138" y="176"/>
                </a:cxn>
                <a:cxn ang="0">
                  <a:pos x="146" y="180"/>
                </a:cxn>
                <a:cxn ang="0">
                  <a:pos x="152" y="188"/>
                </a:cxn>
                <a:cxn ang="0">
                  <a:pos x="142" y="186"/>
                </a:cxn>
                <a:cxn ang="0">
                  <a:pos x="140" y="200"/>
                </a:cxn>
                <a:cxn ang="0">
                  <a:pos x="148" y="220"/>
                </a:cxn>
                <a:cxn ang="0">
                  <a:pos x="144" y="252"/>
                </a:cxn>
                <a:cxn ang="0">
                  <a:pos x="132" y="262"/>
                </a:cxn>
                <a:cxn ang="0">
                  <a:pos x="136" y="246"/>
                </a:cxn>
                <a:cxn ang="0">
                  <a:pos x="132" y="234"/>
                </a:cxn>
                <a:cxn ang="0">
                  <a:pos x="86" y="224"/>
                </a:cxn>
                <a:cxn ang="0">
                  <a:pos x="64" y="200"/>
                </a:cxn>
                <a:cxn ang="0">
                  <a:pos x="38" y="192"/>
                </a:cxn>
                <a:cxn ang="0">
                  <a:pos x="16" y="186"/>
                </a:cxn>
                <a:cxn ang="0">
                  <a:pos x="4" y="168"/>
                </a:cxn>
                <a:cxn ang="0">
                  <a:pos x="12" y="158"/>
                </a:cxn>
                <a:cxn ang="0">
                  <a:pos x="24" y="138"/>
                </a:cxn>
                <a:cxn ang="0">
                  <a:pos x="24" y="110"/>
                </a:cxn>
                <a:cxn ang="0">
                  <a:pos x="20" y="90"/>
                </a:cxn>
                <a:cxn ang="0">
                  <a:pos x="26" y="72"/>
                </a:cxn>
              </a:cxnLst>
              <a:rect l="0" t="0" r="r" b="b"/>
              <a:pathLst>
                <a:path w="186" h="266">
                  <a:moveTo>
                    <a:pt x="28" y="66"/>
                  </a:moveTo>
                  <a:lnTo>
                    <a:pt x="30" y="72"/>
                  </a:lnTo>
                  <a:lnTo>
                    <a:pt x="34" y="68"/>
                  </a:lnTo>
                  <a:lnTo>
                    <a:pt x="34" y="58"/>
                  </a:lnTo>
                  <a:lnTo>
                    <a:pt x="44" y="50"/>
                  </a:lnTo>
                  <a:lnTo>
                    <a:pt x="50" y="42"/>
                  </a:lnTo>
                  <a:lnTo>
                    <a:pt x="52" y="36"/>
                  </a:lnTo>
                  <a:lnTo>
                    <a:pt x="54" y="28"/>
                  </a:lnTo>
                  <a:lnTo>
                    <a:pt x="68" y="20"/>
                  </a:lnTo>
                  <a:lnTo>
                    <a:pt x="74" y="20"/>
                  </a:lnTo>
                  <a:lnTo>
                    <a:pt x="78" y="16"/>
                  </a:lnTo>
                  <a:lnTo>
                    <a:pt x="88" y="16"/>
                  </a:lnTo>
                  <a:lnTo>
                    <a:pt x="96" y="12"/>
                  </a:lnTo>
                  <a:lnTo>
                    <a:pt x="104" y="6"/>
                  </a:lnTo>
                  <a:lnTo>
                    <a:pt x="110" y="0"/>
                  </a:lnTo>
                  <a:lnTo>
                    <a:pt x="116" y="0"/>
                  </a:lnTo>
                  <a:lnTo>
                    <a:pt x="120" y="2"/>
                  </a:lnTo>
                  <a:lnTo>
                    <a:pt x="118" y="10"/>
                  </a:lnTo>
                  <a:lnTo>
                    <a:pt x="112" y="14"/>
                  </a:lnTo>
                  <a:lnTo>
                    <a:pt x="106" y="18"/>
                  </a:lnTo>
                  <a:lnTo>
                    <a:pt x="96" y="26"/>
                  </a:lnTo>
                  <a:lnTo>
                    <a:pt x="92" y="34"/>
                  </a:lnTo>
                  <a:lnTo>
                    <a:pt x="90" y="48"/>
                  </a:lnTo>
                  <a:lnTo>
                    <a:pt x="92" y="54"/>
                  </a:lnTo>
                  <a:lnTo>
                    <a:pt x="96" y="60"/>
                  </a:lnTo>
                  <a:lnTo>
                    <a:pt x="100" y="64"/>
                  </a:lnTo>
                  <a:lnTo>
                    <a:pt x="102" y="68"/>
                  </a:lnTo>
                  <a:lnTo>
                    <a:pt x="102" y="82"/>
                  </a:lnTo>
                  <a:lnTo>
                    <a:pt x="108" y="86"/>
                  </a:lnTo>
                  <a:lnTo>
                    <a:pt x="136" y="84"/>
                  </a:lnTo>
                  <a:lnTo>
                    <a:pt x="148" y="98"/>
                  </a:lnTo>
                  <a:lnTo>
                    <a:pt x="176" y="96"/>
                  </a:lnTo>
                  <a:lnTo>
                    <a:pt x="182" y="102"/>
                  </a:lnTo>
                  <a:lnTo>
                    <a:pt x="176" y="110"/>
                  </a:lnTo>
                  <a:lnTo>
                    <a:pt x="176" y="120"/>
                  </a:lnTo>
                  <a:lnTo>
                    <a:pt x="176" y="128"/>
                  </a:lnTo>
                  <a:lnTo>
                    <a:pt x="176" y="136"/>
                  </a:lnTo>
                  <a:lnTo>
                    <a:pt x="178" y="136"/>
                  </a:lnTo>
                  <a:lnTo>
                    <a:pt x="180" y="138"/>
                  </a:lnTo>
                  <a:lnTo>
                    <a:pt x="180" y="150"/>
                  </a:lnTo>
                  <a:lnTo>
                    <a:pt x="180" y="160"/>
                  </a:lnTo>
                  <a:lnTo>
                    <a:pt x="184" y="162"/>
                  </a:lnTo>
                  <a:lnTo>
                    <a:pt x="186" y="172"/>
                  </a:lnTo>
                  <a:lnTo>
                    <a:pt x="178" y="168"/>
                  </a:lnTo>
                  <a:lnTo>
                    <a:pt x="174" y="168"/>
                  </a:lnTo>
                  <a:lnTo>
                    <a:pt x="168" y="170"/>
                  </a:lnTo>
                  <a:lnTo>
                    <a:pt x="150" y="170"/>
                  </a:lnTo>
                  <a:lnTo>
                    <a:pt x="140" y="172"/>
                  </a:lnTo>
                  <a:lnTo>
                    <a:pt x="140" y="174"/>
                  </a:lnTo>
                  <a:lnTo>
                    <a:pt x="138" y="176"/>
                  </a:lnTo>
                  <a:lnTo>
                    <a:pt x="140" y="178"/>
                  </a:lnTo>
                  <a:lnTo>
                    <a:pt x="146" y="180"/>
                  </a:lnTo>
                  <a:lnTo>
                    <a:pt x="152" y="182"/>
                  </a:lnTo>
                  <a:lnTo>
                    <a:pt x="152" y="188"/>
                  </a:lnTo>
                  <a:lnTo>
                    <a:pt x="146" y="186"/>
                  </a:lnTo>
                  <a:lnTo>
                    <a:pt x="142" y="186"/>
                  </a:lnTo>
                  <a:lnTo>
                    <a:pt x="140" y="188"/>
                  </a:lnTo>
                  <a:lnTo>
                    <a:pt x="140" y="200"/>
                  </a:lnTo>
                  <a:lnTo>
                    <a:pt x="146" y="208"/>
                  </a:lnTo>
                  <a:lnTo>
                    <a:pt x="148" y="220"/>
                  </a:lnTo>
                  <a:lnTo>
                    <a:pt x="146" y="234"/>
                  </a:lnTo>
                  <a:lnTo>
                    <a:pt x="144" y="252"/>
                  </a:lnTo>
                  <a:lnTo>
                    <a:pt x="138" y="266"/>
                  </a:lnTo>
                  <a:lnTo>
                    <a:pt x="132" y="262"/>
                  </a:lnTo>
                  <a:lnTo>
                    <a:pt x="132" y="252"/>
                  </a:lnTo>
                  <a:lnTo>
                    <a:pt x="136" y="246"/>
                  </a:lnTo>
                  <a:lnTo>
                    <a:pt x="134" y="240"/>
                  </a:lnTo>
                  <a:lnTo>
                    <a:pt x="132" y="234"/>
                  </a:lnTo>
                  <a:lnTo>
                    <a:pt x="90" y="232"/>
                  </a:lnTo>
                  <a:lnTo>
                    <a:pt x="86" y="224"/>
                  </a:lnTo>
                  <a:lnTo>
                    <a:pt x="74" y="212"/>
                  </a:lnTo>
                  <a:lnTo>
                    <a:pt x="64" y="200"/>
                  </a:lnTo>
                  <a:lnTo>
                    <a:pt x="50" y="196"/>
                  </a:lnTo>
                  <a:lnTo>
                    <a:pt x="38" y="192"/>
                  </a:lnTo>
                  <a:lnTo>
                    <a:pt x="26" y="192"/>
                  </a:lnTo>
                  <a:lnTo>
                    <a:pt x="16" y="186"/>
                  </a:lnTo>
                  <a:lnTo>
                    <a:pt x="0" y="176"/>
                  </a:lnTo>
                  <a:lnTo>
                    <a:pt x="4" y="168"/>
                  </a:lnTo>
                  <a:lnTo>
                    <a:pt x="4" y="158"/>
                  </a:lnTo>
                  <a:lnTo>
                    <a:pt x="12" y="158"/>
                  </a:lnTo>
                  <a:lnTo>
                    <a:pt x="20" y="152"/>
                  </a:lnTo>
                  <a:lnTo>
                    <a:pt x="24" y="138"/>
                  </a:lnTo>
                  <a:lnTo>
                    <a:pt x="24" y="124"/>
                  </a:lnTo>
                  <a:lnTo>
                    <a:pt x="24" y="110"/>
                  </a:lnTo>
                  <a:lnTo>
                    <a:pt x="22" y="96"/>
                  </a:lnTo>
                  <a:lnTo>
                    <a:pt x="20" y="90"/>
                  </a:lnTo>
                  <a:lnTo>
                    <a:pt x="14" y="80"/>
                  </a:lnTo>
                  <a:lnTo>
                    <a:pt x="26" y="72"/>
                  </a:lnTo>
                  <a:lnTo>
                    <a:pt x="28" y="66"/>
                  </a:lnTo>
                  <a:close/>
                </a:path>
              </a:pathLst>
            </a:custGeom>
            <a:grpFill/>
            <a:ln w="3175">
              <a:solidFill>
                <a:schemeClr val="accent3"/>
              </a:solidFill>
              <a:prstDash val="solid"/>
              <a:round/>
              <a:headEnd/>
              <a:tailEnd/>
            </a:ln>
          </p:spPr>
          <p:txBody>
            <a:bodyPr/>
            <a:lstStyle/>
            <a:p>
              <a:pPr>
                <a:defRPr/>
              </a:pPr>
              <a:endParaRPr lang="en-GB"/>
            </a:p>
          </p:txBody>
        </p:sp>
        <p:sp>
          <p:nvSpPr>
            <p:cNvPr id="79" name="Freeform 78"/>
            <p:cNvSpPr>
              <a:spLocks/>
            </p:cNvSpPr>
            <p:nvPr/>
          </p:nvSpPr>
          <p:spPr bwMode="gray">
            <a:xfrm>
              <a:off x="1418" y="2547"/>
              <a:ext cx="88" cy="100"/>
            </a:xfrm>
            <a:custGeom>
              <a:avLst/>
              <a:gdLst/>
              <a:ahLst/>
              <a:cxnLst>
                <a:cxn ang="0">
                  <a:pos x="26" y="100"/>
                </a:cxn>
                <a:cxn ang="0">
                  <a:pos x="20" y="94"/>
                </a:cxn>
                <a:cxn ang="0">
                  <a:pos x="8" y="88"/>
                </a:cxn>
                <a:cxn ang="0">
                  <a:pos x="8" y="76"/>
                </a:cxn>
                <a:cxn ang="0">
                  <a:pos x="14" y="72"/>
                </a:cxn>
                <a:cxn ang="0">
                  <a:pos x="18" y="64"/>
                </a:cxn>
                <a:cxn ang="0">
                  <a:pos x="18" y="58"/>
                </a:cxn>
                <a:cxn ang="0">
                  <a:pos x="14" y="58"/>
                </a:cxn>
                <a:cxn ang="0">
                  <a:pos x="10" y="62"/>
                </a:cxn>
                <a:cxn ang="0">
                  <a:pos x="6" y="62"/>
                </a:cxn>
                <a:cxn ang="0">
                  <a:pos x="0" y="58"/>
                </a:cxn>
                <a:cxn ang="0">
                  <a:pos x="0" y="48"/>
                </a:cxn>
                <a:cxn ang="0">
                  <a:pos x="2" y="38"/>
                </a:cxn>
                <a:cxn ang="0">
                  <a:pos x="6" y="26"/>
                </a:cxn>
                <a:cxn ang="0">
                  <a:pos x="10" y="18"/>
                </a:cxn>
                <a:cxn ang="0">
                  <a:pos x="14" y="12"/>
                </a:cxn>
                <a:cxn ang="0">
                  <a:pos x="22" y="6"/>
                </a:cxn>
                <a:cxn ang="0">
                  <a:pos x="32" y="0"/>
                </a:cxn>
                <a:cxn ang="0">
                  <a:pos x="58" y="16"/>
                </a:cxn>
                <a:cxn ang="0">
                  <a:pos x="70" y="16"/>
                </a:cxn>
                <a:cxn ang="0">
                  <a:pos x="88" y="22"/>
                </a:cxn>
                <a:cxn ang="0">
                  <a:pos x="86" y="30"/>
                </a:cxn>
                <a:cxn ang="0">
                  <a:pos x="86" y="40"/>
                </a:cxn>
                <a:cxn ang="0">
                  <a:pos x="82" y="48"/>
                </a:cxn>
                <a:cxn ang="0">
                  <a:pos x="76" y="56"/>
                </a:cxn>
                <a:cxn ang="0">
                  <a:pos x="68" y="62"/>
                </a:cxn>
                <a:cxn ang="0">
                  <a:pos x="52" y="68"/>
                </a:cxn>
                <a:cxn ang="0">
                  <a:pos x="46" y="74"/>
                </a:cxn>
                <a:cxn ang="0">
                  <a:pos x="40" y="82"/>
                </a:cxn>
                <a:cxn ang="0">
                  <a:pos x="36" y="92"/>
                </a:cxn>
                <a:cxn ang="0">
                  <a:pos x="26" y="100"/>
                </a:cxn>
              </a:cxnLst>
              <a:rect l="0" t="0" r="r" b="b"/>
              <a:pathLst>
                <a:path w="88" h="100">
                  <a:moveTo>
                    <a:pt x="26" y="100"/>
                  </a:moveTo>
                  <a:lnTo>
                    <a:pt x="20" y="94"/>
                  </a:lnTo>
                  <a:lnTo>
                    <a:pt x="8" y="88"/>
                  </a:lnTo>
                  <a:lnTo>
                    <a:pt x="8" y="76"/>
                  </a:lnTo>
                  <a:lnTo>
                    <a:pt x="14" y="72"/>
                  </a:lnTo>
                  <a:lnTo>
                    <a:pt x="18" y="64"/>
                  </a:lnTo>
                  <a:lnTo>
                    <a:pt x="18" y="58"/>
                  </a:lnTo>
                  <a:lnTo>
                    <a:pt x="14" y="58"/>
                  </a:lnTo>
                  <a:lnTo>
                    <a:pt x="10" y="62"/>
                  </a:lnTo>
                  <a:lnTo>
                    <a:pt x="6" y="62"/>
                  </a:lnTo>
                  <a:lnTo>
                    <a:pt x="0" y="58"/>
                  </a:lnTo>
                  <a:lnTo>
                    <a:pt x="0" y="48"/>
                  </a:lnTo>
                  <a:lnTo>
                    <a:pt x="2" y="38"/>
                  </a:lnTo>
                  <a:lnTo>
                    <a:pt x="6" y="26"/>
                  </a:lnTo>
                  <a:lnTo>
                    <a:pt x="10" y="18"/>
                  </a:lnTo>
                  <a:lnTo>
                    <a:pt x="14" y="12"/>
                  </a:lnTo>
                  <a:lnTo>
                    <a:pt x="22" y="6"/>
                  </a:lnTo>
                  <a:lnTo>
                    <a:pt x="32" y="0"/>
                  </a:lnTo>
                  <a:lnTo>
                    <a:pt x="58" y="16"/>
                  </a:lnTo>
                  <a:lnTo>
                    <a:pt x="70" y="16"/>
                  </a:lnTo>
                  <a:lnTo>
                    <a:pt x="88" y="22"/>
                  </a:lnTo>
                  <a:lnTo>
                    <a:pt x="86" y="30"/>
                  </a:lnTo>
                  <a:lnTo>
                    <a:pt x="86" y="40"/>
                  </a:lnTo>
                  <a:lnTo>
                    <a:pt x="82" y="48"/>
                  </a:lnTo>
                  <a:lnTo>
                    <a:pt x="76" y="56"/>
                  </a:lnTo>
                  <a:lnTo>
                    <a:pt x="68" y="62"/>
                  </a:lnTo>
                  <a:lnTo>
                    <a:pt x="52" y="68"/>
                  </a:lnTo>
                  <a:lnTo>
                    <a:pt x="46" y="74"/>
                  </a:lnTo>
                  <a:lnTo>
                    <a:pt x="40" y="82"/>
                  </a:lnTo>
                  <a:lnTo>
                    <a:pt x="36" y="92"/>
                  </a:lnTo>
                  <a:lnTo>
                    <a:pt x="26" y="100"/>
                  </a:lnTo>
                  <a:close/>
                </a:path>
              </a:pathLst>
            </a:custGeom>
            <a:grpFill/>
            <a:ln w="3175">
              <a:solidFill>
                <a:schemeClr val="accent3"/>
              </a:solidFill>
              <a:prstDash val="solid"/>
              <a:round/>
              <a:headEnd/>
              <a:tailEnd/>
            </a:ln>
          </p:spPr>
          <p:txBody>
            <a:bodyPr/>
            <a:lstStyle/>
            <a:p>
              <a:pPr>
                <a:defRPr/>
              </a:pPr>
              <a:endParaRPr lang="en-GB"/>
            </a:p>
          </p:txBody>
        </p:sp>
        <p:sp>
          <p:nvSpPr>
            <p:cNvPr id="80" name="Freeform 79"/>
            <p:cNvSpPr>
              <a:spLocks/>
            </p:cNvSpPr>
            <p:nvPr/>
          </p:nvSpPr>
          <p:spPr bwMode="gray">
            <a:xfrm>
              <a:off x="1716" y="2395"/>
              <a:ext cx="20" cy="16"/>
            </a:xfrm>
            <a:custGeom>
              <a:avLst/>
              <a:gdLst/>
              <a:ahLst/>
              <a:cxnLst>
                <a:cxn ang="0">
                  <a:pos x="12" y="0"/>
                </a:cxn>
                <a:cxn ang="0">
                  <a:pos x="20" y="0"/>
                </a:cxn>
                <a:cxn ang="0">
                  <a:pos x="18" y="10"/>
                </a:cxn>
                <a:cxn ang="0">
                  <a:pos x="14" y="16"/>
                </a:cxn>
                <a:cxn ang="0">
                  <a:pos x="0" y="14"/>
                </a:cxn>
                <a:cxn ang="0">
                  <a:pos x="6" y="6"/>
                </a:cxn>
                <a:cxn ang="0">
                  <a:pos x="10" y="6"/>
                </a:cxn>
                <a:cxn ang="0">
                  <a:pos x="12" y="0"/>
                </a:cxn>
              </a:cxnLst>
              <a:rect l="0" t="0" r="r" b="b"/>
              <a:pathLst>
                <a:path w="20" h="16">
                  <a:moveTo>
                    <a:pt x="12" y="0"/>
                  </a:moveTo>
                  <a:lnTo>
                    <a:pt x="20" y="0"/>
                  </a:lnTo>
                  <a:lnTo>
                    <a:pt x="18" y="10"/>
                  </a:lnTo>
                  <a:lnTo>
                    <a:pt x="14" y="16"/>
                  </a:lnTo>
                  <a:lnTo>
                    <a:pt x="0" y="14"/>
                  </a:lnTo>
                  <a:lnTo>
                    <a:pt x="6" y="6"/>
                  </a:lnTo>
                  <a:lnTo>
                    <a:pt x="10" y="6"/>
                  </a:lnTo>
                  <a:lnTo>
                    <a:pt x="12" y="0"/>
                  </a:lnTo>
                  <a:close/>
                </a:path>
              </a:pathLst>
            </a:custGeom>
            <a:grpFill/>
            <a:ln w="3175">
              <a:solidFill>
                <a:schemeClr val="accent3"/>
              </a:solidFill>
              <a:prstDash val="solid"/>
              <a:round/>
              <a:headEnd/>
              <a:tailEnd/>
            </a:ln>
          </p:spPr>
          <p:txBody>
            <a:bodyPr/>
            <a:lstStyle/>
            <a:p>
              <a:pPr>
                <a:defRPr/>
              </a:pPr>
              <a:endParaRPr lang="en-GB"/>
            </a:p>
          </p:txBody>
        </p:sp>
        <p:sp>
          <p:nvSpPr>
            <p:cNvPr id="81" name="Freeform 80"/>
            <p:cNvSpPr>
              <a:spLocks/>
            </p:cNvSpPr>
            <p:nvPr/>
          </p:nvSpPr>
          <p:spPr bwMode="gray">
            <a:xfrm>
              <a:off x="1540" y="2373"/>
              <a:ext cx="210" cy="184"/>
            </a:xfrm>
            <a:custGeom>
              <a:avLst/>
              <a:gdLst/>
              <a:ahLst/>
              <a:cxnLst>
                <a:cxn ang="0">
                  <a:pos x="46" y="8"/>
                </a:cxn>
                <a:cxn ang="0">
                  <a:pos x="50" y="0"/>
                </a:cxn>
                <a:cxn ang="0">
                  <a:pos x="52" y="12"/>
                </a:cxn>
                <a:cxn ang="0">
                  <a:pos x="70" y="16"/>
                </a:cxn>
                <a:cxn ang="0">
                  <a:pos x="80" y="24"/>
                </a:cxn>
                <a:cxn ang="0">
                  <a:pos x="108" y="28"/>
                </a:cxn>
                <a:cxn ang="0">
                  <a:pos x="138" y="32"/>
                </a:cxn>
                <a:cxn ang="0">
                  <a:pos x="156" y="26"/>
                </a:cxn>
                <a:cxn ang="0">
                  <a:pos x="174" y="28"/>
                </a:cxn>
                <a:cxn ang="0">
                  <a:pos x="162" y="32"/>
                </a:cxn>
                <a:cxn ang="0">
                  <a:pos x="176" y="40"/>
                </a:cxn>
                <a:cxn ang="0">
                  <a:pos x="192" y="46"/>
                </a:cxn>
                <a:cxn ang="0">
                  <a:pos x="188" y="56"/>
                </a:cxn>
                <a:cxn ang="0">
                  <a:pos x="196" y="60"/>
                </a:cxn>
                <a:cxn ang="0">
                  <a:pos x="210" y="62"/>
                </a:cxn>
                <a:cxn ang="0">
                  <a:pos x="200" y="76"/>
                </a:cxn>
                <a:cxn ang="0">
                  <a:pos x="192" y="90"/>
                </a:cxn>
                <a:cxn ang="0">
                  <a:pos x="190" y="104"/>
                </a:cxn>
                <a:cxn ang="0">
                  <a:pos x="196" y="116"/>
                </a:cxn>
                <a:cxn ang="0">
                  <a:pos x="180" y="130"/>
                </a:cxn>
                <a:cxn ang="0">
                  <a:pos x="164" y="136"/>
                </a:cxn>
                <a:cxn ang="0">
                  <a:pos x="148" y="134"/>
                </a:cxn>
                <a:cxn ang="0">
                  <a:pos x="134" y="132"/>
                </a:cxn>
                <a:cxn ang="0">
                  <a:pos x="142" y="148"/>
                </a:cxn>
                <a:cxn ang="0">
                  <a:pos x="154" y="156"/>
                </a:cxn>
                <a:cxn ang="0">
                  <a:pos x="152" y="166"/>
                </a:cxn>
                <a:cxn ang="0">
                  <a:pos x="140" y="168"/>
                </a:cxn>
                <a:cxn ang="0">
                  <a:pos x="116" y="184"/>
                </a:cxn>
                <a:cxn ang="0">
                  <a:pos x="98" y="174"/>
                </a:cxn>
                <a:cxn ang="0">
                  <a:pos x="94" y="160"/>
                </a:cxn>
                <a:cxn ang="0">
                  <a:pos x="90" y="136"/>
                </a:cxn>
                <a:cxn ang="0">
                  <a:pos x="86" y="108"/>
                </a:cxn>
                <a:cxn ang="0">
                  <a:pos x="86" y="94"/>
                </a:cxn>
                <a:cxn ang="0">
                  <a:pos x="46" y="82"/>
                </a:cxn>
                <a:cxn ang="0">
                  <a:pos x="12" y="80"/>
                </a:cxn>
                <a:cxn ang="0">
                  <a:pos x="0" y="46"/>
                </a:cxn>
                <a:cxn ang="0">
                  <a:pos x="8" y="22"/>
                </a:cxn>
                <a:cxn ang="0">
                  <a:pos x="22" y="16"/>
                </a:cxn>
                <a:cxn ang="0">
                  <a:pos x="22" y="30"/>
                </a:cxn>
                <a:cxn ang="0">
                  <a:pos x="18" y="46"/>
                </a:cxn>
                <a:cxn ang="0">
                  <a:pos x="30" y="48"/>
                </a:cxn>
                <a:cxn ang="0">
                  <a:pos x="30" y="32"/>
                </a:cxn>
                <a:cxn ang="0">
                  <a:pos x="32" y="20"/>
                </a:cxn>
                <a:cxn ang="0">
                  <a:pos x="44" y="14"/>
                </a:cxn>
              </a:cxnLst>
              <a:rect l="0" t="0" r="r" b="b"/>
              <a:pathLst>
                <a:path w="210" h="184">
                  <a:moveTo>
                    <a:pt x="44" y="14"/>
                  </a:moveTo>
                  <a:lnTo>
                    <a:pt x="46" y="8"/>
                  </a:lnTo>
                  <a:lnTo>
                    <a:pt x="46" y="2"/>
                  </a:lnTo>
                  <a:lnTo>
                    <a:pt x="50" y="0"/>
                  </a:lnTo>
                  <a:lnTo>
                    <a:pt x="52" y="4"/>
                  </a:lnTo>
                  <a:lnTo>
                    <a:pt x="52" y="12"/>
                  </a:lnTo>
                  <a:lnTo>
                    <a:pt x="60" y="14"/>
                  </a:lnTo>
                  <a:lnTo>
                    <a:pt x="70" y="16"/>
                  </a:lnTo>
                  <a:lnTo>
                    <a:pt x="76" y="22"/>
                  </a:lnTo>
                  <a:lnTo>
                    <a:pt x="80" y="24"/>
                  </a:lnTo>
                  <a:lnTo>
                    <a:pt x="98" y="28"/>
                  </a:lnTo>
                  <a:lnTo>
                    <a:pt x="108" y="28"/>
                  </a:lnTo>
                  <a:lnTo>
                    <a:pt x="126" y="36"/>
                  </a:lnTo>
                  <a:lnTo>
                    <a:pt x="138" y="32"/>
                  </a:lnTo>
                  <a:lnTo>
                    <a:pt x="146" y="28"/>
                  </a:lnTo>
                  <a:lnTo>
                    <a:pt x="156" y="26"/>
                  </a:lnTo>
                  <a:lnTo>
                    <a:pt x="164" y="28"/>
                  </a:lnTo>
                  <a:lnTo>
                    <a:pt x="174" y="28"/>
                  </a:lnTo>
                  <a:lnTo>
                    <a:pt x="170" y="30"/>
                  </a:lnTo>
                  <a:lnTo>
                    <a:pt x="162" y="32"/>
                  </a:lnTo>
                  <a:lnTo>
                    <a:pt x="164" y="40"/>
                  </a:lnTo>
                  <a:lnTo>
                    <a:pt x="176" y="40"/>
                  </a:lnTo>
                  <a:lnTo>
                    <a:pt x="188" y="42"/>
                  </a:lnTo>
                  <a:lnTo>
                    <a:pt x="192" y="46"/>
                  </a:lnTo>
                  <a:lnTo>
                    <a:pt x="192" y="52"/>
                  </a:lnTo>
                  <a:lnTo>
                    <a:pt x="188" y="56"/>
                  </a:lnTo>
                  <a:lnTo>
                    <a:pt x="188" y="62"/>
                  </a:lnTo>
                  <a:lnTo>
                    <a:pt x="196" y="60"/>
                  </a:lnTo>
                  <a:lnTo>
                    <a:pt x="202" y="58"/>
                  </a:lnTo>
                  <a:lnTo>
                    <a:pt x="210" y="62"/>
                  </a:lnTo>
                  <a:lnTo>
                    <a:pt x="204" y="70"/>
                  </a:lnTo>
                  <a:lnTo>
                    <a:pt x="200" y="76"/>
                  </a:lnTo>
                  <a:lnTo>
                    <a:pt x="202" y="84"/>
                  </a:lnTo>
                  <a:lnTo>
                    <a:pt x="192" y="90"/>
                  </a:lnTo>
                  <a:lnTo>
                    <a:pt x="188" y="96"/>
                  </a:lnTo>
                  <a:lnTo>
                    <a:pt x="190" y="104"/>
                  </a:lnTo>
                  <a:lnTo>
                    <a:pt x="194" y="110"/>
                  </a:lnTo>
                  <a:lnTo>
                    <a:pt x="196" y="116"/>
                  </a:lnTo>
                  <a:lnTo>
                    <a:pt x="192" y="126"/>
                  </a:lnTo>
                  <a:lnTo>
                    <a:pt x="180" y="130"/>
                  </a:lnTo>
                  <a:lnTo>
                    <a:pt x="170" y="132"/>
                  </a:lnTo>
                  <a:lnTo>
                    <a:pt x="164" y="136"/>
                  </a:lnTo>
                  <a:lnTo>
                    <a:pt x="158" y="136"/>
                  </a:lnTo>
                  <a:lnTo>
                    <a:pt x="148" y="134"/>
                  </a:lnTo>
                  <a:lnTo>
                    <a:pt x="140" y="130"/>
                  </a:lnTo>
                  <a:lnTo>
                    <a:pt x="134" y="132"/>
                  </a:lnTo>
                  <a:lnTo>
                    <a:pt x="140" y="138"/>
                  </a:lnTo>
                  <a:lnTo>
                    <a:pt x="142" y="148"/>
                  </a:lnTo>
                  <a:lnTo>
                    <a:pt x="148" y="156"/>
                  </a:lnTo>
                  <a:lnTo>
                    <a:pt x="154" y="156"/>
                  </a:lnTo>
                  <a:lnTo>
                    <a:pt x="154" y="160"/>
                  </a:lnTo>
                  <a:lnTo>
                    <a:pt x="152" y="166"/>
                  </a:lnTo>
                  <a:lnTo>
                    <a:pt x="146" y="166"/>
                  </a:lnTo>
                  <a:lnTo>
                    <a:pt x="140" y="168"/>
                  </a:lnTo>
                  <a:lnTo>
                    <a:pt x="130" y="180"/>
                  </a:lnTo>
                  <a:lnTo>
                    <a:pt x="116" y="184"/>
                  </a:lnTo>
                  <a:lnTo>
                    <a:pt x="106" y="182"/>
                  </a:lnTo>
                  <a:lnTo>
                    <a:pt x="98" y="174"/>
                  </a:lnTo>
                  <a:lnTo>
                    <a:pt x="96" y="170"/>
                  </a:lnTo>
                  <a:lnTo>
                    <a:pt x="94" y="160"/>
                  </a:lnTo>
                  <a:lnTo>
                    <a:pt x="90" y="158"/>
                  </a:lnTo>
                  <a:lnTo>
                    <a:pt x="90" y="136"/>
                  </a:lnTo>
                  <a:lnTo>
                    <a:pt x="86" y="134"/>
                  </a:lnTo>
                  <a:lnTo>
                    <a:pt x="86" y="108"/>
                  </a:lnTo>
                  <a:lnTo>
                    <a:pt x="92" y="100"/>
                  </a:lnTo>
                  <a:lnTo>
                    <a:pt x="86" y="94"/>
                  </a:lnTo>
                  <a:lnTo>
                    <a:pt x="58" y="96"/>
                  </a:lnTo>
                  <a:lnTo>
                    <a:pt x="46" y="82"/>
                  </a:lnTo>
                  <a:lnTo>
                    <a:pt x="18" y="84"/>
                  </a:lnTo>
                  <a:lnTo>
                    <a:pt x="12" y="80"/>
                  </a:lnTo>
                  <a:lnTo>
                    <a:pt x="12" y="66"/>
                  </a:lnTo>
                  <a:lnTo>
                    <a:pt x="0" y="46"/>
                  </a:lnTo>
                  <a:lnTo>
                    <a:pt x="2" y="32"/>
                  </a:lnTo>
                  <a:lnTo>
                    <a:pt x="8" y="22"/>
                  </a:lnTo>
                  <a:lnTo>
                    <a:pt x="18" y="14"/>
                  </a:lnTo>
                  <a:lnTo>
                    <a:pt x="22" y="16"/>
                  </a:lnTo>
                  <a:lnTo>
                    <a:pt x="22" y="20"/>
                  </a:lnTo>
                  <a:lnTo>
                    <a:pt x="22" y="30"/>
                  </a:lnTo>
                  <a:lnTo>
                    <a:pt x="16" y="34"/>
                  </a:lnTo>
                  <a:lnTo>
                    <a:pt x="18" y="46"/>
                  </a:lnTo>
                  <a:lnTo>
                    <a:pt x="22" y="52"/>
                  </a:lnTo>
                  <a:lnTo>
                    <a:pt x="30" y="48"/>
                  </a:lnTo>
                  <a:lnTo>
                    <a:pt x="34" y="40"/>
                  </a:lnTo>
                  <a:lnTo>
                    <a:pt x="30" y="32"/>
                  </a:lnTo>
                  <a:lnTo>
                    <a:pt x="28" y="26"/>
                  </a:lnTo>
                  <a:lnTo>
                    <a:pt x="32" y="20"/>
                  </a:lnTo>
                  <a:lnTo>
                    <a:pt x="38" y="18"/>
                  </a:lnTo>
                  <a:lnTo>
                    <a:pt x="44" y="14"/>
                  </a:lnTo>
                  <a:close/>
                </a:path>
              </a:pathLst>
            </a:custGeom>
            <a:grpFill/>
            <a:ln w="3175">
              <a:solidFill>
                <a:schemeClr val="accent3"/>
              </a:solidFill>
              <a:prstDash val="solid"/>
              <a:round/>
              <a:headEnd/>
              <a:tailEnd/>
            </a:ln>
          </p:spPr>
          <p:txBody>
            <a:bodyPr/>
            <a:lstStyle/>
            <a:p>
              <a:pPr>
                <a:defRPr/>
              </a:pPr>
              <a:endParaRPr lang="en-GB"/>
            </a:p>
          </p:txBody>
        </p:sp>
        <p:sp>
          <p:nvSpPr>
            <p:cNvPr id="82" name="Freeform 81"/>
            <p:cNvSpPr>
              <a:spLocks/>
            </p:cNvSpPr>
            <p:nvPr/>
          </p:nvSpPr>
          <p:spPr bwMode="gray">
            <a:xfrm>
              <a:off x="1728" y="2435"/>
              <a:ext cx="70" cy="114"/>
            </a:xfrm>
            <a:custGeom>
              <a:avLst/>
              <a:gdLst/>
              <a:ahLst/>
              <a:cxnLst>
                <a:cxn ang="0">
                  <a:pos x="42" y="30"/>
                </a:cxn>
                <a:cxn ang="0">
                  <a:pos x="50" y="24"/>
                </a:cxn>
                <a:cxn ang="0">
                  <a:pos x="58" y="30"/>
                </a:cxn>
                <a:cxn ang="0">
                  <a:pos x="66" y="40"/>
                </a:cxn>
                <a:cxn ang="0">
                  <a:pos x="64" y="48"/>
                </a:cxn>
                <a:cxn ang="0">
                  <a:pos x="60" y="54"/>
                </a:cxn>
                <a:cxn ang="0">
                  <a:pos x="54" y="62"/>
                </a:cxn>
                <a:cxn ang="0">
                  <a:pos x="52" y="72"/>
                </a:cxn>
                <a:cxn ang="0">
                  <a:pos x="56" y="76"/>
                </a:cxn>
                <a:cxn ang="0">
                  <a:pos x="60" y="82"/>
                </a:cxn>
                <a:cxn ang="0">
                  <a:pos x="64" y="86"/>
                </a:cxn>
                <a:cxn ang="0">
                  <a:pos x="66" y="90"/>
                </a:cxn>
                <a:cxn ang="0">
                  <a:pos x="70" y="100"/>
                </a:cxn>
                <a:cxn ang="0">
                  <a:pos x="66" y="104"/>
                </a:cxn>
                <a:cxn ang="0">
                  <a:pos x="58" y="108"/>
                </a:cxn>
                <a:cxn ang="0">
                  <a:pos x="52" y="112"/>
                </a:cxn>
                <a:cxn ang="0">
                  <a:pos x="42" y="114"/>
                </a:cxn>
                <a:cxn ang="0">
                  <a:pos x="34" y="114"/>
                </a:cxn>
                <a:cxn ang="0">
                  <a:pos x="26" y="106"/>
                </a:cxn>
                <a:cxn ang="0">
                  <a:pos x="20" y="98"/>
                </a:cxn>
                <a:cxn ang="0">
                  <a:pos x="20" y="90"/>
                </a:cxn>
                <a:cxn ang="0">
                  <a:pos x="20" y="78"/>
                </a:cxn>
                <a:cxn ang="0">
                  <a:pos x="26" y="72"/>
                </a:cxn>
                <a:cxn ang="0">
                  <a:pos x="22" y="62"/>
                </a:cxn>
                <a:cxn ang="0">
                  <a:pos x="18" y="50"/>
                </a:cxn>
                <a:cxn ang="0">
                  <a:pos x="6" y="50"/>
                </a:cxn>
                <a:cxn ang="0">
                  <a:pos x="2" y="42"/>
                </a:cxn>
                <a:cxn ang="0">
                  <a:pos x="0" y="34"/>
                </a:cxn>
                <a:cxn ang="0">
                  <a:pos x="4" y="28"/>
                </a:cxn>
                <a:cxn ang="0">
                  <a:pos x="14" y="22"/>
                </a:cxn>
                <a:cxn ang="0">
                  <a:pos x="12" y="14"/>
                </a:cxn>
                <a:cxn ang="0">
                  <a:pos x="16" y="8"/>
                </a:cxn>
                <a:cxn ang="0">
                  <a:pos x="22" y="0"/>
                </a:cxn>
                <a:cxn ang="0">
                  <a:pos x="28" y="2"/>
                </a:cxn>
                <a:cxn ang="0">
                  <a:pos x="34" y="6"/>
                </a:cxn>
                <a:cxn ang="0">
                  <a:pos x="42" y="12"/>
                </a:cxn>
                <a:cxn ang="0">
                  <a:pos x="44" y="16"/>
                </a:cxn>
                <a:cxn ang="0">
                  <a:pos x="44" y="22"/>
                </a:cxn>
                <a:cxn ang="0">
                  <a:pos x="42" y="30"/>
                </a:cxn>
              </a:cxnLst>
              <a:rect l="0" t="0" r="r" b="b"/>
              <a:pathLst>
                <a:path w="70" h="114">
                  <a:moveTo>
                    <a:pt x="42" y="30"/>
                  </a:moveTo>
                  <a:lnTo>
                    <a:pt x="50" y="24"/>
                  </a:lnTo>
                  <a:lnTo>
                    <a:pt x="58" y="30"/>
                  </a:lnTo>
                  <a:lnTo>
                    <a:pt x="66" y="40"/>
                  </a:lnTo>
                  <a:lnTo>
                    <a:pt x="64" y="48"/>
                  </a:lnTo>
                  <a:lnTo>
                    <a:pt x="60" y="54"/>
                  </a:lnTo>
                  <a:lnTo>
                    <a:pt x="54" y="62"/>
                  </a:lnTo>
                  <a:lnTo>
                    <a:pt x="52" y="72"/>
                  </a:lnTo>
                  <a:lnTo>
                    <a:pt x="56" y="76"/>
                  </a:lnTo>
                  <a:lnTo>
                    <a:pt x="60" y="82"/>
                  </a:lnTo>
                  <a:lnTo>
                    <a:pt x="64" y="86"/>
                  </a:lnTo>
                  <a:lnTo>
                    <a:pt x="66" y="90"/>
                  </a:lnTo>
                  <a:lnTo>
                    <a:pt x="70" y="100"/>
                  </a:lnTo>
                  <a:lnTo>
                    <a:pt x="66" y="104"/>
                  </a:lnTo>
                  <a:lnTo>
                    <a:pt x="58" y="108"/>
                  </a:lnTo>
                  <a:lnTo>
                    <a:pt x="52" y="112"/>
                  </a:lnTo>
                  <a:lnTo>
                    <a:pt x="42" y="114"/>
                  </a:lnTo>
                  <a:lnTo>
                    <a:pt x="34" y="114"/>
                  </a:lnTo>
                  <a:lnTo>
                    <a:pt x="26" y="106"/>
                  </a:lnTo>
                  <a:lnTo>
                    <a:pt x="20" y="98"/>
                  </a:lnTo>
                  <a:lnTo>
                    <a:pt x="20" y="90"/>
                  </a:lnTo>
                  <a:lnTo>
                    <a:pt x="20" y="78"/>
                  </a:lnTo>
                  <a:lnTo>
                    <a:pt x="26" y="72"/>
                  </a:lnTo>
                  <a:lnTo>
                    <a:pt x="22" y="62"/>
                  </a:lnTo>
                  <a:lnTo>
                    <a:pt x="18" y="50"/>
                  </a:lnTo>
                  <a:lnTo>
                    <a:pt x="6" y="50"/>
                  </a:lnTo>
                  <a:lnTo>
                    <a:pt x="2" y="42"/>
                  </a:lnTo>
                  <a:lnTo>
                    <a:pt x="0" y="34"/>
                  </a:lnTo>
                  <a:lnTo>
                    <a:pt x="4" y="28"/>
                  </a:lnTo>
                  <a:lnTo>
                    <a:pt x="14" y="22"/>
                  </a:lnTo>
                  <a:lnTo>
                    <a:pt x="12" y="14"/>
                  </a:lnTo>
                  <a:lnTo>
                    <a:pt x="16" y="8"/>
                  </a:lnTo>
                  <a:lnTo>
                    <a:pt x="22" y="0"/>
                  </a:lnTo>
                  <a:lnTo>
                    <a:pt x="28" y="2"/>
                  </a:lnTo>
                  <a:lnTo>
                    <a:pt x="34" y="6"/>
                  </a:lnTo>
                  <a:lnTo>
                    <a:pt x="42" y="12"/>
                  </a:lnTo>
                  <a:lnTo>
                    <a:pt x="44" y="16"/>
                  </a:lnTo>
                  <a:lnTo>
                    <a:pt x="44" y="22"/>
                  </a:lnTo>
                  <a:lnTo>
                    <a:pt x="42" y="30"/>
                  </a:lnTo>
                  <a:close/>
                </a:path>
              </a:pathLst>
            </a:custGeom>
            <a:grpFill/>
            <a:ln w="3175">
              <a:solidFill>
                <a:schemeClr val="accent3"/>
              </a:solidFill>
              <a:prstDash val="solid"/>
              <a:round/>
              <a:headEnd/>
              <a:tailEnd/>
            </a:ln>
          </p:spPr>
          <p:txBody>
            <a:bodyPr/>
            <a:lstStyle/>
            <a:p>
              <a:pPr>
                <a:defRPr/>
              </a:pPr>
              <a:endParaRPr lang="en-GB"/>
            </a:p>
          </p:txBody>
        </p:sp>
        <p:sp>
          <p:nvSpPr>
            <p:cNvPr id="83" name="Freeform 82"/>
            <p:cNvSpPr>
              <a:spLocks/>
            </p:cNvSpPr>
            <p:nvPr/>
          </p:nvSpPr>
          <p:spPr bwMode="gray">
            <a:xfrm>
              <a:off x="1834" y="2477"/>
              <a:ext cx="48" cy="60"/>
            </a:xfrm>
            <a:custGeom>
              <a:avLst/>
              <a:gdLst/>
              <a:ahLst/>
              <a:cxnLst>
                <a:cxn ang="0">
                  <a:pos x="6" y="0"/>
                </a:cxn>
                <a:cxn ang="0">
                  <a:pos x="16" y="2"/>
                </a:cxn>
                <a:cxn ang="0">
                  <a:pos x="28" y="6"/>
                </a:cxn>
                <a:cxn ang="0">
                  <a:pos x="38" y="12"/>
                </a:cxn>
                <a:cxn ang="0">
                  <a:pos x="44" y="20"/>
                </a:cxn>
                <a:cxn ang="0">
                  <a:pos x="48" y="26"/>
                </a:cxn>
                <a:cxn ang="0">
                  <a:pos x="42" y="34"/>
                </a:cxn>
                <a:cxn ang="0">
                  <a:pos x="36" y="46"/>
                </a:cxn>
                <a:cxn ang="0">
                  <a:pos x="30" y="60"/>
                </a:cxn>
                <a:cxn ang="0">
                  <a:pos x="24" y="56"/>
                </a:cxn>
                <a:cxn ang="0">
                  <a:pos x="14" y="54"/>
                </a:cxn>
                <a:cxn ang="0">
                  <a:pos x="8" y="58"/>
                </a:cxn>
                <a:cxn ang="0">
                  <a:pos x="2" y="58"/>
                </a:cxn>
                <a:cxn ang="0">
                  <a:pos x="2" y="50"/>
                </a:cxn>
                <a:cxn ang="0">
                  <a:pos x="6" y="36"/>
                </a:cxn>
                <a:cxn ang="0">
                  <a:pos x="10" y="28"/>
                </a:cxn>
                <a:cxn ang="0">
                  <a:pos x="4" y="24"/>
                </a:cxn>
                <a:cxn ang="0">
                  <a:pos x="0" y="18"/>
                </a:cxn>
                <a:cxn ang="0">
                  <a:pos x="0" y="12"/>
                </a:cxn>
                <a:cxn ang="0">
                  <a:pos x="2" y="6"/>
                </a:cxn>
                <a:cxn ang="0">
                  <a:pos x="6" y="0"/>
                </a:cxn>
              </a:cxnLst>
              <a:rect l="0" t="0" r="r" b="b"/>
              <a:pathLst>
                <a:path w="48" h="60">
                  <a:moveTo>
                    <a:pt x="6" y="0"/>
                  </a:moveTo>
                  <a:lnTo>
                    <a:pt x="16" y="2"/>
                  </a:lnTo>
                  <a:lnTo>
                    <a:pt x="28" y="6"/>
                  </a:lnTo>
                  <a:lnTo>
                    <a:pt x="38" y="12"/>
                  </a:lnTo>
                  <a:lnTo>
                    <a:pt x="44" y="20"/>
                  </a:lnTo>
                  <a:lnTo>
                    <a:pt x="48" y="26"/>
                  </a:lnTo>
                  <a:lnTo>
                    <a:pt x="42" y="34"/>
                  </a:lnTo>
                  <a:lnTo>
                    <a:pt x="36" y="46"/>
                  </a:lnTo>
                  <a:lnTo>
                    <a:pt x="30" y="60"/>
                  </a:lnTo>
                  <a:lnTo>
                    <a:pt x="24" y="56"/>
                  </a:lnTo>
                  <a:lnTo>
                    <a:pt x="14" y="54"/>
                  </a:lnTo>
                  <a:lnTo>
                    <a:pt x="8" y="58"/>
                  </a:lnTo>
                  <a:lnTo>
                    <a:pt x="2" y="58"/>
                  </a:lnTo>
                  <a:lnTo>
                    <a:pt x="2" y="50"/>
                  </a:lnTo>
                  <a:lnTo>
                    <a:pt x="6" y="36"/>
                  </a:lnTo>
                  <a:lnTo>
                    <a:pt x="10" y="28"/>
                  </a:lnTo>
                  <a:lnTo>
                    <a:pt x="4" y="24"/>
                  </a:lnTo>
                  <a:lnTo>
                    <a:pt x="0" y="18"/>
                  </a:lnTo>
                  <a:lnTo>
                    <a:pt x="0" y="12"/>
                  </a:lnTo>
                  <a:lnTo>
                    <a:pt x="2" y="6"/>
                  </a:lnTo>
                  <a:lnTo>
                    <a:pt x="6" y="0"/>
                  </a:lnTo>
                  <a:close/>
                </a:path>
              </a:pathLst>
            </a:custGeom>
            <a:grpFill/>
            <a:ln w="3175">
              <a:solidFill>
                <a:schemeClr val="accent3"/>
              </a:solidFill>
              <a:prstDash val="solid"/>
              <a:round/>
              <a:headEnd/>
              <a:tailEnd/>
            </a:ln>
          </p:spPr>
          <p:txBody>
            <a:bodyPr/>
            <a:lstStyle/>
            <a:p>
              <a:pPr>
                <a:defRPr/>
              </a:pPr>
              <a:endParaRPr lang="en-GB"/>
            </a:p>
          </p:txBody>
        </p:sp>
        <p:sp>
          <p:nvSpPr>
            <p:cNvPr id="84" name="Freeform 83"/>
            <p:cNvSpPr>
              <a:spLocks/>
            </p:cNvSpPr>
            <p:nvPr/>
          </p:nvSpPr>
          <p:spPr bwMode="gray">
            <a:xfrm>
              <a:off x="1780" y="2475"/>
              <a:ext cx="64" cy="64"/>
            </a:xfrm>
            <a:custGeom>
              <a:avLst/>
              <a:gdLst/>
              <a:ahLst/>
              <a:cxnLst>
                <a:cxn ang="0">
                  <a:pos x="14" y="0"/>
                </a:cxn>
                <a:cxn ang="0">
                  <a:pos x="22" y="0"/>
                </a:cxn>
                <a:cxn ang="0">
                  <a:pos x="32" y="2"/>
                </a:cxn>
                <a:cxn ang="0">
                  <a:pos x="36" y="2"/>
                </a:cxn>
                <a:cxn ang="0">
                  <a:pos x="42" y="2"/>
                </a:cxn>
                <a:cxn ang="0">
                  <a:pos x="48" y="2"/>
                </a:cxn>
                <a:cxn ang="0">
                  <a:pos x="54" y="2"/>
                </a:cxn>
                <a:cxn ang="0">
                  <a:pos x="60" y="2"/>
                </a:cxn>
                <a:cxn ang="0">
                  <a:pos x="54" y="14"/>
                </a:cxn>
                <a:cxn ang="0">
                  <a:pos x="54" y="20"/>
                </a:cxn>
                <a:cxn ang="0">
                  <a:pos x="58" y="26"/>
                </a:cxn>
                <a:cxn ang="0">
                  <a:pos x="64" y="30"/>
                </a:cxn>
                <a:cxn ang="0">
                  <a:pos x="56" y="52"/>
                </a:cxn>
                <a:cxn ang="0">
                  <a:pos x="56" y="60"/>
                </a:cxn>
                <a:cxn ang="0">
                  <a:pos x="50" y="58"/>
                </a:cxn>
                <a:cxn ang="0">
                  <a:pos x="42" y="56"/>
                </a:cxn>
                <a:cxn ang="0">
                  <a:pos x="36" y="54"/>
                </a:cxn>
                <a:cxn ang="0">
                  <a:pos x="32" y="54"/>
                </a:cxn>
                <a:cxn ang="0">
                  <a:pos x="32" y="60"/>
                </a:cxn>
                <a:cxn ang="0">
                  <a:pos x="30" y="64"/>
                </a:cxn>
                <a:cxn ang="0">
                  <a:pos x="28" y="64"/>
                </a:cxn>
                <a:cxn ang="0">
                  <a:pos x="22" y="64"/>
                </a:cxn>
                <a:cxn ang="0">
                  <a:pos x="18" y="60"/>
                </a:cxn>
                <a:cxn ang="0">
                  <a:pos x="12" y="46"/>
                </a:cxn>
                <a:cxn ang="0">
                  <a:pos x="0" y="32"/>
                </a:cxn>
                <a:cxn ang="0">
                  <a:pos x="2" y="22"/>
                </a:cxn>
                <a:cxn ang="0">
                  <a:pos x="8" y="14"/>
                </a:cxn>
                <a:cxn ang="0">
                  <a:pos x="12" y="8"/>
                </a:cxn>
                <a:cxn ang="0">
                  <a:pos x="14" y="0"/>
                </a:cxn>
              </a:cxnLst>
              <a:rect l="0" t="0" r="r" b="b"/>
              <a:pathLst>
                <a:path w="64" h="64">
                  <a:moveTo>
                    <a:pt x="14" y="0"/>
                  </a:moveTo>
                  <a:lnTo>
                    <a:pt x="22" y="0"/>
                  </a:lnTo>
                  <a:lnTo>
                    <a:pt x="32" y="2"/>
                  </a:lnTo>
                  <a:lnTo>
                    <a:pt x="36" y="2"/>
                  </a:lnTo>
                  <a:lnTo>
                    <a:pt x="42" y="2"/>
                  </a:lnTo>
                  <a:lnTo>
                    <a:pt x="48" y="2"/>
                  </a:lnTo>
                  <a:lnTo>
                    <a:pt x="54" y="2"/>
                  </a:lnTo>
                  <a:lnTo>
                    <a:pt x="60" y="2"/>
                  </a:lnTo>
                  <a:lnTo>
                    <a:pt x="54" y="14"/>
                  </a:lnTo>
                  <a:lnTo>
                    <a:pt x="54" y="20"/>
                  </a:lnTo>
                  <a:lnTo>
                    <a:pt x="58" y="26"/>
                  </a:lnTo>
                  <a:lnTo>
                    <a:pt x="64" y="30"/>
                  </a:lnTo>
                  <a:lnTo>
                    <a:pt x="56" y="52"/>
                  </a:lnTo>
                  <a:lnTo>
                    <a:pt x="56" y="60"/>
                  </a:lnTo>
                  <a:lnTo>
                    <a:pt x="50" y="58"/>
                  </a:lnTo>
                  <a:lnTo>
                    <a:pt x="42" y="56"/>
                  </a:lnTo>
                  <a:lnTo>
                    <a:pt x="36" y="54"/>
                  </a:lnTo>
                  <a:lnTo>
                    <a:pt x="32" y="54"/>
                  </a:lnTo>
                  <a:lnTo>
                    <a:pt x="32" y="60"/>
                  </a:lnTo>
                  <a:lnTo>
                    <a:pt x="30" y="64"/>
                  </a:lnTo>
                  <a:lnTo>
                    <a:pt x="28" y="64"/>
                  </a:lnTo>
                  <a:lnTo>
                    <a:pt x="22" y="64"/>
                  </a:lnTo>
                  <a:lnTo>
                    <a:pt x="18" y="60"/>
                  </a:lnTo>
                  <a:lnTo>
                    <a:pt x="12" y="46"/>
                  </a:lnTo>
                  <a:lnTo>
                    <a:pt x="0" y="32"/>
                  </a:lnTo>
                  <a:lnTo>
                    <a:pt x="2" y="22"/>
                  </a:lnTo>
                  <a:lnTo>
                    <a:pt x="8" y="14"/>
                  </a:lnTo>
                  <a:lnTo>
                    <a:pt x="12" y="8"/>
                  </a:lnTo>
                  <a:lnTo>
                    <a:pt x="14" y="0"/>
                  </a:lnTo>
                  <a:close/>
                </a:path>
              </a:pathLst>
            </a:custGeom>
            <a:grpFill/>
            <a:ln w="3175">
              <a:solidFill>
                <a:schemeClr val="accent3"/>
              </a:solidFill>
              <a:prstDash val="solid"/>
              <a:round/>
              <a:headEnd/>
              <a:tailEnd/>
            </a:ln>
          </p:spPr>
          <p:txBody>
            <a:bodyPr/>
            <a:lstStyle/>
            <a:p>
              <a:pPr>
                <a:defRPr/>
              </a:pPr>
              <a:endParaRPr lang="en-GB"/>
            </a:p>
          </p:txBody>
        </p:sp>
        <p:sp>
          <p:nvSpPr>
            <p:cNvPr id="85" name="Freeform 84"/>
            <p:cNvSpPr>
              <a:spLocks/>
            </p:cNvSpPr>
            <p:nvPr/>
          </p:nvSpPr>
          <p:spPr bwMode="gray">
            <a:xfrm>
              <a:off x="1410" y="2569"/>
              <a:ext cx="198" cy="292"/>
            </a:xfrm>
            <a:custGeom>
              <a:avLst/>
              <a:gdLst/>
              <a:ahLst/>
              <a:cxnLst>
                <a:cxn ang="0">
                  <a:pos x="6" y="60"/>
                </a:cxn>
                <a:cxn ang="0">
                  <a:pos x="16" y="54"/>
                </a:cxn>
                <a:cxn ang="0">
                  <a:pos x="24" y="68"/>
                </a:cxn>
                <a:cxn ang="0">
                  <a:pos x="44" y="70"/>
                </a:cxn>
                <a:cxn ang="0">
                  <a:pos x="54" y="52"/>
                </a:cxn>
                <a:cxn ang="0">
                  <a:pos x="72" y="40"/>
                </a:cxn>
                <a:cxn ang="0">
                  <a:pos x="84" y="34"/>
                </a:cxn>
                <a:cxn ang="0">
                  <a:pos x="94" y="18"/>
                </a:cxn>
                <a:cxn ang="0">
                  <a:pos x="104" y="2"/>
                </a:cxn>
                <a:cxn ang="0">
                  <a:pos x="114" y="14"/>
                </a:cxn>
                <a:cxn ang="0">
                  <a:pos x="126" y="26"/>
                </a:cxn>
                <a:cxn ang="0">
                  <a:pos x="172" y="36"/>
                </a:cxn>
                <a:cxn ang="0">
                  <a:pos x="176" y="48"/>
                </a:cxn>
                <a:cxn ang="0">
                  <a:pos x="172" y="64"/>
                </a:cxn>
                <a:cxn ang="0">
                  <a:pos x="172" y="68"/>
                </a:cxn>
                <a:cxn ang="0">
                  <a:pos x="142" y="76"/>
                </a:cxn>
                <a:cxn ang="0">
                  <a:pos x="130" y="98"/>
                </a:cxn>
                <a:cxn ang="0">
                  <a:pos x="116" y="116"/>
                </a:cxn>
                <a:cxn ang="0">
                  <a:pos x="124" y="138"/>
                </a:cxn>
                <a:cxn ang="0">
                  <a:pos x="144" y="158"/>
                </a:cxn>
                <a:cxn ang="0">
                  <a:pos x="162" y="156"/>
                </a:cxn>
                <a:cxn ang="0">
                  <a:pos x="172" y="154"/>
                </a:cxn>
                <a:cxn ang="0">
                  <a:pos x="170" y="172"/>
                </a:cxn>
                <a:cxn ang="0">
                  <a:pos x="188" y="174"/>
                </a:cxn>
                <a:cxn ang="0">
                  <a:pos x="198" y="208"/>
                </a:cxn>
                <a:cxn ang="0">
                  <a:pos x="196" y="228"/>
                </a:cxn>
                <a:cxn ang="0">
                  <a:pos x="190" y="240"/>
                </a:cxn>
                <a:cxn ang="0">
                  <a:pos x="192" y="256"/>
                </a:cxn>
                <a:cxn ang="0">
                  <a:pos x="194" y="268"/>
                </a:cxn>
                <a:cxn ang="0">
                  <a:pos x="184" y="282"/>
                </a:cxn>
                <a:cxn ang="0">
                  <a:pos x="174" y="292"/>
                </a:cxn>
                <a:cxn ang="0">
                  <a:pos x="140" y="268"/>
                </a:cxn>
                <a:cxn ang="0">
                  <a:pos x="100" y="248"/>
                </a:cxn>
                <a:cxn ang="0">
                  <a:pos x="76" y="222"/>
                </a:cxn>
                <a:cxn ang="0">
                  <a:pos x="72" y="198"/>
                </a:cxn>
                <a:cxn ang="0">
                  <a:pos x="56" y="172"/>
                </a:cxn>
                <a:cxn ang="0">
                  <a:pos x="36" y="132"/>
                </a:cxn>
                <a:cxn ang="0">
                  <a:pos x="16" y="102"/>
                </a:cxn>
                <a:cxn ang="0">
                  <a:pos x="6" y="84"/>
                </a:cxn>
                <a:cxn ang="0">
                  <a:pos x="2" y="68"/>
                </a:cxn>
              </a:cxnLst>
              <a:rect l="0" t="0" r="r" b="b"/>
              <a:pathLst>
                <a:path w="198" h="292">
                  <a:moveTo>
                    <a:pt x="2" y="68"/>
                  </a:moveTo>
                  <a:lnTo>
                    <a:pt x="6" y="60"/>
                  </a:lnTo>
                  <a:lnTo>
                    <a:pt x="10" y="54"/>
                  </a:lnTo>
                  <a:lnTo>
                    <a:pt x="16" y="54"/>
                  </a:lnTo>
                  <a:lnTo>
                    <a:pt x="16" y="66"/>
                  </a:lnTo>
                  <a:lnTo>
                    <a:pt x="24" y="68"/>
                  </a:lnTo>
                  <a:lnTo>
                    <a:pt x="34" y="78"/>
                  </a:lnTo>
                  <a:lnTo>
                    <a:pt x="44" y="70"/>
                  </a:lnTo>
                  <a:lnTo>
                    <a:pt x="48" y="60"/>
                  </a:lnTo>
                  <a:lnTo>
                    <a:pt x="54" y="52"/>
                  </a:lnTo>
                  <a:lnTo>
                    <a:pt x="60" y="46"/>
                  </a:lnTo>
                  <a:lnTo>
                    <a:pt x="72" y="40"/>
                  </a:lnTo>
                  <a:lnTo>
                    <a:pt x="80" y="36"/>
                  </a:lnTo>
                  <a:lnTo>
                    <a:pt x="84" y="34"/>
                  </a:lnTo>
                  <a:lnTo>
                    <a:pt x="90" y="26"/>
                  </a:lnTo>
                  <a:lnTo>
                    <a:pt x="94" y="18"/>
                  </a:lnTo>
                  <a:lnTo>
                    <a:pt x="96" y="0"/>
                  </a:lnTo>
                  <a:lnTo>
                    <a:pt x="104" y="2"/>
                  </a:lnTo>
                  <a:lnTo>
                    <a:pt x="110" y="10"/>
                  </a:lnTo>
                  <a:lnTo>
                    <a:pt x="114" y="14"/>
                  </a:lnTo>
                  <a:lnTo>
                    <a:pt x="120" y="20"/>
                  </a:lnTo>
                  <a:lnTo>
                    <a:pt x="126" y="26"/>
                  </a:lnTo>
                  <a:lnTo>
                    <a:pt x="130" y="34"/>
                  </a:lnTo>
                  <a:lnTo>
                    <a:pt x="172" y="36"/>
                  </a:lnTo>
                  <a:lnTo>
                    <a:pt x="174" y="42"/>
                  </a:lnTo>
                  <a:lnTo>
                    <a:pt x="176" y="48"/>
                  </a:lnTo>
                  <a:lnTo>
                    <a:pt x="172" y="54"/>
                  </a:lnTo>
                  <a:lnTo>
                    <a:pt x="172" y="64"/>
                  </a:lnTo>
                  <a:lnTo>
                    <a:pt x="178" y="68"/>
                  </a:lnTo>
                  <a:lnTo>
                    <a:pt x="172" y="68"/>
                  </a:lnTo>
                  <a:lnTo>
                    <a:pt x="156" y="70"/>
                  </a:lnTo>
                  <a:lnTo>
                    <a:pt x="142" y="76"/>
                  </a:lnTo>
                  <a:lnTo>
                    <a:pt x="132" y="88"/>
                  </a:lnTo>
                  <a:lnTo>
                    <a:pt x="130" y="98"/>
                  </a:lnTo>
                  <a:lnTo>
                    <a:pt x="124" y="104"/>
                  </a:lnTo>
                  <a:lnTo>
                    <a:pt x="116" y="116"/>
                  </a:lnTo>
                  <a:lnTo>
                    <a:pt x="120" y="126"/>
                  </a:lnTo>
                  <a:lnTo>
                    <a:pt x="124" y="138"/>
                  </a:lnTo>
                  <a:lnTo>
                    <a:pt x="134" y="148"/>
                  </a:lnTo>
                  <a:lnTo>
                    <a:pt x="144" y="158"/>
                  </a:lnTo>
                  <a:lnTo>
                    <a:pt x="152" y="160"/>
                  </a:lnTo>
                  <a:lnTo>
                    <a:pt x="162" y="156"/>
                  </a:lnTo>
                  <a:lnTo>
                    <a:pt x="170" y="148"/>
                  </a:lnTo>
                  <a:lnTo>
                    <a:pt x="172" y="154"/>
                  </a:lnTo>
                  <a:lnTo>
                    <a:pt x="168" y="166"/>
                  </a:lnTo>
                  <a:lnTo>
                    <a:pt x="170" y="172"/>
                  </a:lnTo>
                  <a:lnTo>
                    <a:pt x="176" y="172"/>
                  </a:lnTo>
                  <a:lnTo>
                    <a:pt x="188" y="174"/>
                  </a:lnTo>
                  <a:lnTo>
                    <a:pt x="198" y="200"/>
                  </a:lnTo>
                  <a:lnTo>
                    <a:pt x="198" y="208"/>
                  </a:lnTo>
                  <a:lnTo>
                    <a:pt x="196" y="222"/>
                  </a:lnTo>
                  <a:lnTo>
                    <a:pt x="196" y="228"/>
                  </a:lnTo>
                  <a:lnTo>
                    <a:pt x="194" y="230"/>
                  </a:lnTo>
                  <a:lnTo>
                    <a:pt x="190" y="240"/>
                  </a:lnTo>
                  <a:lnTo>
                    <a:pt x="188" y="250"/>
                  </a:lnTo>
                  <a:lnTo>
                    <a:pt x="192" y="256"/>
                  </a:lnTo>
                  <a:lnTo>
                    <a:pt x="198" y="262"/>
                  </a:lnTo>
                  <a:lnTo>
                    <a:pt x="194" y="268"/>
                  </a:lnTo>
                  <a:lnTo>
                    <a:pt x="186" y="276"/>
                  </a:lnTo>
                  <a:lnTo>
                    <a:pt x="184" y="282"/>
                  </a:lnTo>
                  <a:lnTo>
                    <a:pt x="180" y="290"/>
                  </a:lnTo>
                  <a:lnTo>
                    <a:pt x="174" y="292"/>
                  </a:lnTo>
                  <a:lnTo>
                    <a:pt x="158" y="278"/>
                  </a:lnTo>
                  <a:lnTo>
                    <a:pt x="140" y="268"/>
                  </a:lnTo>
                  <a:lnTo>
                    <a:pt x="118" y="258"/>
                  </a:lnTo>
                  <a:lnTo>
                    <a:pt x="100" y="248"/>
                  </a:lnTo>
                  <a:lnTo>
                    <a:pt x="90" y="236"/>
                  </a:lnTo>
                  <a:lnTo>
                    <a:pt x="76" y="222"/>
                  </a:lnTo>
                  <a:lnTo>
                    <a:pt x="82" y="214"/>
                  </a:lnTo>
                  <a:lnTo>
                    <a:pt x="72" y="198"/>
                  </a:lnTo>
                  <a:lnTo>
                    <a:pt x="64" y="186"/>
                  </a:lnTo>
                  <a:lnTo>
                    <a:pt x="56" y="172"/>
                  </a:lnTo>
                  <a:lnTo>
                    <a:pt x="48" y="152"/>
                  </a:lnTo>
                  <a:lnTo>
                    <a:pt x="36" y="132"/>
                  </a:lnTo>
                  <a:lnTo>
                    <a:pt x="26" y="112"/>
                  </a:lnTo>
                  <a:lnTo>
                    <a:pt x="16" y="102"/>
                  </a:lnTo>
                  <a:lnTo>
                    <a:pt x="4" y="96"/>
                  </a:lnTo>
                  <a:lnTo>
                    <a:pt x="6" y="84"/>
                  </a:lnTo>
                  <a:lnTo>
                    <a:pt x="0" y="78"/>
                  </a:lnTo>
                  <a:lnTo>
                    <a:pt x="2" y="68"/>
                  </a:lnTo>
                  <a:close/>
                </a:path>
              </a:pathLst>
            </a:custGeom>
            <a:grpFill/>
            <a:ln w="3175">
              <a:solidFill>
                <a:schemeClr val="accent3"/>
              </a:solidFill>
              <a:prstDash val="solid"/>
              <a:round/>
              <a:headEnd/>
              <a:tailEnd/>
            </a:ln>
          </p:spPr>
          <p:txBody>
            <a:bodyPr/>
            <a:lstStyle/>
            <a:p>
              <a:pPr>
                <a:defRPr/>
              </a:pPr>
              <a:endParaRPr lang="en-GB"/>
            </a:p>
          </p:txBody>
        </p:sp>
        <p:sp>
          <p:nvSpPr>
            <p:cNvPr id="86" name="Freeform 85"/>
            <p:cNvSpPr>
              <a:spLocks/>
            </p:cNvSpPr>
            <p:nvPr/>
          </p:nvSpPr>
          <p:spPr bwMode="gray">
            <a:xfrm>
              <a:off x="1598" y="2725"/>
              <a:ext cx="188" cy="214"/>
            </a:xfrm>
            <a:custGeom>
              <a:avLst/>
              <a:gdLst/>
              <a:ahLst/>
              <a:cxnLst>
                <a:cxn ang="0">
                  <a:pos x="54" y="0"/>
                </a:cxn>
                <a:cxn ang="0">
                  <a:pos x="68" y="28"/>
                </a:cxn>
                <a:cxn ang="0">
                  <a:pos x="100" y="44"/>
                </a:cxn>
                <a:cxn ang="0">
                  <a:pos x="122" y="56"/>
                </a:cxn>
                <a:cxn ang="0">
                  <a:pos x="146" y="74"/>
                </a:cxn>
                <a:cxn ang="0">
                  <a:pos x="146" y="90"/>
                </a:cxn>
                <a:cxn ang="0">
                  <a:pos x="160" y="102"/>
                </a:cxn>
                <a:cxn ang="0">
                  <a:pos x="174" y="110"/>
                </a:cxn>
                <a:cxn ang="0">
                  <a:pos x="186" y="126"/>
                </a:cxn>
                <a:cxn ang="0">
                  <a:pos x="188" y="142"/>
                </a:cxn>
                <a:cxn ang="0">
                  <a:pos x="184" y="162"/>
                </a:cxn>
                <a:cxn ang="0">
                  <a:pos x="174" y="160"/>
                </a:cxn>
                <a:cxn ang="0">
                  <a:pos x="152" y="152"/>
                </a:cxn>
                <a:cxn ang="0">
                  <a:pos x="126" y="158"/>
                </a:cxn>
                <a:cxn ang="0">
                  <a:pos x="114" y="174"/>
                </a:cxn>
                <a:cxn ang="0">
                  <a:pos x="112" y="194"/>
                </a:cxn>
                <a:cxn ang="0">
                  <a:pos x="90" y="198"/>
                </a:cxn>
                <a:cxn ang="0">
                  <a:pos x="74" y="200"/>
                </a:cxn>
                <a:cxn ang="0">
                  <a:pos x="52" y="196"/>
                </a:cxn>
                <a:cxn ang="0">
                  <a:pos x="40" y="210"/>
                </a:cxn>
                <a:cxn ang="0">
                  <a:pos x="32" y="214"/>
                </a:cxn>
                <a:cxn ang="0">
                  <a:pos x="28" y="214"/>
                </a:cxn>
                <a:cxn ang="0">
                  <a:pos x="22" y="186"/>
                </a:cxn>
                <a:cxn ang="0">
                  <a:pos x="14" y="156"/>
                </a:cxn>
                <a:cxn ang="0">
                  <a:pos x="2" y="126"/>
                </a:cxn>
                <a:cxn ang="0">
                  <a:pos x="6" y="112"/>
                </a:cxn>
                <a:cxn ang="0">
                  <a:pos x="4" y="100"/>
                </a:cxn>
                <a:cxn ang="0">
                  <a:pos x="2" y="84"/>
                </a:cxn>
                <a:cxn ang="0">
                  <a:pos x="8" y="72"/>
                </a:cxn>
                <a:cxn ang="0">
                  <a:pos x="10" y="44"/>
                </a:cxn>
                <a:cxn ang="0">
                  <a:pos x="10" y="18"/>
                </a:cxn>
                <a:cxn ang="0">
                  <a:pos x="34" y="10"/>
                </a:cxn>
              </a:cxnLst>
              <a:rect l="0" t="0" r="r" b="b"/>
              <a:pathLst>
                <a:path w="188" h="214">
                  <a:moveTo>
                    <a:pt x="42" y="4"/>
                  </a:moveTo>
                  <a:lnTo>
                    <a:pt x="54" y="0"/>
                  </a:lnTo>
                  <a:lnTo>
                    <a:pt x="66" y="0"/>
                  </a:lnTo>
                  <a:lnTo>
                    <a:pt x="68" y="28"/>
                  </a:lnTo>
                  <a:lnTo>
                    <a:pt x="80" y="40"/>
                  </a:lnTo>
                  <a:lnTo>
                    <a:pt x="100" y="44"/>
                  </a:lnTo>
                  <a:lnTo>
                    <a:pt x="104" y="50"/>
                  </a:lnTo>
                  <a:lnTo>
                    <a:pt x="122" y="56"/>
                  </a:lnTo>
                  <a:lnTo>
                    <a:pt x="142" y="62"/>
                  </a:lnTo>
                  <a:lnTo>
                    <a:pt x="146" y="74"/>
                  </a:lnTo>
                  <a:lnTo>
                    <a:pt x="148" y="82"/>
                  </a:lnTo>
                  <a:lnTo>
                    <a:pt x="146" y="90"/>
                  </a:lnTo>
                  <a:lnTo>
                    <a:pt x="148" y="102"/>
                  </a:lnTo>
                  <a:lnTo>
                    <a:pt x="160" y="102"/>
                  </a:lnTo>
                  <a:lnTo>
                    <a:pt x="176" y="102"/>
                  </a:lnTo>
                  <a:lnTo>
                    <a:pt x="174" y="110"/>
                  </a:lnTo>
                  <a:lnTo>
                    <a:pt x="176" y="122"/>
                  </a:lnTo>
                  <a:lnTo>
                    <a:pt x="186" y="126"/>
                  </a:lnTo>
                  <a:lnTo>
                    <a:pt x="188" y="136"/>
                  </a:lnTo>
                  <a:lnTo>
                    <a:pt x="188" y="142"/>
                  </a:lnTo>
                  <a:lnTo>
                    <a:pt x="180" y="156"/>
                  </a:lnTo>
                  <a:lnTo>
                    <a:pt x="184" y="162"/>
                  </a:lnTo>
                  <a:lnTo>
                    <a:pt x="180" y="166"/>
                  </a:lnTo>
                  <a:lnTo>
                    <a:pt x="174" y="160"/>
                  </a:lnTo>
                  <a:lnTo>
                    <a:pt x="164" y="154"/>
                  </a:lnTo>
                  <a:lnTo>
                    <a:pt x="152" y="152"/>
                  </a:lnTo>
                  <a:lnTo>
                    <a:pt x="136" y="154"/>
                  </a:lnTo>
                  <a:lnTo>
                    <a:pt x="126" y="158"/>
                  </a:lnTo>
                  <a:lnTo>
                    <a:pt x="120" y="160"/>
                  </a:lnTo>
                  <a:lnTo>
                    <a:pt x="114" y="174"/>
                  </a:lnTo>
                  <a:lnTo>
                    <a:pt x="114" y="184"/>
                  </a:lnTo>
                  <a:lnTo>
                    <a:pt x="112" y="194"/>
                  </a:lnTo>
                  <a:lnTo>
                    <a:pt x="108" y="198"/>
                  </a:lnTo>
                  <a:lnTo>
                    <a:pt x="90" y="198"/>
                  </a:lnTo>
                  <a:lnTo>
                    <a:pt x="84" y="212"/>
                  </a:lnTo>
                  <a:lnTo>
                    <a:pt x="74" y="200"/>
                  </a:lnTo>
                  <a:lnTo>
                    <a:pt x="60" y="202"/>
                  </a:lnTo>
                  <a:lnTo>
                    <a:pt x="52" y="196"/>
                  </a:lnTo>
                  <a:lnTo>
                    <a:pt x="44" y="202"/>
                  </a:lnTo>
                  <a:lnTo>
                    <a:pt x="40" y="210"/>
                  </a:lnTo>
                  <a:lnTo>
                    <a:pt x="38" y="214"/>
                  </a:lnTo>
                  <a:lnTo>
                    <a:pt x="32" y="214"/>
                  </a:lnTo>
                  <a:lnTo>
                    <a:pt x="30" y="214"/>
                  </a:lnTo>
                  <a:lnTo>
                    <a:pt x="28" y="214"/>
                  </a:lnTo>
                  <a:lnTo>
                    <a:pt x="26" y="200"/>
                  </a:lnTo>
                  <a:lnTo>
                    <a:pt x="22" y="186"/>
                  </a:lnTo>
                  <a:lnTo>
                    <a:pt x="14" y="174"/>
                  </a:lnTo>
                  <a:lnTo>
                    <a:pt x="14" y="156"/>
                  </a:lnTo>
                  <a:lnTo>
                    <a:pt x="8" y="144"/>
                  </a:lnTo>
                  <a:lnTo>
                    <a:pt x="2" y="126"/>
                  </a:lnTo>
                  <a:lnTo>
                    <a:pt x="0" y="118"/>
                  </a:lnTo>
                  <a:lnTo>
                    <a:pt x="6" y="112"/>
                  </a:lnTo>
                  <a:lnTo>
                    <a:pt x="10" y="106"/>
                  </a:lnTo>
                  <a:lnTo>
                    <a:pt x="4" y="100"/>
                  </a:lnTo>
                  <a:lnTo>
                    <a:pt x="0" y="94"/>
                  </a:lnTo>
                  <a:lnTo>
                    <a:pt x="2" y="84"/>
                  </a:lnTo>
                  <a:lnTo>
                    <a:pt x="6" y="74"/>
                  </a:lnTo>
                  <a:lnTo>
                    <a:pt x="8" y="72"/>
                  </a:lnTo>
                  <a:lnTo>
                    <a:pt x="8" y="66"/>
                  </a:lnTo>
                  <a:lnTo>
                    <a:pt x="10" y="44"/>
                  </a:lnTo>
                  <a:lnTo>
                    <a:pt x="0" y="18"/>
                  </a:lnTo>
                  <a:lnTo>
                    <a:pt x="10" y="18"/>
                  </a:lnTo>
                  <a:lnTo>
                    <a:pt x="20" y="16"/>
                  </a:lnTo>
                  <a:lnTo>
                    <a:pt x="34" y="10"/>
                  </a:lnTo>
                  <a:lnTo>
                    <a:pt x="42" y="4"/>
                  </a:lnTo>
                  <a:close/>
                </a:path>
              </a:pathLst>
            </a:custGeom>
            <a:grpFill/>
            <a:ln w="3175">
              <a:solidFill>
                <a:schemeClr val="accent3"/>
              </a:solidFill>
              <a:prstDash val="solid"/>
              <a:round/>
              <a:headEnd/>
              <a:tailEnd/>
            </a:ln>
          </p:spPr>
          <p:txBody>
            <a:bodyPr/>
            <a:lstStyle/>
            <a:p>
              <a:pPr>
                <a:defRPr/>
              </a:pPr>
              <a:endParaRPr lang="en-GB"/>
            </a:p>
          </p:txBody>
        </p:sp>
        <p:sp>
          <p:nvSpPr>
            <p:cNvPr id="87" name="Freeform 86"/>
            <p:cNvSpPr>
              <a:spLocks/>
            </p:cNvSpPr>
            <p:nvPr/>
          </p:nvSpPr>
          <p:spPr bwMode="gray">
            <a:xfrm>
              <a:off x="1706" y="2877"/>
              <a:ext cx="134" cy="140"/>
            </a:xfrm>
            <a:custGeom>
              <a:avLst/>
              <a:gdLst/>
              <a:ahLst/>
              <a:cxnLst>
                <a:cxn ang="0">
                  <a:pos x="108" y="136"/>
                </a:cxn>
                <a:cxn ang="0">
                  <a:pos x="94" y="140"/>
                </a:cxn>
                <a:cxn ang="0">
                  <a:pos x="72" y="140"/>
                </a:cxn>
                <a:cxn ang="0">
                  <a:pos x="66" y="132"/>
                </a:cxn>
                <a:cxn ang="0">
                  <a:pos x="72" y="118"/>
                </a:cxn>
                <a:cxn ang="0">
                  <a:pos x="80" y="106"/>
                </a:cxn>
                <a:cxn ang="0">
                  <a:pos x="74" y="98"/>
                </a:cxn>
                <a:cxn ang="0">
                  <a:pos x="54" y="90"/>
                </a:cxn>
                <a:cxn ang="0">
                  <a:pos x="38" y="78"/>
                </a:cxn>
                <a:cxn ang="0">
                  <a:pos x="30" y="78"/>
                </a:cxn>
                <a:cxn ang="0">
                  <a:pos x="20" y="72"/>
                </a:cxn>
                <a:cxn ang="0">
                  <a:pos x="8" y="60"/>
                </a:cxn>
                <a:cxn ang="0">
                  <a:pos x="2" y="52"/>
                </a:cxn>
                <a:cxn ang="0">
                  <a:pos x="0" y="46"/>
                </a:cxn>
                <a:cxn ang="0">
                  <a:pos x="4" y="42"/>
                </a:cxn>
                <a:cxn ang="0">
                  <a:pos x="6" y="32"/>
                </a:cxn>
                <a:cxn ang="0">
                  <a:pos x="6" y="22"/>
                </a:cxn>
                <a:cxn ang="0">
                  <a:pos x="12" y="8"/>
                </a:cxn>
                <a:cxn ang="0">
                  <a:pos x="28" y="2"/>
                </a:cxn>
                <a:cxn ang="0">
                  <a:pos x="44" y="0"/>
                </a:cxn>
                <a:cxn ang="0">
                  <a:pos x="56" y="2"/>
                </a:cxn>
                <a:cxn ang="0">
                  <a:pos x="66" y="8"/>
                </a:cxn>
                <a:cxn ang="0">
                  <a:pos x="72" y="14"/>
                </a:cxn>
                <a:cxn ang="0">
                  <a:pos x="76" y="22"/>
                </a:cxn>
                <a:cxn ang="0">
                  <a:pos x="76" y="34"/>
                </a:cxn>
                <a:cxn ang="0">
                  <a:pos x="76" y="50"/>
                </a:cxn>
                <a:cxn ang="0">
                  <a:pos x="86" y="50"/>
                </a:cxn>
                <a:cxn ang="0">
                  <a:pos x="94" y="48"/>
                </a:cxn>
                <a:cxn ang="0">
                  <a:pos x="104" y="50"/>
                </a:cxn>
                <a:cxn ang="0">
                  <a:pos x="110" y="54"/>
                </a:cxn>
                <a:cxn ang="0">
                  <a:pos x="108" y="64"/>
                </a:cxn>
                <a:cxn ang="0">
                  <a:pos x="112" y="74"/>
                </a:cxn>
                <a:cxn ang="0">
                  <a:pos x="120" y="82"/>
                </a:cxn>
                <a:cxn ang="0">
                  <a:pos x="128" y="80"/>
                </a:cxn>
                <a:cxn ang="0">
                  <a:pos x="134" y="82"/>
                </a:cxn>
                <a:cxn ang="0">
                  <a:pos x="132" y="90"/>
                </a:cxn>
                <a:cxn ang="0">
                  <a:pos x="128" y="100"/>
                </a:cxn>
                <a:cxn ang="0">
                  <a:pos x="128" y="114"/>
                </a:cxn>
                <a:cxn ang="0">
                  <a:pos x="126" y="120"/>
                </a:cxn>
                <a:cxn ang="0">
                  <a:pos x="122" y="128"/>
                </a:cxn>
                <a:cxn ang="0">
                  <a:pos x="112" y="134"/>
                </a:cxn>
                <a:cxn ang="0">
                  <a:pos x="108" y="136"/>
                </a:cxn>
              </a:cxnLst>
              <a:rect l="0" t="0" r="r" b="b"/>
              <a:pathLst>
                <a:path w="134" h="140">
                  <a:moveTo>
                    <a:pt x="108" y="136"/>
                  </a:moveTo>
                  <a:lnTo>
                    <a:pt x="94" y="140"/>
                  </a:lnTo>
                  <a:lnTo>
                    <a:pt x="72" y="140"/>
                  </a:lnTo>
                  <a:lnTo>
                    <a:pt x="66" y="132"/>
                  </a:lnTo>
                  <a:lnTo>
                    <a:pt x="72" y="118"/>
                  </a:lnTo>
                  <a:lnTo>
                    <a:pt x="80" y="106"/>
                  </a:lnTo>
                  <a:lnTo>
                    <a:pt x="74" y="98"/>
                  </a:lnTo>
                  <a:lnTo>
                    <a:pt x="54" y="90"/>
                  </a:lnTo>
                  <a:lnTo>
                    <a:pt x="38" y="78"/>
                  </a:lnTo>
                  <a:lnTo>
                    <a:pt x="30" y="78"/>
                  </a:lnTo>
                  <a:lnTo>
                    <a:pt x="20" y="72"/>
                  </a:lnTo>
                  <a:lnTo>
                    <a:pt x="8" y="60"/>
                  </a:lnTo>
                  <a:lnTo>
                    <a:pt x="2" y="52"/>
                  </a:lnTo>
                  <a:lnTo>
                    <a:pt x="0" y="46"/>
                  </a:lnTo>
                  <a:lnTo>
                    <a:pt x="4" y="42"/>
                  </a:lnTo>
                  <a:lnTo>
                    <a:pt x="6" y="32"/>
                  </a:lnTo>
                  <a:lnTo>
                    <a:pt x="6" y="22"/>
                  </a:lnTo>
                  <a:lnTo>
                    <a:pt x="12" y="8"/>
                  </a:lnTo>
                  <a:lnTo>
                    <a:pt x="28" y="2"/>
                  </a:lnTo>
                  <a:lnTo>
                    <a:pt x="44" y="0"/>
                  </a:lnTo>
                  <a:lnTo>
                    <a:pt x="56" y="2"/>
                  </a:lnTo>
                  <a:lnTo>
                    <a:pt x="66" y="8"/>
                  </a:lnTo>
                  <a:lnTo>
                    <a:pt x="72" y="14"/>
                  </a:lnTo>
                  <a:lnTo>
                    <a:pt x="76" y="22"/>
                  </a:lnTo>
                  <a:lnTo>
                    <a:pt x="76" y="34"/>
                  </a:lnTo>
                  <a:lnTo>
                    <a:pt x="76" y="50"/>
                  </a:lnTo>
                  <a:lnTo>
                    <a:pt x="86" y="50"/>
                  </a:lnTo>
                  <a:lnTo>
                    <a:pt x="94" y="48"/>
                  </a:lnTo>
                  <a:lnTo>
                    <a:pt x="104" y="50"/>
                  </a:lnTo>
                  <a:lnTo>
                    <a:pt x="110" y="54"/>
                  </a:lnTo>
                  <a:lnTo>
                    <a:pt x="108" y="64"/>
                  </a:lnTo>
                  <a:lnTo>
                    <a:pt x="112" y="74"/>
                  </a:lnTo>
                  <a:lnTo>
                    <a:pt x="120" y="82"/>
                  </a:lnTo>
                  <a:lnTo>
                    <a:pt x="128" y="80"/>
                  </a:lnTo>
                  <a:lnTo>
                    <a:pt x="134" y="82"/>
                  </a:lnTo>
                  <a:lnTo>
                    <a:pt x="132" y="90"/>
                  </a:lnTo>
                  <a:lnTo>
                    <a:pt x="128" y="100"/>
                  </a:lnTo>
                  <a:lnTo>
                    <a:pt x="128" y="114"/>
                  </a:lnTo>
                  <a:lnTo>
                    <a:pt x="126" y="120"/>
                  </a:lnTo>
                  <a:lnTo>
                    <a:pt x="122" y="128"/>
                  </a:lnTo>
                  <a:lnTo>
                    <a:pt x="112" y="134"/>
                  </a:lnTo>
                  <a:lnTo>
                    <a:pt x="108" y="136"/>
                  </a:lnTo>
                  <a:close/>
                </a:path>
              </a:pathLst>
            </a:custGeom>
            <a:grpFill/>
            <a:ln w="3175">
              <a:solidFill>
                <a:schemeClr val="accent3"/>
              </a:solidFill>
              <a:prstDash val="solid"/>
              <a:round/>
              <a:headEnd/>
              <a:tailEnd/>
            </a:ln>
          </p:spPr>
          <p:txBody>
            <a:bodyPr/>
            <a:lstStyle/>
            <a:p>
              <a:pPr>
                <a:defRPr/>
              </a:pPr>
              <a:endParaRPr lang="en-GB"/>
            </a:p>
          </p:txBody>
        </p:sp>
        <p:sp>
          <p:nvSpPr>
            <p:cNvPr id="88" name="Freeform 87"/>
            <p:cNvSpPr>
              <a:spLocks/>
            </p:cNvSpPr>
            <p:nvPr/>
          </p:nvSpPr>
          <p:spPr bwMode="gray">
            <a:xfrm>
              <a:off x="1774" y="3057"/>
              <a:ext cx="84" cy="90"/>
            </a:xfrm>
            <a:custGeom>
              <a:avLst/>
              <a:gdLst/>
              <a:ahLst/>
              <a:cxnLst>
                <a:cxn ang="0">
                  <a:pos x="20" y="0"/>
                </a:cxn>
                <a:cxn ang="0">
                  <a:pos x="30" y="8"/>
                </a:cxn>
                <a:cxn ang="0">
                  <a:pos x="38" y="18"/>
                </a:cxn>
                <a:cxn ang="0">
                  <a:pos x="46" y="20"/>
                </a:cxn>
                <a:cxn ang="0">
                  <a:pos x="60" y="28"/>
                </a:cxn>
                <a:cxn ang="0">
                  <a:pos x="72" y="38"/>
                </a:cxn>
                <a:cxn ang="0">
                  <a:pos x="78" y="44"/>
                </a:cxn>
                <a:cxn ang="0">
                  <a:pos x="82" y="50"/>
                </a:cxn>
                <a:cxn ang="0">
                  <a:pos x="80" y="56"/>
                </a:cxn>
                <a:cxn ang="0">
                  <a:pos x="80" y="62"/>
                </a:cxn>
                <a:cxn ang="0">
                  <a:pos x="84" y="66"/>
                </a:cxn>
                <a:cxn ang="0">
                  <a:pos x="80" y="70"/>
                </a:cxn>
                <a:cxn ang="0">
                  <a:pos x="72" y="80"/>
                </a:cxn>
                <a:cxn ang="0">
                  <a:pos x="66" y="86"/>
                </a:cxn>
                <a:cxn ang="0">
                  <a:pos x="62" y="88"/>
                </a:cxn>
                <a:cxn ang="0">
                  <a:pos x="60" y="90"/>
                </a:cxn>
                <a:cxn ang="0">
                  <a:pos x="42" y="88"/>
                </a:cxn>
                <a:cxn ang="0">
                  <a:pos x="28" y="86"/>
                </a:cxn>
                <a:cxn ang="0">
                  <a:pos x="18" y="82"/>
                </a:cxn>
                <a:cxn ang="0">
                  <a:pos x="6" y="80"/>
                </a:cxn>
                <a:cxn ang="0">
                  <a:pos x="0" y="76"/>
                </a:cxn>
                <a:cxn ang="0">
                  <a:pos x="0" y="60"/>
                </a:cxn>
                <a:cxn ang="0">
                  <a:pos x="4" y="40"/>
                </a:cxn>
                <a:cxn ang="0">
                  <a:pos x="6" y="24"/>
                </a:cxn>
                <a:cxn ang="0">
                  <a:pos x="10" y="8"/>
                </a:cxn>
                <a:cxn ang="0">
                  <a:pos x="12" y="2"/>
                </a:cxn>
                <a:cxn ang="0">
                  <a:pos x="20" y="0"/>
                </a:cxn>
              </a:cxnLst>
              <a:rect l="0" t="0" r="r" b="b"/>
              <a:pathLst>
                <a:path w="84" h="90">
                  <a:moveTo>
                    <a:pt x="20" y="0"/>
                  </a:moveTo>
                  <a:lnTo>
                    <a:pt x="30" y="8"/>
                  </a:lnTo>
                  <a:lnTo>
                    <a:pt x="38" y="18"/>
                  </a:lnTo>
                  <a:lnTo>
                    <a:pt x="46" y="20"/>
                  </a:lnTo>
                  <a:lnTo>
                    <a:pt x="60" y="28"/>
                  </a:lnTo>
                  <a:lnTo>
                    <a:pt x="72" y="38"/>
                  </a:lnTo>
                  <a:lnTo>
                    <a:pt x="78" y="44"/>
                  </a:lnTo>
                  <a:lnTo>
                    <a:pt x="82" y="50"/>
                  </a:lnTo>
                  <a:lnTo>
                    <a:pt x="80" y="56"/>
                  </a:lnTo>
                  <a:lnTo>
                    <a:pt x="80" y="62"/>
                  </a:lnTo>
                  <a:lnTo>
                    <a:pt x="84" y="66"/>
                  </a:lnTo>
                  <a:lnTo>
                    <a:pt x="80" y="70"/>
                  </a:lnTo>
                  <a:lnTo>
                    <a:pt x="72" y="80"/>
                  </a:lnTo>
                  <a:lnTo>
                    <a:pt x="66" y="86"/>
                  </a:lnTo>
                  <a:lnTo>
                    <a:pt x="62" y="88"/>
                  </a:lnTo>
                  <a:lnTo>
                    <a:pt x="60" y="90"/>
                  </a:lnTo>
                  <a:lnTo>
                    <a:pt x="42" y="88"/>
                  </a:lnTo>
                  <a:lnTo>
                    <a:pt x="28" y="86"/>
                  </a:lnTo>
                  <a:lnTo>
                    <a:pt x="18" y="82"/>
                  </a:lnTo>
                  <a:lnTo>
                    <a:pt x="6" y="80"/>
                  </a:lnTo>
                  <a:lnTo>
                    <a:pt x="0" y="76"/>
                  </a:lnTo>
                  <a:lnTo>
                    <a:pt x="0" y="60"/>
                  </a:lnTo>
                  <a:lnTo>
                    <a:pt x="4" y="40"/>
                  </a:lnTo>
                  <a:lnTo>
                    <a:pt x="6" y="24"/>
                  </a:lnTo>
                  <a:lnTo>
                    <a:pt x="10" y="8"/>
                  </a:lnTo>
                  <a:lnTo>
                    <a:pt x="12" y="2"/>
                  </a:lnTo>
                  <a:lnTo>
                    <a:pt x="20" y="0"/>
                  </a:lnTo>
                  <a:close/>
                </a:path>
              </a:pathLst>
            </a:custGeom>
            <a:grpFill/>
            <a:ln w="3175">
              <a:solidFill>
                <a:schemeClr val="accent3"/>
              </a:solidFill>
              <a:prstDash val="solid"/>
              <a:round/>
              <a:headEnd/>
              <a:tailEnd/>
            </a:ln>
          </p:spPr>
          <p:txBody>
            <a:bodyPr/>
            <a:lstStyle/>
            <a:p>
              <a:pPr>
                <a:defRPr/>
              </a:pPr>
              <a:endParaRPr lang="en-GB"/>
            </a:p>
          </p:txBody>
        </p:sp>
        <p:sp>
          <p:nvSpPr>
            <p:cNvPr id="89" name="Freeform 88"/>
            <p:cNvSpPr>
              <a:spLocks/>
            </p:cNvSpPr>
            <p:nvPr/>
          </p:nvSpPr>
          <p:spPr bwMode="gray">
            <a:xfrm>
              <a:off x="1534" y="2921"/>
              <a:ext cx="316" cy="562"/>
            </a:xfrm>
            <a:custGeom>
              <a:avLst/>
              <a:gdLst/>
              <a:ahLst/>
              <a:cxnLst>
                <a:cxn ang="0">
                  <a:pos x="108" y="6"/>
                </a:cxn>
                <a:cxn ang="0">
                  <a:pos x="138" y="4"/>
                </a:cxn>
                <a:cxn ang="0">
                  <a:pos x="172" y="2"/>
                </a:cxn>
                <a:cxn ang="0">
                  <a:pos x="190" y="26"/>
                </a:cxn>
                <a:cxn ang="0">
                  <a:pos x="210" y="34"/>
                </a:cxn>
                <a:cxn ang="0">
                  <a:pos x="236" y="50"/>
                </a:cxn>
                <a:cxn ang="0">
                  <a:pos x="246" y="72"/>
                </a:cxn>
                <a:cxn ang="0">
                  <a:pos x="266" y="96"/>
                </a:cxn>
                <a:cxn ang="0">
                  <a:pos x="294" y="84"/>
                </a:cxn>
                <a:cxn ang="0">
                  <a:pos x="310" y="62"/>
                </a:cxn>
                <a:cxn ang="0">
                  <a:pos x="312" y="88"/>
                </a:cxn>
                <a:cxn ang="0">
                  <a:pos x="292" y="104"/>
                </a:cxn>
                <a:cxn ang="0">
                  <a:pos x="268" y="128"/>
                </a:cxn>
                <a:cxn ang="0">
                  <a:pos x="252" y="138"/>
                </a:cxn>
                <a:cxn ang="0">
                  <a:pos x="240" y="192"/>
                </a:cxn>
                <a:cxn ang="0">
                  <a:pos x="234" y="222"/>
                </a:cxn>
                <a:cxn ang="0">
                  <a:pos x="258" y="236"/>
                </a:cxn>
                <a:cxn ang="0">
                  <a:pos x="266" y="254"/>
                </a:cxn>
                <a:cxn ang="0">
                  <a:pos x="240" y="294"/>
                </a:cxn>
                <a:cxn ang="0">
                  <a:pos x="190" y="300"/>
                </a:cxn>
                <a:cxn ang="0">
                  <a:pos x="180" y="314"/>
                </a:cxn>
                <a:cxn ang="0">
                  <a:pos x="162" y="342"/>
                </a:cxn>
                <a:cxn ang="0">
                  <a:pos x="136" y="332"/>
                </a:cxn>
                <a:cxn ang="0">
                  <a:pos x="136" y="362"/>
                </a:cxn>
                <a:cxn ang="0">
                  <a:pos x="150" y="362"/>
                </a:cxn>
                <a:cxn ang="0">
                  <a:pos x="158" y="370"/>
                </a:cxn>
                <a:cxn ang="0">
                  <a:pos x="146" y="368"/>
                </a:cxn>
                <a:cxn ang="0">
                  <a:pos x="140" y="376"/>
                </a:cxn>
                <a:cxn ang="0">
                  <a:pos x="132" y="396"/>
                </a:cxn>
                <a:cxn ang="0">
                  <a:pos x="118" y="414"/>
                </a:cxn>
                <a:cxn ang="0">
                  <a:pos x="96" y="444"/>
                </a:cxn>
                <a:cxn ang="0">
                  <a:pos x="112" y="456"/>
                </a:cxn>
                <a:cxn ang="0">
                  <a:pos x="118" y="474"/>
                </a:cxn>
                <a:cxn ang="0">
                  <a:pos x="90" y="510"/>
                </a:cxn>
                <a:cxn ang="0">
                  <a:pos x="70" y="524"/>
                </a:cxn>
                <a:cxn ang="0">
                  <a:pos x="72" y="552"/>
                </a:cxn>
                <a:cxn ang="0">
                  <a:pos x="60" y="558"/>
                </a:cxn>
                <a:cxn ang="0">
                  <a:pos x="18" y="544"/>
                </a:cxn>
                <a:cxn ang="0">
                  <a:pos x="2" y="520"/>
                </a:cxn>
                <a:cxn ang="0">
                  <a:pos x="10" y="492"/>
                </a:cxn>
                <a:cxn ang="0">
                  <a:pos x="28" y="450"/>
                </a:cxn>
                <a:cxn ang="0">
                  <a:pos x="26" y="400"/>
                </a:cxn>
                <a:cxn ang="0">
                  <a:pos x="24" y="360"/>
                </a:cxn>
                <a:cxn ang="0">
                  <a:pos x="36" y="302"/>
                </a:cxn>
                <a:cxn ang="0">
                  <a:pos x="40" y="278"/>
                </a:cxn>
                <a:cxn ang="0">
                  <a:pos x="48" y="244"/>
                </a:cxn>
                <a:cxn ang="0">
                  <a:pos x="56" y="196"/>
                </a:cxn>
                <a:cxn ang="0">
                  <a:pos x="48" y="156"/>
                </a:cxn>
                <a:cxn ang="0">
                  <a:pos x="64" y="106"/>
                </a:cxn>
                <a:cxn ang="0">
                  <a:pos x="76" y="52"/>
                </a:cxn>
                <a:cxn ang="0">
                  <a:pos x="100" y="30"/>
                </a:cxn>
              </a:cxnLst>
              <a:rect l="0" t="0" r="r" b="b"/>
              <a:pathLst>
                <a:path w="316" h="562">
                  <a:moveTo>
                    <a:pt x="102" y="18"/>
                  </a:moveTo>
                  <a:lnTo>
                    <a:pt x="104" y="10"/>
                  </a:lnTo>
                  <a:lnTo>
                    <a:pt x="108" y="6"/>
                  </a:lnTo>
                  <a:lnTo>
                    <a:pt x="116" y="0"/>
                  </a:lnTo>
                  <a:lnTo>
                    <a:pt x="124" y="6"/>
                  </a:lnTo>
                  <a:lnTo>
                    <a:pt x="138" y="4"/>
                  </a:lnTo>
                  <a:lnTo>
                    <a:pt x="148" y="16"/>
                  </a:lnTo>
                  <a:lnTo>
                    <a:pt x="154" y="2"/>
                  </a:lnTo>
                  <a:lnTo>
                    <a:pt x="172" y="2"/>
                  </a:lnTo>
                  <a:lnTo>
                    <a:pt x="174" y="8"/>
                  </a:lnTo>
                  <a:lnTo>
                    <a:pt x="180" y="16"/>
                  </a:lnTo>
                  <a:lnTo>
                    <a:pt x="190" y="26"/>
                  </a:lnTo>
                  <a:lnTo>
                    <a:pt x="192" y="28"/>
                  </a:lnTo>
                  <a:lnTo>
                    <a:pt x="202" y="34"/>
                  </a:lnTo>
                  <a:lnTo>
                    <a:pt x="210" y="34"/>
                  </a:lnTo>
                  <a:lnTo>
                    <a:pt x="220" y="40"/>
                  </a:lnTo>
                  <a:lnTo>
                    <a:pt x="226" y="46"/>
                  </a:lnTo>
                  <a:lnTo>
                    <a:pt x="236" y="50"/>
                  </a:lnTo>
                  <a:lnTo>
                    <a:pt x="246" y="54"/>
                  </a:lnTo>
                  <a:lnTo>
                    <a:pt x="252" y="62"/>
                  </a:lnTo>
                  <a:lnTo>
                    <a:pt x="246" y="72"/>
                  </a:lnTo>
                  <a:lnTo>
                    <a:pt x="238" y="88"/>
                  </a:lnTo>
                  <a:lnTo>
                    <a:pt x="244" y="96"/>
                  </a:lnTo>
                  <a:lnTo>
                    <a:pt x="266" y="96"/>
                  </a:lnTo>
                  <a:lnTo>
                    <a:pt x="280" y="92"/>
                  </a:lnTo>
                  <a:lnTo>
                    <a:pt x="288" y="86"/>
                  </a:lnTo>
                  <a:lnTo>
                    <a:pt x="294" y="84"/>
                  </a:lnTo>
                  <a:lnTo>
                    <a:pt x="300" y="70"/>
                  </a:lnTo>
                  <a:lnTo>
                    <a:pt x="300" y="60"/>
                  </a:lnTo>
                  <a:lnTo>
                    <a:pt x="310" y="62"/>
                  </a:lnTo>
                  <a:lnTo>
                    <a:pt x="314" y="66"/>
                  </a:lnTo>
                  <a:lnTo>
                    <a:pt x="316" y="76"/>
                  </a:lnTo>
                  <a:lnTo>
                    <a:pt x="312" y="88"/>
                  </a:lnTo>
                  <a:lnTo>
                    <a:pt x="308" y="94"/>
                  </a:lnTo>
                  <a:lnTo>
                    <a:pt x="300" y="98"/>
                  </a:lnTo>
                  <a:lnTo>
                    <a:pt x="292" y="104"/>
                  </a:lnTo>
                  <a:lnTo>
                    <a:pt x="282" y="112"/>
                  </a:lnTo>
                  <a:lnTo>
                    <a:pt x="274" y="118"/>
                  </a:lnTo>
                  <a:lnTo>
                    <a:pt x="268" y="128"/>
                  </a:lnTo>
                  <a:lnTo>
                    <a:pt x="262" y="132"/>
                  </a:lnTo>
                  <a:lnTo>
                    <a:pt x="260" y="136"/>
                  </a:lnTo>
                  <a:lnTo>
                    <a:pt x="252" y="138"/>
                  </a:lnTo>
                  <a:lnTo>
                    <a:pt x="246" y="160"/>
                  </a:lnTo>
                  <a:lnTo>
                    <a:pt x="244" y="174"/>
                  </a:lnTo>
                  <a:lnTo>
                    <a:pt x="240" y="192"/>
                  </a:lnTo>
                  <a:lnTo>
                    <a:pt x="240" y="212"/>
                  </a:lnTo>
                  <a:lnTo>
                    <a:pt x="236" y="216"/>
                  </a:lnTo>
                  <a:lnTo>
                    <a:pt x="234" y="222"/>
                  </a:lnTo>
                  <a:lnTo>
                    <a:pt x="244" y="224"/>
                  </a:lnTo>
                  <a:lnTo>
                    <a:pt x="254" y="228"/>
                  </a:lnTo>
                  <a:lnTo>
                    <a:pt x="258" y="236"/>
                  </a:lnTo>
                  <a:lnTo>
                    <a:pt x="256" y="244"/>
                  </a:lnTo>
                  <a:lnTo>
                    <a:pt x="258" y="248"/>
                  </a:lnTo>
                  <a:lnTo>
                    <a:pt x="266" y="254"/>
                  </a:lnTo>
                  <a:lnTo>
                    <a:pt x="266" y="268"/>
                  </a:lnTo>
                  <a:lnTo>
                    <a:pt x="254" y="284"/>
                  </a:lnTo>
                  <a:lnTo>
                    <a:pt x="240" y="294"/>
                  </a:lnTo>
                  <a:lnTo>
                    <a:pt x="220" y="296"/>
                  </a:lnTo>
                  <a:lnTo>
                    <a:pt x="206" y="298"/>
                  </a:lnTo>
                  <a:lnTo>
                    <a:pt x="190" y="300"/>
                  </a:lnTo>
                  <a:lnTo>
                    <a:pt x="180" y="298"/>
                  </a:lnTo>
                  <a:lnTo>
                    <a:pt x="178" y="304"/>
                  </a:lnTo>
                  <a:lnTo>
                    <a:pt x="180" y="314"/>
                  </a:lnTo>
                  <a:lnTo>
                    <a:pt x="178" y="330"/>
                  </a:lnTo>
                  <a:lnTo>
                    <a:pt x="170" y="338"/>
                  </a:lnTo>
                  <a:lnTo>
                    <a:pt x="162" y="342"/>
                  </a:lnTo>
                  <a:lnTo>
                    <a:pt x="148" y="336"/>
                  </a:lnTo>
                  <a:lnTo>
                    <a:pt x="142" y="334"/>
                  </a:lnTo>
                  <a:lnTo>
                    <a:pt x="136" y="332"/>
                  </a:lnTo>
                  <a:lnTo>
                    <a:pt x="134" y="338"/>
                  </a:lnTo>
                  <a:lnTo>
                    <a:pt x="136" y="354"/>
                  </a:lnTo>
                  <a:lnTo>
                    <a:pt x="136" y="362"/>
                  </a:lnTo>
                  <a:lnTo>
                    <a:pt x="142" y="364"/>
                  </a:lnTo>
                  <a:lnTo>
                    <a:pt x="150" y="364"/>
                  </a:lnTo>
                  <a:lnTo>
                    <a:pt x="150" y="362"/>
                  </a:lnTo>
                  <a:lnTo>
                    <a:pt x="154" y="360"/>
                  </a:lnTo>
                  <a:lnTo>
                    <a:pt x="158" y="364"/>
                  </a:lnTo>
                  <a:lnTo>
                    <a:pt x="158" y="370"/>
                  </a:lnTo>
                  <a:lnTo>
                    <a:pt x="152" y="374"/>
                  </a:lnTo>
                  <a:lnTo>
                    <a:pt x="148" y="372"/>
                  </a:lnTo>
                  <a:lnTo>
                    <a:pt x="146" y="368"/>
                  </a:lnTo>
                  <a:lnTo>
                    <a:pt x="142" y="368"/>
                  </a:lnTo>
                  <a:lnTo>
                    <a:pt x="138" y="370"/>
                  </a:lnTo>
                  <a:lnTo>
                    <a:pt x="140" y="376"/>
                  </a:lnTo>
                  <a:lnTo>
                    <a:pt x="136" y="382"/>
                  </a:lnTo>
                  <a:lnTo>
                    <a:pt x="130" y="384"/>
                  </a:lnTo>
                  <a:lnTo>
                    <a:pt x="132" y="396"/>
                  </a:lnTo>
                  <a:lnTo>
                    <a:pt x="126" y="408"/>
                  </a:lnTo>
                  <a:lnTo>
                    <a:pt x="124" y="410"/>
                  </a:lnTo>
                  <a:lnTo>
                    <a:pt x="118" y="414"/>
                  </a:lnTo>
                  <a:lnTo>
                    <a:pt x="106" y="420"/>
                  </a:lnTo>
                  <a:lnTo>
                    <a:pt x="94" y="432"/>
                  </a:lnTo>
                  <a:lnTo>
                    <a:pt x="96" y="444"/>
                  </a:lnTo>
                  <a:lnTo>
                    <a:pt x="106" y="454"/>
                  </a:lnTo>
                  <a:lnTo>
                    <a:pt x="106" y="456"/>
                  </a:lnTo>
                  <a:lnTo>
                    <a:pt x="112" y="456"/>
                  </a:lnTo>
                  <a:lnTo>
                    <a:pt x="122" y="458"/>
                  </a:lnTo>
                  <a:lnTo>
                    <a:pt x="122" y="466"/>
                  </a:lnTo>
                  <a:lnTo>
                    <a:pt x="118" y="474"/>
                  </a:lnTo>
                  <a:lnTo>
                    <a:pt x="104" y="486"/>
                  </a:lnTo>
                  <a:lnTo>
                    <a:pt x="94" y="496"/>
                  </a:lnTo>
                  <a:lnTo>
                    <a:pt x="90" y="510"/>
                  </a:lnTo>
                  <a:lnTo>
                    <a:pt x="88" y="516"/>
                  </a:lnTo>
                  <a:lnTo>
                    <a:pt x="76" y="518"/>
                  </a:lnTo>
                  <a:lnTo>
                    <a:pt x="70" y="524"/>
                  </a:lnTo>
                  <a:lnTo>
                    <a:pt x="66" y="538"/>
                  </a:lnTo>
                  <a:lnTo>
                    <a:pt x="68" y="546"/>
                  </a:lnTo>
                  <a:lnTo>
                    <a:pt x="72" y="552"/>
                  </a:lnTo>
                  <a:lnTo>
                    <a:pt x="78" y="560"/>
                  </a:lnTo>
                  <a:lnTo>
                    <a:pt x="76" y="562"/>
                  </a:lnTo>
                  <a:lnTo>
                    <a:pt x="60" y="558"/>
                  </a:lnTo>
                  <a:lnTo>
                    <a:pt x="34" y="558"/>
                  </a:lnTo>
                  <a:lnTo>
                    <a:pt x="24" y="556"/>
                  </a:lnTo>
                  <a:lnTo>
                    <a:pt x="18" y="544"/>
                  </a:lnTo>
                  <a:lnTo>
                    <a:pt x="18" y="528"/>
                  </a:lnTo>
                  <a:lnTo>
                    <a:pt x="6" y="526"/>
                  </a:lnTo>
                  <a:lnTo>
                    <a:pt x="2" y="520"/>
                  </a:lnTo>
                  <a:lnTo>
                    <a:pt x="0" y="510"/>
                  </a:lnTo>
                  <a:lnTo>
                    <a:pt x="2" y="500"/>
                  </a:lnTo>
                  <a:lnTo>
                    <a:pt x="10" y="492"/>
                  </a:lnTo>
                  <a:lnTo>
                    <a:pt x="18" y="480"/>
                  </a:lnTo>
                  <a:lnTo>
                    <a:pt x="20" y="462"/>
                  </a:lnTo>
                  <a:lnTo>
                    <a:pt x="28" y="450"/>
                  </a:lnTo>
                  <a:lnTo>
                    <a:pt x="28" y="424"/>
                  </a:lnTo>
                  <a:lnTo>
                    <a:pt x="30" y="412"/>
                  </a:lnTo>
                  <a:lnTo>
                    <a:pt x="26" y="400"/>
                  </a:lnTo>
                  <a:lnTo>
                    <a:pt x="26" y="380"/>
                  </a:lnTo>
                  <a:lnTo>
                    <a:pt x="22" y="376"/>
                  </a:lnTo>
                  <a:lnTo>
                    <a:pt x="24" y="360"/>
                  </a:lnTo>
                  <a:lnTo>
                    <a:pt x="26" y="348"/>
                  </a:lnTo>
                  <a:lnTo>
                    <a:pt x="28" y="318"/>
                  </a:lnTo>
                  <a:lnTo>
                    <a:pt x="36" y="302"/>
                  </a:lnTo>
                  <a:lnTo>
                    <a:pt x="38" y="296"/>
                  </a:lnTo>
                  <a:lnTo>
                    <a:pt x="40" y="292"/>
                  </a:lnTo>
                  <a:lnTo>
                    <a:pt x="40" y="278"/>
                  </a:lnTo>
                  <a:lnTo>
                    <a:pt x="38" y="254"/>
                  </a:lnTo>
                  <a:lnTo>
                    <a:pt x="44" y="248"/>
                  </a:lnTo>
                  <a:lnTo>
                    <a:pt x="48" y="244"/>
                  </a:lnTo>
                  <a:lnTo>
                    <a:pt x="50" y="224"/>
                  </a:lnTo>
                  <a:lnTo>
                    <a:pt x="54" y="216"/>
                  </a:lnTo>
                  <a:lnTo>
                    <a:pt x="56" y="196"/>
                  </a:lnTo>
                  <a:lnTo>
                    <a:pt x="52" y="180"/>
                  </a:lnTo>
                  <a:lnTo>
                    <a:pt x="48" y="172"/>
                  </a:lnTo>
                  <a:lnTo>
                    <a:pt x="48" y="156"/>
                  </a:lnTo>
                  <a:lnTo>
                    <a:pt x="52" y="148"/>
                  </a:lnTo>
                  <a:lnTo>
                    <a:pt x="56" y="120"/>
                  </a:lnTo>
                  <a:lnTo>
                    <a:pt x="64" y="106"/>
                  </a:lnTo>
                  <a:lnTo>
                    <a:pt x="74" y="92"/>
                  </a:lnTo>
                  <a:lnTo>
                    <a:pt x="80" y="82"/>
                  </a:lnTo>
                  <a:lnTo>
                    <a:pt x="76" y="52"/>
                  </a:lnTo>
                  <a:lnTo>
                    <a:pt x="82" y="46"/>
                  </a:lnTo>
                  <a:lnTo>
                    <a:pt x="90" y="42"/>
                  </a:lnTo>
                  <a:lnTo>
                    <a:pt x="100" y="30"/>
                  </a:lnTo>
                  <a:lnTo>
                    <a:pt x="102" y="18"/>
                  </a:lnTo>
                  <a:close/>
                </a:path>
              </a:pathLst>
            </a:custGeom>
            <a:grpFill/>
            <a:ln w="3175">
              <a:solidFill>
                <a:schemeClr val="accent3"/>
              </a:solidFill>
              <a:prstDash val="solid"/>
              <a:round/>
              <a:headEnd/>
              <a:tailEnd/>
            </a:ln>
          </p:spPr>
          <p:txBody>
            <a:bodyPr/>
            <a:lstStyle/>
            <a:p>
              <a:pPr>
                <a:defRPr/>
              </a:pPr>
              <a:endParaRPr lang="en-GB"/>
            </a:p>
          </p:txBody>
        </p:sp>
        <p:sp>
          <p:nvSpPr>
            <p:cNvPr id="90" name="Freeform 89"/>
            <p:cNvSpPr>
              <a:spLocks/>
            </p:cNvSpPr>
            <p:nvPr/>
          </p:nvSpPr>
          <p:spPr bwMode="gray">
            <a:xfrm>
              <a:off x="1500" y="2843"/>
              <a:ext cx="136" cy="672"/>
            </a:xfrm>
            <a:custGeom>
              <a:avLst/>
              <a:gdLst/>
              <a:ahLst/>
              <a:cxnLst>
                <a:cxn ang="0">
                  <a:pos x="96" y="2"/>
                </a:cxn>
                <a:cxn ang="0">
                  <a:pos x="112" y="38"/>
                </a:cxn>
                <a:cxn ang="0">
                  <a:pos x="124" y="82"/>
                </a:cxn>
                <a:cxn ang="0">
                  <a:pos x="134" y="108"/>
                </a:cxn>
                <a:cxn ang="0">
                  <a:pos x="110" y="130"/>
                </a:cxn>
                <a:cxn ang="0">
                  <a:pos x="90" y="198"/>
                </a:cxn>
                <a:cxn ang="0">
                  <a:pos x="82" y="250"/>
                </a:cxn>
                <a:cxn ang="0">
                  <a:pos x="84" y="302"/>
                </a:cxn>
                <a:cxn ang="0">
                  <a:pos x="74" y="354"/>
                </a:cxn>
                <a:cxn ang="0">
                  <a:pos x="60" y="426"/>
                </a:cxn>
                <a:cxn ang="0">
                  <a:pos x="60" y="458"/>
                </a:cxn>
                <a:cxn ang="0">
                  <a:pos x="62" y="502"/>
                </a:cxn>
                <a:cxn ang="0">
                  <a:pos x="52" y="558"/>
                </a:cxn>
                <a:cxn ang="0">
                  <a:pos x="34" y="588"/>
                </a:cxn>
                <a:cxn ang="0">
                  <a:pos x="52" y="606"/>
                </a:cxn>
                <a:cxn ang="0">
                  <a:pos x="68" y="636"/>
                </a:cxn>
                <a:cxn ang="0">
                  <a:pos x="88" y="648"/>
                </a:cxn>
                <a:cxn ang="0">
                  <a:pos x="74" y="666"/>
                </a:cxn>
                <a:cxn ang="0">
                  <a:pos x="58" y="668"/>
                </a:cxn>
                <a:cxn ang="0">
                  <a:pos x="70" y="652"/>
                </a:cxn>
                <a:cxn ang="0">
                  <a:pos x="52" y="662"/>
                </a:cxn>
                <a:cxn ang="0">
                  <a:pos x="46" y="648"/>
                </a:cxn>
                <a:cxn ang="0">
                  <a:pos x="38" y="646"/>
                </a:cxn>
                <a:cxn ang="0">
                  <a:pos x="42" y="632"/>
                </a:cxn>
                <a:cxn ang="0">
                  <a:pos x="26" y="630"/>
                </a:cxn>
                <a:cxn ang="0">
                  <a:pos x="20" y="606"/>
                </a:cxn>
                <a:cxn ang="0">
                  <a:pos x="16" y="590"/>
                </a:cxn>
                <a:cxn ang="0">
                  <a:pos x="8" y="558"/>
                </a:cxn>
                <a:cxn ang="0">
                  <a:pos x="18" y="568"/>
                </a:cxn>
                <a:cxn ang="0">
                  <a:pos x="28" y="556"/>
                </a:cxn>
                <a:cxn ang="0">
                  <a:pos x="28" y="548"/>
                </a:cxn>
                <a:cxn ang="0">
                  <a:pos x="18" y="536"/>
                </a:cxn>
                <a:cxn ang="0">
                  <a:pos x="16" y="530"/>
                </a:cxn>
                <a:cxn ang="0">
                  <a:pos x="10" y="514"/>
                </a:cxn>
                <a:cxn ang="0">
                  <a:pos x="24" y="506"/>
                </a:cxn>
                <a:cxn ang="0">
                  <a:pos x="42" y="494"/>
                </a:cxn>
                <a:cxn ang="0">
                  <a:pos x="44" y="462"/>
                </a:cxn>
                <a:cxn ang="0">
                  <a:pos x="46" y="440"/>
                </a:cxn>
                <a:cxn ang="0">
                  <a:pos x="36" y="428"/>
                </a:cxn>
                <a:cxn ang="0">
                  <a:pos x="32" y="456"/>
                </a:cxn>
                <a:cxn ang="0">
                  <a:pos x="22" y="450"/>
                </a:cxn>
                <a:cxn ang="0">
                  <a:pos x="28" y="426"/>
                </a:cxn>
                <a:cxn ang="0">
                  <a:pos x="32" y="394"/>
                </a:cxn>
                <a:cxn ang="0">
                  <a:pos x="34" y="366"/>
                </a:cxn>
                <a:cxn ang="0">
                  <a:pos x="38" y="346"/>
                </a:cxn>
                <a:cxn ang="0">
                  <a:pos x="52" y="308"/>
                </a:cxn>
                <a:cxn ang="0">
                  <a:pos x="64" y="270"/>
                </a:cxn>
                <a:cxn ang="0">
                  <a:pos x="70" y="214"/>
                </a:cxn>
                <a:cxn ang="0">
                  <a:pos x="70" y="194"/>
                </a:cxn>
                <a:cxn ang="0">
                  <a:pos x="82" y="98"/>
                </a:cxn>
                <a:cxn ang="0">
                  <a:pos x="84" y="18"/>
                </a:cxn>
              </a:cxnLst>
              <a:rect l="0" t="0" r="r" b="b"/>
              <a:pathLst>
                <a:path w="136" h="672">
                  <a:moveTo>
                    <a:pt x="84" y="18"/>
                  </a:moveTo>
                  <a:lnTo>
                    <a:pt x="90" y="16"/>
                  </a:lnTo>
                  <a:lnTo>
                    <a:pt x="96" y="2"/>
                  </a:lnTo>
                  <a:lnTo>
                    <a:pt x="98" y="0"/>
                  </a:lnTo>
                  <a:lnTo>
                    <a:pt x="102" y="12"/>
                  </a:lnTo>
                  <a:lnTo>
                    <a:pt x="112" y="38"/>
                  </a:lnTo>
                  <a:lnTo>
                    <a:pt x="112" y="56"/>
                  </a:lnTo>
                  <a:lnTo>
                    <a:pt x="120" y="68"/>
                  </a:lnTo>
                  <a:lnTo>
                    <a:pt x="124" y="82"/>
                  </a:lnTo>
                  <a:lnTo>
                    <a:pt x="126" y="96"/>
                  </a:lnTo>
                  <a:lnTo>
                    <a:pt x="136" y="96"/>
                  </a:lnTo>
                  <a:lnTo>
                    <a:pt x="134" y="108"/>
                  </a:lnTo>
                  <a:lnTo>
                    <a:pt x="124" y="120"/>
                  </a:lnTo>
                  <a:lnTo>
                    <a:pt x="116" y="124"/>
                  </a:lnTo>
                  <a:lnTo>
                    <a:pt x="110" y="130"/>
                  </a:lnTo>
                  <a:lnTo>
                    <a:pt x="114" y="160"/>
                  </a:lnTo>
                  <a:lnTo>
                    <a:pt x="96" y="186"/>
                  </a:lnTo>
                  <a:lnTo>
                    <a:pt x="90" y="198"/>
                  </a:lnTo>
                  <a:lnTo>
                    <a:pt x="86" y="222"/>
                  </a:lnTo>
                  <a:lnTo>
                    <a:pt x="82" y="234"/>
                  </a:lnTo>
                  <a:lnTo>
                    <a:pt x="82" y="250"/>
                  </a:lnTo>
                  <a:lnTo>
                    <a:pt x="90" y="274"/>
                  </a:lnTo>
                  <a:lnTo>
                    <a:pt x="88" y="292"/>
                  </a:lnTo>
                  <a:lnTo>
                    <a:pt x="84" y="302"/>
                  </a:lnTo>
                  <a:lnTo>
                    <a:pt x="82" y="322"/>
                  </a:lnTo>
                  <a:lnTo>
                    <a:pt x="72" y="332"/>
                  </a:lnTo>
                  <a:lnTo>
                    <a:pt x="74" y="354"/>
                  </a:lnTo>
                  <a:lnTo>
                    <a:pt x="74" y="370"/>
                  </a:lnTo>
                  <a:lnTo>
                    <a:pt x="62" y="396"/>
                  </a:lnTo>
                  <a:lnTo>
                    <a:pt x="60" y="426"/>
                  </a:lnTo>
                  <a:lnTo>
                    <a:pt x="58" y="438"/>
                  </a:lnTo>
                  <a:lnTo>
                    <a:pt x="56" y="454"/>
                  </a:lnTo>
                  <a:lnTo>
                    <a:pt x="60" y="458"/>
                  </a:lnTo>
                  <a:lnTo>
                    <a:pt x="60" y="478"/>
                  </a:lnTo>
                  <a:lnTo>
                    <a:pt x="64" y="490"/>
                  </a:lnTo>
                  <a:lnTo>
                    <a:pt x="62" y="502"/>
                  </a:lnTo>
                  <a:lnTo>
                    <a:pt x="62" y="528"/>
                  </a:lnTo>
                  <a:lnTo>
                    <a:pt x="54" y="540"/>
                  </a:lnTo>
                  <a:lnTo>
                    <a:pt x="52" y="558"/>
                  </a:lnTo>
                  <a:lnTo>
                    <a:pt x="44" y="570"/>
                  </a:lnTo>
                  <a:lnTo>
                    <a:pt x="36" y="578"/>
                  </a:lnTo>
                  <a:lnTo>
                    <a:pt x="34" y="588"/>
                  </a:lnTo>
                  <a:lnTo>
                    <a:pt x="36" y="596"/>
                  </a:lnTo>
                  <a:lnTo>
                    <a:pt x="40" y="604"/>
                  </a:lnTo>
                  <a:lnTo>
                    <a:pt x="52" y="606"/>
                  </a:lnTo>
                  <a:lnTo>
                    <a:pt x="52" y="622"/>
                  </a:lnTo>
                  <a:lnTo>
                    <a:pt x="58" y="634"/>
                  </a:lnTo>
                  <a:lnTo>
                    <a:pt x="68" y="636"/>
                  </a:lnTo>
                  <a:lnTo>
                    <a:pt x="94" y="636"/>
                  </a:lnTo>
                  <a:lnTo>
                    <a:pt x="96" y="644"/>
                  </a:lnTo>
                  <a:lnTo>
                    <a:pt x="88" y="648"/>
                  </a:lnTo>
                  <a:lnTo>
                    <a:pt x="80" y="650"/>
                  </a:lnTo>
                  <a:lnTo>
                    <a:pt x="74" y="656"/>
                  </a:lnTo>
                  <a:lnTo>
                    <a:pt x="74" y="666"/>
                  </a:lnTo>
                  <a:lnTo>
                    <a:pt x="72" y="672"/>
                  </a:lnTo>
                  <a:lnTo>
                    <a:pt x="64" y="672"/>
                  </a:lnTo>
                  <a:lnTo>
                    <a:pt x="58" y="668"/>
                  </a:lnTo>
                  <a:lnTo>
                    <a:pt x="60" y="664"/>
                  </a:lnTo>
                  <a:lnTo>
                    <a:pt x="66" y="660"/>
                  </a:lnTo>
                  <a:lnTo>
                    <a:pt x="70" y="652"/>
                  </a:lnTo>
                  <a:lnTo>
                    <a:pt x="64" y="648"/>
                  </a:lnTo>
                  <a:lnTo>
                    <a:pt x="56" y="654"/>
                  </a:lnTo>
                  <a:lnTo>
                    <a:pt x="52" y="662"/>
                  </a:lnTo>
                  <a:lnTo>
                    <a:pt x="44" y="660"/>
                  </a:lnTo>
                  <a:lnTo>
                    <a:pt x="38" y="654"/>
                  </a:lnTo>
                  <a:lnTo>
                    <a:pt x="46" y="648"/>
                  </a:lnTo>
                  <a:lnTo>
                    <a:pt x="48" y="644"/>
                  </a:lnTo>
                  <a:lnTo>
                    <a:pt x="46" y="640"/>
                  </a:lnTo>
                  <a:lnTo>
                    <a:pt x="38" y="646"/>
                  </a:lnTo>
                  <a:lnTo>
                    <a:pt x="28" y="646"/>
                  </a:lnTo>
                  <a:lnTo>
                    <a:pt x="30" y="638"/>
                  </a:lnTo>
                  <a:lnTo>
                    <a:pt x="42" y="632"/>
                  </a:lnTo>
                  <a:lnTo>
                    <a:pt x="42" y="628"/>
                  </a:lnTo>
                  <a:lnTo>
                    <a:pt x="34" y="630"/>
                  </a:lnTo>
                  <a:lnTo>
                    <a:pt x="26" y="630"/>
                  </a:lnTo>
                  <a:lnTo>
                    <a:pt x="28" y="622"/>
                  </a:lnTo>
                  <a:lnTo>
                    <a:pt x="22" y="618"/>
                  </a:lnTo>
                  <a:lnTo>
                    <a:pt x="20" y="606"/>
                  </a:lnTo>
                  <a:lnTo>
                    <a:pt x="20" y="602"/>
                  </a:lnTo>
                  <a:lnTo>
                    <a:pt x="20" y="594"/>
                  </a:lnTo>
                  <a:lnTo>
                    <a:pt x="16" y="590"/>
                  </a:lnTo>
                  <a:lnTo>
                    <a:pt x="10" y="582"/>
                  </a:lnTo>
                  <a:lnTo>
                    <a:pt x="6" y="574"/>
                  </a:lnTo>
                  <a:lnTo>
                    <a:pt x="8" y="558"/>
                  </a:lnTo>
                  <a:lnTo>
                    <a:pt x="14" y="558"/>
                  </a:lnTo>
                  <a:lnTo>
                    <a:pt x="16" y="560"/>
                  </a:lnTo>
                  <a:lnTo>
                    <a:pt x="18" y="568"/>
                  </a:lnTo>
                  <a:lnTo>
                    <a:pt x="24" y="566"/>
                  </a:lnTo>
                  <a:lnTo>
                    <a:pt x="24" y="556"/>
                  </a:lnTo>
                  <a:lnTo>
                    <a:pt x="28" y="556"/>
                  </a:lnTo>
                  <a:lnTo>
                    <a:pt x="32" y="554"/>
                  </a:lnTo>
                  <a:lnTo>
                    <a:pt x="32" y="546"/>
                  </a:lnTo>
                  <a:lnTo>
                    <a:pt x="28" y="548"/>
                  </a:lnTo>
                  <a:lnTo>
                    <a:pt x="20" y="550"/>
                  </a:lnTo>
                  <a:lnTo>
                    <a:pt x="18" y="544"/>
                  </a:lnTo>
                  <a:lnTo>
                    <a:pt x="18" y="536"/>
                  </a:lnTo>
                  <a:lnTo>
                    <a:pt x="24" y="534"/>
                  </a:lnTo>
                  <a:lnTo>
                    <a:pt x="24" y="530"/>
                  </a:lnTo>
                  <a:lnTo>
                    <a:pt x="16" y="530"/>
                  </a:lnTo>
                  <a:lnTo>
                    <a:pt x="0" y="530"/>
                  </a:lnTo>
                  <a:lnTo>
                    <a:pt x="6" y="522"/>
                  </a:lnTo>
                  <a:lnTo>
                    <a:pt x="10" y="514"/>
                  </a:lnTo>
                  <a:lnTo>
                    <a:pt x="16" y="506"/>
                  </a:lnTo>
                  <a:lnTo>
                    <a:pt x="22" y="502"/>
                  </a:lnTo>
                  <a:lnTo>
                    <a:pt x="24" y="506"/>
                  </a:lnTo>
                  <a:lnTo>
                    <a:pt x="28" y="518"/>
                  </a:lnTo>
                  <a:lnTo>
                    <a:pt x="36" y="508"/>
                  </a:lnTo>
                  <a:lnTo>
                    <a:pt x="42" y="494"/>
                  </a:lnTo>
                  <a:lnTo>
                    <a:pt x="40" y="484"/>
                  </a:lnTo>
                  <a:lnTo>
                    <a:pt x="38" y="472"/>
                  </a:lnTo>
                  <a:lnTo>
                    <a:pt x="44" y="462"/>
                  </a:lnTo>
                  <a:lnTo>
                    <a:pt x="42" y="452"/>
                  </a:lnTo>
                  <a:lnTo>
                    <a:pt x="44" y="446"/>
                  </a:lnTo>
                  <a:lnTo>
                    <a:pt x="46" y="440"/>
                  </a:lnTo>
                  <a:lnTo>
                    <a:pt x="46" y="428"/>
                  </a:lnTo>
                  <a:lnTo>
                    <a:pt x="40" y="426"/>
                  </a:lnTo>
                  <a:lnTo>
                    <a:pt x="36" y="428"/>
                  </a:lnTo>
                  <a:lnTo>
                    <a:pt x="34" y="438"/>
                  </a:lnTo>
                  <a:lnTo>
                    <a:pt x="32" y="444"/>
                  </a:lnTo>
                  <a:lnTo>
                    <a:pt x="32" y="456"/>
                  </a:lnTo>
                  <a:lnTo>
                    <a:pt x="28" y="462"/>
                  </a:lnTo>
                  <a:lnTo>
                    <a:pt x="22" y="458"/>
                  </a:lnTo>
                  <a:lnTo>
                    <a:pt x="22" y="450"/>
                  </a:lnTo>
                  <a:lnTo>
                    <a:pt x="22" y="438"/>
                  </a:lnTo>
                  <a:lnTo>
                    <a:pt x="26" y="430"/>
                  </a:lnTo>
                  <a:lnTo>
                    <a:pt x="28" y="426"/>
                  </a:lnTo>
                  <a:lnTo>
                    <a:pt x="28" y="416"/>
                  </a:lnTo>
                  <a:lnTo>
                    <a:pt x="30" y="402"/>
                  </a:lnTo>
                  <a:lnTo>
                    <a:pt x="32" y="394"/>
                  </a:lnTo>
                  <a:lnTo>
                    <a:pt x="40" y="386"/>
                  </a:lnTo>
                  <a:lnTo>
                    <a:pt x="36" y="376"/>
                  </a:lnTo>
                  <a:lnTo>
                    <a:pt x="34" y="366"/>
                  </a:lnTo>
                  <a:lnTo>
                    <a:pt x="34" y="358"/>
                  </a:lnTo>
                  <a:lnTo>
                    <a:pt x="32" y="346"/>
                  </a:lnTo>
                  <a:lnTo>
                    <a:pt x="38" y="346"/>
                  </a:lnTo>
                  <a:lnTo>
                    <a:pt x="42" y="332"/>
                  </a:lnTo>
                  <a:lnTo>
                    <a:pt x="48" y="320"/>
                  </a:lnTo>
                  <a:lnTo>
                    <a:pt x="52" y="308"/>
                  </a:lnTo>
                  <a:lnTo>
                    <a:pt x="58" y="292"/>
                  </a:lnTo>
                  <a:lnTo>
                    <a:pt x="60" y="278"/>
                  </a:lnTo>
                  <a:lnTo>
                    <a:pt x="64" y="270"/>
                  </a:lnTo>
                  <a:lnTo>
                    <a:pt x="62" y="232"/>
                  </a:lnTo>
                  <a:lnTo>
                    <a:pt x="62" y="220"/>
                  </a:lnTo>
                  <a:lnTo>
                    <a:pt x="70" y="214"/>
                  </a:lnTo>
                  <a:lnTo>
                    <a:pt x="70" y="206"/>
                  </a:lnTo>
                  <a:lnTo>
                    <a:pt x="66" y="200"/>
                  </a:lnTo>
                  <a:lnTo>
                    <a:pt x="70" y="194"/>
                  </a:lnTo>
                  <a:lnTo>
                    <a:pt x="74" y="174"/>
                  </a:lnTo>
                  <a:lnTo>
                    <a:pt x="80" y="144"/>
                  </a:lnTo>
                  <a:lnTo>
                    <a:pt x="82" y="98"/>
                  </a:lnTo>
                  <a:lnTo>
                    <a:pt x="88" y="52"/>
                  </a:lnTo>
                  <a:lnTo>
                    <a:pt x="86" y="28"/>
                  </a:lnTo>
                  <a:lnTo>
                    <a:pt x="84" y="18"/>
                  </a:lnTo>
                  <a:close/>
                </a:path>
              </a:pathLst>
            </a:custGeom>
            <a:grpFill/>
            <a:ln w="3175">
              <a:solidFill>
                <a:schemeClr val="accent3"/>
              </a:solidFill>
              <a:prstDash val="solid"/>
              <a:round/>
              <a:headEnd/>
              <a:tailEnd/>
            </a:ln>
          </p:spPr>
          <p:txBody>
            <a:bodyPr/>
            <a:lstStyle/>
            <a:p>
              <a:pPr>
                <a:defRPr/>
              </a:pPr>
              <a:endParaRPr lang="en-GB"/>
            </a:p>
          </p:txBody>
        </p:sp>
        <p:sp>
          <p:nvSpPr>
            <p:cNvPr id="91" name="Freeform 90"/>
            <p:cNvSpPr>
              <a:spLocks/>
            </p:cNvSpPr>
            <p:nvPr/>
          </p:nvSpPr>
          <p:spPr bwMode="gray">
            <a:xfrm>
              <a:off x="1612" y="3497"/>
              <a:ext cx="56" cy="46"/>
            </a:xfrm>
            <a:custGeom>
              <a:avLst/>
              <a:gdLst/>
              <a:ahLst/>
              <a:cxnLst>
                <a:cxn ang="0">
                  <a:pos x="0" y="0"/>
                </a:cxn>
                <a:cxn ang="0">
                  <a:pos x="0" y="42"/>
                </a:cxn>
                <a:cxn ang="0">
                  <a:pos x="12" y="42"/>
                </a:cxn>
                <a:cxn ang="0">
                  <a:pos x="22" y="42"/>
                </a:cxn>
                <a:cxn ang="0">
                  <a:pos x="36" y="46"/>
                </a:cxn>
                <a:cxn ang="0">
                  <a:pos x="50" y="44"/>
                </a:cxn>
                <a:cxn ang="0">
                  <a:pos x="56" y="42"/>
                </a:cxn>
                <a:cxn ang="0">
                  <a:pos x="48" y="40"/>
                </a:cxn>
                <a:cxn ang="0">
                  <a:pos x="32" y="36"/>
                </a:cxn>
                <a:cxn ang="0">
                  <a:pos x="20" y="28"/>
                </a:cxn>
                <a:cxn ang="0">
                  <a:pos x="8" y="16"/>
                </a:cxn>
                <a:cxn ang="0">
                  <a:pos x="6" y="8"/>
                </a:cxn>
                <a:cxn ang="0">
                  <a:pos x="4" y="2"/>
                </a:cxn>
                <a:cxn ang="0">
                  <a:pos x="0" y="0"/>
                </a:cxn>
              </a:cxnLst>
              <a:rect l="0" t="0" r="r" b="b"/>
              <a:pathLst>
                <a:path w="56" h="46">
                  <a:moveTo>
                    <a:pt x="0" y="0"/>
                  </a:moveTo>
                  <a:lnTo>
                    <a:pt x="0" y="42"/>
                  </a:lnTo>
                  <a:lnTo>
                    <a:pt x="12" y="42"/>
                  </a:lnTo>
                  <a:lnTo>
                    <a:pt x="22" y="42"/>
                  </a:lnTo>
                  <a:lnTo>
                    <a:pt x="36" y="46"/>
                  </a:lnTo>
                  <a:lnTo>
                    <a:pt x="50" y="44"/>
                  </a:lnTo>
                  <a:lnTo>
                    <a:pt x="56" y="42"/>
                  </a:lnTo>
                  <a:lnTo>
                    <a:pt x="48" y="40"/>
                  </a:lnTo>
                  <a:lnTo>
                    <a:pt x="32" y="36"/>
                  </a:lnTo>
                  <a:lnTo>
                    <a:pt x="20" y="28"/>
                  </a:lnTo>
                  <a:lnTo>
                    <a:pt x="8" y="16"/>
                  </a:lnTo>
                  <a:lnTo>
                    <a:pt x="6" y="8"/>
                  </a:lnTo>
                  <a:lnTo>
                    <a:pt x="4" y="2"/>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92" name="Freeform 91"/>
            <p:cNvSpPr>
              <a:spLocks/>
            </p:cNvSpPr>
            <p:nvPr/>
          </p:nvSpPr>
          <p:spPr bwMode="gray">
            <a:xfrm>
              <a:off x="1570" y="3491"/>
              <a:ext cx="68" cy="64"/>
            </a:xfrm>
            <a:custGeom>
              <a:avLst/>
              <a:gdLst/>
              <a:ahLst/>
              <a:cxnLst>
                <a:cxn ang="0">
                  <a:pos x="2" y="46"/>
                </a:cxn>
                <a:cxn ang="0">
                  <a:pos x="0" y="40"/>
                </a:cxn>
                <a:cxn ang="0">
                  <a:pos x="6" y="38"/>
                </a:cxn>
                <a:cxn ang="0">
                  <a:pos x="10" y="38"/>
                </a:cxn>
                <a:cxn ang="0">
                  <a:pos x="20" y="38"/>
                </a:cxn>
                <a:cxn ang="0">
                  <a:pos x="26" y="40"/>
                </a:cxn>
                <a:cxn ang="0">
                  <a:pos x="30" y="38"/>
                </a:cxn>
                <a:cxn ang="0">
                  <a:pos x="22" y="32"/>
                </a:cxn>
                <a:cxn ang="0">
                  <a:pos x="16" y="28"/>
                </a:cxn>
                <a:cxn ang="0">
                  <a:pos x="18" y="22"/>
                </a:cxn>
                <a:cxn ang="0">
                  <a:pos x="22" y="22"/>
                </a:cxn>
                <a:cxn ang="0">
                  <a:pos x="28" y="20"/>
                </a:cxn>
                <a:cxn ang="0">
                  <a:pos x="26" y="14"/>
                </a:cxn>
                <a:cxn ang="0">
                  <a:pos x="20" y="16"/>
                </a:cxn>
                <a:cxn ang="0">
                  <a:pos x="14" y="18"/>
                </a:cxn>
                <a:cxn ang="0">
                  <a:pos x="12" y="12"/>
                </a:cxn>
                <a:cxn ang="0">
                  <a:pos x="14" y="8"/>
                </a:cxn>
                <a:cxn ang="0">
                  <a:pos x="20" y="6"/>
                </a:cxn>
                <a:cxn ang="0">
                  <a:pos x="24" y="2"/>
                </a:cxn>
                <a:cxn ang="0">
                  <a:pos x="32" y="0"/>
                </a:cxn>
                <a:cxn ang="0">
                  <a:pos x="38" y="0"/>
                </a:cxn>
                <a:cxn ang="0">
                  <a:pos x="42" y="6"/>
                </a:cxn>
                <a:cxn ang="0">
                  <a:pos x="42" y="48"/>
                </a:cxn>
                <a:cxn ang="0">
                  <a:pos x="64" y="48"/>
                </a:cxn>
                <a:cxn ang="0">
                  <a:pos x="68" y="52"/>
                </a:cxn>
                <a:cxn ang="0">
                  <a:pos x="68" y="56"/>
                </a:cxn>
                <a:cxn ang="0">
                  <a:pos x="60" y="58"/>
                </a:cxn>
                <a:cxn ang="0">
                  <a:pos x="52" y="58"/>
                </a:cxn>
                <a:cxn ang="0">
                  <a:pos x="44" y="60"/>
                </a:cxn>
                <a:cxn ang="0">
                  <a:pos x="42" y="64"/>
                </a:cxn>
                <a:cxn ang="0">
                  <a:pos x="34" y="62"/>
                </a:cxn>
                <a:cxn ang="0">
                  <a:pos x="24" y="60"/>
                </a:cxn>
                <a:cxn ang="0">
                  <a:pos x="20" y="56"/>
                </a:cxn>
                <a:cxn ang="0">
                  <a:pos x="20" y="50"/>
                </a:cxn>
                <a:cxn ang="0">
                  <a:pos x="16" y="50"/>
                </a:cxn>
                <a:cxn ang="0">
                  <a:pos x="12" y="50"/>
                </a:cxn>
                <a:cxn ang="0">
                  <a:pos x="12" y="56"/>
                </a:cxn>
                <a:cxn ang="0">
                  <a:pos x="2" y="52"/>
                </a:cxn>
                <a:cxn ang="0">
                  <a:pos x="2" y="46"/>
                </a:cxn>
              </a:cxnLst>
              <a:rect l="0" t="0" r="r" b="b"/>
              <a:pathLst>
                <a:path w="68" h="64">
                  <a:moveTo>
                    <a:pt x="2" y="46"/>
                  </a:moveTo>
                  <a:lnTo>
                    <a:pt x="0" y="40"/>
                  </a:lnTo>
                  <a:lnTo>
                    <a:pt x="6" y="38"/>
                  </a:lnTo>
                  <a:lnTo>
                    <a:pt x="10" y="38"/>
                  </a:lnTo>
                  <a:lnTo>
                    <a:pt x="20" y="38"/>
                  </a:lnTo>
                  <a:lnTo>
                    <a:pt x="26" y="40"/>
                  </a:lnTo>
                  <a:lnTo>
                    <a:pt x="30" y="38"/>
                  </a:lnTo>
                  <a:lnTo>
                    <a:pt x="22" y="32"/>
                  </a:lnTo>
                  <a:lnTo>
                    <a:pt x="16" y="28"/>
                  </a:lnTo>
                  <a:lnTo>
                    <a:pt x="18" y="22"/>
                  </a:lnTo>
                  <a:lnTo>
                    <a:pt x="22" y="22"/>
                  </a:lnTo>
                  <a:lnTo>
                    <a:pt x="28" y="20"/>
                  </a:lnTo>
                  <a:lnTo>
                    <a:pt x="26" y="14"/>
                  </a:lnTo>
                  <a:lnTo>
                    <a:pt x="20" y="16"/>
                  </a:lnTo>
                  <a:lnTo>
                    <a:pt x="14" y="18"/>
                  </a:lnTo>
                  <a:lnTo>
                    <a:pt x="12" y="12"/>
                  </a:lnTo>
                  <a:lnTo>
                    <a:pt x="14" y="8"/>
                  </a:lnTo>
                  <a:lnTo>
                    <a:pt x="20" y="6"/>
                  </a:lnTo>
                  <a:lnTo>
                    <a:pt x="24" y="2"/>
                  </a:lnTo>
                  <a:lnTo>
                    <a:pt x="32" y="0"/>
                  </a:lnTo>
                  <a:lnTo>
                    <a:pt x="38" y="0"/>
                  </a:lnTo>
                  <a:lnTo>
                    <a:pt x="42" y="6"/>
                  </a:lnTo>
                  <a:lnTo>
                    <a:pt x="42" y="48"/>
                  </a:lnTo>
                  <a:lnTo>
                    <a:pt x="64" y="48"/>
                  </a:lnTo>
                  <a:lnTo>
                    <a:pt x="68" y="52"/>
                  </a:lnTo>
                  <a:lnTo>
                    <a:pt x="68" y="56"/>
                  </a:lnTo>
                  <a:lnTo>
                    <a:pt x="60" y="58"/>
                  </a:lnTo>
                  <a:lnTo>
                    <a:pt x="52" y="58"/>
                  </a:lnTo>
                  <a:lnTo>
                    <a:pt x="44" y="60"/>
                  </a:lnTo>
                  <a:lnTo>
                    <a:pt x="42" y="64"/>
                  </a:lnTo>
                  <a:lnTo>
                    <a:pt x="34" y="62"/>
                  </a:lnTo>
                  <a:lnTo>
                    <a:pt x="24" y="60"/>
                  </a:lnTo>
                  <a:lnTo>
                    <a:pt x="20" y="56"/>
                  </a:lnTo>
                  <a:lnTo>
                    <a:pt x="20" y="50"/>
                  </a:lnTo>
                  <a:lnTo>
                    <a:pt x="16" y="50"/>
                  </a:lnTo>
                  <a:lnTo>
                    <a:pt x="12" y="50"/>
                  </a:lnTo>
                  <a:lnTo>
                    <a:pt x="12" y="56"/>
                  </a:lnTo>
                  <a:lnTo>
                    <a:pt x="2" y="52"/>
                  </a:lnTo>
                  <a:lnTo>
                    <a:pt x="2" y="46"/>
                  </a:lnTo>
                  <a:close/>
                </a:path>
              </a:pathLst>
            </a:custGeom>
            <a:grpFill/>
            <a:ln w="3175">
              <a:solidFill>
                <a:schemeClr val="accent3"/>
              </a:solidFill>
              <a:prstDash val="solid"/>
              <a:round/>
              <a:headEnd/>
              <a:tailEnd/>
            </a:ln>
          </p:spPr>
          <p:txBody>
            <a:bodyPr/>
            <a:lstStyle/>
            <a:p>
              <a:pPr>
                <a:defRPr/>
              </a:pPr>
              <a:endParaRPr lang="en-GB"/>
            </a:p>
          </p:txBody>
        </p:sp>
        <p:sp>
          <p:nvSpPr>
            <p:cNvPr id="93" name="Freeform 92"/>
            <p:cNvSpPr>
              <a:spLocks/>
            </p:cNvSpPr>
            <p:nvPr/>
          </p:nvSpPr>
          <p:spPr bwMode="gray">
            <a:xfrm>
              <a:off x="1738" y="3463"/>
              <a:ext cx="18" cy="18"/>
            </a:xfrm>
            <a:custGeom>
              <a:avLst/>
              <a:gdLst/>
              <a:ahLst/>
              <a:cxnLst>
                <a:cxn ang="0">
                  <a:pos x="6" y="4"/>
                </a:cxn>
                <a:cxn ang="0">
                  <a:pos x="12" y="0"/>
                </a:cxn>
                <a:cxn ang="0">
                  <a:pos x="18" y="2"/>
                </a:cxn>
                <a:cxn ang="0">
                  <a:pos x="18" y="6"/>
                </a:cxn>
                <a:cxn ang="0">
                  <a:pos x="14" y="10"/>
                </a:cxn>
                <a:cxn ang="0">
                  <a:pos x="8" y="16"/>
                </a:cxn>
                <a:cxn ang="0">
                  <a:pos x="4" y="18"/>
                </a:cxn>
                <a:cxn ang="0">
                  <a:pos x="0" y="16"/>
                </a:cxn>
                <a:cxn ang="0">
                  <a:pos x="0" y="12"/>
                </a:cxn>
                <a:cxn ang="0">
                  <a:pos x="4" y="8"/>
                </a:cxn>
                <a:cxn ang="0">
                  <a:pos x="6" y="4"/>
                </a:cxn>
              </a:cxnLst>
              <a:rect l="0" t="0" r="r" b="b"/>
              <a:pathLst>
                <a:path w="18" h="18">
                  <a:moveTo>
                    <a:pt x="6" y="4"/>
                  </a:moveTo>
                  <a:lnTo>
                    <a:pt x="12" y="0"/>
                  </a:lnTo>
                  <a:lnTo>
                    <a:pt x="18" y="2"/>
                  </a:lnTo>
                  <a:lnTo>
                    <a:pt x="18" y="6"/>
                  </a:lnTo>
                  <a:lnTo>
                    <a:pt x="14" y="10"/>
                  </a:lnTo>
                  <a:lnTo>
                    <a:pt x="8" y="16"/>
                  </a:lnTo>
                  <a:lnTo>
                    <a:pt x="4" y="18"/>
                  </a:lnTo>
                  <a:lnTo>
                    <a:pt x="0" y="16"/>
                  </a:lnTo>
                  <a:lnTo>
                    <a:pt x="0" y="12"/>
                  </a:lnTo>
                  <a:lnTo>
                    <a:pt x="4" y="8"/>
                  </a:lnTo>
                  <a:lnTo>
                    <a:pt x="6" y="4"/>
                  </a:lnTo>
                  <a:close/>
                </a:path>
              </a:pathLst>
            </a:custGeom>
            <a:grpFill/>
            <a:ln w="3175">
              <a:solidFill>
                <a:schemeClr val="accent3"/>
              </a:solidFill>
              <a:prstDash val="solid"/>
              <a:round/>
              <a:headEnd/>
              <a:tailEnd/>
            </a:ln>
          </p:spPr>
          <p:txBody>
            <a:bodyPr/>
            <a:lstStyle/>
            <a:p>
              <a:pPr>
                <a:defRPr/>
              </a:pPr>
              <a:endParaRPr lang="en-GB"/>
            </a:p>
          </p:txBody>
        </p:sp>
        <p:sp>
          <p:nvSpPr>
            <p:cNvPr id="94" name="Freeform 93"/>
            <p:cNvSpPr>
              <a:spLocks/>
            </p:cNvSpPr>
            <p:nvPr/>
          </p:nvSpPr>
          <p:spPr bwMode="gray">
            <a:xfrm>
              <a:off x="1754" y="3465"/>
              <a:ext cx="28" cy="20"/>
            </a:xfrm>
            <a:custGeom>
              <a:avLst/>
              <a:gdLst/>
              <a:ahLst/>
              <a:cxnLst>
                <a:cxn ang="0">
                  <a:pos x="6" y="8"/>
                </a:cxn>
                <a:cxn ang="0">
                  <a:pos x="10" y="0"/>
                </a:cxn>
                <a:cxn ang="0">
                  <a:pos x="16" y="0"/>
                </a:cxn>
                <a:cxn ang="0">
                  <a:pos x="22" y="0"/>
                </a:cxn>
                <a:cxn ang="0">
                  <a:pos x="28" y="2"/>
                </a:cxn>
                <a:cxn ang="0">
                  <a:pos x="28" y="6"/>
                </a:cxn>
                <a:cxn ang="0">
                  <a:pos x="22" y="8"/>
                </a:cxn>
                <a:cxn ang="0">
                  <a:pos x="18" y="10"/>
                </a:cxn>
                <a:cxn ang="0">
                  <a:pos x="16" y="10"/>
                </a:cxn>
                <a:cxn ang="0">
                  <a:pos x="12" y="14"/>
                </a:cxn>
                <a:cxn ang="0">
                  <a:pos x="8" y="16"/>
                </a:cxn>
                <a:cxn ang="0">
                  <a:pos x="6" y="20"/>
                </a:cxn>
                <a:cxn ang="0">
                  <a:pos x="0" y="18"/>
                </a:cxn>
                <a:cxn ang="0">
                  <a:pos x="0" y="12"/>
                </a:cxn>
                <a:cxn ang="0">
                  <a:pos x="2" y="10"/>
                </a:cxn>
                <a:cxn ang="0">
                  <a:pos x="6" y="8"/>
                </a:cxn>
              </a:cxnLst>
              <a:rect l="0" t="0" r="r" b="b"/>
              <a:pathLst>
                <a:path w="28" h="20">
                  <a:moveTo>
                    <a:pt x="6" y="8"/>
                  </a:moveTo>
                  <a:lnTo>
                    <a:pt x="10" y="0"/>
                  </a:lnTo>
                  <a:lnTo>
                    <a:pt x="16" y="0"/>
                  </a:lnTo>
                  <a:lnTo>
                    <a:pt x="22" y="0"/>
                  </a:lnTo>
                  <a:lnTo>
                    <a:pt x="28" y="2"/>
                  </a:lnTo>
                  <a:lnTo>
                    <a:pt x="28" y="6"/>
                  </a:lnTo>
                  <a:lnTo>
                    <a:pt x="22" y="8"/>
                  </a:lnTo>
                  <a:lnTo>
                    <a:pt x="18" y="10"/>
                  </a:lnTo>
                  <a:lnTo>
                    <a:pt x="16" y="10"/>
                  </a:lnTo>
                  <a:lnTo>
                    <a:pt x="12" y="14"/>
                  </a:lnTo>
                  <a:lnTo>
                    <a:pt x="8" y="16"/>
                  </a:lnTo>
                  <a:lnTo>
                    <a:pt x="6" y="20"/>
                  </a:lnTo>
                  <a:lnTo>
                    <a:pt x="0" y="18"/>
                  </a:lnTo>
                  <a:lnTo>
                    <a:pt x="0" y="12"/>
                  </a:lnTo>
                  <a:lnTo>
                    <a:pt x="2" y="10"/>
                  </a:lnTo>
                  <a:lnTo>
                    <a:pt x="6" y="8"/>
                  </a:lnTo>
                  <a:close/>
                </a:path>
              </a:pathLst>
            </a:custGeom>
            <a:grpFill/>
            <a:ln w="3175">
              <a:solidFill>
                <a:schemeClr val="accent3"/>
              </a:solidFill>
              <a:prstDash val="solid"/>
              <a:round/>
              <a:headEnd/>
              <a:tailEnd/>
            </a:ln>
          </p:spPr>
          <p:txBody>
            <a:bodyPr/>
            <a:lstStyle/>
            <a:p>
              <a:pPr>
                <a:defRPr/>
              </a:pPr>
              <a:endParaRPr lang="en-GB"/>
            </a:p>
          </p:txBody>
        </p:sp>
        <p:sp>
          <p:nvSpPr>
            <p:cNvPr id="95" name="Freeform 94"/>
            <p:cNvSpPr>
              <a:spLocks/>
            </p:cNvSpPr>
            <p:nvPr/>
          </p:nvSpPr>
          <p:spPr bwMode="gray">
            <a:xfrm>
              <a:off x="1526" y="2485"/>
              <a:ext cx="620" cy="638"/>
            </a:xfrm>
            <a:custGeom>
              <a:avLst/>
              <a:gdLst/>
              <a:ahLst/>
              <a:cxnLst>
                <a:cxn ang="0">
                  <a:pos x="366" y="36"/>
                </a:cxn>
                <a:cxn ang="0">
                  <a:pos x="378" y="70"/>
                </a:cxn>
                <a:cxn ang="0">
                  <a:pos x="362" y="100"/>
                </a:cxn>
                <a:cxn ang="0">
                  <a:pos x="388" y="78"/>
                </a:cxn>
                <a:cxn ang="0">
                  <a:pos x="402" y="98"/>
                </a:cxn>
                <a:cxn ang="0">
                  <a:pos x="404" y="108"/>
                </a:cxn>
                <a:cxn ang="0">
                  <a:pos x="420" y="92"/>
                </a:cxn>
                <a:cxn ang="0">
                  <a:pos x="472" y="114"/>
                </a:cxn>
                <a:cxn ang="0">
                  <a:pos x="476" y="126"/>
                </a:cxn>
                <a:cxn ang="0">
                  <a:pos x="516" y="130"/>
                </a:cxn>
                <a:cxn ang="0">
                  <a:pos x="572" y="152"/>
                </a:cxn>
                <a:cxn ang="0">
                  <a:pos x="614" y="174"/>
                </a:cxn>
                <a:cxn ang="0">
                  <a:pos x="600" y="246"/>
                </a:cxn>
                <a:cxn ang="0">
                  <a:pos x="570" y="286"/>
                </a:cxn>
                <a:cxn ang="0">
                  <a:pos x="556" y="322"/>
                </a:cxn>
                <a:cxn ang="0">
                  <a:pos x="544" y="392"/>
                </a:cxn>
                <a:cxn ang="0">
                  <a:pos x="512" y="446"/>
                </a:cxn>
                <a:cxn ang="0">
                  <a:pos x="454" y="468"/>
                </a:cxn>
                <a:cxn ang="0">
                  <a:pos x="408" y="494"/>
                </a:cxn>
                <a:cxn ang="0">
                  <a:pos x="398" y="550"/>
                </a:cxn>
                <a:cxn ang="0">
                  <a:pos x="374" y="588"/>
                </a:cxn>
                <a:cxn ang="0">
                  <a:pos x="352" y="606"/>
                </a:cxn>
                <a:cxn ang="0">
                  <a:pos x="370" y="584"/>
                </a:cxn>
                <a:cxn ang="0">
                  <a:pos x="352" y="596"/>
                </a:cxn>
                <a:cxn ang="0">
                  <a:pos x="342" y="622"/>
                </a:cxn>
                <a:cxn ang="0">
                  <a:pos x="330" y="622"/>
                </a:cxn>
                <a:cxn ang="0">
                  <a:pos x="286" y="590"/>
                </a:cxn>
                <a:cxn ang="0">
                  <a:pos x="300" y="540"/>
                </a:cxn>
                <a:cxn ang="0">
                  <a:pos x="322" y="502"/>
                </a:cxn>
                <a:cxn ang="0">
                  <a:pos x="314" y="474"/>
                </a:cxn>
                <a:cxn ang="0">
                  <a:pos x="290" y="446"/>
                </a:cxn>
                <a:cxn ang="0">
                  <a:pos x="256" y="414"/>
                </a:cxn>
                <a:cxn ang="0">
                  <a:pos x="260" y="376"/>
                </a:cxn>
                <a:cxn ang="0">
                  <a:pos x="220" y="342"/>
                </a:cxn>
                <a:cxn ang="0">
                  <a:pos x="214" y="302"/>
                </a:cxn>
                <a:cxn ang="0">
                  <a:pos x="162" y="282"/>
                </a:cxn>
                <a:cxn ang="0">
                  <a:pos x="116" y="244"/>
                </a:cxn>
                <a:cxn ang="0">
                  <a:pos x="60" y="256"/>
                </a:cxn>
                <a:cxn ang="0">
                  <a:pos x="48" y="238"/>
                </a:cxn>
                <a:cxn ang="0">
                  <a:pos x="8" y="222"/>
                </a:cxn>
                <a:cxn ang="0">
                  <a:pos x="26" y="160"/>
                </a:cxn>
                <a:cxn ang="0">
                  <a:pos x="70" y="120"/>
                </a:cxn>
                <a:cxn ang="0">
                  <a:pos x="66" y="72"/>
                </a:cxn>
                <a:cxn ang="0">
                  <a:pos x="92" y="56"/>
                </a:cxn>
                <a:cxn ang="0">
                  <a:pos x="130" y="72"/>
                </a:cxn>
                <a:cxn ang="0">
                  <a:pos x="168" y="44"/>
                </a:cxn>
                <a:cxn ang="0">
                  <a:pos x="154" y="18"/>
                </a:cxn>
                <a:cxn ang="0">
                  <a:pos x="194" y="18"/>
                </a:cxn>
                <a:cxn ang="0">
                  <a:pos x="228" y="22"/>
                </a:cxn>
                <a:cxn ang="0">
                  <a:pos x="244" y="64"/>
                </a:cxn>
                <a:cxn ang="0">
                  <a:pos x="276" y="54"/>
                </a:cxn>
                <a:cxn ang="0">
                  <a:pos x="290" y="44"/>
                </a:cxn>
                <a:cxn ang="0">
                  <a:pos x="332" y="48"/>
                </a:cxn>
              </a:cxnLst>
              <a:rect l="0" t="0" r="r" b="b"/>
              <a:pathLst>
                <a:path w="620" h="638">
                  <a:moveTo>
                    <a:pt x="356" y="18"/>
                  </a:moveTo>
                  <a:lnTo>
                    <a:pt x="362" y="20"/>
                  </a:lnTo>
                  <a:lnTo>
                    <a:pt x="366" y="24"/>
                  </a:lnTo>
                  <a:lnTo>
                    <a:pt x="364" y="28"/>
                  </a:lnTo>
                  <a:lnTo>
                    <a:pt x="366" y="36"/>
                  </a:lnTo>
                  <a:lnTo>
                    <a:pt x="368" y="44"/>
                  </a:lnTo>
                  <a:lnTo>
                    <a:pt x="376" y="54"/>
                  </a:lnTo>
                  <a:lnTo>
                    <a:pt x="382" y="60"/>
                  </a:lnTo>
                  <a:lnTo>
                    <a:pt x="382" y="68"/>
                  </a:lnTo>
                  <a:lnTo>
                    <a:pt x="378" y="70"/>
                  </a:lnTo>
                  <a:lnTo>
                    <a:pt x="370" y="76"/>
                  </a:lnTo>
                  <a:lnTo>
                    <a:pt x="362" y="84"/>
                  </a:lnTo>
                  <a:lnTo>
                    <a:pt x="360" y="88"/>
                  </a:lnTo>
                  <a:lnTo>
                    <a:pt x="360" y="96"/>
                  </a:lnTo>
                  <a:lnTo>
                    <a:pt x="362" y="100"/>
                  </a:lnTo>
                  <a:lnTo>
                    <a:pt x="368" y="98"/>
                  </a:lnTo>
                  <a:lnTo>
                    <a:pt x="372" y="92"/>
                  </a:lnTo>
                  <a:lnTo>
                    <a:pt x="372" y="82"/>
                  </a:lnTo>
                  <a:lnTo>
                    <a:pt x="380" y="78"/>
                  </a:lnTo>
                  <a:lnTo>
                    <a:pt x="388" y="78"/>
                  </a:lnTo>
                  <a:lnTo>
                    <a:pt x="392" y="82"/>
                  </a:lnTo>
                  <a:lnTo>
                    <a:pt x="400" y="84"/>
                  </a:lnTo>
                  <a:lnTo>
                    <a:pt x="404" y="88"/>
                  </a:lnTo>
                  <a:lnTo>
                    <a:pt x="404" y="92"/>
                  </a:lnTo>
                  <a:lnTo>
                    <a:pt x="402" y="98"/>
                  </a:lnTo>
                  <a:lnTo>
                    <a:pt x="398" y="102"/>
                  </a:lnTo>
                  <a:lnTo>
                    <a:pt x="392" y="108"/>
                  </a:lnTo>
                  <a:lnTo>
                    <a:pt x="392" y="116"/>
                  </a:lnTo>
                  <a:lnTo>
                    <a:pt x="396" y="116"/>
                  </a:lnTo>
                  <a:lnTo>
                    <a:pt x="404" y="108"/>
                  </a:lnTo>
                  <a:lnTo>
                    <a:pt x="406" y="108"/>
                  </a:lnTo>
                  <a:lnTo>
                    <a:pt x="408" y="104"/>
                  </a:lnTo>
                  <a:lnTo>
                    <a:pt x="410" y="98"/>
                  </a:lnTo>
                  <a:lnTo>
                    <a:pt x="414" y="94"/>
                  </a:lnTo>
                  <a:lnTo>
                    <a:pt x="420" y="92"/>
                  </a:lnTo>
                  <a:lnTo>
                    <a:pt x="426" y="94"/>
                  </a:lnTo>
                  <a:lnTo>
                    <a:pt x="440" y="98"/>
                  </a:lnTo>
                  <a:lnTo>
                    <a:pt x="448" y="104"/>
                  </a:lnTo>
                  <a:lnTo>
                    <a:pt x="462" y="110"/>
                  </a:lnTo>
                  <a:lnTo>
                    <a:pt x="472" y="114"/>
                  </a:lnTo>
                  <a:lnTo>
                    <a:pt x="472" y="120"/>
                  </a:lnTo>
                  <a:lnTo>
                    <a:pt x="468" y="126"/>
                  </a:lnTo>
                  <a:lnTo>
                    <a:pt x="466" y="134"/>
                  </a:lnTo>
                  <a:lnTo>
                    <a:pt x="468" y="134"/>
                  </a:lnTo>
                  <a:lnTo>
                    <a:pt x="476" y="126"/>
                  </a:lnTo>
                  <a:lnTo>
                    <a:pt x="482" y="124"/>
                  </a:lnTo>
                  <a:lnTo>
                    <a:pt x="488" y="122"/>
                  </a:lnTo>
                  <a:lnTo>
                    <a:pt x="496" y="124"/>
                  </a:lnTo>
                  <a:lnTo>
                    <a:pt x="506" y="128"/>
                  </a:lnTo>
                  <a:lnTo>
                    <a:pt x="516" y="130"/>
                  </a:lnTo>
                  <a:lnTo>
                    <a:pt x="528" y="130"/>
                  </a:lnTo>
                  <a:lnTo>
                    <a:pt x="538" y="132"/>
                  </a:lnTo>
                  <a:lnTo>
                    <a:pt x="548" y="134"/>
                  </a:lnTo>
                  <a:lnTo>
                    <a:pt x="560" y="142"/>
                  </a:lnTo>
                  <a:lnTo>
                    <a:pt x="572" y="152"/>
                  </a:lnTo>
                  <a:lnTo>
                    <a:pt x="582" y="160"/>
                  </a:lnTo>
                  <a:lnTo>
                    <a:pt x="592" y="166"/>
                  </a:lnTo>
                  <a:lnTo>
                    <a:pt x="602" y="164"/>
                  </a:lnTo>
                  <a:lnTo>
                    <a:pt x="610" y="164"/>
                  </a:lnTo>
                  <a:lnTo>
                    <a:pt x="614" y="174"/>
                  </a:lnTo>
                  <a:lnTo>
                    <a:pt x="620" y="190"/>
                  </a:lnTo>
                  <a:lnTo>
                    <a:pt x="620" y="206"/>
                  </a:lnTo>
                  <a:lnTo>
                    <a:pt x="618" y="224"/>
                  </a:lnTo>
                  <a:lnTo>
                    <a:pt x="608" y="236"/>
                  </a:lnTo>
                  <a:lnTo>
                    <a:pt x="600" y="246"/>
                  </a:lnTo>
                  <a:lnTo>
                    <a:pt x="580" y="264"/>
                  </a:lnTo>
                  <a:lnTo>
                    <a:pt x="580" y="272"/>
                  </a:lnTo>
                  <a:lnTo>
                    <a:pt x="578" y="278"/>
                  </a:lnTo>
                  <a:lnTo>
                    <a:pt x="574" y="282"/>
                  </a:lnTo>
                  <a:lnTo>
                    <a:pt x="570" y="286"/>
                  </a:lnTo>
                  <a:lnTo>
                    <a:pt x="562" y="290"/>
                  </a:lnTo>
                  <a:lnTo>
                    <a:pt x="556" y="294"/>
                  </a:lnTo>
                  <a:lnTo>
                    <a:pt x="554" y="302"/>
                  </a:lnTo>
                  <a:lnTo>
                    <a:pt x="554" y="310"/>
                  </a:lnTo>
                  <a:lnTo>
                    <a:pt x="556" y="322"/>
                  </a:lnTo>
                  <a:lnTo>
                    <a:pt x="556" y="338"/>
                  </a:lnTo>
                  <a:lnTo>
                    <a:pt x="554" y="350"/>
                  </a:lnTo>
                  <a:lnTo>
                    <a:pt x="552" y="366"/>
                  </a:lnTo>
                  <a:lnTo>
                    <a:pt x="548" y="376"/>
                  </a:lnTo>
                  <a:lnTo>
                    <a:pt x="544" y="392"/>
                  </a:lnTo>
                  <a:lnTo>
                    <a:pt x="536" y="408"/>
                  </a:lnTo>
                  <a:lnTo>
                    <a:pt x="528" y="420"/>
                  </a:lnTo>
                  <a:lnTo>
                    <a:pt x="524" y="434"/>
                  </a:lnTo>
                  <a:lnTo>
                    <a:pt x="518" y="440"/>
                  </a:lnTo>
                  <a:lnTo>
                    <a:pt x="512" y="446"/>
                  </a:lnTo>
                  <a:lnTo>
                    <a:pt x="508" y="452"/>
                  </a:lnTo>
                  <a:lnTo>
                    <a:pt x="494" y="456"/>
                  </a:lnTo>
                  <a:lnTo>
                    <a:pt x="482" y="456"/>
                  </a:lnTo>
                  <a:lnTo>
                    <a:pt x="464" y="458"/>
                  </a:lnTo>
                  <a:lnTo>
                    <a:pt x="454" y="468"/>
                  </a:lnTo>
                  <a:lnTo>
                    <a:pt x="446" y="472"/>
                  </a:lnTo>
                  <a:lnTo>
                    <a:pt x="438" y="472"/>
                  </a:lnTo>
                  <a:lnTo>
                    <a:pt x="430" y="480"/>
                  </a:lnTo>
                  <a:lnTo>
                    <a:pt x="418" y="484"/>
                  </a:lnTo>
                  <a:lnTo>
                    <a:pt x="408" y="494"/>
                  </a:lnTo>
                  <a:lnTo>
                    <a:pt x="404" y="502"/>
                  </a:lnTo>
                  <a:lnTo>
                    <a:pt x="402" y="516"/>
                  </a:lnTo>
                  <a:lnTo>
                    <a:pt x="402" y="526"/>
                  </a:lnTo>
                  <a:lnTo>
                    <a:pt x="404" y="542"/>
                  </a:lnTo>
                  <a:lnTo>
                    <a:pt x="398" y="550"/>
                  </a:lnTo>
                  <a:lnTo>
                    <a:pt x="390" y="560"/>
                  </a:lnTo>
                  <a:lnTo>
                    <a:pt x="384" y="566"/>
                  </a:lnTo>
                  <a:lnTo>
                    <a:pt x="380" y="574"/>
                  </a:lnTo>
                  <a:lnTo>
                    <a:pt x="376" y="584"/>
                  </a:lnTo>
                  <a:lnTo>
                    <a:pt x="374" y="588"/>
                  </a:lnTo>
                  <a:lnTo>
                    <a:pt x="370" y="592"/>
                  </a:lnTo>
                  <a:lnTo>
                    <a:pt x="366" y="600"/>
                  </a:lnTo>
                  <a:lnTo>
                    <a:pt x="360" y="604"/>
                  </a:lnTo>
                  <a:lnTo>
                    <a:pt x="352" y="610"/>
                  </a:lnTo>
                  <a:lnTo>
                    <a:pt x="352" y="606"/>
                  </a:lnTo>
                  <a:lnTo>
                    <a:pt x="352" y="604"/>
                  </a:lnTo>
                  <a:lnTo>
                    <a:pt x="356" y="600"/>
                  </a:lnTo>
                  <a:lnTo>
                    <a:pt x="360" y="596"/>
                  </a:lnTo>
                  <a:lnTo>
                    <a:pt x="366" y="590"/>
                  </a:lnTo>
                  <a:lnTo>
                    <a:pt x="370" y="584"/>
                  </a:lnTo>
                  <a:lnTo>
                    <a:pt x="368" y="580"/>
                  </a:lnTo>
                  <a:lnTo>
                    <a:pt x="364" y="582"/>
                  </a:lnTo>
                  <a:lnTo>
                    <a:pt x="360" y="586"/>
                  </a:lnTo>
                  <a:lnTo>
                    <a:pt x="356" y="592"/>
                  </a:lnTo>
                  <a:lnTo>
                    <a:pt x="352" y="596"/>
                  </a:lnTo>
                  <a:lnTo>
                    <a:pt x="348" y="600"/>
                  </a:lnTo>
                  <a:lnTo>
                    <a:pt x="348" y="606"/>
                  </a:lnTo>
                  <a:lnTo>
                    <a:pt x="346" y="612"/>
                  </a:lnTo>
                  <a:lnTo>
                    <a:pt x="344" y="618"/>
                  </a:lnTo>
                  <a:lnTo>
                    <a:pt x="342" y="622"/>
                  </a:lnTo>
                  <a:lnTo>
                    <a:pt x="336" y="630"/>
                  </a:lnTo>
                  <a:lnTo>
                    <a:pt x="332" y="638"/>
                  </a:lnTo>
                  <a:lnTo>
                    <a:pt x="328" y="634"/>
                  </a:lnTo>
                  <a:lnTo>
                    <a:pt x="328" y="628"/>
                  </a:lnTo>
                  <a:lnTo>
                    <a:pt x="330" y="622"/>
                  </a:lnTo>
                  <a:lnTo>
                    <a:pt x="326" y="614"/>
                  </a:lnTo>
                  <a:lnTo>
                    <a:pt x="320" y="610"/>
                  </a:lnTo>
                  <a:lnTo>
                    <a:pt x="308" y="600"/>
                  </a:lnTo>
                  <a:lnTo>
                    <a:pt x="294" y="592"/>
                  </a:lnTo>
                  <a:lnTo>
                    <a:pt x="286" y="590"/>
                  </a:lnTo>
                  <a:lnTo>
                    <a:pt x="278" y="580"/>
                  </a:lnTo>
                  <a:lnTo>
                    <a:pt x="268" y="572"/>
                  </a:lnTo>
                  <a:lnTo>
                    <a:pt x="270" y="568"/>
                  </a:lnTo>
                  <a:lnTo>
                    <a:pt x="276" y="564"/>
                  </a:lnTo>
                  <a:lnTo>
                    <a:pt x="300" y="540"/>
                  </a:lnTo>
                  <a:lnTo>
                    <a:pt x="308" y="534"/>
                  </a:lnTo>
                  <a:lnTo>
                    <a:pt x="316" y="530"/>
                  </a:lnTo>
                  <a:lnTo>
                    <a:pt x="320" y="524"/>
                  </a:lnTo>
                  <a:lnTo>
                    <a:pt x="324" y="512"/>
                  </a:lnTo>
                  <a:lnTo>
                    <a:pt x="322" y="502"/>
                  </a:lnTo>
                  <a:lnTo>
                    <a:pt x="318" y="498"/>
                  </a:lnTo>
                  <a:lnTo>
                    <a:pt x="308" y="496"/>
                  </a:lnTo>
                  <a:lnTo>
                    <a:pt x="308" y="490"/>
                  </a:lnTo>
                  <a:lnTo>
                    <a:pt x="312" y="482"/>
                  </a:lnTo>
                  <a:lnTo>
                    <a:pt x="314" y="474"/>
                  </a:lnTo>
                  <a:lnTo>
                    <a:pt x="308" y="472"/>
                  </a:lnTo>
                  <a:lnTo>
                    <a:pt x="300" y="474"/>
                  </a:lnTo>
                  <a:lnTo>
                    <a:pt x="292" y="466"/>
                  </a:lnTo>
                  <a:lnTo>
                    <a:pt x="288" y="456"/>
                  </a:lnTo>
                  <a:lnTo>
                    <a:pt x="290" y="446"/>
                  </a:lnTo>
                  <a:lnTo>
                    <a:pt x="284" y="442"/>
                  </a:lnTo>
                  <a:lnTo>
                    <a:pt x="274" y="440"/>
                  </a:lnTo>
                  <a:lnTo>
                    <a:pt x="266" y="442"/>
                  </a:lnTo>
                  <a:lnTo>
                    <a:pt x="256" y="442"/>
                  </a:lnTo>
                  <a:lnTo>
                    <a:pt x="256" y="414"/>
                  </a:lnTo>
                  <a:lnTo>
                    <a:pt x="252" y="406"/>
                  </a:lnTo>
                  <a:lnTo>
                    <a:pt x="256" y="402"/>
                  </a:lnTo>
                  <a:lnTo>
                    <a:pt x="252" y="396"/>
                  </a:lnTo>
                  <a:lnTo>
                    <a:pt x="260" y="382"/>
                  </a:lnTo>
                  <a:lnTo>
                    <a:pt x="260" y="376"/>
                  </a:lnTo>
                  <a:lnTo>
                    <a:pt x="258" y="366"/>
                  </a:lnTo>
                  <a:lnTo>
                    <a:pt x="248" y="362"/>
                  </a:lnTo>
                  <a:lnTo>
                    <a:pt x="246" y="350"/>
                  </a:lnTo>
                  <a:lnTo>
                    <a:pt x="248" y="342"/>
                  </a:lnTo>
                  <a:lnTo>
                    <a:pt x="220" y="342"/>
                  </a:lnTo>
                  <a:lnTo>
                    <a:pt x="218" y="330"/>
                  </a:lnTo>
                  <a:lnTo>
                    <a:pt x="218" y="326"/>
                  </a:lnTo>
                  <a:lnTo>
                    <a:pt x="220" y="322"/>
                  </a:lnTo>
                  <a:lnTo>
                    <a:pt x="218" y="314"/>
                  </a:lnTo>
                  <a:lnTo>
                    <a:pt x="214" y="302"/>
                  </a:lnTo>
                  <a:lnTo>
                    <a:pt x="196" y="298"/>
                  </a:lnTo>
                  <a:lnTo>
                    <a:pt x="184" y="292"/>
                  </a:lnTo>
                  <a:lnTo>
                    <a:pt x="176" y="290"/>
                  </a:lnTo>
                  <a:lnTo>
                    <a:pt x="172" y="284"/>
                  </a:lnTo>
                  <a:lnTo>
                    <a:pt x="162" y="282"/>
                  </a:lnTo>
                  <a:lnTo>
                    <a:pt x="152" y="280"/>
                  </a:lnTo>
                  <a:lnTo>
                    <a:pt x="140" y="268"/>
                  </a:lnTo>
                  <a:lnTo>
                    <a:pt x="138" y="240"/>
                  </a:lnTo>
                  <a:lnTo>
                    <a:pt x="126" y="240"/>
                  </a:lnTo>
                  <a:lnTo>
                    <a:pt x="116" y="244"/>
                  </a:lnTo>
                  <a:lnTo>
                    <a:pt x="114" y="244"/>
                  </a:lnTo>
                  <a:lnTo>
                    <a:pt x="106" y="250"/>
                  </a:lnTo>
                  <a:lnTo>
                    <a:pt x="92" y="256"/>
                  </a:lnTo>
                  <a:lnTo>
                    <a:pt x="72" y="258"/>
                  </a:lnTo>
                  <a:lnTo>
                    <a:pt x="60" y="256"/>
                  </a:lnTo>
                  <a:lnTo>
                    <a:pt x="54" y="256"/>
                  </a:lnTo>
                  <a:lnTo>
                    <a:pt x="52" y="250"/>
                  </a:lnTo>
                  <a:lnTo>
                    <a:pt x="56" y="238"/>
                  </a:lnTo>
                  <a:lnTo>
                    <a:pt x="54" y="232"/>
                  </a:lnTo>
                  <a:lnTo>
                    <a:pt x="48" y="238"/>
                  </a:lnTo>
                  <a:lnTo>
                    <a:pt x="38" y="242"/>
                  </a:lnTo>
                  <a:lnTo>
                    <a:pt x="36" y="244"/>
                  </a:lnTo>
                  <a:lnTo>
                    <a:pt x="28" y="242"/>
                  </a:lnTo>
                  <a:lnTo>
                    <a:pt x="18" y="232"/>
                  </a:lnTo>
                  <a:lnTo>
                    <a:pt x="8" y="222"/>
                  </a:lnTo>
                  <a:lnTo>
                    <a:pt x="0" y="200"/>
                  </a:lnTo>
                  <a:lnTo>
                    <a:pt x="8" y="188"/>
                  </a:lnTo>
                  <a:lnTo>
                    <a:pt x="14" y="182"/>
                  </a:lnTo>
                  <a:lnTo>
                    <a:pt x="16" y="172"/>
                  </a:lnTo>
                  <a:lnTo>
                    <a:pt x="26" y="160"/>
                  </a:lnTo>
                  <a:lnTo>
                    <a:pt x="40" y="154"/>
                  </a:lnTo>
                  <a:lnTo>
                    <a:pt x="62" y="152"/>
                  </a:lnTo>
                  <a:lnTo>
                    <a:pt x="68" y="138"/>
                  </a:lnTo>
                  <a:lnTo>
                    <a:pt x="68" y="126"/>
                  </a:lnTo>
                  <a:lnTo>
                    <a:pt x="70" y="120"/>
                  </a:lnTo>
                  <a:lnTo>
                    <a:pt x="72" y="106"/>
                  </a:lnTo>
                  <a:lnTo>
                    <a:pt x="70" y="94"/>
                  </a:lnTo>
                  <a:lnTo>
                    <a:pt x="64" y="86"/>
                  </a:lnTo>
                  <a:lnTo>
                    <a:pt x="64" y="74"/>
                  </a:lnTo>
                  <a:lnTo>
                    <a:pt x="66" y="72"/>
                  </a:lnTo>
                  <a:lnTo>
                    <a:pt x="76" y="74"/>
                  </a:lnTo>
                  <a:lnTo>
                    <a:pt x="76" y="68"/>
                  </a:lnTo>
                  <a:lnTo>
                    <a:pt x="64" y="64"/>
                  </a:lnTo>
                  <a:lnTo>
                    <a:pt x="64" y="58"/>
                  </a:lnTo>
                  <a:lnTo>
                    <a:pt x="92" y="56"/>
                  </a:lnTo>
                  <a:lnTo>
                    <a:pt x="102" y="54"/>
                  </a:lnTo>
                  <a:lnTo>
                    <a:pt x="108" y="56"/>
                  </a:lnTo>
                  <a:lnTo>
                    <a:pt x="112" y="62"/>
                  </a:lnTo>
                  <a:lnTo>
                    <a:pt x="120" y="70"/>
                  </a:lnTo>
                  <a:lnTo>
                    <a:pt x="130" y="72"/>
                  </a:lnTo>
                  <a:lnTo>
                    <a:pt x="144" y="68"/>
                  </a:lnTo>
                  <a:lnTo>
                    <a:pt x="150" y="62"/>
                  </a:lnTo>
                  <a:lnTo>
                    <a:pt x="156" y="56"/>
                  </a:lnTo>
                  <a:lnTo>
                    <a:pt x="168" y="52"/>
                  </a:lnTo>
                  <a:lnTo>
                    <a:pt x="168" y="44"/>
                  </a:lnTo>
                  <a:lnTo>
                    <a:pt x="162" y="44"/>
                  </a:lnTo>
                  <a:lnTo>
                    <a:pt x="156" y="36"/>
                  </a:lnTo>
                  <a:lnTo>
                    <a:pt x="154" y="26"/>
                  </a:lnTo>
                  <a:lnTo>
                    <a:pt x="148" y="20"/>
                  </a:lnTo>
                  <a:lnTo>
                    <a:pt x="154" y="18"/>
                  </a:lnTo>
                  <a:lnTo>
                    <a:pt x="162" y="22"/>
                  </a:lnTo>
                  <a:lnTo>
                    <a:pt x="174" y="22"/>
                  </a:lnTo>
                  <a:lnTo>
                    <a:pt x="178" y="24"/>
                  </a:lnTo>
                  <a:lnTo>
                    <a:pt x="184" y="20"/>
                  </a:lnTo>
                  <a:lnTo>
                    <a:pt x="194" y="18"/>
                  </a:lnTo>
                  <a:lnTo>
                    <a:pt x="206" y="14"/>
                  </a:lnTo>
                  <a:lnTo>
                    <a:pt x="210" y="4"/>
                  </a:lnTo>
                  <a:lnTo>
                    <a:pt x="208" y="0"/>
                  </a:lnTo>
                  <a:lnTo>
                    <a:pt x="220" y="0"/>
                  </a:lnTo>
                  <a:lnTo>
                    <a:pt x="228" y="22"/>
                  </a:lnTo>
                  <a:lnTo>
                    <a:pt x="222" y="28"/>
                  </a:lnTo>
                  <a:lnTo>
                    <a:pt x="222" y="48"/>
                  </a:lnTo>
                  <a:lnTo>
                    <a:pt x="228" y="56"/>
                  </a:lnTo>
                  <a:lnTo>
                    <a:pt x="236" y="64"/>
                  </a:lnTo>
                  <a:lnTo>
                    <a:pt x="244" y="64"/>
                  </a:lnTo>
                  <a:lnTo>
                    <a:pt x="254" y="62"/>
                  </a:lnTo>
                  <a:lnTo>
                    <a:pt x="260" y="58"/>
                  </a:lnTo>
                  <a:lnTo>
                    <a:pt x="268" y="54"/>
                  </a:lnTo>
                  <a:lnTo>
                    <a:pt x="272" y="50"/>
                  </a:lnTo>
                  <a:lnTo>
                    <a:pt x="276" y="54"/>
                  </a:lnTo>
                  <a:lnTo>
                    <a:pt x="282" y="54"/>
                  </a:lnTo>
                  <a:lnTo>
                    <a:pt x="284" y="54"/>
                  </a:lnTo>
                  <a:lnTo>
                    <a:pt x="286" y="48"/>
                  </a:lnTo>
                  <a:lnTo>
                    <a:pt x="286" y="44"/>
                  </a:lnTo>
                  <a:lnTo>
                    <a:pt x="290" y="44"/>
                  </a:lnTo>
                  <a:lnTo>
                    <a:pt x="300" y="46"/>
                  </a:lnTo>
                  <a:lnTo>
                    <a:pt x="310" y="50"/>
                  </a:lnTo>
                  <a:lnTo>
                    <a:pt x="316" y="50"/>
                  </a:lnTo>
                  <a:lnTo>
                    <a:pt x="322" y="46"/>
                  </a:lnTo>
                  <a:lnTo>
                    <a:pt x="332" y="48"/>
                  </a:lnTo>
                  <a:lnTo>
                    <a:pt x="338" y="52"/>
                  </a:lnTo>
                  <a:lnTo>
                    <a:pt x="350" y="24"/>
                  </a:lnTo>
                  <a:lnTo>
                    <a:pt x="356" y="18"/>
                  </a:lnTo>
                  <a:close/>
                </a:path>
              </a:pathLst>
            </a:custGeom>
            <a:grpFill/>
            <a:ln w="3175">
              <a:solidFill>
                <a:schemeClr val="accent3"/>
              </a:solidFill>
              <a:prstDash val="solid"/>
              <a:round/>
              <a:headEnd/>
              <a:tailEnd/>
            </a:ln>
          </p:spPr>
          <p:txBody>
            <a:bodyPr/>
            <a:lstStyle/>
            <a:p>
              <a:pPr>
                <a:defRPr/>
              </a:pPr>
              <a:endParaRPr lang="en-GB"/>
            </a:p>
          </p:txBody>
        </p:sp>
      </p:grpSp>
      <p:grpSp>
        <p:nvGrpSpPr>
          <p:cNvPr id="16" name="Group 499"/>
          <p:cNvGrpSpPr/>
          <p:nvPr userDrawn="1"/>
        </p:nvGrpSpPr>
        <p:grpSpPr bwMode="gray">
          <a:xfrm>
            <a:off x="5101596" y="2615948"/>
            <a:ext cx="1523481" cy="1244593"/>
            <a:chOff x="5588839" y="2547765"/>
            <a:chExt cx="1371697" cy="1079588"/>
          </a:xfrm>
          <a:solidFill>
            <a:schemeClr val="accent3"/>
          </a:solidFill>
        </p:grpSpPr>
        <p:sp>
          <p:nvSpPr>
            <p:cNvPr id="147" name="Freeform 10"/>
            <p:cNvSpPr>
              <a:spLocks/>
            </p:cNvSpPr>
            <p:nvPr/>
          </p:nvSpPr>
          <p:spPr bwMode="gray">
            <a:xfrm>
              <a:off x="5588839" y="2720068"/>
              <a:ext cx="223456" cy="110382"/>
            </a:xfrm>
            <a:custGeom>
              <a:avLst/>
              <a:gdLst/>
              <a:ahLst/>
              <a:cxnLst>
                <a:cxn ang="0">
                  <a:pos x="14" y="28"/>
                </a:cxn>
                <a:cxn ang="0">
                  <a:pos x="0" y="28"/>
                </a:cxn>
                <a:cxn ang="0">
                  <a:pos x="6" y="18"/>
                </a:cxn>
                <a:cxn ang="0">
                  <a:pos x="10" y="10"/>
                </a:cxn>
                <a:cxn ang="0">
                  <a:pos x="20" y="2"/>
                </a:cxn>
                <a:cxn ang="0">
                  <a:pos x="30" y="6"/>
                </a:cxn>
                <a:cxn ang="0">
                  <a:pos x="42" y="14"/>
                </a:cxn>
                <a:cxn ang="0">
                  <a:pos x="44" y="24"/>
                </a:cxn>
                <a:cxn ang="0">
                  <a:pos x="48" y="28"/>
                </a:cxn>
                <a:cxn ang="0">
                  <a:pos x="54" y="24"/>
                </a:cxn>
                <a:cxn ang="0">
                  <a:pos x="58" y="18"/>
                </a:cxn>
                <a:cxn ang="0">
                  <a:pos x="64" y="12"/>
                </a:cxn>
                <a:cxn ang="0">
                  <a:pos x="68" y="16"/>
                </a:cxn>
                <a:cxn ang="0">
                  <a:pos x="72" y="22"/>
                </a:cxn>
                <a:cxn ang="0">
                  <a:pos x="80" y="14"/>
                </a:cxn>
                <a:cxn ang="0">
                  <a:pos x="86" y="8"/>
                </a:cxn>
                <a:cxn ang="0">
                  <a:pos x="92" y="12"/>
                </a:cxn>
                <a:cxn ang="0">
                  <a:pos x="104" y="14"/>
                </a:cxn>
                <a:cxn ang="0">
                  <a:pos x="118" y="8"/>
                </a:cxn>
                <a:cxn ang="0">
                  <a:pos x="128" y="0"/>
                </a:cxn>
                <a:cxn ang="0">
                  <a:pos x="140" y="12"/>
                </a:cxn>
                <a:cxn ang="0">
                  <a:pos x="150" y="16"/>
                </a:cxn>
                <a:cxn ang="0">
                  <a:pos x="158" y="24"/>
                </a:cxn>
                <a:cxn ang="0">
                  <a:pos x="166" y="34"/>
                </a:cxn>
                <a:cxn ang="0">
                  <a:pos x="166" y="42"/>
                </a:cxn>
                <a:cxn ang="0">
                  <a:pos x="156" y="50"/>
                </a:cxn>
                <a:cxn ang="0">
                  <a:pos x="140" y="60"/>
                </a:cxn>
                <a:cxn ang="0">
                  <a:pos x="120" y="68"/>
                </a:cxn>
                <a:cxn ang="0">
                  <a:pos x="102" y="74"/>
                </a:cxn>
                <a:cxn ang="0">
                  <a:pos x="88" y="82"/>
                </a:cxn>
                <a:cxn ang="0">
                  <a:pos x="74" y="82"/>
                </a:cxn>
                <a:cxn ang="0">
                  <a:pos x="58" y="76"/>
                </a:cxn>
                <a:cxn ang="0">
                  <a:pos x="48" y="70"/>
                </a:cxn>
                <a:cxn ang="0">
                  <a:pos x="18" y="70"/>
                </a:cxn>
                <a:cxn ang="0">
                  <a:pos x="32" y="62"/>
                </a:cxn>
                <a:cxn ang="0">
                  <a:pos x="34" y="52"/>
                </a:cxn>
                <a:cxn ang="0">
                  <a:pos x="26" y="48"/>
                </a:cxn>
                <a:cxn ang="0">
                  <a:pos x="14" y="46"/>
                </a:cxn>
                <a:cxn ang="0">
                  <a:pos x="2" y="44"/>
                </a:cxn>
                <a:cxn ang="0">
                  <a:pos x="18" y="38"/>
                </a:cxn>
                <a:cxn ang="0">
                  <a:pos x="30" y="32"/>
                </a:cxn>
                <a:cxn ang="0">
                  <a:pos x="24" y="28"/>
                </a:cxn>
                <a:cxn ang="0">
                  <a:pos x="14" y="28"/>
                </a:cxn>
              </a:cxnLst>
              <a:rect l="0" t="0" r="r" b="b"/>
              <a:pathLst>
                <a:path w="166" h="82">
                  <a:moveTo>
                    <a:pt x="14" y="28"/>
                  </a:moveTo>
                  <a:lnTo>
                    <a:pt x="0" y="28"/>
                  </a:lnTo>
                  <a:lnTo>
                    <a:pt x="6" y="18"/>
                  </a:lnTo>
                  <a:lnTo>
                    <a:pt x="10" y="10"/>
                  </a:lnTo>
                  <a:lnTo>
                    <a:pt x="20" y="2"/>
                  </a:lnTo>
                  <a:lnTo>
                    <a:pt x="30" y="6"/>
                  </a:lnTo>
                  <a:lnTo>
                    <a:pt x="42" y="14"/>
                  </a:lnTo>
                  <a:lnTo>
                    <a:pt x="44" y="24"/>
                  </a:lnTo>
                  <a:lnTo>
                    <a:pt x="48" y="28"/>
                  </a:lnTo>
                  <a:lnTo>
                    <a:pt x="54" y="24"/>
                  </a:lnTo>
                  <a:lnTo>
                    <a:pt x="58" y="18"/>
                  </a:lnTo>
                  <a:lnTo>
                    <a:pt x="64" y="12"/>
                  </a:lnTo>
                  <a:lnTo>
                    <a:pt x="68" y="16"/>
                  </a:lnTo>
                  <a:lnTo>
                    <a:pt x="72" y="22"/>
                  </a:lnTo>
                  <a:lnTo>
                    <a:pt x="80" y="14"/>
                  </a:lnTo>
                  <a:lnTo>
                    <a:pt x="86" y="8"/>
                  </a:lnTo>
                  <a:lnTo>
                    <a:pt x="92" y="12"/>
                  </a:lnTo>
                  <a:lnTo>
                    <a:pt x="104" y="14"/>
                  </a:lnTo>
                  <a:lnTo>
                    <a:pt x="118" y="8"/>
                  </a:lnTo>
                  <a:lnTo>
                    <a:pt x="128" y="0"/>
                  </a:lnTo>
                  <a:lnTo>
                    <a:pt x="140" y="12"/>
                  </a:lnTo>
                  <a:lnTo>
                    <a:pt x="150" y="16"/>
                  </a:lnTo>
                  <a:lnTo>
                    <a:pt x="158" y="24"/>
                  </a:lnTo>
                  <a:lnTo>
                    <a:pt x="166" y="34"/>
                  </a:lnTo>
                  <a:lnTo>
                    <a:pt x="166" y="42"/>
                  </a:lnTo>
                  <a:lnTo>
                    <a:pt x="156" y="50"/>
                  </a:lnTo>
                  <a:lnTo>
                    <a:pt x="140" y="60"/>
                  </a:lnTo>
                  <a:lnTo>
                    <a:pt x="120" y="68"/>
                  </a:lnTo>
                  <a:lnTo>
                    <a:pt x="102" y="74"/>
                  </a:lnTo>
                  <a:lnTo>
                    <a:pt x="88" y="82"/>
                  </a:lnTo>
                  <a:lnTo>
                    <a:pt x="74" y="82"/>
                  </a:lnTo>
                  <a:lnTo>
                    <a:pt x="58" y="76"/>
                  </a:lnTo>
                  <a:lnTo>
                    <a:pt x="48" y="70"/>
                  </a:lnTo>
                  <a:lnTo>
                    <a:pt x="18" y="70"/>
                  </a:lnTo>
                  <a:lnTo>
                    <a:pt x="32" y="62"/>
                  </a:lnTo>
                  <a:lnTo>
                    <a:pt x="34" y="52"/>
                  </a:lnTo>
                  <a:lnTo>
                    <a:pt x="26" y="48"/>
                  </a:lnTo>
                  <a:lnTo>
                    <a:pt x="14" y="46"/>
                  </a:lnTo>
                  <a:lnTo>
                    <a:pt x="2" y="44"/>
                  </a:lnTo>
                  <a:lnTo>
                    <a:pt x="18" y="38"/>
                  </a:lnTo>
                  <a:lnTo>
                    <a:pt x="30" y="32"/>
                  </a:lnTo>
                  <a:lnTo>
                    <a:pt x="24" y="28"/>
                  </a:lnTo>
                  <a:lnTo>
                    <a:pt x="14" y="28"/>
                  </a:lnTo>
                  <a:close/>
                </a:path>
              </a:pathLst>
            </a:custGeom>
            <a:grpFill/>
            <a:ln w="3175">
              <a:solidFill>
                <a:schemeClr val="accent3"/>
              </a:solidFill>
              <a:prstDash val="solid"/>
              <a:round/>
              <a:headEnd/>
              <a:tailEnd/>
            </a:ln>
          </p:spPr>
          <p:txBody>
            <a:bodyPr/>
            <a:lstStyle/>
            <a:p>
              <a:pPr>
                <a:defRPr/>
              </a:pPr>
              <a:endParaRPr lang="en-GB"/>
            </a:p>
          </p:txBody>
        </p:sp>
        <p:sp>
          <p:nvSpPr>
            <p:cNvPr id="148" name="Freeform 148"/>
            <p:cNvSpPr>
              <a:spLocks/>
            </p:cNvSpPr>
            <p:nvPr/>
          </p:nvSpPr>
          <p:spPr bwMode="gray">
            <a:xfrm>
              <a:off x="6548623" y="2588149"/>
              <a:ext cx="228840" cy="352683"/>
            </a:xfrm>
            <a:custGeom>
              <a:avLst/>
              <a:gdLst/>
              <a:ahLst/>
              <a:cxnLst>
                <a:cxn ang="0">
                  <a:pos x="106" y="250"/>
                </a:cxn>
                <a:cxn ang="0">
                  <a:pos x="88" y="250"/>
                </a:cxn>
                <a:cxn ang="0">
                  <a:pos x="64" y="258"/>
                </a:cxn>
                <a:cxn ang="0">
                  <a:pos x="40" y="262"/>
                </a:cxn>
                <a:cxn ang="0">
                  <a:pos x="10" y="246"/>
                </a:cxn>
                <a:cxn ang="0">
                  <a:pos x="12" y="226"/>
                </a:cxn>
                <a:cxn ang="0">
                  <a:pos x="6" y="204"/>
                </a:cxn>
                <a:cxn ang="0">
                  <a:pos x="10" y="188"/>
                </a:cxn>
                <a:cxn ang="0">
                  <a:pos x="22" y="182"/>
                </a:cxn>
                <a:cxn ang="0">
                  <a:pos x="28" y="170"/>
                </a:cxn>
                <a:cxn ang="0">
                  <a:pos x="64" y="142"/>
                </a:cxn>
                <a:cxn ang="0">
                  <a:pos x="72" y="140"/>
                </a:cxn>
                <a:cxn ang="0">
                  <a:pos x="70" y="124"/>
                </a:cxn>
                <a:cxn ang="0">
                  <a:pos x="54" y="116"/>
                </a:cxn>
                <a:cxn ang="0">
                  <a:pos x="44" y="102"/>
                </a:cxn>
                <a:cxn ang="0">
                  <a:pos x="50" y="86"/>
                </a:cxn>
                <a:cxn ang="0">
                  <a:pos x="42" y="82"/>
                </a:cxn>
                <a:cxn ang="0">
                  <a:pos x="44" y="62"/>
                </a:cxn>
                <a:cxn ang="0">
                  <a:pos x="34" y="48"/>
                </a:cxn>
                <a:cxn ang="0">
                  <a:pos x="20" y="48"/>
                </a:cxn>
                <a:cxn ang="0">
                  <a:pos x="0" y="30"/>
                </a:cxn>
                <a:cxn ang="0">
                  <a:pos x="10" y="22"/>
                </a:cxn>
                <a:cxn ang="0">
                  <a:pos x="24" y="38"/>
                </a:cxn>
                <a:cxn ang="0">
                  <a:pos x="66" y="42"/>
                </a:cxn>
                <a:cxn ang="0">
                  <a:pos x="76" y="32"/>
                </a:cxn>
                <a:cxn ang="0">
                  <a:pos x="84" y="12"/>
                </a:cxn>
                <a:cxn ang="0">
                  <a:pos x="104" y="0"/>
                </a:cxn>
                <a:cxn ang="0">
                  <a:pos x="126" y="8"/>
                </a:cxn>
                <a:cxn ang="0">
                  <a:pos x="136" y="22"/>
                </a:cxn>
                <a:cxn ang="0">
                  <a:pos x="126" y="32"/>
                </a:cxn>
                <a:cxn ang="0">
                  <a:pos x="122" y="54"/>
                </a:cxn>
                <a:cxn ang="0">
                  <a:pos x="146" y="68"/>
                </a:cxn>
                <a:cxn ang="0">
                  <a:pos x="130" y="84"/>
                </a:cxn>
                <a:cxn ang="0">
                  <a:pos x="140" y="102"/>
                </a:cxn>
                <a:cxn ang="0">
                  <a:pos x="146" y="118"/>
                </a:cxn>
                <a:cxn ang="0">
                  <a:pos x="138" y="138"/>
                </a:cxn>
                <a:cxn ang="0">
                  <a:pos x="148" y="148"/>
                </a:cxn>
                <a:cxn ang="0">
                  <a:pos x="156" y="162"/>
                </a:cxn>
                <a:cxn ang="0">
                  <a:pos x="146" y="172"/>
                </a:cxn>
                <a:cxn ang="0">
                  <a:pos x="170" y="190"/>
                </a:cxn>
                <a:cxn ang="0">
                  <a:pos x="162" y="204"/>
                </a:cxn>
                <a:cxn ang="0">
                  <a:pos x="136" y="228"/>
                </a:cxn>
                <a:cxn ang="0">
                  <a:pos x="106" y="250"/>
                </a:cxn>
              </a:cxnLst>
              <a:rect l="0" t="0" r="r" b="b"/>
              <a:pathLst>
                <a:path w="170" h="262">
                  <a:moveTo>
                    <a:pt x="106" y="250"/>
                  </a:moveTo>
                  <a:lnTo>
                    <a:pt x="88" y="250"/>
                  </a:lnTo>
                  <a:lnTo>
                    <a:pt x="64" y="258"/>
                  </a:lnTo>
                  <a:lnTo>
                    <a:pt x="40" y="262"/>
                  </a:lnTo>
                  <a:lnTo>
                    <a:pt x="10" y="246"/>
                  </a:lnTo>
                  <a:lnTo>
                    <a:pt x="12" y="226"/>
                  </a:lnTo>
                  <a:lnTo>
                    <a:pt x="6" y="204"/>
                  </a:lnTo>
                  <a:lnTo>
                    <a:pt x="10" y="188"/>
                  </a:lnTo>
                  <a:lnTo>
                    <a:pt x="22" y="182"/>
                  </a:lnTo>
                  <a:lnTo>
                    <a:pt x="28" y="170"/>
                  </a:lnTo>
                  <a:lnTo>
                    <a:pt x="64" y="142"/>
                  </a:lnTo>
                  <a:lnTo>
                    <a:pt x="72" y="140"/>
                  </a:lnTo>
                  <a:lnTo>
                    <a:pt x="70" y="124"/>
                  </a:lnTo>
                  <a:lnTo>
                    <a:pt x="54" y="116"/>
                  </a:lnTo>
                  <a:lnTo>
                    <a:pt x="44" y="102"/>
                  </a:lnTo>
                  <a:lnTo>
                    <a:pt x="50" y="86"/>
                  </a:lnTo>
                  <a:lnTo>
                    <a:pt x="42" y="82"/>
                  </a:lnTo>
                  <a:lnTo>
                    <a:pt x="44" y="62"/>
                  </a:lnTo>
                  <a:lnTo>
                    <a:pt x="34" y="48"/>
                  </a:lnTo>
                  <a:lnTo>
                    <a:pt x="20" y="48"/>
                  </a:lnTo>
                  <a:lnTo>
                    <a:pt x="0" y="30"/>
                  </a:lnTo>
                  <a:lnTo>
                    <a:pt x="10" y="22"/>
                  </a:lnTo>
                  <a:lnTo>
                    <a:pt x="24" y="38"/>
                  </a:lnTo>
                  <a:lnTo>
                    <a:pt x="66" y="42"/>
                  </a:lnTo>
                  <a:lnTo>
                    <a:pt x="76" y="32"/>
                  </a:lnTo>
                  <a:lnTo>
                    <a:pt x="84" y="12"/>
                  </a:lnTo>
                  <a:lnTo>
                    <a:pt x="104" y="0"/>
                  </a:lnTo>
                  <a:lnTo>
                    <a:pt x="126" y="8"/>
                  </a:lnTo>
                  <a:lnTo>
                    <a:pt x="136" y="22"/>
                  </a:lnTo>
                  <a:lnTo>
                    <a:pt x="126" y="32"/>
                  </a:lnTo>
                  <a:lnTo>
                    <a:pt x="122" y="54"/>
                  </a:lnTo>
                  <a:lnTo>
                    <a:pt x="146" y="68"/>
                  </a:lnTo>
                  <a:lnTo>
                    <a:pt x="130" y="84"/>
                  </a:lnTo>
                  <a:lnTo>
                    <a:pt x="140" y="102"/>
                  </a:lnTo>
                  <a:lnTo>
                    <a:pt x="146" y="118"/>
                  </a:lnTo>
                  <a:lnTo>
                    <a:pt x="138" y="138"/>
                  </a:lnTo>
                  <a:lnTo>
                    <a:pt x="148" y="148"/>
                  </a:lnTo>
                  <a:lnTo>
                    <a:pt x="156" y="162"/>
                  </a:lnTo>
                  <a:lnTo>
                    <a:pt x="146" y="172"/>
                  </a:lnTo>
                  <a:lnTo>
                    <a:pt x="170" y="190"/>
                  </a:lnTo>
                  <a:lnTo>
                    <a:pt x="162" y="204"/>
                  </a:lnTo>
                  <a:lnTo>
                    <a:pt x="136" y="228"/>
                  </a:lnTo>
                  <a:lnTo>
                    <a:pt x="106" y="250"/>
                  </a:lnTo>
                  <a:close/>
                </a:path>
              </a:pathLst>
            </a:custGeom>
            <a:grpFill/>
            <a:ln w="3175">
              <a:solidFill>
                <a:schemeClr val="accent3"/>
              </a:solidFill>
              <a:prstDash val="solid"/>
              <a:round/>
              <a:headEnd/>
              <a:tailEnd/>
            </a:ln>
          </p:spPr>
          <p:txBody>
            <a:bodyPr/>
            <a:lstStyle/>
            <a:p>
              <a:pPr>
                <a:defRPr/>
              </a:pPr>
              <a:endParaRPr lang="en-GB"/>
            </a:p>
          </p:txBody>
        </p:sp>
        <p:sp>
          <p:nvSpPr>
            <p:cNvPr id="149" name="Freeform 149"/>
            <p:cNvSpPr>
              <a:spLocks/>
            </p:cNvSpPr>
            <p:nvPr/>
          </p:nvSpPr>
          <p:spPr bwMode="gray">
            <a:xfrm>
              <a:off x="6339975" y="2628532"/>
              <a:ext cx="281339" cy="454988"/>
            </a:xfrm>
            <a:custGeom>
              <a:avLst/>
              <a:gdLst/>
              <a:ahLst/>
              <a:cxnLst>
                <a:cxn ang="0">
                  <a:pos x="167" y="10"/>
                </a:cxn>
                <a:cxn ang="0">
                  <a:pos x="189" y="18"/>
                </a:cxn>
                <a:cxn ang="0">
                  <a:pos x="199" y="40"/>
                </a:cxn>
                <a:cxn ang="0">
                  <a:pos x="205" y="56"/>
                </a:cxn>
                <a:cxn ang="0">
                  <a:pos x="209" y="86"/>
                </a:cxn>
                <a:cxn ang="0">
                  <a:pos x="181" y="90"/>
                </a:cxn>
                <a:cxn ang="0">
                  <a:pos x="161" y="114"/>
                </a:cxn>
                <a:cxn ang="0">
                  <a:pos x="153" y="138"/>
                </a:cxn>
                <a:cxn ang="0">
                  <a:pos x="121" y="152"/>
                </a:cxn>
                <a:cxn ang="0">
                  <a:pos x="103" y="178"/>
                </a:cxn>
                <a:cxn ang="0">
                  <a:pos x="101" y="216"/>
                </a:cxn>
                <a:cxn ang="0">
                  <a:pos x="125" y="236"/>
                </a:cxn>
                <a:cxn ang="0">
                  <a:pos x="111" y="256"/>
                </a:cxn>
                <a:cxn ang="0">
                  <a:pos x="91" y="278"/>
                </a:cxn>
                <a:cxn ang="0">
                  <a:pos x="87" y="304"/>
                </a:cxn>
                <a:cxn ang="0">
                  <a:pos x="69" y="322"/>
                </a:cxn>
                <a:cxn ang="0">
                  <a:pos x="51" y="336"/>
                </a:cxn>
                <a:cxn ang="0">
                  <a:pos x="33" y="324"/>
                </a:cxn>
                <a:cxn ang="0">
                  <a:pos x="29" y="308"/>
                </a:cxn>
                <a:cxn ang="0">
                  <a:pos x="11" y="274"/>
                </a:cxn>
                <a:cxn ang="0">
                  <a:pos x="17" y="252"/>
                </a:cxn>
                <a:cxn ang="0">
                  <a:pos x="25" y="228"/>
                </a:cxn>
                <a:cxn ang="0">
                  <a:pos x="17" y="208"/>
                </a:cxn>
                <a:cxn ang="0">
                  <a:pos x="29" y="194"/>
                </a:cxn>
                <a:cxn ang="0">
                  <a:pos x="17" y="168"/>
                </a:cxn>
                <a:cxn ang="0">
                  <a:pos x="33" y="134"/>
                </a:cxn>
                <a:cxn ang="0">
                  <a:pos x="53" y="124"/>
                </a:cxn>
                <a:cxn ang="0">
                  <a:pos x="57" y="94"/>
                </a:cxn>
                <a:cxn ang="0">
                  <a:pos x="73" y="76"/>
                </a:cxn>
                <a:cxn ang="0">
                  <a:pos x="87" y="54"/>
                </a:cxn>
                <a:cxn ang="0">
                  <a:pos x="99" y="26"/>
                </a:cxn>
                <a:cxn ang="0">
                  <a:pos x="117" y="12"/>
                </a:cxn>
                <a:cxn ang="0">
                  <a:pos x="131" y="18"/>
                </a:cxn>
                <a:cxn ang="0">
                  <a:pos x="145" y="2"/>
                </a:cxn>
              </a:cxnLst>
              <a:rect l="0" t="0" r="r" b="b"/>
              <a:pathLst>
                <a:path w="209" h="338">
                  <a:moveTo>
                    <a:pt x="155" y="0"/>
                  </a:moveTo>
                  <a:lnTo>
                    <a:pt x="167" y="10"/>
                  </a:lnTo>
                  <a:lnTo>
                    <a:pt x="175" y="18"/>
                  </a:lnTo>
                  <a:lnTo>
                    <a:pt x="189" y="18"/>
                  </a:lnTo>
                  <a:lnTo>
                    <a:pt x="199" y="32"/>
                  </a:lnTo>
                  <a:lnTo>
                    <a:pt x="199" y="40"/>
                  </a:lnTo>
                  <a:lnTo>
                    <a:pt x="197" y="52"/>
                  </a:lnTo>
                  <a:lnTo>
                    <a:pt x="205" y="56"/>
                  </a:lnTo>
                  <a:lnTo>
                    <a:pt x="199" y="72"/>
                  </a:lnTo>
                  <a:lnTo>
                    <a:pt x="209" y="86"/>
                  </a:lnTo>
                  <a:lnTo>
                    <a:pt x="191" y="88"/>
                  </a:lnTo>
                  <a:lnTo>
                    <a:pt x="181" y="90"/>
                  </a:lnTo>
                  <a:lnTo>
                    <a:pt x="167" y="100"/>
                  </a:lnTo>
                  <a:lnTo>
                    <a:pt x="161" y="114"/>
                  </a:lnTo>
                  <a:lnTo>
                    <a:pt x="165" y="124"/>
                  </a:lnTo>
                  <a:lnTo>
                    <a:pt x="153" y="138"/>
                  </a:lnTo>
                  <a:lnTo>
                    <a:pt x="137" y="150"/>
                  </a:lnTo>
                  <a:lnTo>
                    <a:pt x="121" y="152"/>
                  </a:lnTo>
                  <a:lnTo>
                    <a:pt x="111" y="166"/>
                  </a:lnTo>
                  <a:lnTo>
                    <a:pt x="103" y="178"/>
                  </a:lnTo>
                  <a:lnTo>
                    <a:pt x="99" y="194"/>
                  </a:lnTo>
                  <a:lnTo>
                    <a:pt x="101" y="216"/>
                  </a:lnTo>
                  <a:lnTo>
                    <a:pt x="115" y="222"/>
                  </a:lnTo>
                  <a:lnTo>
                    <a:pt x="125" y="236"/>
                  </a:lnTo>
                  <a:lnTo>
                    <a:pt x="123" y="248"/>
                  </a:lnTo>
                  <a:lnTo>
                    <a:pt x="111" y="256"/>
                  </a:lnTo>
                  <a:lnTo>
                    <a:pt x="93" y="266"/>
                  </a:lnTo>
                  <a:lnTo>
                    <a:pt x="91" y="278"/>
                  </a:lnTo>
                  <a:lnTo>
                    <a:pt x="91" y="292"/>
                  </a:lnTo>
                  <a:lnTo>
                    <a:pt x="87" y="304"/>
                  </a:lnTo>
                  <a:lnTo>
                    <a:pt x="81" y="316"/>
                  </a:lnTo>
                  <a:lnTo>
                    <a:pt x="69" y="322"/>
                  </a:lnTo>
                  <a:lnTo>
                    <a:pt x="55" y="324"/>
                  </a:lnTo>
                  <a:lnTo>
                    <a:pt x="51" y="336"/>
                  </a:lnTo>
                  <a:lnTo>
                    <a:pt x="37" y="338"/>
                  </a:lnTo>
                  <a:lnTo>
                    <a:pt x="33" y="324"/>
                  </a:lnTo>
                  <a:lnTo>
                    <a:pt x="29" y="316"/>
                  </a:lnTo>
                  <a:lnTo>
                    <a:pt x="29" y="308"/>
                  </a:lnTo>
                  <a:lnTo>
                    <a:pt x="17" y="290"/>
                  </a:lnTo>
                  <a:lnTo>
                    <a:pt x="11" y="274"/>
                  </a:lnTo>
                  <a:lnTo>
                    <a:pt x="0" y="254"/>
                  </a:lnTo>
                  <a:lnTo>
                    <a:pt x="17" y="252"/>
                  </a:lnTo>
                  <a:lnTo>
                    <a:pt x="17" y="236"/>
                  </a:lnTo>
                  <a:lnTo>
                    <a:pt x="25" y="228"/>
                  </a:lnTo>
                  <a:lnTo>
                    <a:pt x="29" y="216"/>
                  </a:lnTo>
                  <a:lnTo>
                    <a:pt x="17" y="208"/>
                  </a:lnTo>
                  <a:lnTo>
                    <a:pt x="31" y="206"/>
                  </a:lnTo>
                  <a:lnTo>
                    <a:pt x="29" y="194"/>
                  </a:lnTo>
                  <a:lnTo>
                    <a:pt x="17" y="188"/>
                  </a:lnTo>
                  <a:lnTo>
                    <a:pt x="17" y="168"/>
                  </a:lnTo>
                  <a:lnTo>
                    <a:pt x="17" y="138"/>
                  </a:lnTo>
                  <a:lnTo>
                    <a:pt x="33" y="134"/>
                  </a:lnTo>
                  <a:lnTo>
                    <a:pt x="49" y="128"/>
                  </a:lnTo>
                  <a:lnTo>
                    <a:pt x="53" y="124"/>
                  </a:lnTo>
                  <a:lnTo>
                    <a:pt x="47" y="110"/>
                  </a:lnTo>
                  <a:lnTo>
                    <a:pt x="57" y="94"/>
                  </a:lnTo>
                  <a:lnTo>
                    <a:pt x="59" y="80"/>
                  </a:lnTo>
                  <a:lnTo>
                    <a:pt x="73" y="76"/>
                  </a:lnTo>
                  <a:lnTo>
                    <a:pt x="75" y="64"/>
                  </a:lnTo>
                  <a:lnTo>
                    <a:pt x="87" y="54"/>
                  </a:lnTo>
                  <a:lnTo>
                    <a:pt x="87" y="42"/>
                  </a:lnTo>
                  <a:lnTo>
                    <a:pt x="99" y="26"/>
                  </a:lnTo>
                  <a:lnTo>
                    <a:pt x="117" y="24"/>
                  </a:lnTo>
                  <a:lnTo>
                    <a:pt x="117" y="12"/>
                  </a:lnTo>
                  <a:lnTo>
                    <a:pt x="131" y="10"/>
                  </a:lnTo>
                  <a:lnTo>
                    <a:pt x="131" y="18"/>
                  </a:lnTo>
                  <a:lnTo>
                    <a:pt x="145" y="18"/>
                  </a:lnTo>
                  <a:lnTo>
                    <a:pt x="145" y="2"/>
                  </a:lnTo>
                  <a:lnTo>
                    <a:pt x="155" y="0"/>
                  </a:lnTo>
                  <a:close/>
                </a:path>
              </a:pathLst>
            </a:custGeom>
            <a:grpFill/>
            <a:ln w="3175">
              <a:solidFill>
                <a:schemeClr val="accent3"/>
              </a:solidFill>
              <a:prstDash val="solid"/>
              <a:round/>
              <a:headEnd/>
              <a:tailEnd/>
            </a:ln>
          </p:spPr>
          <p:txBody>
            <a:bodyPr/>
            <a:lstStyle/>
            <a:p>
              <a:pPr>
                <a:defRPr/>
              </a:pPr>
              <a:endParaRPr lang="en-GB"/>
            </a:p>
          </p:txBody>
        </p:sp>
        <p:sp>
          <p:nvSpPr>
            <p:cNvPr id="150" name="Freeform 150"/>
            <p:cNvSpPr>
              <a:spLocks/>
            </p:cNvSpPr>
            <p:nvPr/>
          </p:nvSpPr>
          <p:spPr bwMode="gray">
            <a:xfrm>
              <a:off x="6210747" y="2547765"/>
              <a:ext cx="553255" cy="454988"/>
            </a:xfrm>
            <a:custGeom>
              <a:avLst/>
              <a:gdLst/>
              <a:ahLst/>
              <a:cxnLst>
                <a:cxn ang="0">
                  <a:pos x="92" y="310"/>
                </a:cxn>
                <a:cxn ang="0">
                  <a:pos x="82" y="312"/>
                </a:cxn>
                <a:cxn ang="0">
                  <a:pos x="62" y="328"/>
                </a:cxn>
                <a:cxn ang="0">
                  <a:pos x="24" y="334"/>
                </a:cxn>
                <a:cxn ang="0">
                  <a:pos x="10" y="316"/>
                </a:cxn>
                <a:cxn ang="0">
                  <a:pos x="16" y="302"/>
                </a:cxn>
                <a:cxn ang="0">
                  <a:pos x="4" y="296"/>
                </a:cxn>
                <a:cxn ang="0">
                  <a:pos x="8" y="280"/>
                </a:cxn>
                <a:cxn ang="0">
                  <a:pos x="0" y="250"/>
                </a:cxn>
                <a:cxn ang="0">
                  <a:pos x="26" y="230"/>
                </a:cxn>
                <a:cxn ang="0">
                  <a:pos x="56" y="220"/>
                </a:cxn>
                <a:cxn ang="0">
                  <a:pos x="70" y="208"/>
                </a:cxn>
                <a:cxn ang="0">
                  <a:pos x="98" y="202"/>
                </a:cxn>
                <a:cxn ang="0">
                  <a:pos x="84" y="204"/>
                </a:cxn>
                <a:cxn ang="0">
                  <a:pos x="92" y="184"/>
                </a:cxn>
                <a:cxn ang="0">
                  <a:pos x="113" y="164"/>
                </a:cxn>
                <a:cxn ang="0">
                  <a:pos x="137" y="134"/>
                </a:cxn>
                <a:cxn ang="0">
                  <a:pos x="157" y="106"/>
                </a:cxn>
                <a:cxn ang="0">
                  <a:pos x="175" y="86"/>
                </a:cxn>
                <a:cxn ang="0">
                  <a:pos x="185" y="72"/>
                </a:cxn>
                <a:cxn ang="0">
                  <a:pos x="163" y="78"/>
                </a:cxn>
                <a:cxn ang="0">
                  <a:pos x="165" y="62"/>
                </a:cxn>
                <a:cxn ang="0">
                  <a:pos x="183" y="64"/>
                </a:cxn>
                <a:cxn ang="0">
                  <a:pos x="203" y="60"/>
                </a:cxn>
                <a:cxn ang="0">
                  <a:pos x="199" y="44"/>
                </a:cxn>
                <a:cxn ang="0">
                  <a:pos x="225" y="30"/>
                </a:cxn>
                <a:cxn ang="0">
                  <a:pos x="243" y="40"/>
                </a:cxn>
                <a:cxn ang="0">
                  <a:pos x="267" y="38"/>
                </a:cxn>
                <a:cxn ang="0">
                  <a:pos x="285" y="24"/>
                </a:cxn>
                <a:cxn ang="0">
                  <a:pos x="291" y="36"/>
                </a:cxn>
                <a:cxn ang="0">
                  <a:pos x="309" y="16"/>
                </a:cxn>
                <a:cxn ang="0">
                  <a:pos x="337" y="4"/>
                </a:cxn>
                <a:cxn ang="0">
                  <a:pos x="319" y="32"/>
                </a:cxn>
                <a:cxn ang="0">
                  <a:pos x="343" y="22"/>
                </a:cxn>
                <a:cxn ang="0">
                  <a:pos x="373" y="6"/>
                </a:cxn>
                <a:cxn ang="0">
                  <a:pos x="387" y="10"/>
                </a:cxn>
                <a:cxn ang="0">
                  <a:pos x="401" y="32"/>
                </a:cxn>
                <a:cxn ang="0">
                  <a:pos x="397" y="44"/>
                </a:cxn>
                <a:cxn ang="0">
                  <a:pos x="387" y="52"/>
                </a:cxn>
                <a:cxn ang="0">
                  <a:pos x="355" y="30"/>
                </a:cxn>
                <a:cxn ang="0">
                  <a:pos x="333" y="44"/>
                </a:cxn>
                <a:cxn ang="0">
                  <a:pos x="317" y="72"/>
                </a:cxn>
                <a:cxn ang="0">
                  <a:pos x="275" y="68"/>
                </a:cxn>
                <a:cxn ang="0">
                  <a:pos x="261" y="52"/>
                </a:cxn>
                <a:cxn ang="0">
                  <a:pos x="241" y="62"/>
                </a:cxn>
                <a:cxn ang="0">
                  <a:pos x="227" y="78"/>
                </a:cxn>
                <a:cxn ang="0">
                  <a:pos x="213" y="72"/>
                </a:cxn>
                <a:cxn ang="0">
                  <a:pos x="195" y="86"/>
                </a:cxn>
                <a:cxn ang="0">
                  <a:pos x="183" y="114"/>
                </a:cxn>
                <a:cxn ang="0">
                  <a:pos x="169" y="136"/>
                </a:cxn>
                <a:cxn ang="0">
                  <a:pos x="153" y="154"/>
                </a:cxn>
                <a:cxn ang="0">
                  <a:pos x="149" y="184"/>
                </a:cxn>
                <a:cxn ang="0">
                  <a:pos x="113" y="198"/>
                </a:cxn>
                <a:cxn ang="0">
                  <a:pos x="125" y="254"/>
                </a:cxn>
                <a:cxn ang="0">
                  <a:pos x="113" y="268"/>
                </a:cxn>
                <a:cxn ang="0">
                  <a:pos x="121" y="288"/>
                </a:cxn>
                <a:cxn ang="0">
                  <a:pos x="113" y="312"/>
                </a:cxn>
              </a:cxnLst>
              <a:rect l="0" t="0" r="r" b="b"/>
              <a:pathLst>
                <a:path w="411" h="338">
                  <a:moveTo>
                    <a:pt x="96" y="314"/>
                  </a:moveTo>
                  <a:lnTo>
                    <a:pt x="92" y="310"/>
                  </a:lnTo>
                  <a:lnTo>
                    <a:pt x="88" y="300"/>
                  </a:lnTo>
                  <a:lnTo>
                    <a:pt x="82" y="312"/>
                  </a:lnTo>
                  <a:lnTo>
                    <a:pt x="74" y="316"/>
                  </a:lnTo>
                  <a:lnTo>
                    <a:pt x="62" y="328"/>
                  </a:lnTo>
                  <a:lnTo>
                    <a:pt x="42" y="338"/>
                  </a:lnTo>
                  <a:lnTo>
                    <a:pt x="24" y="334"/>
                  </a:lnTo>
                  <a:lnTo>
                    <a:pt x="12" y="324"/>
                  </a:lnTo>
                  <a:lnTo>
                    <a:pt x="10" y="316"/>
                  </a:lnTo>
                  <a:lnTo>
                    <a:pt x="18" y="306"/>
                  </a:lnTo>
                  <a:lnTo>
                    <a:pt x="16" y="302"/>
                  </a:lnTo>
                  <a:lnTo>
                    <a:pt x="6" y="304"/>
                  </a:lnTo>
                  <a:lnTo>
                    <a:pt x="4" y="296"/>
                  </a:lnTo>
                  <a:lnTo>
                    <a:pt x="18" y="286"/>
                  </a:lnTo>
                  <a:lnTo>
                    <a:pt x="8" y="280"/>
                  </a:lnTo>
                  <a:lnTo>
                    <a:pt x="4" y="272"/>
                  </a:lnTo>
                  <a:lnTo>
                    <a:pt x="0" y="250"/>
                  </a:lnTo>
                  <a:lnTo>
                    <a:pt x="4" y="240"/>
                  </a:lnTo>
                  <a:lnTo>
                    <a:pt x="26" y="230"/>
                  </a:lnTo>
                  <a:lnTo>
                    <a:pt x="42" y="226"/>
                  </a:lnTo>
                  <a:lnTo>
                    <a:pt x="56" y="220"/>
                  </a:lnTo>
                  <a:lnTo>
                    <a:pt x="62" y="208"/>
                  </a:lnTo>
                  <a:lnTo>
                    <a:pt x="70" y="208"/>
                  </a:lnTo>
                  <a:lnTo>
                    <a:pt x="84" y="210"/>
                  </a:lnTo>
                  <a:lnTo>
                    <a:pt x="98" y="202"/>
                  </a:lnTo>
                  <a:lnTo>
                    <a:pt x="94" y="194"/>
                  </a:lnTo>
                  <a:lnTo>
                    <a:pt x="84" y="204"/>
                  </a:lnTo>
                  <a:lnTo>
                    <a:pt x="74" y="202"/>
                  </a:lnTo>
                  <a:lnTo>
                    <a:pt x="92" y="184"/>
                  </a:lnTo>
                  <a:lnTo>
                    <a:pt x="103" y="178"/>
                  </a:lnTo>
                  <a:lnTo>
                    <a:pt x="113" y="164"/>
                  </a:lnTo>
                  <a:lnTo>
                    <a:pt x="127" y="140"/>
                  </a:lnTo>
                  <a:lnTo>
                    <a:pt x="137" y="134"/>
                  </a:lnTo>
                  <a:lnTo>
                    <a:pt x="137" y="122"/>
                  </a:lnTo>
                  <a:lnTo>
                    <a:pt x="157" y="106"/>
                  </a:lnTo>
                  <a:lnTo>
                    <a:pt x="167" y="100"/>
                  </a:lnTo>
                  <a:lnTo>
                    <a:pt x="175" y="86"/>
                  </a:lnTo>
                  <a:lnTo>
                    <a:pt x="183" y="86"/>
                  </a:lnTo>
                  <a:lnTo>
                    <a:pt x="185" y="72"/>
                  </a:lnTo>
                  <a:lnTo>
                    <a:pt x="175" y="78"/>
                  </a:lnTo>
                  <a:lnTo>
                    <a:pt x="163" y="78"/>
                  </a:lnTo>
                  <a:lnTo>
                    <a:pt x="161" y="72"/>
                  </a:lnTo>
                  <a:lnTo>
                    <a:pt x="165" y="62"/>
                  </a:lnTo>
                  <a:lnTo>
                    <a:pt x="175" y="56"/>
                  </a:lnTo>
                  <a:lnTo>
                    <a:pt x="183" y="64"/>
                  </a:lnTo>
                  <a:lnTo>
                    <a:pt x="201" y="68"/>
                  </a:lnTo>
                  <a:lnTo>
                    <a:pt x="203" y="60"/>
                  </a:lnTo>
                  <a:lnTo>
                    <a:pt x="193" y="54"/>
                  </a:lnTo>
                  <a:lnTo>
                    <a:pt x="199" y="44"/>
                  </a:lnTo>
                  <a:lnTo>
                    <a:pt x="217" y="48"/>
                  </a:lnTo>
                  <a:lnTo>
                    <a:pt x="225" y="30"/>
                  </a:lnTo>
                  <a:lnTo>
                    <a:pt x="237" y="30"/>
                  </a:lnTo>
                  <a:lnTo>
                    <a:pt x="243" y="40"/>
                  </a:lnTo>
                  <a:lnTo>
                    <a:pt x="257" y="32"/>
                  </a:lnTo>
                  <a:lnTo>
                    <a:pt x="267" y="38"/>
                  </a:lnTo>
                  <a:lnTo>
                    <a:pt x="273" y="26"/>
                  </a:lnTo>
                  <a:lnTo>
                    <a:pt x="285" y="24"/>
                  </a:lnTo>
                  <a:lnTo>
                    <a:pt x="285" y="34"/>
                  </a:lnTo>
                  <a:lnTo>
                    <a:pt x="291" y="36"/>
                  </a:lnTo>
                  <a:lnTo>
                    <a:pt x="295" y="16"/>
                  </a:lnTo>
                  <a:lnTo>
                    <a:pt x="309" y="16"/>
                  </a:lnTo>
                  <a:lnTo>
                    <a:pt x="329" y="0"/>
                  </a:lnTo>
                  <a:lnTo>
                    <a:pt x="337" y="4"/>
                  </a:lnTo>
                  <a:lnTo>
                    <a:pt x="319" y="22"/>
                  </a:lnTo>
                  <a:lnTo>
                    <a:pt x="319" y="32"/>
                  </a:lnTo>
                  <a:lnTo>
                    <a:pt x="343" y="10"/>
                  </a:lnTo>
                  <a:lnTo>
                    <a:pt x="343" y="22"/>
                  </a:lnTo>
                  <a:lnTo>
                    <a:pt x="359" y="4"/>
                  </a:lnTo>
                  <a:lnTo>
                    <a:pt x="373" y="6"/>
                  </a:lnTo>
                  <a:lnTo>
                    <a:pt x="369" y="20"/>
                  </a:lnTo>
                  <a:lnTo>
                    <a:pt x="387" y="10"/>
                  </a:lnTo>
                  <a:lnTo>
                    <a:pt x="411" y="20"/>
                  </a:lnTo>
                  <a:lnTo>
                    <a:pt x="401" y="32"/>
                  </a:lnTo>
                  <a:lnTo>
                    <a:pt x="381" y="30"/>
                  </a:lnTo>
                  <a:lnTo>
                    <a:pt x="397" y="44"/>
                  </a:lnTo>
                  <a:lnTo>
                    <a:pt x="397" y="50"/>
                  </a:lnTo>
                  <a:lnTo>
                    <a:pt x="387" y="52"/>
                  </a:lnTo>
                  <a:lnTo>
                    <a:pt x="377" y="38"/>
                  </a:lnTo>
                  <a:lnTo>
                    <a:pt x="355" y="30"/>
                  </a:lnTo>
                  <a:lnTo>
                    <a:pt x="335" y="42"/>
                  </a:lnTo>
                  <a:lnTo>
                    <a:pt x="333" y="44"/>
                  </a:lnTo>
                  <a:lnTo>
                    <a:pt x="329" y="60"/>
                  </a:lnTo>
                  <a:lnTo>
                    <a:pt x="317" y="72"/>
                  </a:lnTo>
                  <a:lnTo>
                    <a:pt x="303" y="70"/>
                  </a:lnTo>
                  <a:lnTo>
                    <a:pt x="275" y="68"/>
                  </a:lnTo>
                  <a:lnTo>
                    <a:pt x="267" y="58"/>
                  </a:lnTo>
                  <a:lnTo>
                    <a:pt x="261" y="52"/>
                  </a:lnTo>
                  <a:lnTo>
                    <a:pt x="251" y="60"/>
                  </a:lnTo>
                  <a:lnTo>
                    <a:pt x="241" y="62"/>
                  </a:lnTo>
                  <a:lnTo>
                    <a:pt x="241" y="78"/>
                  </a:lnTo>
                  <a:lnTo>
                    <a:pt x="227" y="78"/>
                  </a:lnTo>
                  <a:lnTo>
                    <a:pt x="227" y="70"/>
                  </a:lnTo>
                  <a:lnTo>
                    <a:pt x="213" y="72"/>
                  </a:lnTo>
                  <a:lnTo>
                    <a:pt x="213" y="84"/>
                  </a:lnTo>
                  <a:lnTo>
                    <a:pt x="195" y="86"/>
                  </a:lnTo>
                  <a:lnTo>
                    <a:pt x="183" y="102"/>
                  </a:lnTo>
                  <a:lnTo>
                    <a:pt x="183" y="114"/>
                  </a:lnTo>
                  <a:lnTo>
                    <a:pt x="171" y="124"/>
                  </a:lnTo>
                  <a:lnTo>
                    <a:pt x="169" y="136"/>
                  </a:lnTo>
                  <a:lnTo>
                    <a:pt x="155" y="140"/>
                  </a:lnTo>
                  <a:lnTo>
                    <a:pt x="153" y="154"/>
                  </a:lnTo>
                  <a:lnTo>
                    <a:pt x="143" y="170"/>
                  </a:lnTo>
                  <a:lnTo>
                    <a:pt x="149" y="184"/>
                  </a:lnTo>
                  <a:lnTo>
                    <a:pt x="145" y="188"/>
                  </a:lnTo>
                  <a:lnTo>
                    <a:pt x="113" y="198"/>
                  </a:lnTo>
                  <a:lnTo>
                    <a:pt x="113" y="248"/>
                  </a:lnTo>
                  <a:lnTo>
                    <a:pt x="125" y="254"/>
                  </a:lnTo>
                  <a:lnTo>
                    <a:pt x="127" y="266"/>
                  </a:lnTo>
                  <a:lnTo>
                    <a:pt x="113" y="268"/>
                  </a:lnTo>
                  <a:lnTo>
                    <a:pt x="125" y="276"/>
                  </a:lnTo>
                  <a:lnTo>
                    <a:pt x="121" y="288"/>
                  </a:lnTo>
                  <a:lnTo>
                    <a:pt x="113" y="296"/>
                  </a:lnTo>
                  <a:lnTo>
                    <a:pt x="113" y="312"/>
                  </a:lnTo>
                  <a:lnTo>
                    <a:pt x="96" y="314"/>
                  </a:lnTo>
                  <a:close/>
                </a:path>
              </a:pathLst>
            </a:custGeom>
            <a:grpFill/>
            <a:ln w="3175">
              <a:solidFill>
                <a:schemeClr val="accent3"/>
              </a:solidFill>
              <a:prstDash val="solid"/>
              <a:round/>
              <a:headEnd/>
              <a:tailEnd/>
            </a:ln>
          </p:spPr>
          <p:txBody>
            <a:bodyPr/>
            <a:lstStyle/>
            <a:p>
              <a:pPr>
                <a:defRPr/>
              </a:pPr>
              <a:endParaRPr lang="en-GB"/>
            </a:p>
          </p:txBody>
        </p:sp>
        <p:sp>
          <p:nvSpPr>
            <p:cNvPr id="151" name="Freeform 151"/>
            <p:cNvSpPr>
              <a:spLocks/>
            </p:cNvSpPr>
            <p:nvPr/>
          </p:nvSpPr>
          <p:spPr bwMode="gray">
            <a:xfrm>
              <a:off x="6607853" y="2954293"/>
              <a:ext cx="94228" cy="59229"/>
            </a:xfrm>
            <a:custGeom>
              <a:avLst/>
              <a:gdLst/>
              <a:ahLst/>
              <a:cxnLst>
                <a:cxn ang="0">
                  <a:pos x="16" y="36"/>
                </a:cxn>
                <a:cxn ang="0">
                  <a:pos x="28" y="36"/>
                </a:cxn>
                <a:cxn ang="0">
                  <a:pos x="40" y="40"/>
                </a:cxn>
                <a:cxn ang="0">
                  <a:pos x="52" y="44"/>
                </a:cxn>
                <a:cxn ang="0">
                  <a:pos x="62" y="44"/>
                </a:cxn>
                <a:cxn ang="0">
                  <a:pos x="64" y="32"/>
                </a:cxn>
                <a:cxn ang="0">
                  <a:pos x="64" y="16"/>
                </a:cxn>
                <a:cxn ang="0">
                  <a:pos x="70" y="4"/>
                </a:cxn>
                <a:cxn ang="0">
                  <a:pos x="54" y="6"/>
                </a:cxn>
                <a:cxn ang="0">
                  <a:pos x="40" y="0"/>
                </a:cxn>
                <a:cxn ang="0">
                  <a:pos x="18" y="4"/>
                </a:cxn>
                <a:cxn ang="0">
                  <a:pos x="2" y="8"/>
                </a:cxn>
                <a:cxn ang="0">
                  <a:pos x="0" y="20"/>
                </a:cxn>
                <a:cxn ang="0">
                  <a:pos x="6" y="30"/>
                </a:cxn>
                <a:cxn ang="0">
                  <a:pos x="14" y="30"/>
                </a:cxn>
                <a:cxn ang="0">
                  <a:pos x="16" y="36"/>
                </a:cxn>
              </a:cxnLst>
              <a:rect l="0" t="0" r="r" b="b"/>
              <a:pathLst>
                <a:path w="70" h="44">
                  <a:moveTo>
                    <a:pt x="16" y="36"/>
                  </a:moveTo>
                  <a:lnTo>
                    <a:pt x="28" y="36"/>
                  </a:lnTo>
                  <a:lnTo>
                    <a:pt x="40" y="40"/>
                  </a:lnTo>
                  <a:lnTo>
                    <a:pt x="52" y="44"/>
                  </a:lnTo>
                  <a:lnTo>
                    <a:pt x="62" y="44"/>
                  </a:lnTo>
                  <a:lnTo>
                    <a:pt x="64" y="32"/>
                  </a:lnTo>
                  <a:lnTo>
                    <a:pt x="64" y="16"/>
                  </a:lnTo>
                  <a:lnTo>
                    <a:pt x="70" y="4"/>
                  </a:lnTo>
                  <a:lnTo>
                    <a:pt x="54" y="6"/>
                  </a:lnTo>
                  <a:lnTo>
                    <a:pt x="40" y="0"/>
                  </a:lnTo>
                  <a:lnTo>
                    <a:pt x="18" y="4"/>
                  </a:lnTo>
                  <a:lnTo>
                    <a:pt x="2" y="8"/>
                  </a:lnTo>
                  <a:lnTo>
                    <a:pt x="0" y="20"/>
                  </a:lnTo>
                  <a:lnTo>
                    <a:pt x="6" y="30"/>
                  </a:lnTo>
                  <a:lnTo>
                    <a:pt x="14" y="30"/>
                  </a:lnTo>
                  <a:lnTo>
                    <a:pt x="16" y="36"/>
                  </a:lnTo>
                  <a:close/>
                </a:path>
              </a:pathLst>
            </a:custGeom>
            <a:grpFill/>
            <a:ln w="3175">
              <a:solidFill>
                <a:schemeClr val="accent3"/>
              </a:solidFill>
              <a:prstDash val="solid"/>
              <a:round/>
              <a:headEnd/>
              <a:tailEnd/>
            </a:ln>
          </p:spPr>
          <p:txBody>
            <a:bodyPr/>
            <a:lstStyle/>
            <a:p>
              <a:pPr>
                <a:defRPr/>
              </a:pPr>
              <a:endParaRPr lang="en-GB"/>
            </a:p>
          </p:txBody>
        </p:sp>
        <p:sp>
          <p:nvSpPr>
            <p:cNvPr id="152" name="Freeform 152"/>
            <p:cNvSpPr>
              <a:spLocks/>
            </p:cNvSpPr>
            <p:nvPr/>
          </p:nvSpPr>
          <p:spPr bwMode="gray">
            <a:xfrm>
              <a:off x="6554008" y="3002753"/>
              <a:ext cx="156150" cy="72690"/>
            </a:xfrm>
            <a:custGeom>
              <a:avLst/>
              <a:gdLst/>
              <a:ahLst/>
              <a:cxnLst>
                <a:cxn ang="0">
                  <a:pos x="26" y="12"/>
                </a:cxn>
                <a:cxn ang="0">
                  <a:pos x="36" y="18"/>
                </a:cxn>
                <a:cxn ang="0">
                  <a:pos x="46" y="24"/>
                </a:cxn>
                <a:cxn ang="0">
                  <a:pos x="54" y="18"/>
                </a:cxn>
                <a:cxn ang="0">
                  <a:pos x="56" y="8"/>
                </a:cxn>
                <a:cxn ang="0">
                  <a:pos x="56" y="0"/>
                </a:cxn>
                <a:cxn ang="0">
                  <a:pos x="68" y="0"/>
                </a:cxn>
                <a:cxn ang="0">
                  <a:pos x="80" y="4"/>
                </a:cxn>
                <a:cxn ang="0">
                  <a:pos x="88" y="6"/>
                </a:cxn>
                <a:cxn ang="0">
                  <a:pos x="102" y="8"/>
                </a:cxn>
                <a:cxn ang="0">
                  <a:pos x="104" y="12"/>
                </a:cxn>
                <a:cxn ang="0">
                  <a:pos x="108" y="20"/>
                </a:cxn>
                <a:cxn ang="0">
                  <a:pos x="112" y="36"/>
                </a:cxn>
                <a:cxn ang="0">
                  <a:pos x="116" y="42"/>
                </a:cxn>
                <a:cxn ang="0">
                  <a:pos x="104" y="50"/>
                </a:cxn>
                <a:cxn ang="0">
                  <a:pos x="90" y="54"/>
                </a:cxn>
                <a:cxn ang="0">
                  <a:pos x="62" y="36"/>
                </a:cxn>
                <a:cxn ang="0">
                  <a:pos x="10" y="38"/>
                </a:cxn>
                <a:cxn ang="0">
                  <a:pos x="0" y="40"/>
                </a:cxn>
                <a:cxn ang="0">
                  <a:pos x="0" y="30"/>
                </a:cxn>
                <a:cxn ang="0">
                  <a:pos x="8" y="20"/>
                </a:cxn>
                <a:cxn ang="0">
                  <a:pos x="14" y="10"/>
                </a:cxn>
                <a:cxn ang="0">
                  <a:pos x="26" y="12"/>
                </a:cxn>
              </a:cxnLst>
              <a:rect l="0" t="0" r="r" b="b"/>
              <a:pathLst>
                <a:path w="116" h="54">
                  <a:moveTo>
                    <a:pt x="26" y="12"/>
                  </a:moveTo>
                  <a:lnTo>
                    <a:pt x="36" y="18"/>
                  </a:lnTo>
                  <a:lnTo>
                    <a:pt x="46" y="24"/>
                  </a:lnTo>
                  <a:lnTo>
                    <a:pt x="54" y="18"/>
                  </a:lnTo>
                  <a:lnTo>
                    <a:pt x="56" y="8"/>
                  </a:lnTo>
                  <a:lnTo>
                    <a:pt x="56" y="0"/>
                  </a:lnTo>
                  <a:lnTo>
                    <a:pt x="68" y="0"/>
                  </a:lnTo>
                  <a:lnTo>
                    <a:pt x="80" y="4"/>
                  </a:lnTo>
                  <a:lnTo>
                    <a:pt x="88" y="6"/>
                  </a:lnTo>
                  <a:lnTo>
                    <a:pt x="102" y="8"/>
                  </a:lnTo>
                  <a:lnTo>
                    <a:pt x="104" y="12"/>
                  </a:lnTo>
                  <a:lnTo>
                    <a:pt x="108" y="20"/>
                  </a:lnTo>
                  <a:lnTo>
                    <a:pt x="112" y="36"/>
                  </a:lnTo>
                  <a:lnTo>
                    <a:pt x="116" y="42"/>
                  </a:lnTo>
                  <a:lnTo>
                    <a:pt x="104" y="50"/>
                  </a:lnTo>
                  <a:lnTo>
                    <a:pt x="90" y="54"/>
                  </a:lnTo>
                  <a:lnTo>
                    <a:pt x="62" y="36"/>
                  </a:lnTo>
                  <a:lnTo>
                    <a:pt x="10" y="38"/>
                  </a:lnTo>
                  <a:lnTo>
                    <a:pt x="0" y="40"/>
                  </a:lnTo>
                  <a:lnTo>
                    <a:pt x="0" y="30"/>
                  </a:lnTo>
                  <a:lnTo>
                    <a:pt x="8" y="20"/>
                  </a:lnTo>
                  <a:lnTo>
                    <a:pt x="14" y="10"/>
                  </a:lnTo>
                  <a:lnTo>
                    <a:pt x="26" y="12"/>
                  </a:lnTo>
                  <a:close/>
                </a:path>
              </a:pathLst>
            </a:custGeom>
            <a:grpFill/>
            <a:ln w="3175">
              <a:solidFill>
                <a:schemeClr val="accent3"/>
              </a:solidFill>
              <a:prstDash val="solid"/>
              <a:round/>
              <a:headEnd/>
              <a:tailEnd/>
            </a:ln>
          </p:spPr>
          <p:txBody>
            <a:bodyPr/>
            <a:lstStyle/>
            <a:p>
              <a:pPr>
                <a:defRPr/>
              </a:pPr>
              <a:endParaRPr lang="en-GB"/>
            </a:p>
          </p:txBody>
        </p:sp>
        <p:sp>
          <p:nvSpPr>
            <p:cNvPr id="153" name="Freeform 153"/>
            <p:cNvSpPr>
              <a:spLocks/>
            </p:cNvSpPr>
            <p:nvPr/>
          </p:nvSpPr>
          <p:spPr bwMode="gray">
            <a:xfrm>
              <a:off x="6554008" y="3051214"/>
              <a:ext cx="121151" cy="72690"/>
            </a:xfrm>
            <a:custGeom>
              <a:avLst/>
              <a:gdLst/>
              <a:ahLst/>
              <a:cxnLst>
                <a:cxn ang="0">
                  <a:pos x="0" y="4"/>
                </a:cxn>
                <a:cxn ang="0">
                  <a:pos x="10" y="2"/>
                </a:cxn>
                <a:cxn ang="0">
                  <a:pos x="62" y="0"/>
                </a:cxn>
                <a:cxn ang="0">
                  <a:pos x="90" y="18"/>
                </a:cxn>
                <a:cxn ang="0">
                  <a:pos x="90" y="30"/>
                </a:cxn>
                <a:cxn ang="0">
                  <a:pos x="76" y="34"/>
                </a:cxn>
                <a:cxn ang="0">
                  <a:pos x="74" y="50"/>
                </a:cxn>
                <a:cxn ang="0">
                  <a:pos x="58" y="52"/>
                </a:cxn>
                <a:cxn ang="0">
                  <a:pos x="38" y="54"/>
                </a:cxn>
                <a:cxn ang="0">
                  <a:pos x="28" y="44"/>
                </a:cxn>
                <a:cxn ang="0">
                  <a:pos x="30" y="34"/>
                </a:cxn>
                <a:cxn ang="0">
                  <a:pos x="20" y="30"/>
                </a:cxn>
                <a:cxn ang="0">
                  <a:pos x="4" y="26"/>
                </a:cxn>
                <a:cxn ang="0">
                  <a:pos x="0" y="4"/>
                </a:cxn>
              </a:cxnLst>
              <a:rect l="0" t="0" r="r" b="b"/>
              <a:pathLst>
                <a:path w="90" h="54">
                  <a:moveTo>
                    <a:pt x="0" y="4"/>
                  </a:moveTo>
                  <a:lnTo>
                    <a:pt x="10" y="2"/>
                  </a:lnTo>
                  <a:lnTo>
                    <a:pt x="62" y="0"/>
                  </a:lnTo>
                  <a:lnTo>
                    <a:pt x="90" y="18"/>
                  </a:lnTo>
                  <a:lnTo>
                    <a:pt x="90" y="30"/>
                  </a:lnTo>
                  <a:lnTo>
                    <a:pt x="76" y="34"/>
                  </a:lnTo>
                  <a:lnTo>
                    <a:pt x="74" y="50"/>
                  </a:lnTo>
                  <a:lnTo>
                    <a:pt x="58" y="52"/>
                  </a:lnTo>
                  <a:lnTo>
                    <a:pt x="38" y="54"/>
                  </a:lnTo>
                  <a:lnTo>
                    <a:pt x="28" y="44"/>
                  </a:lnTo>
                  <a:lnTo>
                    <a:pt x="30" y="34"/>
                  </a:lnTo>
                  <a:lnTo>
                    <a:pt x="20" y="30"/>
                  </a:lnTo>
                  <a:lnTo>
                    <a:pt x="4" y="26"/>
                  </a:lnTo>
                  <a:lnTo>
                    <a:pt x="0" y="4"/>
                  </a:lnTo>
                  <a:close/>
                </a:path>
              </a:pathLst>
            </a:custGeom>
            <a:grpFill/>
            <a:ln w="3175">
              <a:solidFill>
                <a:schemeClr val="accent3"/>
              </a:solidFill>
              <a:prstDash val="solid"/>
              <a:round/>
              <a:headEnd/>
              <a:tailEnd/>
            </a:ln>
          </p:spPr>
          <p:txBody>
            <a:bodyPr/>
            <a:lstStyle/>
            <a:p>
              <a:pPr>
                <a:defRPr/>
              </a:pPr>
              <a:endParaRPr lang="en-GB"/>
            </a:p>
          </p:txBody>
        </p:sp>
        <p:sp>
          <p:nvSpPr>
            <p:cNvPr id="154" name="Freeform 154"/>
            <p:cNvSpPr>
              <a:spLocks/>
            </p:cNvSpPr>
            <p:nvPr/>
          </p:nvSpPr>
          <p:spPr bwMode="gray">
            <a:xfrm>
              <a:off x="6524393" y="3086213"/>
              <a:ext cx="69998" cy="26922"/>
            </a:xfrm>
            <a:custGeom>
              <a:avLst/>
              <a:gdLst/>
              <a:ahLst/>
              <a:cxnLst>
                <a:cxn ang="0">
                  <a:pos x="0" y="12"/>
                </a:cxn>
                <a:cxn ang="0">
                  <a:pos x="4" y="20"/>
                </a:cxn>
                <a:cxn ang="0">
                  <a:pos x="50" y="18"/>
                </a:cxn>
                <a:cxn ang="0">
                  <a:pos x="52" y="8"/>
                </a:cxn>
                <a:cxn ang="0">
                  <a:pos x="30" y="0"/>
                </a:cxn>
                <a:cxn ang="0">
                  <a:pos x="24" y="8"/>
                </a:cxn>
                <a:cxn ang="0">
                  <a:pos x="8" y="6"/>
                </a:cxn>
                <a:cxn ang="0">
                  <a:pos x="6" y="12"/>
                </a:cxn>
                <a:cxn ang="0">
                  <a:pos x="0" y="12"/>
                </a:cxn>
              </a:cxnLst>
              <a:rect l="0" t="0" r="r" b="b"/>
              <a:pathLst>
                <a:path w="52" h="20">
                  <a:moveTo>
                    <a:pt x="0" y="12"/>
                  </a:moveTo>
                  <a:lnTo>
                    <a:pt x="4" y="20"/>
                  </a:lnTo>
                  <a:lnTo>
                    <a:pt x="50" y="18"/>
                  </a:lnTo>
                  <a:lnTo>
                    <a:pt x="52" y="8"/>
                  </a:lnTo>
                  <a:lnTo>
                    <a:pt x="30" y="0"/>
                  </a:lnTo>
                  <a:lnTo>
                    <a:pt x="24" y="8"/>
                  </a:lnTo>
                  <a:lnTo>
                    <a:pt x="8" y="6"/>
                  </a:lnTo>
                  <a:lnTo>
                    <a:pt x="6" y="12"/>
                  </a:lnTo>
                  <a:lnTo>
                    <a:pt x="0" y="12"/>
                  </a:lnTo>
                  <a:close/>
                </a:path>
              </a:pathLst>
            </a:custGeom>
            <a:grpFill/>
            <a:ln w="3175">
              <a:solidFill>
                <a:schemeClr val="accent3"/>
              </a:solidFill>
              <a:prstDash val="solid"/>
              <a:round/>
              <a:headEnd/>
              <a:tailEnd/>
            </a:ln>
          </p:spPr>
          <p:txBody>
            <a:bodyPr/>
            <a:lstStyle/>
            <a:p>
              <a:pPr>
                <a:defRPr/>
              </a:pPr>
              <a:endParaRPr lang="en-GB"/>
            </a:p>
          </p:txBody>
        </p:sp>
        <p:sp>
          <p:nvSpPr>
            <p:cNvPr id="155" name="Freeform 155"/>
            <p:cNvSpPr>
              <a:spLocks/>
            </p:cNvSpPr>
            <p:nvPr/>
          </p:nvSpPr>
          <p:spPr bwMode="gray">
            <a:xfrm>
              <a:off x="6602468" y="3059290"/>
              <a:ext cx="201918" cy="142689"/>
            </a:xfrm>
            <a:custGeom>
              <a:avLst/>
              <a:gdLst/>
              <a:ahLst/>
              <a:cxnLst>
                <a:cxn ang="0">
                  <a:pos x="2" y="48"/>
                </a:cxn>
                <a:cxn ang="0">
                  <a:pos x="24" y="44"/>
                </a:cxn>
                <a:cxn ang="0">
                  <a:pos x="38" y="44"/>
                </a:cxn>
                <a:cxn ang="0">
                  <a:pos x="40" y="28"/>
                </a:cxn>
                <a:cxn ang="0">
                  <a:pos x="54" y="24"/>
                </a:cxn>
                <a:cxn ang="0">
                  <a:pos x="54" y="12"/>
                </a:cxn>
                <a:cxn ang="0">
                  <a:pos x="68" y="8"/>
                </a:cxn>
                <a:cxn ang="0">
                  <a:pos x="80" y="0"/>
                </a:cxn>
                <a:cxn ang="0">
                  <a:pos x="98" y="4"/>
                </a:cxn>
                <a:cxn ang="0">
                  <a:pos x="98" y="10"/>
                </a:cxn>
                <a:cxn ang="0">
                  <a:pos x="118" y="12"/>
                </a:cxn>
                <a:cxn ang="0">
                  <a:pos x="122" y="34"/>
                </a:cxn>
                <a:cxn ang="0">
                  <a:pos x="150" y="64"/>
                </a:cxn>
                <a:cxn ang="0">
                  <a:pos x="148" y="66"/>
                </a:cxn>
                <a:cxn ang="0">
                  <a:pos x="130" y="66"/>
                </a:cxn>
                <a:cxn ang="0">
                  <a:pos x="130" y="86"/>
                </a:cxn>
                <a:cxn ang="0">
                  <a:pos x="118" y="88"/>
                </a:cxn>
                <a:cxn ang="0">
                  <a:pos x="114" y="106"/>
                </a:cxn>
                <a:cxn ang="0">
                  <a:pos x="94" y="104"/>
                </a:cxn>
                <a:cxn ang="0">
                  <a:pos x="92" y="98"/>
                </a:cxn>
                <a:cxn ang="0">
                  <a:pos x="64" y="98"/>
                </a:cxn>
                <a:cxn ang="0">
                  <a:pos x="46" y="94"/>
                </a:cxn>
                <a:cxn ang="0">
                  <a:pos x="16" y="88"/>
                </a:cxn>
                <a:cxn ang="0">
                  <a:pos x="6" y="102"/>
                </a:cxn>
                <a:cxn ang="0">
                  <a:pos x="6" y="88"/>
                </a:cxn>
                <a:cxn ang="0">
                  <a:pos x="0" y="84"/>
                </a:cxn>
                <a:cxn ang="0">
                  <a:pos x="2" y="78"/>
                </a:cxn>
                <a:cxn ang="0">
                  <a:pos x="10" y="78"/>
                </a:cxn>
                <a:cxn ang="0">
                  <a:pos x="10" y="64"/>
                </a:cxn>
                <a:cxn ang="0">
                  <a:pos x="6" y="60"/>
                </a:cxn>
                <a:cxn ang="0">
                  <a:pos x="2" y="48"/>
                </a:cxn>
              </a:cxnLst>
              <a:rect l="0" t="0" r="r" b="b"/>
              <a:pathLst>
                <a:path w="150" h="106">
                  <a:moveTo>
                    <a:pt x="2" y="48"/>
                  </a:moveTo>
                  <a:lnTo>
                    <a:pt x="24" y="44"/>
                  </a:lnTo>
                  <a:lnTo>
                    <a:pt x="38" y="44"/>
                  </a:lnTo>
                  <a:lnTo>
                    <a:pt x="40" y="28"/>
                  </a:lnTo>
                  <a:lnTo>
                    <a:pt x="54" y="24"/>
                  </a:lnTo>
                  <a:lnTo>
                    <a:pt x="54" y="12"/>
                  </a:lnTo>
                  <a:lnTo>
                    <a:pt x="68" y="8"/>
                  </a:lnTo>
                  <a:lnTo>
                    <a:pt x="80" y="0"/>
                  </a:lnTo>
                  <a:lnTo>
                    <a:pt x="98" y="4"/>
                  </a:lnTo>
                  <a:lnTo>
                    <a:pt x="98" y="10"/>
                  </a:lnTo>
                  <a:lnTo>
                    <a:pt x="118" y="12"/>
                  </a:lnTo>
                  <a:lnTo>
                    <a:pt x="122" y="34"/>
                  </a:lnTo>
                  <a:lnTo>
                    <a:pt x="150" y="64"/>
                  </a:lnTo>
                  <a:lnTo>
                    <a:pt x="148" y="66"/>
                  </a:lnTo>
                  <a:lnTo>
                    <a:pt x="130" y="66"/>
                  </a:lnTo>
                  <a:lnTo>
                    <a:pt x="130" y="86"/>
                  </a:lnTo>
                  <a:lnTo>
                    <a:pt x="118" y="88"/>
                  </a:lnTo>
                  <a:lnTo>
                    <a:pt x="114" y="106"/>
                  </a:lnTo>
                  <a:lnTo>
                    <a:pt x="94" y="104"/>
                  </a:lnTo>
                  <a:lnTo>
                    <a:pt x="92" y="98"/>
                  </a:lnTo>
                  <a:lnTo>
                    <a:pt x="64" y="98"/>
                  </a:lnTo>
                  <a:lnTo>
                    <a:pt x="46" y="94"/>
                  </a:lnTo>
                  <a:lnTo>
                    <a:pt x="16" y="88"/>
                  </a:lnTo>
                  <a:lnTo>
                    <a:pt x="6" y="102"/>
                  </a:lnTo>
                  <a:lnTo>
                    <a:pt x="6" y="88"/>
                  </a:lnTo>
                  <a:lnTo>
                    <a:pt x="0" y="84"/>
                  </a:lnTo>
                  <a:lnTo>
                    <a:pt x="2" y="78"/>
                  </a:lnTo>
                  <a:lnTo>
                    <a:pt x="10" y="78"/>
                  </a:lnTo>
                  <a:lnTo>
                    <a:pt x="10" y="64"/>
                  </a:lnTo>
                  <a:lnTo>
                    <a:pt x="6" y="60"/>
                  </a:lnTo>
                  <a:lnTo>
                    <a:pt x="2" y="48"/>
                  </a:lnTo>
                  <a:close/>
                </a:path>
              </a:pathLst>
            </a:custGeom>
            <a:grpFill/>
            <a:ln w="3175">
              <a:solidFill>
                <a:schemeClr val="accent3"/>
              </a:solidFill>
              <a:prstDash val="solid"/>
              <a:round/>
              <a:headEnd/>
              <a:tailEnd/>
            </a:ln>
          </p:spPr>
          <p:txBody>
            <a:bodyPr/>
            <a:lstStyle/>
            <a:p>
              <a:pPr>
                <a:defRPr/>
              </a:pPr>
              <a:endParaRPr lang="en-GB"/>
            </a:p>
          </p:txBody>
        </p:sp>
        <p:sp>
          <p:nvSpPr>
            <p:cNvPr id="156" name="Freeform 156"/>
            <p:cNvSpPr>
              <a:spLocks/>
            </p:cNvSpPr>
            <p:nvPr/>
          </p:nvSpPr>
          <p:spPr bwMode="gray">
            <a:xfrm>
              <a:off x="5976522" y="2981216"/>
              <a:ext cx="169611" cy="258455"/>
            </a:xfrm>
            <a:custGeom>
              <a:avLst/>
              <a:gdLst/>
              <a:ahLst/>
              <a:cxnLst>
                <a:cxn ang="0">
                  <a:pos x="38" y="84"/>
                </a:cxn>
                <a:cxn ang="0">
                  <a:pos x="16" y="90"/>
                </a:cxn>
                <a:cxn ang="0">
                  <a:pos x="20" y="76"/>
                </a:cxn>
                <a:cxn ang="0">
                  <a:pos x="14" y="60"/>
                </a:cxn>
                <a:cxn ang="0">
                  <a:pos x="0" y="60"/>
                </a:cxn>
                <a:cxn ang="0">
                  <a:pos x="4" y="44"/>
                </a:cxn>
                <a:cxn ang="0">
                  <a:pos x="2" y="20"/>
                </a:cxn>
                <a:cxn ang="0">
                  <a:pos x="16" y="0"/>
                </a:cxn>
                <a:cxn ang="0">
                  <a:pos x="28" y="26"/>
                </a:cxn>
                <a:cxn ang="0">
                  <a:pos x="60" y="38"/>
                </a:cxn>
                <a:cxn ang="0">
                  <a:pos x="40" y="58"/>
                </a:cxn>
                <a:cxn ang="0">
                  <a:pos x="42" y="70"/>
                </a:cxn>
                <a:cxn ang="0">
                  <a:pos x="66" y="68"/>
                </a:cxn>
                <a:cxn ang="0">
                  <a:pos x="72" y="90"/>
                </a:cxn>
                <a:cxn ang="0">
                  <a:pos x="92" y="110"/>
                </a:cxn>
                <a:cxn ang="0">
                  <a:pos x="98" y="130"/>
                </a:cxn>
                <a:cxn ang="0">
                  <a:pos x="116" y="130"/>
                </a:cxn>
                <a:cxn ang="0">
                  <a:pos x="120" y="148"/>
                </a:cxn>
                <a:cxn ang="0">
                  <a:pos x="102" y="160"/>
                </a:cxn>
                <a:cxn ang="0">
                  <a:pos x="116" y="166"/>
                </a:cxn>
                <a:cxn ang="0">
                  <a:pos x="96" y="176"/>
                </a:cxn>
                <a:cxn ang="0">
                  <a:pos x="38" y="176"/>
                </a:cxn>
                <a:cxn ang="0">
                  <a:pos x="22" y="184"/>
                </a:cxn>
                <a:cxn ang="0">
                  <a:pos x="6" y="188"/>
                </a:cxn>
                <a:cxn ang="0">
                  <a:pos x="34" y="164"/>
                </a:cxn>
                <a:cxn ang="0">
                  <a:pos x="54" y="162"/>
                </a:cxn>
                <a:cxn ang="0">
                  <a:pos x="48" y="160"/>
                </a:cxn>
                <a:cxn ang="0">
                  <a:pos x="30" y="158"/>
                </a:cxn>
                <a:cxn ang="0">
                  <a:pos x="14" y="158"/>
                </a:cxn>
                <a:cxn ang="0">
                  <a:pos x="18" y="148"/>
                </a:cxn>
                <a:cxn ang="0">
                  <a:pos x="34" y="136"/>
                </a:cxn>
                <a:cxn ang="0">
                  <a:pos x="24" y="128"/>
                </a:cxn>
                <a:cxn ang="0">
                  <a:pos x="48" y="122"/>
                </a:cxn>
                <a:cxn ang="0">
                  <a:pos x="52" y="102"/>
                </a:cxn>
                <a:cxn ang="0">
                  <a:pos x="44" y="86"/>
                </a:cxn>
              </a:cxnLst>
              <a:rect l="0" t="0" r="r" b="b"/>
              <a:pathLst>
                <a:path w="126" h="192">
                  <a:moveTo>
                    <a:pt x="44" y="86"/>
                  </a:moveTo>
                  <a:lnTo>
                    <a:pt x="38" y="84"/>
                  </a:lnTo>
                  <a:lnTo>
                    <a:pt x="32" y="92"/>
                  </a:lnTo>
                  <a:lnTo>
                    <a:pt x="16" y="90"/>
                  </a:lnTo>
                  <a:lnTo>
                    <a:pt x="14" y="82"/>
                  </a:lnTo>
                  <a:lnTo>
                    <a:pt x="20" y="76"/>
                  </a:lnTo>
                  <a:lnTo>
                    <a:pt x="18" y="62"/>
                  </a:lnTo>
                  <a:lnTo>
                    <a:pt x="14" y="60"/>
                  </a:lnTo>
                  <a:lnTo>
                    <a:pt x="6" y="64"/>
                  </a:lnTo>
                  <a:lnTo>
                    <a:pt x="0" y="60"/>
                  </a:lnTo>
                  <a:lnTo>
                    <a:pt x="10" y="48"/>
                  </a:lnTo>
                  <a:lnTo>
                    <a:pt x="4" y="44"/>
                  </a:lnTo>
                  <a:lnTo>
                    <a:pt x="0" y="36"/>
                  </a:lnTo>
                  <a:lnTo>
                    <a:pt x="2" y="20"/>
                  </a:lnTo>
                  <a:lnTo>
                    <a:pt x="12" y="20"/>
                  </a:lnTo>
                  <a:lnTo>
                    <a:pt x="16" y="0"/>
                  </a:lnTo>
                  <a:lnTo>
                    <a:pt x="44" y="2"/>
                  </a:lnTo>
                  <a:lnTo>
                    <a:pt x="28" y="26"/>
                  </a:lnTo>
                  <a:lnTo>
                    <a:pt x="64" y="26"/>
                  </a:lnTo>
                  <a:lnTo>
                    <a:pt x="60" y="38"/>
                  </a:lnTo>
                  <a:lnTo>
                    <a:pt x="48" y="50"/>
                  </a:lnTo>
                  <a:lnTo>
                    <a:pt x="40" y="58"/>
                  </a:lnTo>
                  <a:lnTo>
                    <a:pt x="36" y="66"/>
                  </a:lnTo>
                  <a:lnTo>
                    <a:pt x="42" y="70"/>
                  </a:lnTo>
                  <a:lnTo>
                    <a:pt x="52" y="66"/>
                  </a:lnTo>
                  <a:lnTo>
                    <a:pt x="66" y="68"/>
                  </a:lnTo>
                  <a:lnTo>
                    <a:pt x="70" y="78"/>
                  </a:lnTo>
                  <a:lnTo>
                    <a:pt x="72" y="90"/>
                  </a:lnTo>
                  <a:lnTo>
                    <a:pt x="84" y="98"/>
                  </a:lnTo>
                  <a:lnTo>
                    <a:pt x="92" y="110"/>
                  </a:lnTo>
                  <a:lnTo>
                    <a:pt x="94" y="118"/>
                  </a:lnTo>
                  <a:lnTo>
                    <a:pt x="98" y="130"/>
                  </a:lnTo>
                  <a:lnTo>
                    <a:pt x="106" y="132"/>
                  </a:lnTo>
                  <a:lnTo>
                    <a:pt x="116" y="130"/>
                  </a:lnTo>
                  <a:lnTo>
                    <a:pt x="126" y="138"/>
                  </a:lnTo>
                  <a:lnTo>
                    <a:pt x="120" y="148"/>
                  </a:lnTo>
                  <a:lnTo>
                    <a:pt x="110" y="154"/>
                  </a:lnTo>
                  <a:lnTo>
                    <a:pt x="102" y="160"/>
                  </a:lnTo>
                  <a:lnTo>
                    <a:pt x="108" y="162"/>
                  </a:lnTo>
                  <a:lnTo>
                    <a:pt x="116" y="166"/>
                  </a:lnTo>
                  <a:lnTo>
                    <a:pt x="108" y="172"/>
                  </a:lnTo>
                  <a:lnTo>
                    <a:pt x="96" y="176"/>
                  </a:lnTo>
                  <a:lnTo>
                    <a:pt x="46" y="176"/>
                  </a:lnTo>
                  <a:lnTo>
                    <a:pt x="38" y="176"/>
                  </a:lnTo>
                  <a:lnTo>
                    <a:pt x="38" y="184"/>
                  </a:lnTo>
                  <a:lnTo>
                    <a:pt x="22" y="184"/>
                  </a:lnTo>
                  <a:lnTo>
                    <a:pt x="10" y="192"/>
                  </a:lnTo>
                  <a:lnTo>
                    <a:pt x="6" y="188"/>
                  </a:lnTo>
                  <a:lnTo>
                    <a:pt x="24" y="172"/>
                  </a:lnTo>
                  <a:lnTo>
                    <a:pt x="34" y="164"/>
                  </a:lnTo>
                  <a:lnTo>
                    <a:pt x="46" y="164"/>
                  </a:lnTo>
                  <a:lnTo>
                    <a:pt x="54" y="162"/>
                  </a:lnTo>
                  <a:lnTo>
                    <a:pt x="56" y="154"/>
                  </a:lnTo>
                  <a:lnTo>
                    <a:pt x="48" y="160"/>
                  </a:lnTo>
                  <a:lnTo>
                    <a:pt x="38" y="158"/>
                  </a:lnTo>
                  <a:lnTo>
                    <a:pt x="30" y="158"/>
                  </a:lnTo>
                  <a:lnTo>
                    <a:pt x="24" y="154"/>
                  </a:lnTo>
                  <a:lnTo>
                    <a:pt x="14" y="158"/>
                  </a:lnTo>
                  <a:lnTo>
                    <a:pt x="10" y="154"/>
                  </a:lnTo>
                  <a:lnTo>
                    <a:pt x="18" y="148"/>
                  </a:lnTo>
                  <a:lnTo>
                    <a:pt x="26" y="142"/>
                  </a:lnTo>
                  <a:lnTo>
                    <a:pt x="34" y="136"/>
                  </a:lnTo>
                  <a:lnTo>
                    <a:pt x="34" y="130"/>
                  </a:lnTo>
                  <a:lnTo>
                    <a:pt x="24" y="128"/>
                  </a:lnTo>
                  <a:lnTo>
                    <a:pt x="24" y="120"/>
                  </a:lnTo>
                  <a:lnTo>
                    <a:pt x="48" y="122"/>
                  </a:lnTo>
                  <a:lnTo>
                    <a:pt x="48" y="112"/>
                  </a:lnTo>
                  <a:lnTo>
                    <a:pt x="52" y="102"/>
                  </a:lnTo>
                  <a:lnTo>
                    <a:pt x="38" y="94"/>
                  </a:lnTo>
                  <a:lnTo>
                    <a:pt x="44" y="86"/>
                  </a:lnTo>
                  <a:close/>
                </a:path>
              </a:pathLst>
            </a:custGeom>
            <a:grpFill/>
            <a:ln w="3175">
              <a:solidFill>
                <a:schemeClr val="accent3"/>
              </a:solidFill>
              <a:prstDash val="solid"/>
              <a:round/>
              <a:headEnd/>
              <a:tailEnd/>
            </a:ln>
          </p:spPr>
          <p:txBody>
            <a:bodyPr/>
            <a:lstStyle/>
            <a:p>
              <a:pPr>
                <a:defRPr/>
              </a:pPr>
              <a:endParaRPr lang="en-GB"/>
            </a:p>
          </p:txBody>
        </p:sp>
        <p:sp>
          <p:nvSpPr>
            <p:cNvPr id="157" name="Freeform 157"/>
            <p:cNvSpPr>
              <a:spLocks/>
            </p:cNvSpPr>
            <p:nvPr/>
          </p:nvSpPr>
          <p:spPr bwMode="gray">
            <a:xfrm>
              <a:off x="5933446" y="3088905"/>
              <a:ext cx="51153" cy="32307"/>
            </a:xfrm>
            <a:custGeom>
              <a:avLst/>
              <a:gdLst/>
              <a:ahLst/>
              <a:cxnLst>
                <a:cxn ang="0">
                  <a:pos x="12" y="0"/>
                </a:cxn>
                <a:cxn ang="0">
                  <a:pos x="30" y="2"/>
                </a:cxn>
                <a:cxn ang="0">
                  <a:pos x="34" y="8"/>
                </a:cxn>
                <a:cxn ang="0">
                  <a:pos x="38" y="16"/>
                </a:cxn>
                <a:cxn ang="0">
                  <a:pos x="34" y="24"/>
                </a:cxn>
                <a:cxn ang="0">
                  <a:pos x="22" y="24"/>
                </a:cxn>
                <a:cxn ang="0">
                  <a:pos x="16" y="18"/>
                </a:cxn>
                <a:cxn ang="0">
                  <a:pos x="8" y="22"/>
                </a:cxn>
                <a:cxn ang="0">
                  <a:pos x="0" y="18"/>
                </a:cxn>
                <a:cxn ang="0">
                  <a:pos x="4" y="8"/>
                </a:cxn>
                <a:cxn ang="0">
                  <a:pos x="12" y="0"/>
                </a:cxn>
              </a:cxnLst>
              <a:rect l="0" t="0" r="r" b="b"/>
              <a:pathLst>
                <a:path w="38" h="24">
                  <a:moveTo>
                    <a:pt x="12" y="0"/>
                  </a:moveTo>
                  <a:lnTo>
                    <a:pt x="30" y="2"/>
                  </a:lnTo>
                  <a:lnTo>
                    <a:pt x="34" y="8"/>
                  </a:lnTo>
                  <a:lnTo>
                    <a:pt x="38" y="16"/>
                  </a:lnTo>
                  <a:lnTo>
                    <a:pt x="34" y="24"/>
                  </a:lnTo>
                  <a:lnTo>
                    <a:pt x="22" y="24"/>
                  </a:lnTo>
                  <a:lnTo>
                    <a:pt x="16" y="18"/>
                  </a:lnTo>
                  <a:lnTo>
                    <a:pt x="8" y="22"/>
                  </a:lnTo>
                  <a:lnTo>
                    <a:pt x="0" y="18"/>
                  </a:lnTo>
                  <a:lnTo>
                    <a:pt x="4" y="8"/>
                  </a:lnTo>
                  <a:lnTo>
                    <a:pt x="12" y="0"/>
                  </a:lnTo>
                  <a:close/>
                </a:path>
              </a:pathLst>
            </a:custGeom>
            <a:grpFill/>
            <a:ln w="3175">
              <a:solidFill>
                <a:schemeClr val="accent3"/>
              </a:solidFill>
              <a:prstDash val="solid"/>
              <a:round/>
              <a:headEnd/>
              <a:tailEnd/>
            </a:ln>
          </p:spPr>
          <p:txBody>
            <a:bodyPr/>
            <a:lstStyle/>
            <a:p>
              <a:pPr>
                <a:defRPr/>
              </a:pPr>
              <a:endParaRPr lang="en-GB"/>
            </a:p>
          </p:txBody>
        </p:sp>
        <p:sp>
          <p:nvSpPr>
            <p:cNvPr id="158" name="Freeform 158"/>
            <p:cNvSpPr>
              <a:spLocks/>
            </p:cNvSpPr>
            <p:nvPr/>
          </p:nvSpPr>
          <p:spPr bwMode="gray">
            <a:xfrm>
              <a:off x="5884986" y="3113135"/>
              <a:ext cx="88844" cy="83459"/>
            </a:xfrm>
            <a:custGeom>
              <a:avLst/>
              <a:gdLst/>
              <a:ahLst/>
              <a:cxnLst>
                <a:cxn ang="0">
                  <a:pos x="66" y="26"/>
                </a:cxn>
                <a:cxn ang="0">
                  <a:pos x="64" y="44"/>
                </a:cxn>
                <a:cxn ang="0">
                  <a:pos x="48" y="48"/>
                </a:cxn>
                <a:cxn ang="0">
                  <a:pos x="36" y="52"/>
                </a:cxn>
                <a:cxn ang="0">
                  <a:pos x="26" y="58"/>
                </a:cxn>
                <a:cxn ang="0">
                  <a:pos x="18" y="62"/>
                </a:cxn>
                <a:cxn ang="0">
                  <a:pos x="8" y="58"/>
                </a:cxn>
                <a:cxn ang="0">
                  <a:pos x="0" y="48"/>
                </a:cxn>
                <a:cxn ang="0">
                  <a:pos x="10" y="40"/>
                </a:cxn>
                <a:cxn ang="0">
                  <a:pos x="12" y="30"/>
                </a:cxn>
                <a:cxn ang="0">
                  <a:pos x="20" y="26"/>
                </a:cxn>
                <a:cxn ang="0">
                  <a:pos x="14" y="22"/>
                </a:cxn>
                <a:cxn ang="0">
                  <a:pos x="4" y="24"/>
                </a:cxn>
                <a:cxn ang="0">
                  <a:pos x="2" y="16"/>
                </a:cxn>
                <a:cxn ang="0">
                  <a:pos x="6" y="12"/>
                </a:cxn>
                <a:cxn ang="0">
                  <a:pos x="4" y="6"/>
                </a:cxn>
                <a:cxn ang="0">
                  <a:pos x="10" y="0"/>
                </a:cxn>
                <a:cxn ang="0">
                  <a:pos x="20" y="4"/>
                </a:cxn>
                <a:cxn ang="0">
                  <a:pos x="28" y="2"/>
                </a:cxn>
                <a:cxn ang="0">
                  <a:pos x="36" y="0"/>
                </a:cxn>
                <a:cxn ang="0">
                  <a:pos x="44" y="4"/>
                </a:cxn>
                <a:cxn ang="0">
                  <a:pos x="52" y="0"/>
                </a:cxn>
                <a:cxn ang="0">
                  <a:pos x="58" y="6"/>
                </a:cxn>
                <a:cxn ang="0">
                  <a:pos x="64" y="12"/>
                </a:cxn>
                <a:cxn ang="0">
                  <a:pos x="66" y="26"/>
                </a:cxn>
              </a:cxnLst>
              <a:rect l="0" t="0" r="r" b="b"/>
              <a:pathLst>
                <a:path w="66" h="62">
                  <a:moveTo>
                    <a:pt x="66" y="26"/>
                  </a:moveTo>
                  <a:lnTo>
                    <a:pt x="64" y="44"/>
                  </a:lnTo>
                  <a:lnTo>
                    <a:pt x="48" y="48"/>
                  </a:lnTo>
                  <a:lnTo>
                    <a:pt x="36" y="52"/>
                  </a:lnTo>
                  <a:lnTo>
                    <a:pt x="26" y="58"/>
                  </a:lnTo>
                  <a:lnTo>
                    <a:pt x="18" y="62"/>
                  </a:lnTo>
                  <a:lnTo>
                    <a:pt x="8" y="58"/>
                  </a:lnTo>
                  <a:lnTo>
                    <a:pt x="0" y="48"/>
                  </a:lnTo>
                  <a:lnTo>
                    <a:pt x="10" y="40"/>
                  </a:lnTo>
                  <a:lnTo>
                    <a:pt x="12" y="30"/>
                  </a:lnTo>
                  <a:lnTo>
                    <a:pt x="20" y="26"/>
                  </a:lnTo>
                  <a:lnTo>
                    <a:pt x="14" y="22"/>
                  </a:lnTo>
                  <a:lnTo>
                    <a:pt x="4" y="24"/>
                  </a:lnTo>
                  <a:lnTo>
                    <a:pt x="2" y="16"/>
                  </a:lnTo>
                  <a:lnTo>
                    <a:pt x="6" y="12"/>
                  </a:lnTo>
                  <a:lnTo>
                    <a:pt x="4" y="6"/>
                  </a:lnTo>
                  <a:lnTo>
                    <a:pt x="10" y="0"/>
                  </a:lnTo>
                  <a:lnTo>
                    <a:pt x="20" y="4"/>
                  </a:lnTo>
                  <a:lnTo>
                    <a:pt x="28" y="2"/>
                  </a:lnTo>
                  <a:lnTo>
                    <a:pt x="36" y="0"/>
                  </a:lnTo>
                  <a:lnTo>
                    <a:pt x="44" y="4"/>
                  </a:lnTo>
                  <a:lnTo>
                    <a:pt x="52" y="0"/>
                  </a:lnTo>
                  <a:lnTo>
                    <a:pt x="58" y="6"/>
                  </a:lnTo>
                  <a:lnTo>
                    <a:pt x="64" y="12"/>
                  </a:lnTo>
                  <a:lnTo>
                    <a:pt x="66" y="26"/>
                  </a:lnTo>
                  <a:close/>
                </a:path>
              </a:pathLst>
            </a:custGeom>
            <a:grpFill/>
            <a:ln w="3175">
              <a:solidFill>
                <a:schemeClr val="accent3"/>
              </a:solidFill>
              <a:prstDash val="solid"/>
              <a:round/>
              <a:headEnd/>
              <a:tailEnd/>
            </a:ln>
          </p:spPr>
          <p:txBody>
            <a:bodyPr/>
            <a:lstStyle/>
            <a:p>
              <a:pPr>
                <a:defRPr/>
              </a:pPr>
              <a:endParaRPr lang="en-GB"/>
            </a:p>
          </p:txBody>
        </p:sp>
        <p:sp>
          <p:nvSpPr>
            <p:cNvPr id="159" name="Freeform 159"/>
            <p:cNvSpPr>
              <a:spLocks/>
            </p:cNvSpPr>
            <p:nvPr/>
          </p:nvSpPr>
          <p:spPr bwMode="gray">
            <a:xfrm>
              <a:off x="6232285" y="3298900"/>
              <a:ext cx="94228" cy="51153"/>
            </a:xfrm>
            <a:custGeom>
              <a:avLst/>
              <a:gdLst/>
              <a:ahLst/>
              <a:cxnLst>
                <a:cxn ang="0">
                  <a:pos x="24" y="2"/>
                </a:cxn>
                <a:cxn ang="0">
                  <a:pos x="40" y="2"/>
                </a:cxn>
                <a:cxn ang="0">
                  <a:pos x="50" y="0"/>
                </a:cxn>
                <a:cxn ang="0">
                  <a:pos x="58" y="2"/>
                </a:cxn>
                <a:cxn ang="0">
                  <a:pos x="60" y="4"/>
                </a:cxn>
                <a:cxn ang="0">
                  <a:pos x="58" y="8"/>
                </a:cxn>
                <a:cxn ang="0">
                  <a:pos x="56" y="14"/>
                </a:cxn>
                <a:cxn ang="0">
                  <a:pos x="64" y="16"/>
                </a:cxn>
                <a:cxn ang="0">
                  <a:pos x="68" y="16"/>
                </a:cxn>
                <a:cxn ang="0">
                  <a:pos x="70" y="20"/>
                </a:cxn>
                <a:cxn ang="0">
                  <a:pos x="66" y="28"/>
                </a:cxn>
                <a:cxn ang="0">
                  <a:pos x="56" y="30"/>
                </a:cxn>
                <a:cxn ang="0">
                  <a:pos x="50" y="24"/>
                </a:cxn>
                <a:cxn ang="0">
                  <a:pos x="50" y="34"/>
                </a:cxn>
                <a:cxn ang="0">
                  <a:pos x="46" y="36"/>
                </a:cxn>
                <a:cxn ang="0">
                  <a:pos x="40" y="34"/>
                </a:cxn>
                <a:cxn ang="0">
                  <a:pos x="34" y="30"/>
                </a:cxn>
                <a:cxn ang="0">
                  <a:pos x="30" y="32"/>
                </a:cxn>
                <a:cxn ang="0">
                  <a:pos x="30" y="36"/>
                </a:cxn>
                <a:cxn ang="0">
                  <a:pos x="16" y="38"/>
                </a:cxn>
                <a:cxn ang="0">
                  <a:pos x="16" y="28"/>
                </a:cxn>
                <a:cxn ang="0">
                  <a:pos x="0" y="28"/>
                </a:cxn>
                <a:cxn ang="0">
                  <a:pos x="8" y="16"/>
                </a:cxn>
                <a:cxn ang="0">
                  <a:pos x="18" y="6"/>
                </a:cxn>
                <a:cxn ang="0">
                  <a:pos x="22" y="6"/>
                </a:cxn>
                <a:cxn ang="0">
                  <a:pos x="24" y="2"/>
                </a:cxn>
              </a:cxnLst>
              <a:rect l="0" t="0" r="r" b="b"/>
              <a:pathLst>
                <a:path w="70" h="38">
                  <a:moveTo>
                    <a:pt x="24" y="2"/>
                  </a:moveTo>
                  <a:lnTo>
                    <a:pt x="40" y="2"/>
                  </a:lnTo>
                  <a:lnTo>
                    <a:pt x="50" y="0"/>
                  </a:lnTo>
                  <a:lnTo>
                    <a:pt x="58" y="2"/>
                  </a:lnTo>
                  <a:lnTo>
                    <a:pt x="60" y="4"/>
                  </a:lnTo>
                  <a:lnTo>
                    <a:pt x="58" y="8"/>
                  </a:lnTo>
                  <a:lnTo>
                    <a:pt x="56" y="14"/>
                  </a:lnTo>
                  <a:lnTo>
                    <a:pt x="64" y="16"/>
                  </a:lnTo>
                  <a:lnTo>
                    <a:pt x="68" y="16"/>
                  </a:lnTo>
                  <a:lnTo>
                    <a:pt x="70" y="20"/>
                  </a:lnTo>
                  <a:lnTo>
                    <a:pt x="66" y="28"/>
                  </a:lnTo>
                  <a:lnTo>
                    <a:pt x="56" y="30"/>
                  </a:lnTo>
                  <a:lnTo>
                    <a:pt x="50" y="24"/>
                  </a:lnTo>
                  <a:lnTo>
                    <a:pt x="50" y="34"/>
                  </a:lnTo>
                  <a:lnTo>
                    <a:pt x="46" y="36"/>
                  </a:lnTo>
                  <a:lnTo>
                    <a:pt x="40" y="34"/>
                  </a:lnTo>
                  <a:lnTo>
                    <a:pt x="34" y="30"/>
                  </a:lnTo>
                  <a:lnTo>
                    <a:pt x="30" y="32"/>
                  </a:lnTo>
                  <a:lnTo>
                    <a:pt x="30" y="36"/>
                  </a:lnTo>
                  <a:lnTo>
                    <a:pt x="16" y="38"/>
                  </a:lnTo>
                  <a:lnTo>
                    <a:pt x="16" y="28"/>
                  </a:lnTo>
                  <a:lnTo>
                    <a:pt x="0" y="28"/>
                  </a:lnTo>
                  <a:lnTo>
                    <a:pt x="8" y="16"/>
                  </a:lnTo>
                  <a:lnTo>
                    <a:pt x="18" y="6"/>
                  </a:lnTo>
                  <a:lnTo>
                    <a:pt x="22" y="6"/>
                  </a:lnTo>
                  <a:lnTo>
                    <a:pt x="24" y="2"/>
                  </a:lnTo>
                  <a:close/>
                </a:path>
              </a:pathLst>
            </a:custGeom>
            <a:grpFill/>
            <a:ln w="3175">
              <a:solidFill>
                <a:schemeClr val="accent3"/>
              </a:solidFill>
              <a:prstDash val="solid"/>
              <a:round/>
              <a:headEnd/>
              <a:tailEnd/>
            </a:ln>
          </p:spPr>
          <p:txBody>
            <a:bodyPr/>
            <a:lstStyle/>
            <a:p>
              <a:pPr>
                <a:defRPr/>
              </a:pPr>
              <a:endParaRPr lang="en-GB"/>
            </a:p>
          </p:txBody>
        </p:sp>
        <p:sp>
          <p:nvSpPr>
            <p:cNvPr id="160" name="Freeform 160"/>
            <p:cNvSpPr>
              <a:spLocks/>
            </p:cNvSpPr>
            <p:nvPr/>
          </p:nvSpPr>
          <p:spPr bwMode="gray">
            <a:xfrm>
              <a:off x="6003445" y="3207364"/>
              <a:ext cx="274609" cy="231533"/>
            </a:xfrm>
            <a:custGeom>
              <a:avLst/>
              <a:gdLst/>
              <a:ahLst/>
              <a:cxnLst>
                <a:cxn ang="0">
                  <a:pos x="126" y="8"/>
                </a:cxn>
                <a:cxn ang="0">
                  <a:pos x="152" y="24"/>
                </a:cxn>
                <a:cxn ang="0">
                  <a:pos x="162" y="32"/>
                </a:cxn>
                <a:cxn ang="0">
                  <a:pos x="180" y="36"/>
                </a:cxn>
                <a:cxn ang="0">
                  <a:pos x="202" y="40"/>
                </a:cxn>
                <a:cxn ang="0">
                  <a:pos x="198" y="56"/>
                </a:cxn>
                <a:cxn ang="0">
                  <a:pos x="194" y="70"/>
                </a:cxn>
                <a:cxn ang="0">
                  <a:pos x="188" y="74"/>
                </a:cxn>
                <a:cxn ang="0">
                  <a:pos x="170" y="96"/>
                </a:cxn>
                <a:cxn ang="0">
                  <a:pos x="186" y="106"/>
                </a:cxn>
                <a:cxn ang="0">
                  <a:pos x="188" y="116"/>
                </a:cxn>
                <a:cxn ang="0">
                  <a:pos x="186" y="140"/>
                </a:cxn>
                <a:cxn ang="0">
                  <a:pos x="194" y="148"/>
                </a:cxn>
                <a:cxn ang="0">
                  <a:pos x="182" y="158"/>
                </a:cxn>
                <a:cxn ang="0">
                  <a:pos x="160" y="156"/>
                </a:cxn>
                <a:cxn ang="0">
                  <a:pos x="138" y="152"/>
                </a:cxn>
                <a:cxn ang="0">
                  <a:pos x="122" y="162"/>
                </a:cxn>
                <a:cxn ang="0">
                  <a:pos x="106" y="172"/>
                </a:cxn>
                <a:cxn ang="0">
                  <a:pos x="80" y="168"/>
                </a:cxn>
                <a:cxn ang="0">
                  <a:pos x="50" y="156"/>
                </a:cxn>
                <a:cxn ang="0">
                  <a:pos x="56" y="128"/>
                </a:cxn>
                <a:cxn ang="0">
                  <a:pos x="64" y="116"/>
                </a:cxn>
                <a:cxn ang="0">
                  <a:pos x="44" y="90"/>
                </a:cxn>
                <a:cxn ang="0">
                  <a:pos x="36" y="76"/>
                </a:cxn>
                <a:cxn ang="0">
                  <a:pos x="18" y="66"/>
                </a:cxn>
                <a:cxn ang="0">
                  <a:pos x="0" y="60"/>
                </a:cxn>
                <a:cxn ang="0">
                  <a:pos x="8" y="50"/>
                </a:cxn>
                <a:cxn ang="0">
                  <a:pos x="26" y="48"/>
                </a:cxn>
                <a:cxn ang="0">
                  <a:pos x="40" y="50"/>
                </a:cxn>
                <a:cxn ang="0">
                  <a:pos x="54" y="46"/>
                </a:cxn>
                <a:cxn ang="0">
                  <a:pos x="48" y="30"/>
                </a:cxn>
                <a:cxn ang="0">
                  <a:pos x="62" y="36"/>
                </a:cxn>
                <a:cxn ang="0">
                  <a:pos x="84" y="28"/>
                </a:cxn>
                <a:cxn ang="0">
                  <a:pos x="106" y="18"/>
                </a:cxn>
                <a:cxn ang="0">
                  <a:pos x="116" y="0"/>
                </a:cxn>
              </a:cxnLst>
              <a:rect l="0" t="0" r="r" b="b"/>
              <a:pathLst>
                <a:path w="204" h="172">
                  <a:moveTo>
                    <a:pt x="116" y="0"/>
                  </a:moveTo>
                  <a:lnTo>
                    <a:pt x="126" y="8"/>
                  </a:lnTo>
                  <a:lnTo>
                    <a:pt x="140" y="20"/>
                  </a:lnTo>
                  <a:lnTo>
                    <a:pt x="152" y="24"/>
                  </a:lnTo>
                  <a:lnTo>
                    <a:pt x="154" y="28"/>
                  </a:lnTo>
                  <a:lnTo>
                    <a:pt x="162" y="32"/>
                  </a:lnTo>
                  <a:lnTo>
                    <a:pt x="174" y="32"/>
                  </a:lnTo>
                  <a:lnTo>
                    <a:pt x="180" y="36"/>
                  </a:lnTo>
                  <a:lnTo>
                    <a:pt x="184" y="40"/>
                  </a:lnTo>
                  <a:lnTo>
                    <a:pt x="202" y="40"/>
                  </a:lnTo>
                  <a:lnTo>
                    <a:pt x="204" y="44"/>
                  </a:lnTo>
                  <a:lnTo>
                    <a:pt x="198" y="56"/>
                  </a:lnTo>
                  <a:lnTo>
                    <a:pt x="194" y="64"/>
                  </a:lnTo>
                  <a:lnTo>
                    <a:pt x="194" y="70"/>
                  </a:lnTo>
                  <a:lnTo>
                    <a:pt x="192" y="74"/>
                  </a:lnTo>
                  <a:lnTo>
                    <a:pt x="188" y="74"/>
                  </a:lnTo>
                  <a:lnTo>
                    <a:pt x="178" y="84"/>
                  </a:lnTo>
                  <a:lnTo>
                    <a:pt x="170" y="96"/>
                  </a:lnTo>
                  <a:lnTo>
                    <a:pt x="186" y="96"/>
                  </a:lnTo>
                  <a:lnTo>
                    <a:pt x="186" y="106"/>
                  </a:lnTo>
                  <a:lnTo>
                    <a:pt x="186" y="112"/>
                  </a:lnTo>
                  <a:lnTo>
                    <a:pt x="188" y="116"/>
                  </a:lnTo>
                  <a:lnTo>
                    <a:pt x="184" y="124"/>
                  </a:lnTo>
                  <a:lnTo>
                    <a:pt x="186" y="140"/>
                  </a:lnTo>
                  <a:lnTo>
                    <a:pt x="194" y="140"/>
                  </a:lnTo>
                  <a:lnTo>
                    <a:pt x="194" y="148"/>
                  </a:lnTo>
                  <a:lnTo>
                    <a:pt x="186" y="150"/>
                  </a:lnTo>
                  <a:lnTo>
                    <a:pt x="182" y="158"/>
                  </a:lnTo>
                  <a:lnTo>
                    <a:pt x="172" y="162"/>
                  </a:lnTo>
                  <a:lnTo>
                    <a:pt x="160" y="156"/>
                  </a:lnTo>
                  <a:lnTo>
                    <a:pt x="150" y="154"/>
                  </a:lnTo>
                  <a:lnTo>
                    <a:pt x="138" y="152"/>
                  </a:lnTo>
                  <a:lnTo>
                    <a:pt x="128" y="156"/>
                  </a:lnTo>
                  <a:lnTo>
                    <a:pt x="122" y="162"/>
                  </a:lnTo>
                  <a:lnTo>
                    <a:pt x="122" y="172"/>
                  </a:lnTo>
                  <a:lnTo>
                    <a:pt x="106" y="172"/>
                  </a:lnTo>
                  <a:lnTo>
                    <a:pt x="92" y="166"/>
                  </a:lnTo>
                  <a:lnTo>
                    <a:pt x="80" y="168"/>
                  </a:lnTo>
                  <a:lnTo>
                    <a:pt x="64" y="162"/>
                  </a:lnTo>
                  <a:lnTo>
                    <a:pt x="50" y="156"/>
                  </a:lnTo>
                  <a:lnTo>
                    <a:pt x="50" y="144"/>
                  </a:lnTo>
                  <a:lnTo>
                    <a:pt x="56" y="128"/>
                  </a:lnTo>
                  <a:lnTo>
                    <a:pt x="56" y="116"/>
                  </a:lnTo>
                  <a:lnTo>
                    <a:pt x="64" y="116"/>
                  </a:lnTo>
                  <a:lnTo>
                    <a:pt x="56" y="98"/>
                  </a:lnTo>
                  <a:lnTo>
                    <a:pt x="44" y="90"/>
                  </a:lnTo>
                  <a:lnTo>
                    <a:pt x="42" y="82"/>
                  </a:lnTo>
                  <a:lnTo>
                    <a:pt x="36" y="76"/>
                  </a:lnTo>
                  <a:lnTo>
                    <a:pt x="26" y="70"/>
                  </a:lnTo>
                  <a:lnTo>
                    <a:pt x="18" y="66"/>
                  </a:lnTo>
                  <a:lnTo>
                    <a:pt x="6" y="66"/>
                  </a:lnTo>
                  <a:lnTo>
                    <a:pt x="0" y="60"/>
                  </a:lnTo>
                  <a:lnTo>
                    <a:pt x="2" y="52"/>
                  </a:lnTo>
                  <a:lnTo>
                    <a:pt x="8" y="50"/>
                  </a:lnTo>
                  <a:lnTo>
                    <a:pt x="18" y="48"/>
                  </a:lnTo>
                  <a:lnTo>
                    <a:pt x="26" y="48"/>
                  </a:lnTo>
                  <a:lnTo>
                    <a:pt x="32" y="54"/>
                  </a:lnTo>
                  <a:lnTo>
                    <a:pt x="40" y="50"/>
                  </a:lnTo>
                  <a:lnTo>
                    <a:pt x="48" y="52"/>
                  </a:lnTo>
                  <a:lnTo>
                    <a:pt x="54" y="46"/>
                  </a:lnTo>
                  <a:lnTo>
                    <a:pt x="50" y="36"/>
                  </a:lnTo>
                  <a:lnTo>
                    <a:pt x="48" y="30"/>
                  </a:lnTo>
                  <a:lnTo>
                    <a:pt x="54" y="30"/>
                  </a:lnTo>
                  <a:lnTo>
                    <a:pt x="62" y="36"/>
                  </a:lnTo>
                  <a:lnTo>
                    <a:pt x="76" y="34"/>
                  </a:lnTo>
                  <a:lnTo>
                    <a:pt x="84" y="28"/>
                  </a:lnTo>
                  <a:lnTo>
                    <a:pt x="96" y="22"/>
                  </a:lnTo>
                  <a:lnTo>
                    <a:pt x="106" y="18"/>
                  </a:lnTo>
                  <a:lnTo>
                    <a:pt x="106" y="4"/>
                  </a:lnTo>
                  <a:lnTo>
                    <a:pt x="116" y="0"/>
                  </a:lnTo>
                  <a:close/>
                </a:path>
              </a:pathLst>
            </a:custGeom>
            <a:grpFill/>
            <a:ln w="3175">
              <a:solidFill>
                <a:schemeClr val="accent3"/>
              </a:solidFill>
              <a:prstDash val="solid"/>
              <a:round/>
              <a:headEnd/>
              <a:tailEnd/>
            </a:ln>
          </p:spPr>
          <p:txBody>
            <a:bodyPr/>
            <a:lstStyle/>
            <a:p>
              <a:pPr>
                <a:defRPr/>
              </a:pPr>
              <a:endParaRPr lang="en-GB"/>
            </a:p>
          </p:txBody>
        </p:sp>
        <p:sp>
          <p:nvSpPr>
            <p:cNvPr id="161" name="Freeform 161"/>
            <p:cNvSpPr>
              <a:spLocks/>
            </p:cNvSpPr>
            <p:nvPr/>
          </p:nvSpPr>
          <p:spPr bwMode="gray">
            <a:xfrm>
              <a:off x="5901139" y="3444281"/>
              <a:ext cx="72690" cy="129227"/>
            </a:xfrm>
            <a:custGeom>
              <a:avLst/>
              <a:gdLst/>
              <a:ahLst/>
              <a:cxnLst>
                <a:cxn ang="0">
                  <a:pos x="36" y="96"/>
                </a:cxn>
                <a:cxn ang="0">
                  <a:pos x="24" y="96"/>
                </a:cxn>
                <a:cxn ang="0">
                  <a:pos x="12" y="96"/>
                </a:cxn>
                <a:cxn ang="0">
                  <a:pos x="12" y="88"/>
                </a:cxn>
                <a:cxn ang="0">
                  <a:pos x="12" y="72"/>
                </a:cxn>
                <a:cxn ang="0">
                  <a:pos x="8" y="70"/>
                </a:cxn>
                <a:cxn ang="0">
                  <a:pos x="0" y="60"/>
                </a:cxn>
                <a:cxn ang="0">
                  <a:pos x="8" y="50"/>
                </a:cxn>
                <a:cxn ang="0">
                  <a:pos x="10" y="40"/>
                </a:cxn>
                <a:cxn ang="0">
                  <a:pos x="14" y="26"/>
                </a:cxn>
                <a:cxn ang="0">
                  <a:pos x="12" y="14"/>
                </a:cxn>
                <a:cxn ang="0">
                  <a:pos x="14" y="0"/>
                </a:cxn>
                <a:cxn ang="0">
                  <a:pos x="20" y="2"/>
                </a:cxn>
                <a:cxn ang="0">
                  <a:pos x="26" y="8"/>
                </a:cxn>
                <a:cxn ang="0">
                  <a:pos x="38" y="6"/>
                </a:cxn>
                <a:cxn ang="0">
                  <a:pos x="48" y="6"/>
                </a:cxn>
                <a:cxn ang="0">
                  <a:pos x="54" y="14"/>
                </a:cxn>
                <a:cxn ang="0">
                  <a:pos x="52" y="20"/>
                </a:cxn>
                <a:cxn ang="0">
                  <a:pos x="42" y="22"/>
                </a:cxn>
                <a:cxn ang="0">
                  <a:pos x="42" y="36"/>
                </a:cxn>
                <a:cxn ang="0">
                  <a:pos x="42" y="46"/>
                </a:cxn>
                <a:cxn ang="0">
                  <a:pos x="40" y="50"/>
                </a:cxn>
                <a:cxn ang="0">
                  <a:pos x="34" y="54"/>
                </a:cxn>
                <a:cxn ang="0">
                  <a:pos x="34" y="58"/>
                </a:cxn>
                <a:cxn ang="0">
                  <a:pos x="40" y="66"/>
                </a:cxn>
                <a:cxn ang="0">
                  <a:pos x="34" y="70"/>
                </a:cxn>
                <a:cxn ang="0">
                  <a:pos x="36" y="76"/>
                </a:cxn>
                <a:cxn ang="0">
                  <a:pos x="38" y="82"/>
                </a:cxn>
                <a:cxn ang="0">
                  <a:pos x="32" y="86"/>
                </a:cxn>
                <a:cxn ang="0">
                  <a:pos x="36" y="96"/>
                </a:cxn>
              </a:cxnLst>
              <a:rect l="0" t="0" r="r" b="b"/>
              <a:pathLst>
                <a:path w="54" h="96">
                  <a:moveTo>
                    <a:pt x="36" y="96"/>
                  </a:moveTo>
                  <a:lnTo>
                    <a:pt x="24" y="96"/>
                  </a:lnTo>
                  <a:lnTo>
                    <a:pt x="12" y="96"/>
                  </a:lnTo>
                  <a:lnTo>
                    <a:pt x="12" y="88"/>
                  </a:lnTo>
                  <a:lnTo>
                    <a:pt x="12" y="72"/>
                  </a:lnTo>
                  <a:lnTo>
                    <a:pt x="8" y="70"/>
                  </a:lnTo>
                  <a:lnTo>
                    <a:pt x="0" y="60"/>
                  </a:lnTo>
                  <a:lnTo>
                    <a:pt x="8" y="50"/>
                  </a:lnTo>
                  <a:lnTo>
                    <a:pt x="10" y="40"/>
                  </a:lnTo>
                  <a:lnTo>
                    <a:pt x="14" y="26"/>
                  </a:lnTo>
                  <a:lnTo>
                    <a:pt x="12" y="14"/>
                  </a:lnTo>
                  <a:lnTo>
                    <a:pt x="14" y="0"/>
                  </a:lnTo>
                  <a:lnTo>
                    <a:pt x="20" y="2"/>
                  </a:lnTo>
                  <a:lnTo>
                    <a:pt x="26" y="8"/>
                  </a:lnTo>
                  <a:lnTo>
                    <a:pt x="38" y="6"/>
                  </a:lnTo>
                  <a:lnTo>
                    <a:pt x="48" y="6"/>
                  </a:lnTo>
                  <a:lnTo>
                    <a:pt x="54" y="14"/>
                  </a:lnTo>
                  <a:lnTo>
                    <a:pt x="52" y="20"/>
                  </a:lnTo>
                  <a:lnTo>
                    <a:pt x="42" y="22"/>
                  </a:lnTo>
                  <a:lnTo>
                    <a:pt x="42" y="36"/>
                  </a:lnTo>
                  <a:lnTo>
                    <a:pt x="42" y="46"/>
                  </a:lnTo>
                  <a:lnTo>
                    <a:pt x="40" y="50"/>
                  </a:lnTo>
                  <a:lnTo>
                    <a:pt x="34" y="54"/>
                  </a:lnTo>
                  <a:lnTo>
                    <a:pt x="34" y="58"/>
                  </a:lnTo>
                  <a:lnTo>
                    <a:pt x="40" y="66"/>
                  </a:lnTo>
                  <a:lnTo>
                    <a:pt x="34" y="70"/>
                  </a:lnTo>
                  <a:lnTo>
                    <a:pt x="36" y="76"/>
                  </a:lnTo>
                  <a:lnTo>
                    <a:pt x="38" y="82"/>
                  </a:lnTo>
                  <a:lnTo>
                    <a:pt x="32" y="86"/>
                  </a:lnTo>
                  <a:lnTo>
                    <a:pt x="36" y="96"/>
                  </a:lnTo>
                  <a:close/>
                </a:path>
              </a:pathLst>
            </a:custGeom>
            <a:grpFill/>
            <a:ln w="3175">
              <a:solidFill>
                <a:schemeClr val="accent3"/>
              </a:solidFill>
              <a:prstDash val="solid"/>
              <a:round/>
              <a:headEnd/>
              <a:tailEnd/>
            </a:ln>
          </p:spPr>
          <p:txBody>
            <a:bodyPr/>
            <a:lstStyle/>
            <a:p>
              <a:pPr>
                <a:defRPr/>
              </a:pPr>
              <a:endParaRPr lang="en-GB"/>
            </a:p>
          </p:txBody>
        </p:sp>
        <p:sp>
          <p:nvSpPr>
            <p:cNvPr id="162" name="Freeform 162"/>
            <p:cNvSpPr>
              <a:spLocks/>
            </p:cNvSpPr>
            <p:nvPr/>
          </p:nvSpPr>
          <p:spPr bwMode="gray">
            <a:xfrm>
              <a:off x="5906524" y="3406589"/>
              <a:ext cx="263840" cy="191149"/>
            </a:xfrm>
            <a:custGeom>
              <a:avLst/>
              <a:gdLst/>
              <a:ahLst/>
              <a:cxnLst>
                <a:cxn ang="0">
                  <a:pos x="10" y="28"/>
                </a:cxn>
                <a:cxn ang="0">
                  <a:pos x="6" y="22"/>
                </a:cxn>
                <a:cxn ang="0">
                  <a:pos x="0" y="12"/>
                </a:cxn>
                <a:cxn ang="0">
                  <a:pos x="4" y="8"/>
                </a:cxn>
                <a:cxn ang="0">
                  <a:pos x="16" y="4"/>
                </a:cxn>
                <a:cxn ang="0">
                  <a:pos x="24" y="0"/>
                </a:cxn>
                <a:cxn ang="0">
                  <a:pos x="46" y="2"/>
                </a:cxn>
                <a:cxn ang="0">
                  <a:pos x="66" y="4"/>
                </a:cxn>
                <a:cxn ang="0">
                  <a:pos x="78" y="8"/>
                </a:cxn>
                <a:cxn ang="0">
                  <a:pos x="96" y="6"/>
                </a:cxn>
                <a:cxn ang="0">
                  <a:pos x="114" y="8"/>
                </a:cxn>
                <a:cxn ang="0">
                  <a:pos x="122" y="8"/>
                </a:cxn>
                <a:cxn ang="0">
                  <a:pos x="136" y="14"/>
                </a:cxn>
                <a:cxn ang="0">
                  <a:pos x="152" y="20"/>
                </a:cxn>
                <a:cxn ang="0">
                  <a:pos x="164" y="18"/>
                </a:cxn>
                <a:cxn ang="0">
                  <a:pos x="178" y="24"/>
                </a:cxn>
                <a:cxn ang="0">
                  <a:pos x="194" y="24"/>
                </a:cxn>
                <a:cxn ang="0">
                  <a:pos x="196" y="28"/>
                </a:cxn>
                <a:cxn ang="0">
                  <a:pos x="194" y="38"/>
                </a:cxn>
                <a:cxn ang="0">
                  <a:pos x="188" y="42"/>
                </a:cxn>
                <a:cxn ang="0">
                  <a:pos x="178" y="48"/>
                </a:cxn>
                <a:cxn ang="0">
                  <a:pos x="166" y="48"/>
                </a:cxn>
                <a:cxn ang="0">
                  <a:pos x="160" y="58"/>
                </a:cxn>
                <a:cxn ang="0">
                  <a:pos x="150" y="68"/>
                </a:cxn>
                <a:cxn ang="0">
                  <a:pos x="144" y="76"/>
                </a:cxn>
                <a:cxn ang="0">
                  <a:pos x="142" y="86"/>
                </a:cxn>
                <a:cxn ang="0">
                  <a:pos x="146" y="96"/>
                </a:cxn>
                <a:cxn ang="0">
                  <a:pos x="140" y="102"/>
                </a:cxn>
                <a:cxn ang="0">
                  <a:pos x="132" y="114"/>
                </a:cxn>
                <a:cxn ang="0">
                  <a:pos x="122" y="116"/>
                </a:cxn>
                <a:cxn ang="0">
                  <a:pos x="116" y="126"/>
                </a:cxn>
                <a:cxn ang="0">
                  <a:pos x="102" y="132"/>
                </a:cxn>
                <a:cxn ang="0">
                  <a:pos x="86" y="132"/>
                </a:cxn>
                <a:cxn ang="0">
                  <a:pos x="74" y="134"/>
                </a:cxn>
                <a:cxn ang="0">
                  <a:pos x="62" y="140"/>
                </a:cxn>
                <a:cxn ang="0">
                  <a:pos x="56" y="142"/>
                </a:cxn>
                <a:cxn ang="0">
                  <a:pos x="46" y="136"/>
                </a:cxn>
                <a:cxn ang="0">
                  <a:pos x="44" y="128"/>
                </a:cxn>
                <a:cxn ang="0">
                  <a:pos x="38" y="124"/>
                </a:cxn>
                <a:cxn ang="0">
                  <a:pos x="32" y="124"/>
                </a:cxn>
                <a:cxn ang="0">
                  <a:pos x="28" y="114"/>
                </a:cxn>
                <a:cxn ang="0">
                  <a:pos x="34" y="110"/>
                </a:cxn>
                <a:cxn ang="0">
                  <a:pos x="30" y="98"/>
                </a:cxn>
                <a:cxn ang="0">
                  <a:pos x="36" y="94"/>
                </a:cxn>
                <a:cxn ang="0">
                  <a:pos x="30" y="86"/>
                </a:cxn>
                <a:cxn ang="0">
                  <a:pos x="30" y="82"/>
                </a:cxn>
                <a:cxn ang="0">
                  <a:pos x="36" y="78"/>
                </a:cxn>
                <a:cxn ang="0">
                  <a:pos x="38" y="74"/>
                </a:cxn>
                <a:cxn ang="0">
                  <a:pos x="38" y="50"/>
                </a:cxn>
                <a:cxn ang="0">
                  <a:pos x="48" y="48"/>
                </a:cxn>
                <a:cxn ang="0">
                  <a:pos x="50" y="42"/>
                </a:cxn>
                <a:cxn ang="0">
                  <a:pos x="44" y="34"/>
                </a:cxn>
                <a:cxn ang="0">
                  <a:pos x="22" y="36"/>
                </a:cxn>
                <a:cxn ang="0">
                  <a:pos x="16" y="30"/>
                </a:cxn>
                <a:cxn ang="0">
                  <a:pos x="10" y="28"/>
                </a:cxn>
              </a:cxnLst>
              <a:rect l="0" t="0" r="r" b="b"/>
              <a:pathLst>
                <a:path w="196" h="142">
                  <a:moveTo>
                    <a:pt x="10" y="28"/>
                  </a:moveTo>
                  <a:lnTo>
                    <a:pt x="6" y="22"/>
                  </a:lnTo>
                  <a:lnTo>
                    <a:pt x="0" y="12"/>
                  </a:lnTo>
                  <a:lnTo>
                    <a:pt x="4" y="8"/>
                  </a:lnTo>
                  <a:lnTo>
                    <a:pt x="16" y="4"/>
                  </a:lnTo>
                  <a:lnTo>
                    <a:pt x="24" y="0"/>
                  </a:lnTo>
                  <a:lnTo>
                    <a:pt x="46" y="2"/>
                  </a:lnTo>
                  <a:lnTo>
                    <a:pt x="66" y="4"/>
                  </a:lnTo>
                  <a:lnTo>
                    <a:pt x="78" y="8"/>
                  </a:lnTo>
                  <a:lnTo>
                    <a:pt x="96" y="6"/>
                  </a:lnTo>
                  <a:lnTo>
                    <a:pt x="114" y="8"/>
                  </a:lnTo>
                  <a:lnTo>
                    <a:pt x="122" y="8"/>
                  </a:lnTo>
                  <a:lnTo>
                    <a:pt x="136" y="14"/>
                  </a:lnTo>
                  <a:lnTo>
                    <a:pt x="152" y="20"/>
                  </a:lnTo>
                  <a:lnTo>
                    <a:pt x="164" y="18"/>
                  </a:lnTo>
                  <a:lnTo>
                    <a:pt x="178" y="24"/>
                  </a:lnTo>
                  <a:lnTo>
                    <a:pt x="194" y="24"/>
                  </a:lnTo>
                  <a:lnTo>
                    <a:pt x="196" y="28"/>
                  </a:lnTo>
                  <a:lnTo>
                    <a:pt x="194" y="38"/>
                  </a:lnTo>
                  <a:lnTo>
                    <a:pt x="188" y="42"/>
                  </a:lnTo>
                  <a:lnTo>
                    <a:pt x="178" y="48"/>
                  </a:lnTo>
                  <a:lnTo>
                    <a:pt x="166" y="48"/>
                  </a:lnTo>
                  <a:lnTo>
                    <a:pt x="160" y="58"/>
                  </a:lnTo>
                  <a:lnTo>
                    <a:pt x="150" y="68"/>
                  </a:lnTo>
                  <a:lnTo>
                    <a:pt x="144" y="76"/>
                  </a:lnTo>
                  <a:lnTo>
                    <a:pt x="142" y="86"/>
                  </a:lnTo>
                  <a:lnTo>
                    <a:pt x="146" y="96"/>
                  </a:lnTo>
                  <a:lnTo>
                    <a:pt x="140" y="102"/>
                  </a:lnTo>
                  <a:lnTo>
                    <a:pt x="132" y="114"/>
                  </a:lnTo>
                  <a:lnTo>
                    <a:pt x="122" y="116"/>
                  </a:lnTo>
                  <a:lnTo>
                    <a:pt x="116" y="126"/>
                  </a:lnTo>
                  <a:lnTo>
                    <a:pt x="102" y="132"/>
                  </a:lnTo>
                  <a:lnTo>
                    <a:pt x="86" y="132"/>
                  </a:lnTo>
                  <a:lnTo>
                    <a:pt x="74" y="134"/>
                  </a:lnTo>
                  <a:lnTo>
                    <a:pt x="62" y="140"/>
                  </a:lnTo>
                  <a:lnTo>
                    <a:pt x="56" y="142"/>
                  </a:lnTo>
                  <a:lnTo>
                    <a:pt x="46" y="136"/>
                  </a:lnTo>
                  <a:lnTo>
                    <a:pt x="44" y="128"/>
                  </a:lnTo>
                  <a:lnTo>
                    <a:pt x="38" y="124"/>
                  </a:lnTo>
                  <a:lnTo>
                    <a:pt x="32" y="124"/>
                  </a:lnTo>
                  <a:lnTo>
                    <a:pt x="28" y="114"/>
                  </a:lnTo>
                  <a:lnTo>
                    <a:pt x="34" y="110"/>
                  </a:lnTo>
                  <a:lnTo>
                    <a:pt x="30" y="98"/>
                  </a:lnTo>
                  <a:lnTo>
                    <a:pt x="36" y="94"/>
                  </a:lnTo>
                  <a:lnTo>
                    <a:pt x="30" y="86"/>
                  </a:lnTo>
                  <a:lnTo>
                    <a:pt x="30" y="82"/>
                  </a:lnTo>
                  <a:lnTo>
                    <a:pt x="36" y="78"/>
                  </a:lnTo>
                  <a:lnTo>
                    <a:pt x="38" y="74"/>
                  </a:lnTo>
                  <a:lnTo>
                    <a:pt x="38" y="50"/>
                  </a:lnTo>
                  <a:lnTo>
                    <a:pt x="48" y="48"/>
                  </a:lnTo>
                  <a:lnTo>
                    <a:pt x="50" y="42"/>
                  </a:lnTo>
                  <a:lnTo>
                    <a:pt x="44" y="34"/>
                  </a:lnTo>
                  <a:lnTo>
                    <a:pt x="22" y="36"/>
                  </a:lnTo>
                  <a:lnTo>
                    <a:pt x="16" y="30"/>
                  </a:lnTo>
                  <a:lnTo>
                    <a:pt x="10" y="28"/>
                  </a:lnTo>
                  <a:close/>
                </a:path>
              </a:pathLst>
            </a:custGeom>
            <a:grpFill/>
            <a:ln w="3175">
              <a:solidFill>
                <a:schemeClr val="accent3"/>
              </a:solidFill>
              <a:prstDash val="solid"/>
              <a:round/>
              <a:headEnd/>
              <a:tailEnd/>
            </a:ln>
          </p:spPr>
          <p:txBody>
            <a:bodyPr/>
            <a:lstStyle/>
            <a:p>
              <a:pPr>
                <a:defRPr/>
              </a:pPr>
              <a:endParaRPr lang="en-GB"/>
            </a:p>
          </p:txBody>
        </p:sp>
        <p:sp>
          <p:nvSpPr>
            <p:cNvPr id="163" name="Freeform 163"/>
            <p:cNvSpPr>
              <a:spLocks/>
            </p:cNvSpPr>
            <p:nvPr/>
          </p:nvSpPr>
          <p:spPr bwMode="gray">
            <a:xfrm>
              <a:off x="6291514" y="3430820"/>
              <a:ext cx="18846" cy="34999"/>
            </a:xfrm>
            <a:custGeom>
              <a:avLst/>
              <a:gdLst/>
              <a:ahLst/>
              <a:cxnLst>
                <a:cxn ang="0">
                  <a:pos x="10" y="0"/>
                </a:cxn>
                <a:cxn ang="0">
                  <a:pos x="4" y="2"/>
                </a:cxn>
                <a:cxn ang="0">
                  <a:pos x="0" y="6"/>
                </a:cxn>
                <a:cxn ang="0">
                  <a:pos x="0" y="14"/>
                </a:cxn>
                <a:cxn ang="0">
                  <a:pos x="0" y="22"/>
                </a:cxn>
                <a:cxn ang="0">
                  <a:pos x="6" y="26"/>
                </a:cxn>
                <a:cxn ang="0">
                  <a:pos x="10" y="18"/>
                </a:cxn>
                <a:cxn ang="0">
                  <a:pos x="8" y="12"/>
                </a:cxn>
                <a:cxn ang="0">
                  <a:pos x="14" y="10"/>
                </a:cxn>
                <a:cxn ang="0">
                  <a:pos x="10" y="0"/>
                </a:cxn>
              </a:cxnLst>
              <a:rect l="0" t="0" r="r" b="b"/>
              <a:pathLst>
                <a:path w="14" h="26">
                  <a:moveTo>
                    <a:pt x="10" y="0"/>
                  </a:moveTo>
                  <a:lnTo>
                    <a:pt x="4" y="2"/>
                  </a:lnTo>
                  <a:lnTo>
                    <a:pt x="0" y="6"/>
                  </a:lnTo>
                  <a:lnTo>
                    <a:pt x="0" y="14"/>
                  </a:lnTo>
                  <a:lnTo>
                    <a:pt x="0" y="22"/>
                  </a:lnTo>
                  <a:lnTo>
                    <a:pt x="6" y="26"/>
                  </a:lnTo>
                  <a:lnTo>
                    <a:pt x="10" y="18"/>
                  </a:lnTo>
                  <a:lnTo>
                    <a:pt x="8" y="12"/>
                  </a:lnTo>
                  <a:lnTo>
                    <a:pt x="14" y="10"/>
                  </a:lnTo>
                  <a:lnTo>
                    <a:pt x="10" y="0"/>
                  </a:lnTo>
                  <a:close/>
                </a:path>
              </a:pathLst>
            </a:custGeom>
            <a:grpFill/>
            <a:ln w="3175">
              <a:solidFill>
                <a:schemeClr val="accent3"/>
              </a:solidFill>
              <a:prstDash val="solid"/>
              <a:round/>
              <a:headEnd/>
              <a:tailEnd/>
            </a:ln>
          </p:spPr>
          <p:txBody>
            <a:bodyPr/>
            <a:lstStyle/>
            <a:p>
              <a:pPr>
                <a:defRPr/>
              </a:pPr>
              <a:endParaRPr lang="en-GB"/>
            </a:p>
          </p:txBody>
        </p:sp>
        <p:sp>
          <p:nvSpPr>
            <p:cNvPr id="164" name="Freeform 164"/>
            <p:cNvSpPr>
              <a:spLocks/>
            </p:cNvSpPr>
            <p:nvPr/>
          </p:nvSpPr>
          <p:spPr bwMode="gray">
            <a:xfrm>
              <a:off x="6283438" y="3476588"/>
              <a:ext cx="26922" cy="51153"/>
            </a:xfrm>
            <a:custGeom>
              <a:avLst/>
              <a:gdLst/>
              <a:ahLst/>
              <a:cxnLst>
                <a:cxn ang="0">
                  <a:pos x="10" y="0"/>
                </a:cxn>
                <a:cxn ang="0">
                  <a:pos x="8" y="4"/>
                </a:cxn>
                <a:cxn ang="0">
                  <a:pos x="2" y="4"/>
                </a:cxn>
                <a:cxn ang="0">
                  <a:pos x="0" y="12"/>
                </a:cxn>
                <a:cxn ang="0">
                  <a:pos x="4" y="16"/>
                </a:cxn>
                <a:cxn ang="0">
                  <a:pos x="4" y="26"/>
                </a:cxn>
                <a:cxn ang="0">
                  <a:pos x="4" y="36"/>
                </a:cxn>
                <a:cxn ang="0">
                  <a:pos x="10" y="38"/>
                </a:cxn>
                <a:cxn ang="0">
                  <a:pos x="14" y="34"/>
                </a:cxn>
                <a:cxn ang="0">
                  <a:pos x="20" y="28"/>
                </a:cxn>
                <a:cxn ang="0">
                  <a:pos x="18" y="14"/>
                </a:cxn>
                <a:cxn ang="0">
                  <a:pos x="20" y="6"/>
                </a:cxn>
                <a:cxn ang="0">
                  <a:pos x="18" y="2"/>
                </a:cxn>
                <a:cxn ang="0">
                  <a:pos x="10" y="0"/>
                </a:cxn>
              </a:cxnLst>
              <a:rect l="0" t="0" r="r" b="b"/>
              <a:pathLst>
                <a:path w="20" h="38">
                  <a:moveTo>
                    <a:pt x="10" y="0"/>
                  </a:moveTo>
                  <a:lnTo>
                    <a:pt x="8" y="4"/>
                  </a:lnTo>
                  <a:lnTo>
                    <a:pt x="2" y="4"/>
                  </a:lnTo>
                  <a:lnTo>
                    <a:pt x="0" y="12"/>
                  </a:lnTo>
                  <a:lnTo>
                    <a:pt x="4" y="16"/>
                  </a:lnTo>
                  <a:lnTo>
                    <a:pt x="4" y="26"/>
                  </a:lnTo>
                  <a:lnTo>
                    <a:pt x="4" y="36"/>
                  </a:lnTo>
                  <a:lnTo>
                    <a:pt x="10" y="38"/>
                  </a:lnTo>
                  <a:lnTo>
                    <a:pt x="14" y="34"/>
                  </a:lnTo>
                  <a:lnTo>
                    <a:pt x="20" y="28"/>
                  </a:lnTo>
                  <a:lnTo>
                    <a:pt x="18" y="14"/>
                  </a:lnTo>
                  <a:lnTo>
                    <a:pt x="20" y="6"/>
                  </a:lnTo>
                  <a:lnTo>
                    <a:pt x="18" y="2"/>
                  </a:lnTo>
                  <a:lnTo>
                    <a:pt x="10" y="0"/>
                  </a:lnTo>
                  <a:close/>
                </a:path>
              </a:pathLst>
            </a:custGeom>
            <a:grpFill/>
            <a:ln w="3175">
              <a:solidFill>
                <a:schemeClr val="accent3"/>
              </a:solidFill>
              <a:prstDash val="solid"/>
              <a:round/>
              <a:headEnd/>
              <a:tailEnd/>
            </a:ln>
          </p:spPr>
          <p:txBody>
            <a:bodyPr/>
            <a:lstStyle/>
            <a:p>
              <a:pPr>
                <a:defRPr/>
              </a:pPr>
              <a:endParaRPr lang="en-GB"/>
            </a:p>
          </p:txBody>
        </p:sp>
        <p:sp>
          <p:nvSpPr>
            <p:cNvPr id="165" name="Freeform 165"/>
            <p:cNvSpPr>
              <a:spLocks/>
            </p:cNvSpPr>
            <p:nvPr/>
          </p:nvSpPr>
          <p:spPr bwMode="gray">
            <a:xfrm>
              <a:off x="6159595" y="3199287"/>
              <a:ext cx="80767" cy="51153"/>
            </a:xfrm>
            <a:custGeom>
              <a:avLst/>
              <a:gdLst/>
              <a:ahLst/>
              <a:cxnLst>
                <a:cxn ang="0">
                  <a:pos x="0" y="6"/>
                </a:cxn>
                <a:cxn ang="0">
                  <a:pos x="12" y="2"/>
                </a:cxn>
                <a:cxn ang="0">
                  <a:pos x="26" y="2"/>
                </a:cxn>
                <a:cxn ang="0">
                  <a:pos x="38" y="0"/>
                </a:cxn>
                <a:cxn ang="0">
                  <a:pos x="46" y="2"/>
                </a:cxn>
                <a:cxn ang="0">
                  <a:pos x="50" y="4"/>
                </a:cxn>
                <a:cxn ang="0">
                  <a:pos x="56" y="12"/>
                </a:cxn>
                <a:cxn ang="0">
                  <a:pos x="60" y="20"/>
                </a:cxn>
                <a:cxn ang="0">
                  <a:pos x="58" y="26"/>
                </a:cxn>
                <a:cxn ang="0">
                  <a:pos x="52" y="26"/>
                </a:cxn>
                <a:cxn ang="0">
                  <a:pos x="52" y="38"/>
                </a:cxn>
                <a:cxn ang="0">
                  <a:pos x="46" y="38"/>
                </a:cxn>
                <a:cxn ang="0">
                  <a:pos x="38" y="34"/>
                </a:cxn>
                <a:cxn ang="0">
                  <a:pos x="36" y="30"/>
                </a:cxn>
                <a:cxn ang="0">
                  <a:pos x="24" y="26"/>
                </a:cxn>
                <a:cxn ang="0">
                  <a:pos x="10" y="14"/>
                </a:cxn>
                <a:cxn ang="0">
                  <a:pos x="0" y="6"/>
                </a:cxn>
              </a:cxnLst>
              <a:rect l="0" t="0" r="r" b="b"/>
              <a:pathLst>
                <a:path w="60" h="38">
                  <a:moveTo>
                    <a:pt x="0" y="6"/>
                  </a:moveTo>
                  <a:lnTo>
                    <a:pt x="12" y="2"/>
                  </a:lnTo>
                  <a:lnTo>
                    <a:pt x="26" y="2"/>
                  </a:lnTo>
                  <a:lnTo>
                    <a:pt x="38" y="0"/>
                  </a:lnTo>
                  <a:lnTo>
                    <a:pt x="46" y="2"/>
                  </a:lnTo>
                  <a:lnTo>
                    <a:pt x="50" y="4"/>
                  </a:lnTo>
                  <a:lnTo>
                    <a:pt x="56" y="12"/>
                  </a:lnTo>
                  <a:lnTo>
                    <a:pt x="60" y="20"/>
                  </a:lnTo>
                  <a:lnTo>
                    <a:pt x="58" y="26"/>
                  </a:lnTo>
                  <a:lnTo>
                    <a:pt x="52" y="26"/>
                  </a:lnTo>
                  <a:lnTo>
                    <a:pt x="52" y="38"/>
                  </a:lnTo>
                  <a:lnTo>
                    <a:pt x="46" y="38"/>
                  </a:lnTo>
                  <a:lnTo>
                    <a:pt x="38" y="34"/>
                  </a:lnTo>
                  <a:lnTo>
                    <a:pt x="36" y="30"/>
                  </a:lnTo>
                  <a:lnTo>
                    <a:pt x="24" y="26"/>
                  </a:lnTo>
                  <a:lnTo>
                    <a:pt x="10" y="14"/>
                  </a:lnTo>
                  <a:lnTo>
                    <a:pt x="0" y="6"/>
                  </a:lnTo>
                  <a:close/>
                </a:path>
              </a:pathLst>
            </a:custGeom>
            <a:grpFill/>
            <a:ln w="3175">
              <a:solidFill>
                <a:schemeClr val="accent3"/>
              </a:solidFill>
              <a:prstDash val="solid"/>
              <a:round/>
              <a:headEnd/>
              <a:tailEnd/>
            </a:ln>
          </p:spPr>
          <p:txBody>
            <a:bodyPr/>
            <a:lstStyle/>
            <a:p>
              <a:pPr>
                <a:defRPr/>
              </a:pPr>
              <a:endParaRPr lang="en-GB"/>
            </a:p>
          </p:txBody>
        </p:sp>
        <p:sp>
          <p:nvSpPr>
            <p:cNvPr id="166" name="Freeform 166"/>
            <p:cNvSpPr>
              <a:spLocks/>
            </p:cNvSpPr>
            <p:nvPr/>
          </p:nvSpPr>
          <p:spPr bwMode="gray">
            <a:xfrm>
              <a:off x="6175748" y="3137365"/>
              <a:ext cx="80767" cy="75383"/>
            </a:xfrm>
            <a:custGeom>
              <a:avLst/>
              <a:gdLst/>
              <a:ahLst/>
              <a:cxnLst>
                <a:cxn ang="0">
                  <a:pos x="44" y="56"/>
                </a:cxn>
                <a:cxn ang="0">
                  <a:pos x="38" y="50"/>
                </a:cxn>
                <a:cxn ang="0">
                  <a:pos x="26" y="46"/>
                </a:cxn>
                <a:cxn ang="0">
                  <a:pos x="14" y="48"/>
                </a:cxn>
                <a:cxn ang="0">
                  <a:pos x="0" y="48"/>
                </a:cxn>
                <a:cxn ang="0">
                  <a:pos x="10" y="40"/>
                </a:cxn>
                <a:cxn ang="0">
                  <a:pos x="16" y="32"/>
                </a:cxn>
                <a:cxn ang="0">
                  <a:pos x="16" y="22"/>
                </a:cxn>
                <a:cxn ang="0">
                  <a:pos x="18" y="16"/>
                </a:cxn>
                <a:cxn ang="0">
                  <a:pos x="26" y="12"/>
                </a:cxn>
                <a:cxn ang="0">
                  <a:pos x="30" y="18"/>
                </a:cxn>
                <a:cxn ang="0">
                  <a:pos x="32" y="24"/>
                </a:cxn>
                <a:cxn ang="0">
                  <a:pos x="38" y="20"/>
                </a:cxn>
                <a:cxn ang="0">
                  <a:pos x="34" y="8"/>
                </a:cxn>
                <a:cxn ang="0">
                  <a:pos x="42" y="2"/>
                </a:cxn>
                <a:cxn ang="0">
                  <a:pos x="54" y="0"/>
                </a:cxn>
                <a:cxn ang="0">
                  <a:pos x="60" y="14"/>
                </a:cxn>
                <a:cxn ang="0">
                  <a:pos x="56" y="20"/>
                </a:cxn>
                <a:cxn ang="0">
                  <a:pos x="56" y="30"/>
                </a:cxn>
                <a:cxn ang="0">
                  <a:pos x="50" y="34"/>
                </a:cxn>
                <a:cxn ang="0">
                  <a:pos x="44" y="38"/>
                </a:cxn>
                <a:cxn ang="0">
                  <a:pos x="44" y="46"/>
                </a:cxn>
                <a:cxn ang="0">
                  <a:pos x="44" y="56"/>
                </a:cxn>
              </a:cxnLst>
              <a:rect l="0" t="0" r="r" b="b"/>
              <a:pathLst>
                <a:path w="60" h="56">
                  <a:moveTo>
                    <a:pt x="44" y="56"/>
                  </a:moveTo>
                  <a:lnTo>
                    <a:pt x="38" y="50"/>
                  </a:lnTo>
                  <a:lnTo>
                    <a:pt x="26" y="46"/>
                  </a:lnTo>
                  <a:lnTo>
                    <a:pt x="14" y="48"/>
                  </a:lnTo>
                  <a:lnTo>
                    <a:pt x="0" y="48"/>
                  </a:lnTo>
                  <a:lnTo>
                    <a:pt x="10" y="40"/>
                  </a:lnTo>
                  <a:lnTo>
                    <a:pt x="16" y="32"/>
                  </a:lnTo>
                  <a:lnTo>
                    <a:pt x="16" y="22"/>
                  </a:lnTo>
                  <a:lnTo>
                    <a:pt x="18" y="16"/>
                  </a:lnTo>
                  <a:lnTo>
                    <a:pt x="26" y="12"/>
                  </a:lnTo>
                  <a:lnTo>
                    <a:pt x="30" y="18"/>
                  </a:lnTo>
                  <a:lnTo>
                    <a:pt x="32" y="24"/>
                  </a:lnTo>
                  <a:lnTo>
                    <a:pt x="38" y="20"/>
                  </a:lnTo>
                  <a:lnTo>
                    <a:pt x="34" y="8"/>
                  </a:lnTo>
                  <a:lnTo>
                    <a:pt x="42" y="2"/>
                  </a:lnTo>
                  <a:lnTo>
                    <a:pt x="54" y="0"/>
                  </a:lnTo>
                  <a:lnTo>
                    <a:pt x="60" y="14"/>
                  </a:lnTo>
                  <a:lnTo>
                    <a:pt x="56" y="20"/>
                  </a:lnTo>
                  <a:lnTo>
                    <a:pt x="56" y="30"/>
                  </a:lnTo>
                  <a:lnTo>
                    <a:pt x="50" y="34"/>
                  </a:lnTo>
                  <a:lnTo>
                    <a:pt x="44" y="38"/>
                  </a:lnTo>
                  <a:lnTo>
                    <a:pt x="44" y="46"/>
                  </a:lnTo>
                  <a:lnTo>
                    <a:pt x="44" y="56"/>
                  </a:lnTo>
                  <a:close/>
                </a:path>
              </a:pathLst>
            </a:custGeom>
            <a:grpFill/>
            <a:ln w="3175">
              <a:solidFill>
                <a:schemeClr val="accent3"/>
              </a:solidFill>
              <a:prstDash val="solid"/>
              <a:round/>
              <a:headEnd/>
              <a:tailEnd/>
            </a:ln>
          </p:spPr>
          <p:txBody>
            <a:bodyPr/>
            <a:lstStyle/>
            <a:p>
              <a:pPr>
                <a:defRPr/>
              </a:pPr>
              <a:endParaRPr lang="en-GB"/>
            </a:p>
          </p:txBody>
        </p:sp>
        <p:sp>
          <p:nvSpPr>
            <p:cNvPr id="167" name="Freeform 167"/>
            <p:cNvSpPr>
              <a:spLocks/>
            </p:cNvSpPr>
            <p:nvPr/>
          </p:nvSpPr>
          <p:spPr bwMode="gray">
            <a:xfrm>
              <a:off x="6278053" y="3016215"/>
              <a:ext cx="56537" cy="83459"/>
            </a:xfrm>
            <a:custGeom>
              <a:avLst/>
              <a:gdLst/>
              <a:ahLst/>
              <a:cxnLst>
                <a:cxn ang="0">
                  <a:pos x="24" y="60"/>
                </a:cxn>
                <a:cxn ang="0">
                  <a:pos x="14" y="62"/>
                </a:cxn>
                <a:cxn ang="0">
                  <a:pos x="8" y="54"/>
                </a:cxn>
                <a:cxn ang="0">
                  <a:pos x="4" y="46"/>
                </a:cxn>
                <a:cxn ang="0">
                  <a:pos x="0" y="34"/>
                </a:cxn>
                <a:cxn ang="0">
                  <a:pos x="0" y="20"/>
                </a:cxn>
                <a:cxn ang="0">
                  <a:pos x="8" y="12"/>
                </a:cxn>
                <a:cxn ang="0">
                  <a:pos x="14" y="18"/>
                </a:cxn>
                <a:cxn ang="0">
                  <a:pos x="22" y="12"/>
                </a:cxn>
                <a:cxn ang="0">
                  <a:pos x="26" y="6"/>
                </a:cxn>
                <a:cxn ang="0">
                  <a:pos x="34" y="0"/>
                </a:cxn>
                <a:cxn ang="0">
                  <a:pos x="38" y="4"/>
                </a:cxn>
                <a:cxn ang="0">
                  <a:pos x="36" y="12"/>
                </a:cxn>
                <a:cxn ang="0">
                  <a:pos x="32" y="16"/>
                </a:cxn>
                <a:cxn ang="0">
                  <a:pos x="34" y="22"/>
                </a:cxn>
                <a:cxn ang="0">
                  <a:pos x="42" y="26"/>
                </a:cxn>
                <a:cxn ang="0">
                  <a:pos x="42" y="32"/>
                </a:cxn>
                <a:cxn ang="0">
                  <a:pos x="32" y="34"/>
                </a:cxn>
                <a:cxn ang="0">
                  <a:pos x="24" y="38"/>
                </a:cxn>
                <a:cxn ang="0">
                  <a:pos x="22" y="44"/>
                </a:cxn>
                <a:cxn ang="0">
                  <a:pos x="20" y="52"/>
                </a:cxn>
                <a:cxn ang="0">
                  <a:pos x="24" y="60"/>
                </a:cxn>
              </a:cxnLst>
              <a:rect l="0" t="0" r="r" b="b"/>
              <a:pathLst>
                <a:path w="42" h="62">
                  <a:moveTo>
                    <a:pt x="24" y="60"/>
                  </a:moveTo>
                  <a:lnTo>
                    <a:pt x="14" y="62"/>
                  </a:lnTo>
                  <a:lnTo>
                    <a:pt x="8" y="54"/>
                  </a:lnTo>
                  <a:lnTo>
                    <a:pt x="4" y="46"/>
                  </a:lnTo>
                  <a:lnTo>
                    <a:pt x="0" y="34"/>
                  </a:lnTo>
                  <a:lnTo>
                    <a:pt x="0" y="20"/>
                  </a:lnTo>
                  <a:lnTo>
                    <a:pt x="8" y="12"/>
                  </a:lnTo>
                  <a:lnTo>
                    <a:pt x="14" y="18"/>
                  </a:lnTo>
                  <a:lnTo>
                    <a:pt x="22" y="12"/>
                  </a:lnTo>
                  <a:lnTo>
                    <a:pt x="26" y="6"/>
                  </a:lnTo>
                  <a:lnTo>
                    <a:pt x="34" y="0"/>
                  </a:lnTo>
                  <a:lnTo>
                    <a:pt x="38" y="4"/>
                  </a:lnTo>
                  <a:lnTo>
                    <a:pt x="36" y="12"/>
                  </a:lnTo>
                  <a:lnTo>
                    <a:pt x="32" y="16"/>
                  </a:lnTo>
                  <a:lnTo>
                    <a:pt x="34" y="22"/>
                  </a:lnTo>
                  <a:lnTo>
                    <a:pt x="42" y="26"/>
                  </a:lnTo>
                  <a:lnTo>
                    <a:pt x="42" y="32"/>
                  </a:lnTo>
                  <a:lnTo>
                    <a:pt x="32" y="34"/>
                  </a:lnTo>
                  <a:lnTo>
                    <a:pt x="24" y="38"/>
                  </a:lnTo>
                  <a:lnTo>
                    <a:pt x="22" y="44"/>
                  </a:lnTo>
                  <a:lnTo>
                    <a:pt x="20" y="52"/>
                  </a:lnTo>
                  <a:lnTo>
                    <a:pt x="24" y="60"/>
                  </a:lnTo>
                  <a:close/>
                </a:path>
              </a:pathLst>
            </a:custGeom>
            <a:grpFill/>
            <a:ln w="3175">
              <a:solidFill>
                <a:schemeClr val="accent3"/>
              </a:solidFill>
              <a:prstDash val="solid"/>
              <a:round/>
              <a:headEnd/>
              <a:tailEnd/>
            </a:ln>
          </p:spPr>
          <p:txBody>
            <a:bodyPr/>
            <a:lstStyle/>
            <a:p>
              <a:pPr>
                <a:defRPr/>
              </a:pPr>
              <a:endParaRPr lang="en-GB"/>
            </a:p>
          </p:txBody>
        </p:sp>
        <p:sp>
          <p:nvSpPr>
            <p:cNvPr id="168" name="Freeform 168"/>
            <p:cNvSpPr>
              <a:spLocks/>
            </p:cNvSpPr>
            <p:nvPr/>
          </p:nvSpPr>
          <p:spPr bwMode="gray">
            <a:xfrm>
              <a:off x="6318437" y="3075444"/>
              <a:ext cx="16153" cy="18846"/>
            </a:xfrm>
            <a:custGeom>
              <a:avLst/>
              <a:gdLst/>
              <a:ahLst/>
              <a:cxnLst>
                <a:cxn ang="0">
                  <a:pos x="2" y="0"/>
                </a:cxn>
                <a:cxn ang="0">
                  <a:pos x="12" y="0"/>
                </a:cxn>
                <a:cxn ang="0">
                  <a:pos x="12" y="8"/>
                </a:cxn>
                <a:cxn ang="0">
                  <a:pos x="12" y="14"/>
                </a:cxn>
                <a:cxn ang="0">
                  <a:pos x="4" y="14"/>
                </a:cxn>
                <a:cxn ang="0">
                  <a:pos x="0" y="8"/>
                </a:cxn>
                <a:cxn ang="0">
                  <a:pos x="2" y="0"/>
                </a:cxn>
              </a:cxnLst>
              <a:rect l="0" t="0" r="r" b="b"/>
              <a:pathLst>
                <a:path w="12" h="14">
                  <a:moveTo>
                    <a:pt x="2" y="0"/>
                  </a:moveTo>
                  <a:lnTo>
                    <a:pt x="12" y="0"/>
                  </a:lnTo>
                  <a:lnTo>
                    <a:pt x="12" y="8"/>
                  </a:lnTo>
                  <a:lnTo>
                    <a:pt x="12" y="14"/>
                  </a:lnTo>
                  <a:lnTo>
                    <a:pt x="4" y="14"/>
                  </a:lnTo>
                  <a:lnTo>
                    <a:pt x="0" y="8"/>
                  </a:lnTo>
                  <a:lnTo>
                    <a:pt x="2" y="0"/>
                  </a:lnTo>
                  <a:close/>
                </a:path>
              </a:pathLst>
            </a:custGeom>
            <a:grpFill/>
            <a:ln w="3175">
              <a:solidFill>
                <a:schemeClr val="accent3"/>
              </a:solidFill>
              <a:prstDash val="solid"/>
              <a:round/>
              <a:headEnd/>
              <a:tailEnd/>
            </a:ln>
          </p:spPr>
          <p:txBody>
            <a:bodyPr/>
            <a:lstStyle/>
            <a:p>
              <a:pPr>
                <a:defRPr/>
              </a:pPr>
              <a:endParaRPr lang="en-GB"/>
            </a:p>
          </p:txBody>
        </p:sp>
        <p:sp>
          <p:nvSpPr>
            <p:cNvPr id="169" name="Freeform 169"/>
            <p:cNvSpPr>
              <a:spLocks/>
            </p:cNvSpPr>
            <p:nvPr/>
          </p:nvSpPr>
          <p:spPr bwMode="gray">
            <a:xfrm>
              <a:off x="6342667" y="3061983"/>
              <a:ext cx="33653" cy="32307"/>
            </a:xfrm>
            <a:custGeom>
              <a:avLst/>
              <a:gdLst/>
              <a:ahLst/>
              <a:cxnLst>
                <a:cxn ang="0">
                  <a:pos x="0" y="6"/>
                </a:cxn>
                <a:cxn ang="0">
                  <a:pos x="7" y="6"/>
                </a:cxn>
                <a:cxn ang="0">
                  <a:pos x="15" y="8"/>
                </a:cxn>
                <a:cxn ang="0">
                  <a:pos x="15" y="2"/>
                </a:cxn>
                <a:cxn ang="0">
                  <a:pos x="23" y="0"/>
                </a:cxn>
                <a:cxn ang="0">
                  <a:pos x="25" y="4"/>
                </a:cxn>
                <a:cxn ang="0">
                  <a:pos x="21" y="10"/>
                </a:cxn>
                <a:cxn ang="0">
                  <a:pos x="15" y="12"/>
                </a:cxn>
                <a:cxn ang="0">
                  <a:pos x="15" y="18"/>
                </a:cxn>
                <a:cxn ang="0">
                  <a:pos x="15" y="24"/>
                </a:cxn>
                <a:cxn ang="0">
                  <a:pos x="3" y="20"/>
                </a:cxn>
                <a:cxn ang="0">
                  <a:pos x="0" y="14"/>
                </a:cxn>
                <a:cxn ang="0">
                  <a:pos x="0" y="6"/>
                </a:cxn>
              </a:cxnLst>
              <a:rect l="0" t="0" r="r" b="b"/>
              <a:pathLst>
                <a:path w="25" h="24">
                  <a:moveTo>
                    <a:pt x="0" y="6"/>
                  </a:moveTo>
                  <a:lnTo>
                    <a:pt x="7" y="6"/>
                  </a:lnTo>
                  <a:lnTo>
                    <a:pt x="15" y="8"/>
                  </a:lnTo>
                  <a:lnTo>
                    <a:pt x="15" y="2"/>
                  </a:lnTo>
                  <a:lnTo>
                    <a:pt x="23" y="0"/>
                  </a:lnTo>
                  <a:lnTo>
                    <a:pt x="25" y="4"/>
                  </a:lnTo>
                  <a:lnTo>
                    <a:pt x="21" y="10"/>
                  </a:lnTo>
                  <a:lnTo>
                    <a:pt x="15" y="12"/>
                  </a:lnTo>
                  <a:lnTo>
                    <a:pt x="15" y="18"/>
                  </a:lnTo>
                  <a:lnTo>
                    <a:pt x="15" y="24"/>
                  </a:lnTo>
                  <a:lnTo>
                    <a:pt x="3" y="20"/>
                  </a:lnTo>
                  <a:lnTo>
                    <a:pt x="0" y="14"/>
                  </a:lnTo>
                  <a:lnTo>
                    <a:pt x="0" y="6"/>
                  </a:lnTo>
                  <a:close/>
                </a:path>
              </a:pathLst>
            </a:custGeom>
            <a:grpFill/>
            <a:ln w="3175">
              <a:solidFill>
                <a:schemeClr val="accent3"/>
              </a:solidFill>
              <a:prstDash val="solid"/>
              <a:round/>
              <a:headEnd/>
              <a:tailEnd/>
            </a:ln>
          </p:spPr>
          <p:txBody>
            <a:bodyPr/>
            <a:lstStyle/>
            <a:p>
              <a:pPr>
                <a:defRPr/>
              </a:pPr>
              <a:endParaRPr lang="en-GB"/>
            </a:p>
          </p:txBody>
        </p:sp>
        <p:sp>
          <p:nvSpPr>
            <p:cNvPr id="170" name="Freeform 170"/>
            <p:cNvSpPr>
              <a:spLocks/>
            </p:cNvSpPr>
            <p:nvPr/>
          </p:nvSpPr>
          <p:spPr bwMode="gray">
            <a:xfrm>
              <a:off x="6234977" y="3096982"/>
              <a:ext cx="192495" cy="212687"/>
            </a:xfrm>
            <a:custGeom>
              <a:avLst/>
              <a:gdLst/>
              <a:ahLst/>
              <a:cxnLst>
                <a:cxn ang="0">
                  <a:pos x="10" y="30"/>
                </a:cxn>
                <a:cxn ang="0">
                  <a:pos x="18" y="28"/>
                </a:cxn>
                <a:cxn ang="0">
                  <a:pos x="26" y="28"/>
                </a:cxn>
                <a:cxn ang="0">
                  <a:pos x="36" y="32"/>
                </a:cxn>
                <a:cxn ang="0">
                  <a:pos x="40" y="26"/>
                </a:cxn>
                <a:cxn ang="0">
                  <a:pos x="48" y="22"/>
                </a:cxn>
                <a:cxn ang="0">
                  <a:pos x="46" y="16"/>
                </a:cxn>
                <a:cxn ang="0">
                  <a:pos x="44" y="8"/>
                </a:cxn>
                <a:cxn ang="0">
                  <a:pos x="46" y="2"/>
                </a:cxn>
                <a:cxn ang="0">
                  <a:pos x="56" y="0"/>
                </a:cxn>
                <a:cxn ang="0">
                  <a:pos x="62" y="6"/>
                </a:cxn>
                <a:cxn ang="0">
                  <a:pos x="64" y="12"/>
                </a:cxn>
                <a:cxn ang="0">
                  <a:pos x="74" y="16"/>
                </a:cxn>
                <a:cxn ang="0">
                  <a:pos x="80" y="20"/>
                </a:cxn>
                <a:cxn ang="0">
                  <a:pos x="89" y="22"/>
                </a:cxn>
                <a:cxn ang="0">
                  <a:pos x="95" y="16"/>
                </a:cxn>
                <a:cxn ang="0">
                  <a:pos x="109" y="12"/>
                </a:cxn>
                <a:cxn ang="0">
                  <a:pos x="117" y="10"/>
                </a:cxn>
                <a:cxn ang="0">
                  <a:pos x="119" y="16"/>
                </a:cxn>
                <a:cxn ang="0">
                  <a:pos x="131" y="24"/>
                </a:cxn>
                <a:cxn ang="0">
                  <a:pos x="135" y="34"/>
                </a:cxn>
                <a:cxn ang="0">
                  <a:pos x="131" y="46"/>
                </a:cxn>
                <a:cxn ang="0">
                  <a:pos x="139" y="50"/>
                </a:cxn>
                <a:cxn ang="0">
                  <a:pos x="137" y="60"/>
                </a:cxn>
                <a:cxn ang="0">
                  <a:pos x="139" y="74"/>
                </a:cxn>
                <a:cxn ang="0">
                  <a:pos x="143" y="82"/>
                </a:cxn>
                <a:cxn ang="0">
                  <a:pos x="137" y="84"/>
                </a:cxn>
                <a:cxn ang="0">
                  <a:pos x="129" y="86"/>
                </a:cxn>
                <a:cxn ang="0">
                  <a:pos x="119" y="90"/>
                </a:cxn>
                <a:cxn ang="0">
                  <a:pos x="107" y="94"/>
                </a:cxn>
                <a:cxn ang="0">
                  <a:pos x="95" y="100"/>
                </a:cxn>
                <a:cxn ang="0">
                  <a:pos x="103" y="110"/>
                </a:cxn>
                <a:cxn ang="0">
                  <a:pos x="111" y="120"/>
                </a:cxn>
                <a:cxn ang="0">
                  <a:pos x="123" y="128"/>
                </a:cxn>
                <a:cxn ang="0">
                  <a:pos x="123" y="134"/>
                </a:cxn>
                <a:cxn ang="0">
                  <a:pos x="115" y="138"/>
                </a:cxn>
                <a:cxn ang="0">
                  <a:pos x="107" y="142"/>
                </a:cxn>
                <a:cxn ang="0">
                  <a:pos x="107" y="150"/>
                </a:cxn>
                <a:cxn ang="0">
                  <a:pos x="95" y="150"/>
                </a:cxn>
                <a:cxn ang="0">
                  <a:pos x="85" y="156"/>
                </a:cxn>
                <a:cxn ang="0">
                  <a:pos x="56" y="158"/>
                </a:cxn>
                <a:cxn ang="0">
                  <a:pos x="58" y="154"/>
                </a:cxn>
                <a:cxn ang="0">
                  <a:pos x="56" y="152"/>
                </a:cxn>
                <a:cxn ang="0">
                  <a:pos x="48" y="150"/>
                </a:cxn>
                <a:cxn ang="0">
                  <a:pos x="38" y="152"/>
                </a:cxn>
                <a:cxn ang="0">
                  <a:pos x="28" y="152"/>
                </a:cxn>
                <a:cxn ang="0">
                  <a:pos x="22" y="152"/>
                </a:cxn>
                <a:cxn ang="0">
                  <a:pos x="22" y="146"/>
                </a:cxn>
                <a:cxn ang="0">
                  <a:pos x="32" y="126"/>
                </a:cxn>
                <a:cxn ang="0">
                  <a:pos x="30" y="122"/>
                </a:cxn>
                <a:cxn ang="0">
                  <a:pos x="12" y="122"/>
                </a:cxn>
                <a:cxn ang="0">
                  <a:pos x="8" y="118"/>
                </a:cxn>
                <a:cxn ang="0">
                  <a:pos x="2" y="114"/>
                </a:cxn>
                <a:cxn ang="0">
                  <a:pos x="4" y="106"/>
                </a:cxn>
                <a:cxn ang="0">
                  <a:pos x="2" y="102"/>
                </a:cxn>
                <a:cxn ang="0">
                  <a:pos x="4" y="96"/>
                </a:cxn>
                <a:cxn ang="0">
                  <a:pos x="0" y="86"/>
                </a:cxn>
                <a:cxn ang="0">
                  <a:pos x="0" y="68"/>
                </a:cxn>
                <a:cxn ang="0">
                  <a:pos x="12" y="60"/>
                </a:cxn>
                <a:cxn ang="0">
                  <a:pos x="12" y="50"/>
                </a:cxn>
                <a:cxn ang="0">
                  <a:pos x="16" y="44"/>
                </a:cxn>
                <a:cxn ang="0">
                  <a:pos x="10" y="30"/>
                </a:cxn>
              </a:cxnLst>
              <a:rect l="0" t="0" r="r" b="b"/>
              <a:pathLst>
                <a:path w="143" h="158">
                  <a:moveTo>
                    <a:pt x="10" y="30"/>
                  </a:moveTo>
                  <a:lnTo>
                    <a:pt x="18" y="28"/>
                  </a:lnTo>
                  <a:lnTo>
                    <a:pt x="26" y="28"/>
                  </a:lnTo>
                  <a:lnTo>
                    <a:pt x="36" y="32"/>
                  </a:lnTo>
                  <a:lnTo>
                    <a:pt x="40" y="26"/>
                  </a:lnTo>
                  <a:lnTo>
                    <a:pt x="48" y="22"/>
                  </a:lnTo>
                  <a:lnTo>
                    <a:pt x="46" y="16"/>
                  </a:lnTo>
                  <a:lnTo>
                    <a:pt x="44" y="8"/>
                  </a:lnTo>
                  <a:lnTo>
                    <a:pt x="46" y="2"/>
                  </a:lnTo>
                  <a:lnTo>
                    <a:pt x="56" y="0"/>
                  </a:lnTo>
                  <a:lnTo>
                    <a:pt x="62" y="6"/>
                  </a:lnTo>
                  <a:lnTo>
                    <a:pt x="64" y="12"/>
                  </a:lnTo>
                  <a:lnTo>
                    <a:pt x="74" y="16"/>
                  </a:lnTo>
                  <a:lnTo>
                    <a:pt x="80" y="20"/>
                  </a:lnTo>
                  <a:lnTo>
                    <a:pt x="89" y="22"/>
                  </a:lnTo>
                  <a:lnTo>
                    <a:pt x="95" y="16"/>
                  </a:lnTo>
                  <a:lnTo>
                    <a:pt x="109" y="12"/>
                  </a:lnTo>
                  <a:lnTo>
                    <a:pt x="117" y="10"/>
                  </a:lnTo>
                  <a:lnTo>
                    <a:pt x="119" y="16"/>
                  </a:lnTo>
                  <a:lnTo>
                    <a:pt x="131" y="24"/>
                  </a:lnTo>
                  <a:lnTo>
                    <a:pt x="135" y="34"/>
                  </a:lnTo>
                  <a:lnTo>
                    <a:pt x="131" y="46"/>
                  </a:lnTo>
                  <a:lnTo>
                    <a:pt x="139" y="50"/>
                  </a:lnTo>
                  <a:lnTo>
                    <a:pt x="137" y="60"/>
                  </a:lnTo>
                  <a:lnTo>
                    <a:pt x="139" y="74"/>
                  </a:lnTo>
                  <a:lnTo>
                    <a:pt x="143" y="82"/>
                  </a:lnTo>
                  <a:lnTo>
                    <a:pt x="137" y="84"/>
                  </a:lnTo>
                  <a:lnTo>
                    <a:pt x="129" y="86"/>
                  </a:lnTo>
                  <a:lnTo>
                    <a:pt x="119" y="90"/>
                  </a:lnTo>
                  <a:lnTo>
                    <a:pt x="107" y="94"/>
                  </a:lnTo>
                  <a:lnTo>
                    <a:pt x="95" y="100"/>
                  </a:lnTo>
                  <a:lnTo>
                    <a:pt x="103" y="110"/>
                  </a:lnTo>
                  <a:lnTo>
                    <a:pt x="111" y="120"/>
                  </a:lnTo>
                  <a:lnTo>
                    <a:pt x="123" y="128"/>
                  </a:lnTo>
                  <a:lnTo>
                    <a:pt x="123" y="134"/>
                  </a:lnTo>
                  <a:lnTo>
                    <a:pt x="115" y="138"/>
                  </a:lnTo>
                  <a:lnTo>
                    <a:pt x="107" y="142"/>
                  </a:lnTo>
                  <a:lnTo>
                    <a:pt x="107" y="150"/>
                  </a:lnTo>
                  <a:lnTo>
                    <a:pt x="95" y="150"/>
                  </a:lnTo>
                  <a:lnTo>
                    <a:pt x="85" y="156"/>
                  </a:lnTo>
                  <a:lnTo>
                    <a:pt x="56" y="158"/>
                  </a:lnTo>
                  <a:lnTo>
                    <a:pt x="58" y="154"/>
                  </a:lnTo>
                  <a:lnTo>
                    <a:pt x="56" y="152"/>
                  </a:lnTo>
                  <a:lnTo>
                    <a:pt x="48" y="150"/>
                  </a:lnTo>
                  <a:lnTo>
                    <a:pt x="38" y="152"/>
                  </a:lnTo>
                  <a:lnTo>
                    <a:pt x="28" y="152"/>
                  </a:lnTo>
                  <a:lnTo>
                    <a:pt x="22" y="152"/>
                  </a:lnTo>
                  <a:lnTo>
                    <a:pt x="22" y="146"/>
                  </a:lnTo>
                  <a:lnTo>
                    <a:pt x="32" y="126"/>
                  </a:lnTo>
                  <a:lnTo>
                    <a:pt x="30" y="122"/>
                  </a:lnTo>
                  <a:lnTo>
                    <a:pt x="12" y="122"/>
                  </a:lnTo>
                  <a:lnTo>
                    <a:pt x="8" y="118"/>
                  </a:lnTo>
                  <a:lnTo>
                    <a:pt x="2" y="114"/>
                  </a:lnTo>
                  <a:lnTo>
                    <a:pt x="4" y="106"/>
                  </a:lnTo>
                  <a:lnTo>
                    <a:pt x="2" y="102"/>
                  </a:lnTo>
                  <a:lnTo>
                    <a:pt x="4" y="96"/>
                  </a:lnTo>
                  <a:lnTo>
                    <a:pt x="0" y="86"/>
                  </a:lnTo>
                  <a:lnTo>
                    <a:pt x="0" y="68"/>
                  </a:lnTo>
                  <a:lnTo>
                    <a:pt x="12" y="60"/>
                  </a:lnTo>
                  <a:lnTo>
                    <a:pt x="12" y="50"/>
                  </a:lnTo>
                  <a:lnTo>
                    <a:pt x="16" y="44"/>
                  </a:lnTo>
                  <a:lnTo>
                    <a:pt x="10" y="30"/>
                  </a:lnTo>
                  <a:close/>
                </a:path>
              </a:pathLst>
            </a:custGeom>
            <a:grpFill/>
            <a:ln w="3175">
              <a:solidFill>
                <a:schemeClr val="accent3"/>
              </a:solidFill>
              <a:prstDash val="solid"/>
              <a:round/>
              <a:headEnd/>
              <a:tailEnd/>
            </a:ln>
          </p:spPr>
          <p:txBody>
            <a:bodyPr/>
            <a:lstStyle/>
            <a:p>
              <a:pPr>
                <a:defRPr/>
              </a:pPr>
              <a:endParaRPr lang="en-GB"/>
            </a:p>
          </p:txBody>
        </p:sp>
        <p:sp>
          <p:nvSpPr>
            <p:cNvPr id="171" name="Freeform 171"/>
            <p:cNvSpPr>
              <a:spLocks/>
            </p:cNvSpPr>
            <p:nvPr/>
          </p:nvSpPr>
          <p:spPr bwMode="gray">
            <a:xfrm>
              <a:off x="6362859" y="3207364"/>
              <a:ext cx="148073" cy="67306"/>
            </a:xfrm>
            <a:custGeom>
              <a:avLst/>
              <a:gdLst/>
              <a:ahLst/>
              <a:cxnLst>
                <a:cxn ang="0">
                  <a:pos x="48" y="0"/>
                </a:cxn>
                <a:cxn ang="0">
                  <a:pos x="56" y="4"/>
                </a:cxn>
                <a:cxn ang="0">
                  <a:pos x="68" y="8"/>
                </a:cxn>
                <a:cxn ang="0">
                  <a:pos x="70" y="16"/>
                </a:cxn>
                <a:cxn ang="0">
                  <a:pos x="78" y="18"/>
                </a:cxn>
                <a:cxn ang="0">
                  <a:pos x="80" y="14"/>
                </a:cxn>
                <a:cxn ang="0">
                  <a:pos x="88" y="16"/>
                </a:cxn>
                <a:cxn ang="0">
                  <a:pos x="94" y="20"/>
                </a:cxn>
                <a:cxn ang="0">
                  <a:pos x="102" y="24"/>
                </a:cxn>
                <a:cxn ang="0">
                  <a:pos x="110" y="30"/>
                </a:cxn>
                <a:cxn ang="0">
                  <a:pos x="100" y="36"/>
                </a:cxn>
                <a:cxn ang="0">
                  <a:pos x="92" y="44"/>
                </a:cxn>
                <a:cxn ang="0">
                  <a:pos x="82" y="46"/>
                </a:cxn>
                <a:cxn ang="0">
                  <a:pos x="76" y="50"/>
                </a:cxn>
                <a:cxn ang="0">
                  <a:pos x="66" y="50"/>
                </a:cxn>
                <a:cxn ang="0">
                  <a:pos x="46" y="42"/>
                </a:cxn>
                <a:cxn ang="0">
                  <a:pos x="44" y="48"/>
                </a:cxn>
                <a:cxn ang="0">
                  <a:pos x="28" y="46"/>
                </a:cxn>
                <a:cxn ang="0">
                  <a:pos x="20" y="40"/>
                </a:cxn>
                <a:cxn ang="0">
                  <a:pos x="14" y="34"/>
                </a:cxn>
                <a:cxn ang="0">
                  <a:pos x="0" y="18"/>
                </a:cxn>
                <a:cxn ang="0">
                  <a:pos x="12" y="12"/>
                </a:cxn>
                <a:cxn ang="0">
                  <a:pos x="24" y="8"/>
                </a:cxn>
                <a:cxn ang="0">
                  <a:pos x="34" y="4"/>
                </a:cxn>
                <a:cxn ang="0">
                  <a:pos x="42" y="2"/>
                </a:cxn>
                <a:cxn ang="0">
                  <a:pos x="48" y="0"/>
                </a:cxn>
              </a:cxnLst>
              <a:rect l="0" t="0" r="r" b="b"/>
              <a:pathLst>
                <a:path w="110" h="50">
                  <a:moveTo>
                    <a:pt x="48" y="0"/>
                  </a:moveTo>
                  <a:lnTo>
                    <a:pt x="56" y="4"/>
                  </a:lnTo>
                  <a:lnTo>
                    <a:pt x="68" y="8"/>
                  </a:lnTo>
                  <a:lnTo>
                    <a:pt x="70" y="16"/>
                  </a:lnTo>
                  <a:lnTo>
                    <a:pt x="78" y="18"/>
                  </a:lnTo>
                  <a:lnTo>
                    <a:pt x="80" y="14"/>
                  </a:lnTo>
                  <a:lnTo>
                    <a:pt x="88" y="16"/>
                  </a:lnTo>
                  <a:lnTo>
                    <a:pt x="94" y="20"/>
                  </a:lnTo>
                  <a:lnTo>
                    <a:pt x="102" y="24"/>
                  </a:lnTo>
                  <a:lnTo>
                    <a:pt x="110" y="30"/>
                  </a:lnTo>
                  <a:lnTo>
                    <a:pt x="100" y="36"/>
                  </a:lnTo>
                  <a:lnTo>
                    <a:pt x="92" y="44"/>
                  </a:lnTo>
                  <a:lnTo>
                    <a:pt x="82" y="46"/>
                  </a:lnTo>
                  <a:lnTo>
                    <a:pt x="76" y="50"/>
                  </a:lnTo>
                  <a:lnTo>
                    <a:pt x="66" y="50"/>
                  </a:lnTo>
                  <a:lnTo>
                    <a:pt x="46" y="42"/>
                  </a:lnTo>
                  <a:lnTo>
                    <a:pt x="44" y="48"/>
                  </a:lnTo>
                  <a:lnTo>
                    <a:pt x="28" y="46"/>
                  </a:lnTo>
                  <a:lnTo>
                    <a:pt x="20" y="40"/>
                  </a:lnTo>
                  <a:lnTo>
                    <a:pt x="14" y="34"/>
                  </a:lnTo>
                  <a:lnTo>
                    <a:pt x="0" y="18"/>
                  </a:lnTo>
                  <a:lnTo>
                    <a:pt x="12" y="12"/>
                  </a:lnTo>
                  <a:lnTo>
                    <a:pt x="24" y="8"/>
                  </a:lnTo>
                  <a:lnTo>
                    <a:pt x="34" y="4"/>
                  </a:lnTo>
                  <a:lnTo>
                    <a:pt x="42" y="2"/>
                  </a:lnTo>
                  <a:lnTo>
                    <a:pt x="48" y="0"/>
                  </a:lnTo>
                  <a:close/>
                </a:path>
              </a:pathLst>
            </a:custGeom>
            <a:grpFill/>
            <a:ln w="3175">
              <a:solidFill>
                <a:schemeClr val="accent3"/>
              </a:solidFill>
              <a:prstDash val="solid"/>
              <a:round/>
              <a:headEnd/>
              <a:tailEnd/>
            </a:ln>
          </p:spPr>
          <p:txBody>
            <a:bodyPr/>
            <a:lstStyle/>
            <a:p>
              <a:pPr>
                <a:defRPr/>
              </a:pPr>
              <a:endParaRPr lang="en-GB"/>
            </a:p>
          </p:txBody>
        </p:sp>
        <p:sp>
          <p:nvSpPr>
            <p:cNvPr id="172" name="Freeform 172"/>
            <p:cNvSpPr>
              <a:spLocks/>
            </p:cNvSpPr>
            <p:nvPr/>
          </p:nvSpPr>
          <p:spPr bwMode="gray">
            <a:xfrm>
              <a:off x="6465164" y="3247747"/>
              <a:ext cx="121151" cy="51153"/>
            </a:xfrm>
            <a:custGeom>
              <a:avLst/>
              <a:gdLst/>
              <a:ahLst/>
              <a:cxnLst>
                <a:cxn ang="0">
                  <a:pos x="44" y="2"/>
                </a:cxn>
                <a:cxn ang="0">
                  <a:pos x="48" y="10"/>
                </a:cxn>
                <a:cxn ang="0">
                  <a:pos x="58" y="8"/>
                </a:cxn>
                <a:cxn ang="0">
                  <a:pos x="68" y="4"/>
                </a:cxn>
                <a:cxn ang="0">
                  <a:pos x="76" y="4"/>
                </a:cxn>
                <a:cxn ang="0">
                  <a:pos x="86" y="8"/>
                </a:cxn>
                <a:cxn ang="0">
                  <a:pos x="90" y="12"/>
                </a:cxn>
                <a:cxn ang="0">
                  <a:pos x="86" y="20"/>
                </a:cxn>
                <a:cxn ang="0">
                  <a:pos x="82" y="26"/>
                </a:cxn>
                <a:cxn ang="0">
                  <a:pos x="72" y="24"/>
                </a:cxn>
                <a:cxn ang="0">
                  <a:pos x="62" y="22"/>
                </a:cxn>
                <a:cxn ang="0">
                  <a:pos x="56" y="26"/>
                </a:cxn>
                <a:cxn ang="0">
                  <a:pos x="54" y="28"/>
                </a:cxn>
                <a:cxn ang="0">
                  <a:pos x="44" y="28"/>
                </a:cxn>
                <a:cxn ang="0">
                  <a:pos x="38" y="32"/>
                </a:cxn>
                <a:cxn ang="0">
                  <a:pos x="30" y="32"/>
                </a:cxn>
                <a:cxn ang="0">
                  <a:pos x="26" y="38"/>
                </a:cxn>
                <a:cxn ang="0">
                  <a:pos x="18" y="38"/>
                </a:cxn>
                <a:cxn ang="0">
                  <a:pos x="10" y="36"/>
                </a:cxn>
                <a:cxn ang="0">
                  <a:pos x="4" y="32"/>
                </a:cxn>
                <a:cxn ang="0">
                  <a:pos x="2" y="24"/>
                </a:cxn>
                <a:cxn ang="0">
                  <a:pos x="0" y="20"/>
                </a:cxn>
                <a:cxn ang="0">
                  <a:pos x="6" y="16"/>
                </a:cxn>
                <a:cxn ang="0">
                  <a:pos x="16" y="14"/>
                </a:cxn>
                <a:cxn ang="0">
                  <a:pos x="24" y="6"/>
                </a:cxn>
                <a:cxn ang="0">
                  <a:pos x="34" y="0"/>
                </a:cxn>
                <a:cxn ang="0">
                  <a:pos x="44" y="2"/>
                </a:cxn>
              </a:cxnLst>
              <a:rect l="0" t="0" r="r" b="b"/>
              <a:pathLst>
                <a:path w="90" h="38">
                  <a:moveTo>
                    <a:pt x="44" y="2"/>
                  </a:moveTo>
                  <a:lnTo>
                    <a:pt x="48" y="10"/>
                  </a:lnTo>
                  <a:lnTo>
                    <a:pt x="58" y="8"/>
                  </a:lnTo>
                  <a:lnTo>
                    <a:pt x="68" y="4"/>
                  </a:lnTo>
                  <a:lnTo>
                    <a:pt x="76" y="4"/>
                  </a:lnTo>
                  <a:lnTo>
                    <a:pt x="86" y="8"/>
                  </a:lnTo>
                  <a:lnTo>
                    <a:pt x="90" y="12"/>
                  </a:lnTo>
                  <a:lnTo>
                    <a:pt x="86" y="20"/>
                  </a:lnTo>
                  <a:lnTo>
                    <a:pt x="82" y="26"/>
                  </a:lnTo>
                  <a:lnTo>
                    <a:pt x="72" y="24"/>
                  </a:lnTo>
                  <a:lnTo>
                    <a:pt x="62" y="22"/>
                  </a:lnTo>
                  <a:lnTo>
                    <a:pt x="56" y="26"/>
                  </a:lnTo>
                  <a:lnTo>
                    <a:pt x="54" y="28"/>
                  </a:lnTo>
                  <a:lnTo>
                    <a:pt x="44" y="28"/>
                  </a:lnTo>
                  <a:lnTo>
                    <a:pt x="38" y="32"/>
                  </a:lnTo>
                  <a:lnTo>
                    <a:pt x="30" y="32"/>
                  </a:lnTo>
                  <a:lnTo>
                    <a:pt x="26" y="38"/>
                  </a:lnTo>
                  <a:lnTo>
                    <a:pt x="18" y="38"/>
                  </a:lnTo>
                  <a:lnTo>
                    <a:pt x="10" y="36"/>
                  </a:lnTo>
                  <a:lnTo>
                    <a:pt x="4" y="32"/>
                  </a:lnTo>
                  <a:lnTo>
                    <a:pt x="2" y="24"/>
                  </a:lnTo>
                  <a:lnTo>
                    <a:pt x="0" y="20"/>
                  </a:lnTo>
                  <a:lnTo>
                    <a:pt x="6" y="16"/>
                  </a:lnTo>
                  <a:lnTo>
                    <a:pt x="16" y="14"/>
                  </a:lnTo>
                  <a:lnTo>
                    <a:pt x="24" y="6"/>
                  </a:lnTo>
                  <a:lnTo>
                    <a:pt x="34" y="0"/>
                  </a:lnTo>
                  <a:lnTo>
                    <a:pt x="44" y="2"/>
                  </a:lnTo>
                  <a:close/>
                </a:path>
              </a:pathLst>
            </a:custGeom>
            <a:grpFill/>
            <a:ln w="3175">
              <a:solidFill>
                <a:schemeClr val="accent3"/>
              </a:solidFill>
              <a:prstDash val="solid"/>
              <a:round/>
              <a:headEnd/>
              <a:tailEnd/>
            </a:ln>
          </p:spPr>
          <p:txBody>
            <a:bodyPr/>
            <a:lstStyle/>
            <a:p>
              <a:pPr>
                <a:defRPr/>
              </a:pPr>
              <a:endParaRPr lang="en-GB"/>
            </a:p>
          </p:txBody>
        </p:sp>
        <p:sp>
          <p:nvSpPr>
            <p:cNvPr id="173" name="Freeform 173"/>
            <p:cNvSpPr>
              <a:spLocks/>
            </p:cNvSpPr>
            <p:nvPr/>
          </p:nvSpPr>
          <p:spPr bwMode="gray">
            <a:xfrm>
              <a:off x="6307668" y="3263901"/>
              <a:ext cx="170957" cy="69998"/>
            </a:xfrm>
            <a:custGeom>
              <a:avLst/>
              <a:gdLst/>
              <a:ahLst/>
              <a:cxnLst>
                <a:cxn ang="0">
                  <a:pos x="14" y="46"/>
                </a:cxn>
                <a:cxn ang="0">
                  <a:pos x="12" y="42"/>
                </a:cxn>
                <a:cxn ang="0">
                  <a:pos x="8" y="42"/>
                </a:cxn>
                <a:cxn ang="0">
                  <a:pos x="0" y="40"/>
                </a:cxn>
                <a:cxn ang="0">
                  <a:pos x="2" y="34"/>
                </a:cxn>
                <a:cxn ang="0">
                  <a:pos x="18" y="34"/>
                </a:cxn>
                <a:cxn ang="0">
                  <a:pos x="31" y="32"/>
                </a:cxn>
                <a:cxn ang="0">
                  <a:pos x="41" y="26"/>
                </a:cxn>
                <a:cxn ang="0">
                  <a:pos x="53" y="26"/>
                </a:cxn>
                <a:cxn ang="0">
                  <a:pos x="53" y="18"/>
                </a:cxn>
                <a:cxn ang="0">
                  <a:pos x="69" y="10"/>
                </a:cxn>
                <a:cxn ang="0">
                  <a:pos x="69" y="4"/>
                </a:cxn>
                <a:cxn ang="0">
                  <a:pos x="85" y="6"/>
                </a:cxn>
                <a:cxn ang="0">
                  <a:pos x="87" y="0"/>
                </a:cxn>
                <a:cxn ang="0">
                  <a:pos x="107" y="8"/>
                </a:cxn>
                <a:cxn ang="0">
                  <a:pos x="117" y="8"/>
                </a:cxn>
                <a:cxn ang="0">
                  <a:pos x="119" y="12"/>
                </a:cxn>
                <a:cxn ang="0">
                  <a:pos x="121" y="20"/>
                </a:cxn>
                <a:cxn ang="0">
                  <a:pos x="127" y="24"/>
                </a:cxn>
                <a:cxn ang="0">
                  <a:pos x="117" y="28"/>
                </a:cxn>
                <a:cxn ang="0">
                  <a:pos x="111" y="34"/>
                </a:cxn>
                <a:cxn ang="0">
                  <a:pos x="109" y="40"/>
                </a:cxn>
                <a:cxn ang="0">
                  <a:pos x="103" y="44"/>
                </a:cxn>
                <a:cxn ang="0">
                  <a:pos x="89" y="50"/>
                </a:cxn>
                <a:cxn ang="0">
                  <a:pos x="77" y="52"/>
                </a:cxn>
                <a:cxn ang="0">
                  <a:pos x="67" y="48"/>
                </a:cxn>
                <a:cxn ang="0">
                  <a:pos x="51" y="50"/>
                </a:cxn>
                <a:cxn ang="0">
                  <a:pos x="41" y="46"/>
                </a:cxn>
                <a:cxn ang="0">
                  <a:pos x="41" y="40"/>
                </a:cxn>
                <a:cxn ang="0">
                  <a:pos x="26" y="40"/>
                </a:cxn>
                <a:cxn ang="0">
                  <a:pos x="24" y="46"/>
                </a:cxn>
                <a:cxn ang="0">
                  <a:pos x="14" y="46"/>
                </a:cxn>
              </a:cxnLst>
              <a:rect l="0" t="0" r="r" b="b"/>
              <a:pathLst>
                <a:path w="127" h="52">
                  <a:moveTo>
                    <a:pt x="14" y="46"/>
                  </a:moveTo>
                  <a:lnTo>
                    <a:pt x="12" y="42"/>
                  </a:lnTo>
                  <a:lnTo>
                    <a:pt x="8" y="42"/>
                  </a:lnTo>
                  <a:lnTo>
                    <a:pt x="0" y="40"/>
                  </a:lnTo>
                  <a:lnTo>
                    <a:pt x="2" y="34"/>
                  </a:lnTo>
                  <a:lnTo>
                    <a:pt x="18" y="34"/>
                  </a:lnTo>
                  <a:lnTo>
                    <a:pt x="31" y="32"/>
                  </a:lnTo>
                  <a:lnTo>
                    <a:pt x="41" y="26"/>
                  </a:lnTo>
                  <a:lnTo>
                    <a:pt x="53" y="26"/>
                  </a:lnTo>
                  <a:lnTo>
                    <a:pt x="53" y="18"/>
                  </a:lnTo>
                  <a:lnTo>
                    <a:pt x="69" y="10"/>
                  </a:lnTo>
                  <a:lnTo>
                    <a:pt x="69" y="4"/>
                  </a:lnTo>
                  <a:lnTo>
                    <a:pt x="85" y="6"/>
                  </a:lnTo>
                  <a:lnTo>
                    <a:pt x="87" y="0"/>
                  </a:lnTo>
                  <a:lnTo>
                    <a:pt x="107" y="8"/>
                  </a:lnTo>
                  <a:lnTo>
                    <a:pt x="117" y="8"/>
                  </a:lnTo>
                  <a:lnTo>
                    <a:pt x="119" y="12"/>
                  </a:lnTo>
                  <a:lnTo>
                    <a:pt x="121" y="20"/>
                  </a:lnTo>
                  <a:lnTo>
                    <a:pt x="127" y="24"/>
                  </a:lnTo>
                  <a:lnTo>
                    <a:pt x="117" y="28"/>
                  </a:lnTo>
                  <a:lnTo>
                    <a:pt x="111" y="34"/>
                  </a:lnTo>
                  <a:lnTo>
                    <a:pt x="109" y="40"/>
                  </a:lnTo>
                  <a:lnTo>
                    <a:pt x="103" y="44"/>
                  </a:lnTo>
                  <a:lnTo>
                    <a:pt x="89" y="50"/>
                  </a:lnTo>
                  <a:lnTo>
                    <a:pt x="77" y="52"/>
                  </a:lnTo>
                  <a:lnTo>
                    <a:pt x="67" y="48"/>
                  </a:lnTo>
                  <a:lnTo>
                    <a:pt x="51" y="50"/>
                  </a:lnTo>
                  <a:lnTo>
                    <a:pt x="41" y="46"/>
                  </a:lnTo>
                  <a:lnTo>
                    <a:pt x="41" y="40"/>
                  </a:lnTo>
                  <a:lnTo>
                    <a:pt x="26" y="40"/>
                  </a:lnTo>
                  <a:lnTo>
                    <a:pt x="24" y="46"/>
                  </a:lnTo>
                  <a:lnTo>
                    <a:pt x="14" y="46"/>
                  </a:lnTo>
                  <a:close/>
                </a:path>
              </a:pathLst>
            </a:custGeom>
            <a:grpFill/>
            <a:ln w="3175">
              <a:solidFill>
                <a:schemeClr val="accent3"/>
              </a:solidFill>
              <a:prstDash val="solid"/>
              <a:round/>
              <a:headEnd/>
              <a:tailEnd/>
            </a:ln>
          </p:spPr>
          <p:txBody>
            <a:bodyPr/>
            <a:lstStyle/>
            <a:p>
              <a:pPr>
                <a:defRPr/>
              </a:pPr>
              <a:endParaRPr lang="en-GB"/>
            </a:p>
          </p:txBody>
        </p:sp>
        <p:sp>
          <p:nvSpPr>
            <p:cNvPr id="174" name="Freeform 174"/>
            <p:cNvSpPr>
              <a:spLocks/>
            </p:cNvSpPr>
            <p:nvPr/>
          </p:nvSpPr>
          <p:spPr bwMode="gray">
            <a:xfrm>
              <a:off x="6411319" y="3102366"/>
              <a:ext cx="207303" cy="161534"/>
            </a:xfrm>
            <a:custGeom>
              <a:avLst/>
              <a:gdLst/>
              <a:ahLst/>
              <a:cxnLst>
                <a:cxn ang="0">
                  <a:pos x="0" y="20"/>
                </a:cxn>
                <a:cxn ang="0">
                  <a:pos x="16" y="16"/>
                </a:cxn>
                <a:cxn ang="0">
                  <a:pos x="32" y="10"/>
                </a:cxn>
                <a:cxn ang="0">
                  <a:pos x="48" y="0"/>
                </a:cxn>
                <a:cxn ang="0">
                  <a:pos x="66" y="0"/>
                </a:cxn>
                <a:cxn ang="0">
                  <a:pos x="70" y="8"/>
                </a:cxn>
                <a:cxn ang="0">
                  <a:pos x="88" y="8"/>
                </a:cxn>
                <a:cxn ang="0">
                  <a:pos x="108" y="8"/>
                </a:cxn>
                <a:cxn ang="0">
                  <a:pos x="134" y="6"/>
                </a:cxn>
                <a:cxn ang="0">
                  <a:pos x="140" y="12"/>
                </a:cxn>
                <a:cxn ang="0">
                  <a:pos x="144" y="16"/>
                </a:cxn>
                <a:cxn ang="0">
                  <a:pos x="148" y="28"/>
                </a:cxn>
                <a:cxn ang="0">
                  <a:pos x="152" y="32"/>
                </a:cxn>
                <a:cxn ang="0">
                  <a:pos x="152" y="46"/>
                </a:cxn>
                <a:cxn ang="0">
                  <a:pos x="144" y="46"/>
                </a:cxn>
                <a:cxn ang="0">
                  <a:pos x="142" y="52"/>
                </a:cxn>
                <a:cxn ang="0">
                  <a:pos x="148" y="56"/>
                </a:cxn>
                <a:cxn ang="0">
                  <a:pos x="148" y="70"/>
                </a:cxn>
                <a:cxn ang="0">
                  <a:pos x="150" y="76"/>
                </a:cxn>
                <a:cxn ang="0">
                  <a:pos x="152" y="84"/>
                </a:cxn>
                <a:cxn ang="0">
                  <a:pos x="154" y="88"/>
                </a:cxn>
                <a:cxn ang="0">
                  <a:pos x="144" y="94"/>
                </a:cxn>
                <a:cxn ang="0">
                  <a:pos x="136" y="102"/>
                </a:cxn>
                <a:cxn ang="0">
                  <a:pos x="132" y="110"/>
                </a:cxn>
                <a:cxn ang="0">
                  <a:pos x="130" y="120"/>
                </a:cxn>
                <a:cxn ang="0">
                  <a:pos x="126" y="116"/>
                </a:cxn>
                <a:cxn ang="0">
                  <a:pos x="116" y="112"/>
                </a:cxn>
                <a:cxn ang="0">
                  <a:pos x="108" y="112"/>
                </a:cxn>
                <a:cxn ang="0">
                  <a:pos x="98" y="116"/>
                </a:cxn>
                <a:cxn ang="0">
                  <a:pos x="88" y="118"/>
                </a:cxn>
                <a:cxn ang="0">
                  <a:pos x="84" y="110"/>
                </a:cxn>
                <a:cxn ang="0">
                  <a:pos x="74" y="108"/>
                </a:cxn>
                <a:cxn ang="0">
                  <a:pos x="66" y="102"/>
                </a:cxn>
                <a:cxn ang="0">
                  <a:pos x="58" y="98"/>
                </a:cxn>
                <a:cxn ang="0">
                  <a:pos x="52" y="94"/>
                </a:cxn>
                <a:cxn ang="0">
                  <a:pos x="44" y="92"/>
                </a:cxn>
                <a:cxn ang="0">
                  <a:pos x="42" y="96"/>
                </a:cxn>
                <a:cxn ang="0">
                  <a:pos x="34" y="94"/>
                </a:cxn>
                <a:cxn ang="0">
                  <a:pos x="32" y="86"/>
                </a:cxn>
                <a:cxn ang="0">
                  <a:pos x="24" y="84"/>
                </a:cxn>
                <a:cxn ang="0">
                  <a:pos x="12" y="78"/>
                </a:cxn>
                <a:cxn ang="0">
                  <a:pos x="8" y="70"/>
                </a:cxn>
                <a:cxn ang="0">
                  <a:pos x="8" y="46"/>
                </a:cxn>
                <a:cxn ang="0">
                  <a:pos x="0" y="42"/>
                </a:cxn>
                <a:cxn ang="0">
                  <a:pos x="4" y="30"/>
                </a:cxn>
                <a:cxn ang="0">
                  <a:pos x="0" y="20"/>
                </a:cxn>
              </a:cxnLst>
              <a:rect l="0" t="0" r="r" b="b"/>
              <a:pathLst>
                <a:path w="154" h="120">
                  <a:moveTo>
                    <a:pt x="0" y="20"/>
                  </a:moveTo>
                  <a:lnTo>
                    <a:pt x="16" y="16"/>
                  </a:lnTo>
                  <a:lnTo>
                    <a:pt x="32" y="10"/>
                  </a:lnTo>
                  <a:lnTo>
                    <a:pt x="48" y="0"/>
                  </a:lnTo>
                  <a:lnTo>
                    <a:pt x="66" y="0"/>
                  </a:lnTo>
                  <a:lnTo>
                    <a:pt x="70" y="8"/>
                  </a:lnTo>
                  <a:lnTo>
                    <a:pt x="88" y="8"/>
                  </a:lnTo>
                  <a:lnTo>
                    <a:pt x="108" y="8"/>
                  </a:lnTo>
                  <a:lnTo>
                    <a:pt x="134" y="6"/>
                  </a:lnTo>
                  <a:lnTo>
                    <a:pt x="140" y="12"/>
                  </a:lnTo>
                  <a:lnTo>
                    <a:pt x="144" y="16"/>
                  </a:lnTo>
                  <a:lnTo>
                    <a:pt x="148" y="28"/>
                  </a:lnTo>
                  <a:lnTo>
                    <a:pt x="152" y="32"/>
                  </a:lnTo>
                  <a:lnTo>
                    <a:pt x="152" y="46"/>
                  </a:lnTo>
                  <a:lnTo>
                    <a:pt x="144" y="46"/>
                  </a:lnTo>
                  <a:lnTo>
                    <a:pt x="142" y="52"/>
                  </a:lnTo>
                  <a:lnTo>
                    <a:pt x="148" y="56"/>
                  </a:lnTo>
                  <a:lnTo>
                    <a:pt x="148" y="70"/>
                  </a:lnTo>
                  <a:lnTo>
                    <a:pt x="150" y="76"/>
                  </a:lnTo>
                  <a:lnTo>
                    <a:pt x="152" y="84"/>
                  </a:lnTo>
                  <a:lnTo>
                    <a:pt x="154" y="88"/>
                  </a:lnTo>
                  <a:lnTo>
                    <a:pt x="144" y="94"/>
                  </a:lnTo>
                  <a:lnTo>
                    <a:pt x="136" y="102"/>
                  </a:lnTo>
                  <a:lnTo>
                    <a:pt x="132" y="110"/>
                  </a:lnTo>
                  <a:lnTo>
                    <a:pt x="130" y="120"/>
                  </a:lnTo>
                  <a:lnTo>
                    <a:pt x="126" y="116"/>
                  </a:lnTo>
                  <a:lnTo>
                    <a:pt x="116" y="112"/>
                  </a:lnTo>
                  <a:lnTo>
                    <a:pt x="108" y="112"/>
                  </a:lnTo>
                  <a:lnTo>
                    <a:pt x="98" y="116"/>
                  </a:lnTo>
                  <a:lnTo>
                    <a:pt x="88" y="118"/>
                  </a:lnTo>
                  <a:lnTo>
                    <a:pt x="84" y="110"/>
                  </a:lnTo>
                  <a:lnTo>
                    <a:pt x="74" y="108"/>
                  </a:lnTo>
                  <a:lnTo>
                    <a:pt x="66" y="102"/>
                  </a:lnTo>
                  <a:lnTo>
                    <a:pt x="58" y="98"/>
                  </a:lnTo>
                  <a:lnTo>
                    <a:pt x="52" y="94"/>
                  </a:lnTo>
                  <a:lnTo>
                    <a:pt x="44" y="92"/>
                  </a:lnTo>
                  <a:lnTo>
                    <a:pt x="42" y="96"/>
                  </a:lnTo>
                  <a:lnTo>
                    <a:pt x="34" y="94"/>
                  </a:lnTo>
                  <a:lnTo>
                    <a:pt x="32" y="86"/>
                  </a:lnTo>
                  <a:lnTo>
                    <a:pt x="24" y="84"/>
                  </a:lnTo>
                  <a:lnTo>
                    <a:pt x="12" y="78"/>
                  </a:lnTo>
                  <a:lnTo>
                    <a:pt x="8" y="70"/>
                  </a:lnTo>
                  <a:lnTo>
                    <a:pt x="8" y="46"/>
                  </a:lnTo>
                  <a:lnTo>
                    <a:pt x="0" y="42"/>
                  </a:lnTo>
                  <a:lnTo>
                    <a:pt x="4" y="30"/>
                  </a:lnTo>
                  <a:lnTo>
                    <a:pt x="0" y="20"/>
                  </a:lnTo>
                  <a:close/>
                </a:path>
              </a:pathLst>
            </a:custGeom>
            <a:grpFill/>
            <a:ln w="3175">
              <a:solidFill>
                <a:schemeClr val="accent3"/>
              </a:solidFill>
              <a:prstDash val="solid"/>
              <a:round/>
              <a:headEnd/>
              <a:tailEnd/>
            </a:ln>
          </p:spPr>
          <p:txBody>
            <a:bodyPr/>
            <a:lstStyle/>
            <a:p>
              <a:pPr>
                <a:defRPr/>
              </a:pPr>
              <a:endParaRPr lang="en-GB"/>
            </a:p>
          </p:txBody>
        </p:sp>
        <p:sp>
          <p:nvSpPr>
            <p:cNvPr id="175" name="Freeform 175"/>
            <p:cNvSpPr>
              <a:spLocks/>
            </p:cNvSpPr>
            <p:nvPr/>
          </p:nvSpPr>
          <p:spPr bwMode="gray">
            <a:xfrm>
              <a:off x="6454395" y="3277362"/>
              <a:ext cx="134612" cy="75383"/>
            </a:xfrm>
            <a:custGeom>
              <a:avLst/>
              <a:gdLst/>
              <a:ahLst/>
              <a:cxnLst>
                <a:cxn ang="0">
                  <a:pos x="0" y="30"/>
                </a:cxn>
                <a:cxn ang="0">
                  <a:pos x="2" y="24"/>
                </a:cxn>
                <a:cxn ang="0">
                  <a:pos x="8" y="18"/>
                </a:cxn>
                <a:cxn ang="0">
                  <a:pos x="18" y="14"/>
                </a:cxn>
                <a:cxn ang="0">
                  <a:pos x="34" y="16"/>
                </a:cxn>
                <a:cxn ang="0">
                  <a:pos x="38" y="10"/>
                </a:cxn>
                <a:cxn ang="0">
                  <a:pos x="46" y="10"/>
                </a:cxn>
                <a:cxn ang="0">
                  <a:pos x="52" y="6"/>
                </a:cxn>
                <a:cxn ang="0">
                  <a:pos x="62" y="6"/>
                </a:cxn>
                <a:cxn ang="0">
                  <a:pos x="64" y="4"/>
                </a:cxn>
                <a:cxn ang="0">
                  <a:pos x="70" y="0"/>
                </a:cxn>
                <a:cxn ang="0">
                  <a:pos x="90" y="4"/>
                </a:cxn>
                <a:cxn ang="0">
                  <a:pos x="96" y="8"/>
                </a:cxn>
                <a:cxn ang="0">
                  <a:pos x="100" y="14"/>
                </a:cxn>
                <a:cxn ang="0">
                  <a:pos x="92" y="22"/>
                </a:cxn>
                <a:cxn ang="0">
                  <a:pos x="82" y="36"/>
                </a:cxn>
                <a:cxn ang="0">
                  <a:pos x="68" y="50"/>
                </a:cxn>
                <a:cxn ang="0">
                  <a:pos x="48" y="50"/>
                </a:cxn>
                <a:cxn ang="0">
                  <a:pos x="40" y="54"/>
                </a:cxn>
                <a:cxn ang="0">
                  <a:pos x="22" y="56"/>
                </a:cxn>
                <a:cxn ang="0">
                  <a:pos x="10" y="46"/>
                </a:cxn>
                <a:cxn ang="0">
                  <a:pos x="2" y="38"/>
                </a:cxn>
                <a:cxn ang="0">
                  <a:pos x="0" y="30"/>
                </a:cxn>
              </a:cxnLst>
              <a:rect l="0" t="0" r="r" b="b"/>
              <a:pathLst>
                <a:path w="100" h="56">
                  <a:moveTo>
                    <a:pt x="0" y="30"/>
                  </a:moveTo>
                  <a:lnTo>
                    <a:pt x="2" y="24"/>
                  </a:lnTo>
                  <a:lnTo>
                    <a:pt x="8" y="18"/>
                  </a:lnTo>
                  <a:lnTo>
                    <a:pt x="18" y="14"/>
                  </a:lnTo>
                  <a:lnTo>
                    <a:pt x="34" y="16"/>
                  </a:lnTo>
                  <a:lnTo>
                    <a:pt x="38" y="10"/>
                  </a:lnTo>
                  <a:lnTo>
                    <a:pt x="46" y="10"/>
                  </a:lnTo>
                  <a:lnTo>
                    <a:pt x="52" y="6"/>
                  </a:lnTo>
                  <a:lnTo>
                    <a:pt x="62" y="6"/>
                  </a:lnTo>
                  <a:lnTo>
                    <a:pt x="64" y="4"/>
                  </a:lnTo>
                  <a:lnTo>
                    <a:pt x="70" y="0"/>
                  </a:lnTo>
                  <a:lnTo>
                    <a:pt x="90" y="4"/>
                  </a:lnTo>
                  <a:lnTo>
                    <a:pt x="96" y="8"/>
                  </a:lnTo>
                  <a:lnTo>
                    <a:pt x="100" y="14"/>
                  </a:lnTo>
                  <a:lnTo>
                    <a:pt x="92" y="22"/>
                  </a:lnTo>
                  <a:lnTo>
                    <a:pt x="82" y="36"/>
                  </a:lnTo>
                  <a:lnTo>
                    <a:pt x="68" y="50"/>
                  </a:lnTo>
                  <a:lnTo>
                    <a:pt x="48" y="50"/>
                  </a:lnTo>
                  <a:lnTo>
                    <a:pt x="40" y="54"/>
                  </a:lnTo>
                  <a:lnTo>
                    <a:pt x="22" y="56"/>
                  </a:lnTo>
                  <a:lnTo>
                    <a:pt x="10" y="46"/>
                  </a:lnTo>
                  <a:lnTo>
                    <a:pt x="2" y="38"/>
                  </a:lnTo>
                  <a:lnTo>
                    <a:pt x="0" y="30"/>
                  </a:lnTo>
                  <a:close/>
                </a:path>
              </a:pathLst>
            </a:custGeom>
            <a:grpFill/>
            <a:ln w="3175">
              <a:solidFill>
                <a:schemeClr val="accent3"/>
              </a:solidFill>
              <a:prstDash val="solid"/>
              <a:round/>
              <a:headEnd/>
              <a:tailEnd/>
            </a:ln>
          </p:spPr>
          <p:txBody>
            <a:bodyPr/>
            <a:lstStyle/>
            <a:p>
              <a:pPr>
                <a:defRPr/>
              </a:pPr>
              <a:endParaRPr lang="en-GB"/>
            </a:p>
          </p:txBody>
        </p:sp>
        <p:sp>
          <p:nvSpPr>
            <p:cNvPr id="176" name="Freeform 176"/>
            <p:cNvSpPr>
              <a:spLocks/>
            </p:cNvSpPr>
            <p:nvPr/>
          </p:nvSpPr>
          <p:spPr bwMode="gray">
            <a:xfrm>
              <a:off x="6387089" y="3317745"/>
              <a:ext cx="69998" cy="40384"/>
            </a:xfrm>
            <a:custGeom>
              <a:avLst/>
              <a:gdLst/>
              <a:ahLst/>
              <a:cxnLst>
                <a:cxn ang="0">
                  <a:pos x="10" y="28"/>
                </a:cxn>
                <a:cxn ang="0">
                  <a:pos x="20" y="30"/>
                </a:cxn>
                <a:cxn ang="0">
                  <a:pos x="32" y="28"/>
                </a:cxn>
                <a:cxn ang="0">
                  <a:pos x="38" y="22"/>
                </a:cxn>
                <a:cxn ang="0">
                  <a:pos x="44" y="16"/>
                </a:cxn>
                <a:cxn ang="0">
                  <a:pos x="52" y="8"/>
                </a:cxn>
                <a:cxn ang="0">
                  <a:pos x="50" y="0"/>
                </a:cxn>
                <a:cxn ang="0">
                  <a:pos x="44" y="4"/>
                </a:cxn>
                <a:cxn ang="0">
                  <a:pos x="30" y="10"/>
                </a:cxn>
                <a:cxn ang="0">
                  <a:pos x="18" y="12"/>
                </a:cxn>
                <a:cxn ang="0">
                  <a:pos x="8" y="8"/>
                </a:cxn>
                <a:cxn ang="0">
                  <a:pos x="2" y="16"/>
                </a:cxn>
                <a:cxn ang="0">
                  <a:pos x="0" y="24"/>
                </a:cxn>
                <a:cxn ang="0">
                  <a:pos x="10" y="28"/>
                </a:cxn>
              </a:cxnLst>
              <a:rect l="0" t="0" r="r" b="b"/>
              <a:pathLst>
                <a:path w="52" h="30">
                  <a:moveTo>
                    <a:pt x="10" y="28"/>
                  </a:moveTo>
                  <a:lnTo>
                    <a:pt x="20" y="30"/>
                  </a:lnTo>
                  <a:lnTo>
                    <a:pt x="32" y="28"/>
                  </a:lnTo>
                  <a:lnTo>
                    <a:pt x="38" y="22"/>
                  </a:lnTo>
                  <a:lnTo>
                    <a:pt x="44" y="16"/>
                  </a:lnTo>
                  <a:lnTo>
                    <a:pt x="52" y="8"/>
                  </a:lnTo>
                  <a:lnTo>
                    <a:pt x="50" y="0"/>
                  </a:lnTo>
                  <a:lnTo>
                    <a:pt x="44" y="4"/>
                  </a:lnTo>
                  <a:lnTo>
                    <a:pt x="30" y="10"/>
                  </a:lnTo>
                  <a:lnTo>
                    <a:pt x="18" y="12"/>
                  </a:lnTo>
                  <a:lnTo>
                    <a:pt x="8" y="8"/>
                  </a:lnTo>
                  <a:lnTo>
                    <a:pt x="2" y="16"/>
                  </a:lnTo>
                  <a:lnTo>
                    <a:pt x="0" y="24"/>
                  </a:lnTo>
                  <a:lnTo>
                    <a:pt x="10" y="28"/>
                  </a:lnTo>
                  <a:close/>
                </a:path>
              </a:pathLst>
            </a:custGeom>
            <a:grpFill/>
            <a:ln w="3175">
              <a:solidFill>
                <a:schemeClr val="accent3"/>
              </a:solidFill>
              <a:prstDash val="solid"/>
              <a:round/>
              <a:headEnd/>
              <a:tailEnd/>
            </a:ln>
          </p:spPr>
          <p:txBody>
            <a:bodyPr/>
            <a:lstStyle/>
            <a:p>
              <a:pPr>
                <a:defRPr/>
              </a:pPr>
              <a:endParaRPr lang="en-GB"/>
            </a:p>
          </p:txBody>
        </p:sp>
        <p:sp>
          <p:nvSpPr>
            <p:cNvPr id="177" name="Freeform 177"/>
            <p:cNvSpPr>
              <a:spLocks/>
            </p:cNvSpPr>
            <p:nvPr/>
          </p:nvSpPr>
          <p:spPr bwMode="gray">
            <a:xfrm>
              <a:off x="6395166" y="3328514"/>
              <a:ext cx="121151" cy="99613"/>
            </a:xfrm>
            <a:custGeom>
              <a:avLst/>
              <a:gdLst/>
              <a:ahLst/>
              <a:cxnLst>
                <a:cxn ang="0">
                  <a:pos x="84" y="16"/>
                </a:cxn>
                <a:cxn ang="0">
                  <a:pos x="86" y="24"/>
                </a:cxn>
                <a:cxn ang="0">
                  <a:pos x="90" y="30"/>
                </a:cxn>
                <a:cxn ang="0">
                  <a:pos x="86" y="34"/>
                </a:cxn>
                <a:cxn ang="0">
                  <a:pos x="70" y="32"/>
                </a:cxn>
                <a:cxn ang="0">
                  <a:pos x="54" y="30"/>
                </a:cxn>
                <a:cxn ang="0">
                  <a:pos x="48" y="28"/>
                </a:cxn>
                <a:cxn ang="0">
                  <a:pos x="36" y="30"/>
                </a:cxn>
                <a:cxn ang="0">
                  <a:pos x="38" y="38"/>
                </a:cxn>
                <a:cxn ang="0">
                  <a:pos x="42" y="50"/>
                </a:cxn>
                <a:cxn ang="0">
                  <a:pos x="46" y="56"/>
                </a:cxn>
                <a:cxn ang="0">
                  <a:pos x="56" y="64"/>
                </a:cxn>
                <a:cxn ang="0">
                  <a:pos x="62" y="68"/>
                </a:cxn>
                <a:cxn ang="0">
                  <a:pos x="60" y="74"/>
                </a:cxn>
                <a:cxn ang="0">
                  <a:pos x="48" y="64"/>
                </a:cxn>
                <a:cxn ang="0">
                  <a:pos x="36" y="56"/>
                </a:cxn>
                <a:cxn ang="0">
                  <a:pos x="28" y="48"/>
                </a:cxn>
                <a:cxn ang="0">
                  <a:pos x="24" y="40"/>
                </a:cxn>
                <a:cxn ang="0">
                  <a:pos x="22" y="32"/>
                </a:cxn>
                <a:cxn ang="0">
                  <a:pos x="16" y="32"/>
                </a:cxn>
                <a:cxn ang="0">
                  <a:pos x="8" y="36"/>
                </a:cxn>
                <a:cxn ang="0">
                  <a:pos x="0" y="32"/>
                </a:cxn>
                <a:cxn ang="0">
                  <a:pos x="0" y="24"/>
                </a:cxn>
                <a:cxn ang="0">
                  <a:pos x="4" y="20"/>
                </a:cxn>
                <a:cxn ang="0">
                  <a:pos x="8" y="22"/>
                </a:cxn>
                <a:cxn ang="0">
                  <a:pos x="14" y="22"/>
                </a:cxn>
                <a:cxn ang="0">
                  <a:pos x="26" y="20"/>
                </a:cxn>
                <a:cxn ang="0">
                  <a:pos x="32" y="14"/>
                </a:cxn>
                <a:cxn ang="0">
                  <a:pos x="38" y="8"/>
                </a:cxn>
                <a:cxn ang="0">
                  <a:pos x="46" y="0"/>
                </a:cxn>
                <a:cxn ang="0">
                  <a:pos x="54" y="8"/>
                </a:cxn>
                <a:cxn ang="0">
                  <a:pos x="66" y="18"/>
                </a:cxn>
                <a:cxn ang="0">
                  <a:pos x="74" y="18"/>
                </a:cxn>
                <a:cxn ang="0">
                  <a:pos x="84" y="16"/>
                </a:cxn>
              </a:cxnLst>
              <a:rect l="0" t="0" r="r" b="b"/>
              <a:pathLst>
                <a:path w="90" h="74">
                  <a:moveTo>
                    <a:pt x="84" y="16"/>
                  </a:moveTo>
                  <a:lnTo>
                    <a:pt x="86" y="24"/>
                  </a:lnTo>
                  <a:lnTo>
                    <a:pt x="90" y="30"/>
                  </a:lnTo>
                  <a:lnTo>
                    <a:pt x="86" y="34"/>
                  </a:lnTo>
                  <a:lnTo>
                    <a:pt x="70" y="32"/>
                  </a:lnTo>
                  <a:lnTo>
                    <a:pt x="54" y="30"/>
                  </a:lnTo>
                  <a:lnTo>
                    <a:pt x="48" y="28"/>
                  </a:lnTo>
                  <a:lnTo>
                    <a:pt x="36" y="30"/>
                  </a:lnTo>
                  <a:lnTo>
                    <a:pt x="38" y="38"/>
                  </a:lnTo>
                  <a:lnTo>
                    <a:pt x="42" y="50"/>
                  </a:lnTo>
                  <a:lnTo>
                    <a:pt x="46" y="56"/>
                  </a:lnTo>
                  <a:lnTo>
                    <a:pt x="56" y="64"/>
                  </a:lnTo>
                  <a:lnTo>
                    <a:pt x="62" y="68"/>
                  </a:lnTo>
                  <a:lnTo>
                    <a:pt x="60" y="74"/>
                  </a:lnTo>
                  <a:lnTo>
                    <a:pt x="48" y="64"/>
                  </a:lnTo>
                  <a:lnTo>
                    <a:pt x="36" y="56"/>
                  </a:lnTo>
                  <a:lnTo>
                    <a:pt x="28" y="48"/>
                  </a:lnTo>
                  <a:lnTo>
                    <a:pt x="24" y="40"/>
                  </a:lnTo>
                  <a:lnTo>
                    <a:pt x="22" y="32"/>
                  </a:lnTo>
                  <a:lnTo>
                    <a:pt x="16" y="32"/>
                  </a:lnTo>
                  <a:lnTo>
                    <a:pt x="8" y="36"/>
                  </a:lnTo>
                  <a:lnTo>
                    <a:pt x="0" y="32"/>
                  </a:lnTo>
                  <a:lnTo>
                    <a:pt x="0" y="24"/>
                  </a:lnTo>
                  <a:lnTo>
                    <a:pt x="4" y="20"/>
                  </a:lnTo>
                  <a:lnTo>
                    <a:pt x="8" y="22"/>
                  </a:lnTo>
                  <a:lnTo>
                    <a:pt x="14" y="22"/>
                  </a:lnTo>
                  <a:lnTo>
                    <a:pt x="26" y="20"/>
                  </a:lnTo>
                  <a:lnTo>
                    <a:pt x="32" y="14"/>
                  </a:lnTo>
                  <a:lnTo>
                    <a:pt x="38" y="8"/>
                  </a:lnTo>
                  <a:lnTo>
                    <a:pt x="46" y="0"/>
                  </a:lnTo>
                  <a:lnTo>
                    <a:pt x="54" y="8"/>
                  </a:lnTo>
                  <a:lnTo>
                    <a:pt x="66" y="18"/>
                  </a:lnTo>
                  <a:lnTo>
                    <a:pt x="74" y="18"/>
                  </a:lnTo>
                  <a:lnTo>
                    <a:pt x="84" y="16"/>
                  </a:lnTo>
                  <a:close/>
                </a:path>
              </a:pathLst>
            </a:custGeom>
            <a:grpFill/>
            <a:ln w="3175">
              <a:solidFill>
                <a:schemeClr val="accent3"/>
              </a:solidFill>
              <a:prstDash val="solid"/>
              <a:round/>
              <a:headEnd/>
              <a:tailEnd/>
            </a:ln>
          </p:spPr>
          <p:txBody>
            <a:bodyPr/>
            <a:lstStyle/>
            <a:p>
              <a:pPr>
                <a:defRPr/>
              </a:pPr>
              <a:endParaRPr lang="en-GB"/>
            </a:p>
          </p:txBody>
        </p:sp>
        <p:sp>
          <p:nvSpPr>
            <p:cNvPr id="178" name="Freeform 178"/>
            <p:cNvSpPr>
              <a:spLocks/>
            </p:cNvSpPr>
            <p:nvPr/>
          </p:nvSpPr>
          <p:spPr bwMode="gray">
            <a:xfrm>
              <a:off x="6443626" y="3366206"/>
              <a:ext cx="80767" cy="69998"/>
            </a:xfrm>
            <a:custGeom>
              <a:avLst/>
              <a:gdLst/>
              <a:ahLst/>
              <a:cxnLst>
                <a:cxn ang="0">
                  <a:pos x="0" y="2"/>
                </a:cxn>
                <a:cxn ang="0">
                  <a:pos x="12" y="0"/>
                </a:cxn>
                <a:cxn ang="0">
                  <a:pos x="26" y="2"/>
                </a:cxn>
                <a:cxn ang="0">
                  <a:pos x="50" y="6"/>
                </a:cxn>
                <a:cxn ang="0">
                  <a:pos x="56" y="6"/>
                </a:cxn>
                <a:cxn ang="0">
                  <a:pos x="58" y="14"/>
                </a:cxn>
                <a:cxn ang="0">
                  <a:pos x="54" y="18"/>
                </a:cxn>
                <a:cxn ang="0">
                  <a:pos x="60" y="26"/>
                </a:cxn>
                <a:cxn ang="0">
                  <a:pos x="52" y="32"/>
                </a:cxn>
                <a:cxn ang="0">
                  <a:pos x="50" y="40"/>
                </a:cxn>
                <a:cxn ang="0">
                  <a:pos x="44" y="40"/>
                </a:cxn>
                <a:cxn ang="0">
                  <a:pos x="42" y="52"/>
                </a:cxn>
                <a:cxn ang="0">
                  <a:pos x="34" y="46"/>
                </a:cxn>
                <a:cxn ang="0">
                  <a:pos x="26" y="40"/>
                </a:cxn>
                <a:cxn ang="0">
                  <a:pos x="16" y="32"/>
                </a:cxn>
                <a:cxn ang="0">
                  <a:pos x="10" y="28"/>
                </a:cxn>
                <a:cxn ang="0">
                  <a:pos x="6" y="22"/>
                </a:cxn>
                <a:cxn ang="0">
                  <a:pos x="2" y="10"/>
                </a:cxn>
                <a:cxn ang="0">
                  <a:pos x="0" y="2"/>
                </a:cxn>
              </a:cxnLst>
              <a:rect l="0" t="0" r="r" b="b"/>
              <a:pathLst>
                <a:path w="60" h="52">
                  <a:moveTo>
                    <a:pt x="0" y="2"/>
                  </a:moveTo>
                  <a:lnTo>
                    <a:pt x="12" y="0"/>
                  </a:lnTo>
                  <a:lnTo>
                    <a:pt x="26" y="2"/>
                  </a:lnTo>
                  <a:lnTo>
                    <a:pt x="50" y="6"/>
                  </a:lnTo>
                  <a:lnTo>
                    <a:pt x="56" y="6"/>
                  </a:lnTo>
                  <a:lnTo>
                    <a:pt x="58" y="14"/>
                  </a:lnTo>
                  <a:lnTo>
                    <a:pt x="54" y="18"/>
                  </a:lnTo>
                  <a:lnTo>
                    <a:pt x="60" y="26"/>
                  </a:lnTo>
                  <a:lnTo>
                    <a:pt x="52" y="32"/>
                  </a:lnTo>
                  <a:lnTo>
                    <a:pt x="50" y="40"/>
                  </a:lnTo>
                  <a:lnTo>
                    <a:pt x="44" y="40"/>
                  </a:lnTo>
                  <a:lnTo>
                    <a:pt x="42" y="52"/>
                  </a:lnTo>
                  <a:lnTo>
                    <a:pt x="34" y="46"/>
                  </a:lnTo>
                  <a:lnTo>
                    <a:pt x="26" y="40"/>
                  </a:lnTo>
                  <a:lnTo>
                    <a:pt x="16" y="32"/>
                  </a:lnTo>
                  <a:lnTo>
                    <a:pt x="10" y="28"/>
                  </a:lnTo>
                  <a:lnTo>
                    <a:pt x="6" y="22"/>
                  </a:lnTo>
                  <a:lnTo>
                    <a:pt x="2" y="10"/>
                  </a:lnTo>
                  <a:lnTo>
                    <a:pt x="0" y="2"/>
                  </a:lnTo>
                  <a:close/>
                </a:path>
              </a:pathLst>
            </a:custGeom>
            <a:grpFill/>
            <a:ln w="3175">
              <a:solidFill>
                <a:schemeClr val="accent3"/>
              </a:solidFill>
              <a:prstDash val="solid"/>
              <a:round/>
              <a:headEnd/>
              <a:tailEnd/>
            </a:ln>
          </p:spPr>
          <p:txBody>
            <a:bodyPr/>
            <a:lstStyle/>
            <a:p>
              <a:pPr>
                <a:defRPr/>
              </a:pPr>
              <a:endParaRPr lang="en-GB"/>
            </a:p>
          </p:txBody>
        </p:sp>
        <p:sp>
          <p:nvSpPr>
            <p:cNvPr id="179" name="Freeform 179"/>
            <p:cNvSpPr>
              <a:spLocks/>
            </p:cNvSpPr>
            <p:nvPr/>
          </p:nvSpPr>
          <p:spPr bwMode="gray">
            <a:xfrm>
              <a:off x="6500163" y="3344668"/>
              <a:ext cx="94228" cy="104997"/>
            </a:xfrm>
            <a:custGeom>
              <a:avLst/>
              <a:gdLst/>
              <a:ahLst/>
              <a:cxnLst>
                <a:cxn ang="0">
                  <a:pos x="14" y="78"/>
                </a:cxn>
                <a:cxn ang="0">
                  <a:pos x="6" y="72"/>
                </a:cxn>
                <a:cxn ang="0">
                  <a:pos x="0" y="68"/>
                </a:cxn>
                <a:cxn ang="0">
                  <a:pos x="2" y="56"/>
                </a:cxn>
                <a:cxn ang="0">
                  <a:pos x="8" y="56"/>
                </a:cxn>
                <a:cxn ang="0">
                  <a:pos x="10" y="48"/>
                </a:cxn>
                <a:cxn ang="0">
                  <a:pos x="18" y="42"/>
                </a:cxn>
                <a:cxn ang="0">
                  <a:pos x="12" y="34"/>
                </a:cxn>
                <a:cxn ang="0">
                  <a:pos x="16" y="30"/>
                </a:cxn>
                <a:cxn ang="0">
                  <a:pos x="14" y="22"/>
                </a:cxn>
                <a:cxn ang="0">
                  <a:pos x="8" y="22"/>
                </a:cxn>
                <a:cxn ang="0">
                  <a:pos x="12" y="18"/>
                </a:cxn>
                <a:cxn ang="0">
                  <a:pos x="6" y="4"/>
                </a:cxn>
                <a:cxn ang="0">
                  <a:pos x="14" y="0"/>
                </a:cxn>
                <a:cxn ang="0">
                  <a:pos x="34" y="0"/>
                </a:cxn>
                <a:cxn ang="0">
                  <a:pos x="36" y="8"/>
                </a:cxn>
                <a:cxn ang="0">
                  <a:pos x="42" y="16"/>
                </a:cxn>
                <a:cxn ang="0">
                  <a:pos x="50" y="28"/>
                </a:cxn>
                <a:cxn ang="0">
                  <a:pos x="66" y="30"/>
                </a:cxn>
                <a:cxn ang="0">
                  <a:pos x="66" y="40"/>
                </a:cxn>
                <a:cxn ang="0">
                  <a:pos x="60" y="44"/>
                </a:cxn>
                <a:cxn ang="0">
                  <a:pos x="66" y="52"/>
                </a:cxn>
                <a:cxn ang="0">
                  <a:pos x="70" y="58"/>
                </a:cxn>
                <a:cxn ang="0">
                  <a:pos x="64" y="70"/>
                </a:cxn>
                <a:cxn ang="0">
                  <a:pos x="54" y="72"/>
                </a:cxn>
                <a:cxn ang="0">
                  <a:pos x="44" y="76"/>
                </a:cxn>
                <a:cxn ang="0">
                  <a:pos x="36" y="76"/>
                </a:cxn>
                <a:cxn ang="0">
                  <a:pos x="28" y="70"/>
                </a:cxn>
                <a:cxn ang="0">
                  <a:pos x="20" y="68"/>
                </a:cxn>
                <a:cxn ang="0">
                  <a:pos x="16" y="72"/>
                </a:cxn>
                <a:cxn ang="0">
                  <a:pos x="14" y="78"/>
                </a:cxn>
              </a:cxnLst>
              <a:rect l="0" t="0" r="r" b="b"/>
              <a:pathLst>
                <a:path w="70" h="78">
                  <a:moveTo>
                    <a:pt x="14" y="78"/>
                  </a:moveTo>
                  <a:lnTo>
                    <a:pt x="6" y="72"/>
                  </a:lnTo>
                  <a:lnTo>
                    <a:pt x="0" y="68"/>
                  </a:lnTo>
                  <a:lnTo>
                    <a:pt x="2" y="56"/>
                  </a:lnTo>
                  <a:lnTo>
                    <a:pt x="8" y="56"/>
                  </a:lnTo>
                  <a:lnTo>
                    <a:pt x="10" y="48"/>
                  </a:lnTo>
                  <a:lnTo>
                    <a:pt x="18" y="42"/>
                  </a:lnTo>
                  <a:lnTo>
                    <a:pt x="12" y="34"/>
                  </a:lnTo>
                  <a:lnTo>
                    <a:pt x="16" y="30"/>
                  </a:lnTo>
                  <a:lnTo>
                    <a:pt x="14" y="22"/>
                  </a:lnTo>
                  <a:lnTo>
                    <a:pt x="8" y="22"/>
                  </a:lnTo>
                  <a:lnTo>
                    <a:pt x="12" y="18"/>
                  </a:lnTo>
                  <a:lnTo>
                    <a:pt x="6" y="4"/>
                  </a:lnTo>
                  <a:lnTo>
                    <a:pt x="14" y="0"/>
                  </a:lnTo>
                  <a:lnTo>
                    <a:pt x="34" y="0"/>
                  </a:lnTo>
                  <a:lnTo>
                    <a:pt x="36" y="8"/>
                  </a:lnTo>
                  <a:lnTo>
                    <a:pt x="42" y="16"/>
                  </a:lnTo>
                  <a:lnTo>
                    <a:pt x="50" y="28"/>
                  </a:lnTo>
                  <a:lnTo>
                    <a:pt x="66" y="30"/>
                  </a:lnTo>
                  <a:lnTo>
                    <a:pt x="66" y="40"/>
                  </a:lnTo>
                  <a:lnTo>
                    <a:pt x="60" y="44"/>
                  </a:lnTo>
                  <a:lnTo>
                    <a:pt x="66" y="52"/>
                  </a:lnTo>
                  <a:lnTo>
                    <a:pt x="70" y="58"/>
                  </a:lnTo>
                  <a:lnTo>
                    <a:pt x="64" y="70"/>
                  </a:lnTo>
                  <a:lnTo>
                    <a:pt x="54" y="72"/>
                  </a:lnTo>
                  <a:lnTo>
                    <a:pt x="44" y="76"/>
                  </a:lnTo>
                  <a:lnTo>
                    <a:pt x="36" y="76"/>
                  </a:lnTo>
                  <a:lnTo>
                    <a:pt x="28" y="70"/>
                  </a:lnTo>
                  <a:lnTo>
                    <a:pt x="20" y="68"/>
                  </a:lnTo>
                  <a:lnTo>
                    <a:pt x="16" y="72"/>
                  </a:lnTo>
                  <a:lnTo>
                    <a:pt x="14" y="78"/>
                  </a:lnTo>
                  <a:close/>
                </a:path>
              </a:pathLst>
            </a:custGeom>
            <a:grpFill/>
            <a:ln w="3175">
              <a:solidFill>
                <a:schemeClr val="accent3"/>
              </a:solidFill>
              <a:prstDash val="solid"/>
              <a:round/>
              <a:headEnd/>
              <a:tailEnd/>
            </a:ln>
          </p:spPr>
          <p:txBody>
            <a:bodyPr/>
            <a:lstStyle/>
            <a:p>
              <a:pPr>
                <a:defRPr/>
              </a:pPr>
              <a:endParaRPr lang="en-GB"/>
            </a:p>
          </p:txBody>
        </p:sp>
        <p:sp>
          <p:nvSpPr>
            <p:cNvPr id="180" name="Freeform 180"/>
            <p:cNvSpPr>
              <a:spLocks/>
            </p:cNvSpPr>
            <p:nvPr/>
          </p:nvSpPr>
          <p:spPr bwMode="gray">
            <a:xfrm>
              <a:off x="6545931" y="3438896"/>
              <a:ext cx="53845" cy="43076"/>
            </a:xfrm>
            <a:custGeom>
              <a:avLst/>
              <a:gdLst/>
              <a:ahLst/>
              <a:cxnLst>
                <a:cxn ang="0">
                  <a:pos x="30" y="0"/>
                </a:cxn>
                <a:cxn ang="0">
                  <a:pos x="32" y="8"/>
                </a:cxn>
                <a:cxn ang="0">
                  <a:pos x="38" y="14"/>
                </a:cxn>
                <a:cxn ang="0">
                  <a:pos x="40" y="20"/>
                </a:cxn>
                <a:cxn ang="0">
                  <a:pos x="32" y="26"/>
                </a:cxn>
                <a:cxn ang="0">
                  <a:pos x="20" y="28"/>
                </a:cxn>
                <a:cxn ang="0">
                  <a:pos x="6" y="32"/>
                </a:cxn>
                <a:cxn ang="0">
                  <a:pos x="0" y="20"/>
                </a:cxn>
                <a:cxn ang="0">
                  <a:pos x="2" y="6"/>
                </a:cxn>
                <a:cxn ang="0">
                  <a:pos x="10" y="6"/>
                </a:cxn>
                <a:cxn ang="0">
                  <a:pos x="20" y="2"/>
                </a:cxn>
                <a:cxn ang="0">
                  <a:pos x="30" y="0"/>
                </a:cxn>
              </a:cxnLst>
              <a:rect l="0" t="0" r="r" b="b"/>
              <a:pathLst>
                <a:path w="40" h="32">
                  <a:moveTo>
                    <a:pt x="30" y="0"/>
                  </a:moveTo>
                  <a:lnTo>
                    <a:pt x="32" y="8"/>
                  </a:lnTo>
                  <a:lnTo>
                    <a:pt x="38" y="14"/>
                  </a:lnTo>
                  <a:lnTo>
                    <a:pt x="40" y="20"/>
                  </a:lnTo>
                  <a:lnTo>
                    <a:pt x="32" y="26"/>
                  </a:lnTo>
                  <a:lnTo>
                    <a:pt x="20" y="28"/>
                  </a:lnTo>
                  <a:lnTo>
                    <a:pt x="6" y="32"/>
                  </a:lnTo>
                  <a:lnTo>
                    <a:pt x="0" y="20"/>
                  </a:lnTo>
                  <a:lnTo>
                    <a:pt x="2" y="6"/>
                  </a:lnTo>
                  <a:lnTo>
                    <a:pt x="10" y="6"/>
                  </a:lnTo>
                  <a:lnTo>
                    <a:pt x="20" y="2"/>
                  </a:lnTo>
                  <a:lnTo>
                    <a:pt x="30" y="0"/>
                  </a:lnTo>
                  <a:close/>
                </a:path>
              </a:pathLst>
            </a:custGeom>
            <a:grpFill/>
            <a:ln w="3175">
              <a:solidFill>
                <a:schemeClr val="accent3"/>
              </a:solidFill>
              <a:prstDash val="solid"/>
              <a:round/>
              <a:headEnd/>
              <a:tailEnd/>
            </a:ln>
          </p:spPr>
          <p:txBody>
            <a:bodyPr/>
            <a:lstStyle/>
            <a:p>
              <a:pPr>
                <a:defRPr/>
              </a:pPr>
              <a:endParaRPr lang="en-GB"/>
            </a:p>
          </p:txBody>
        </p:sp>
        <p:sp>
          <p:nvSpPr>
            <p:cNvPr id="181" name="Freeform 181"/>
            <p:cNvSpPr>
              <a:spLocks/>
            </p:cNvSpPr>
            <p:nvPr/>
          </p:nvSpPr>
          <p:spPr bwMode="gray">
            <a:xfrm>
              <a:off x="6376320" y="3551970"/>
              <a:ext cx="56537" cy="32307"/>
            </a:xfrm>
            <a:custGeom>
              <a:avLst/>
              <a:gdLst/>
              <a:ahLst/>
              <a:cxnLst>
                <a:cxn ang="0">
                  <a:pos x="2" y="0"/>
                </a:cxn>
                <a:cxn ang="0">
                  <a:pos x="16" y="0"/>
                </a:cxn>
                <a:cxn ang="0">
                  <a:pos x="26" y="0"/>
                </a:cxn>
                <a:cxn ang="0">
                  <a:pos x="42" y="0"/>
                </a:cxn>
                <a:cxn ang="0">
                  <a:pos x="42" y="4"/>
                </a:cxn>
                <a:cxn ang="0">
                  <a:pos x="36" y="10"/>
                </a:cxn>
                <a:cxn ang="0">
                  <a:pos x="38" y="18"/>
                </a:cxn>
                <a:cxn ang="0">
                  <a:pos x="34" y="24"/>
                </a:cxn>
                <a:cxn ang="0">
                  <a:pos x="26" y="16"/>
                </a:cxn>
                <a:cxn ang="0">
                  <a:pos x="16" y="16"/>
                </a:cxn>
                <a:cxn ang="0">
                  <a:pos x="10" y="10"/>
                </a:cxn>
                <a:cxn ang="0">
                  <a:pos x="0" y="8"/>
                </a:cxn>
                <a:cxn ang="0">
                  <a:pos x="2" y="0"/>
                </a:cxn>
              </a:cxnLst>
              <a:rect l="0" t="0" r="r" b="b"/>
              <a:pathLst>
                <a:path w="42" h="24">
                  <a:moveTo>
                    <a:pt x="2" y="0"/>
                  </a:moveTo>
                  <a:lnTo>
                    <a:pt x="16" y="0"/>
                  </a:lnTo>
                  <a:lnTo>
                    <a:pt x="26" y="0"/>
                  </a:lnTo>
                  <a:lnTo>
                    <a:pt x="42" y="0"/>
                  </a:lnTo>
                  <a:lnTo>
                    <a:pt x="42" y="4"/>
                  </a:lnTo>
                  <a:lnTo>
                    <a:pt x="36" y="10"/>
                  </a:lnTo>
                  <a:lnTo>
                    <a:pt x="38" y="18"/>
                  </a:lnTo>
                  <a:lnTo>
                    <a:pt x="34" y="24"/>
                  </a:lnTo>
                  <a:lnTo>
                    <a:pt x="26" y="16"/>
                  </a:lnTo>
                  <a:lnTo>
                    <a:pt x="16" y="16"/>
                  </a:lnTo>
                  <a:lnTo>
                    <a:pt x="10" y="10"/>
                  </a:lnTo>
                  <a:lnTo>
                    <a:pt x="0" y="8"/>
                  </a:lnTo>
                  <a:lnTo>
                    <a:pt x="2" y="0"/>
                  </a:lnTo>
                  <a:close/>
                </a:path>
              </a:pathLst>
            </a:custGeom>
            <a:grpFill/>
            <a:ln w="3175">
              <a:solidFill>
                <a:schemeClr val="accent3"/>
              </a:solidFill>
              <a:prstDash val="solid"/>
              <a:round/>
              <a:headEnd/>
              <a:tailEnd/>
            </a:ln>
          </p:spPr>
          <p:txBody>
            <a:bodyPr/>
            <a:lstStyle/>
            <a:p>
              <a:pPr>
                <a:defRPr/>
              </a:pPr>
              <a:endParaRPr lang="en-GB"/>
            </a:p>
          </p:txBody>
        </p:sp>
        <p:sp>
          <p:nvSpPr>
            <p:cNvPr id="182" name="Freeform 182"/>
            <p:cNvSpPr>
              <a:spLocks/>
            </p:cNvSpPr>
            <p:nvPr/>
          </p:nvSpPr>
          <p:spPr bwMode="gray">
            <a:xfrm>
              <a:off x="6251131" y="3317745"/>
              <a:ext cx="251724" cy="236917"/>
            </a:xfrm>
            <a:custGeom>
              <a:avLst/>
              <a:gdLst/>
              <a:ahLst/>
              <a:cxnLst>
                <a:cxn ang="0">
                  <a:pos x="10" y="58"/>
                </a:cxn>
                <a:cxn ang="0">
                  <a:pos x="0" y="42"/>
                </a:cxn>
                <a:cxn ang="0">
                  <a:pos x="2" y="30"/>
                </a:cxn>
                <a:cxn ang="0">
                  <a:pos x="16" y="22"/>
                </a:cxn>
                <a:cxn ang="0">
                  <a:pos x="20" y="16"/>
                </a:cxn>
                <a:cxn ang="0">
                  <a:pos x="32" y="22"/>
                </a:cxn>
                <a:cxn ang="0">
                  <a:pos x="36" y="10"/>
                </a:cxn>
                <a:cxn ang="0">
                  <a:pos x="52" y="14"/>
                </a:cxn>
                <a:cxn ang="0">
                  <a:pos x="66" y="6"/>
                </a:cxn>
                <a:cxn ang="0">
                  <a:pos x="83" y="0"/>
                </a:cxn>
                <a:cxn ang="0">
                  <a:pos x="93" y="10"/>
                </a:cxn>
                <a:cxn ang="0">
                  <a:pos x="103" y="16"/>
                </a:cxn>
                <a:cxn ang="0">
                  <a:pos x="95" y="26"/>
                </a:cxn>
                <a:cxn ang="0">
                  <a:pos x="83" y="42"/>
                </a:cxn>
                <a:cxn ang="0">
                  <a:pos x="91" y="60"/>
                </a:cxn>
                <a:cxn ang="0">
                  <a:pos x="111" y="72"/>
                </a:cxn>
                <a:cxn ang="0">
                  <a:pos x="119" y="94"/>
                </a:cxn>
                <a:cxn ang="0">
                  <a:pos x="145" y="102"/>
                </a:cxn>
                <a:cxn ang="0">
                  <a:pos x="145" y="108"/>
                </a:cxn>
                <a:cxn ang="0">
                  <a:pos x="161" y="118"/>
                </a:cxn>
                <a:cxn ang="0">
                  <a:pos x="183" y="132"/>
                </a:cxn>
                <a:cxn ang="0">
                  <a:pos x="181" y="142"/>
                </a:cxn>
                <a:cxn ang="0">
                  <a:pos x="167" y="130"/>
                </a:cxn>
                <a:cxn ang="0">
                  <a:pos x="155" y="140"/>
                </a:cxn>
                <a:cxn ang="0">
                  <a:pos x="165" y="152"/>
                </a:cxn>
                <a:cxn ang="0">
                  <a:pos x="159" y="158"/>
                </a:cxn>
                <a:cxn ang="0">
                  <a:pos x="151" y="172"/>
                </a:cxn>
                <a:cxn ang="0">
                  <a:pos x="141" y="170"/>
                </a:cxn>
                <a:cxn ang="0">
                  <a:pos x="147" y="148"/>
                </a:cxn>
                <a:cxn ang="0">
                  <a:pos x="131" y="132"/>
                </a:cxn>
                <a:cxn ang="0">
                  <a:pos x="119" y="126"/>
                </a:cxn>
                <a:cxn ang="0">
                  <a:pos x="95" y="112"/>
                </a:cxn>
                <a:cxn ang="0">
                  <a:pos x="75" y="92"/>
                </a:cxn>
                <a:cxn ang="0">
                  <a:pos x="54" y="68"/>
                </a:cxn>
                <a:cxn ang="0">
                  <a:pos x="40" y="56"/>
                </a:cxn>
                <a:cxn ang="0">
                  <a:pos x="20" y="58"/>
                </a:cxn>
                <a:cxn ang="0">
                  <a:pos x="10" y="66"/>
                </a:cxn>
              </a:cxnLst>
              <a:rect l="0" t="0" r="r" b="b"/>
              <a:pathLst>
                <a:path w="187" h="176">
                  <a:moveTo>
                    <a:pt x="10" y="66"/>
                  </a:moveTo>
                  <a:lnTo>
                    <a:pt x="10" y="58"/>
                  </a:lnTo>
                  <a:lnTo>
                    <a:pt x="2" y="58"/>
                  </a:lnTo>
                  <a:lnTo>
                    <a:pt x="0" y="42"/>
                  </a:lnTo>
                  <a:lnTo>
                    <a:pt x="4" y="34"/>
                  </a:lnTo>
                  <a:lnTo>
                    <a:pt x="2" y="30"/>
                  </a:lnTo>
                  <a:lnTo>
                    <a:pt x="2" y="24"/>
                  </a:lnTo>
                  <a:lnTo>
                    <a:pt x="16" y="22"/>
                  </a:lnTo>
                  <a:lnTo>
                    <a:pt x="16" y="18"/>
                  </a:lnTo>
                  <a:lnTo>
                    <a:pt x="20" y="16"/>
                  </a:lnTo>
                  <a:lnTo>
                    <a:pt x="26" y="20"/>
                  </a:lnTo>
                  <a:lnTo>
                    <a:pt x="32" y="22"/>
                  </a:lnTo>
                  <a:lnTo>
                    <a:pt x="36" y="20"/>
                  </a:lnTo>
                  <a:lnTo>
                    <a:pt x="36" y="10"/>
                  </a:lnTo>
                  <a:lnTo>
                    <a:pt x="42" y="16"/>
                  </a:lnTo>
                  <a:lnTo>
                    <a:pt x="52" y="14"/>
                  </a:lnTo>
                  <a:lnTo>
                    <a:pt x="56" y="6"/>
                  </a:lnTo>
                  <a:lnTo>
                    <a:pt x="66" y="6"/>
                  </a:lnTo>
                  <a:lnTo>
                    <a:pt x="68" y="0"/>
                  </a:lnTo>
                  <a:lnTo>
                    <a:pt x="83" y="0"/>
                  </a:lnTo>
                  <a:lnTo>
                    <a:pt x="83" y="6"/>
                  </a:lnTo>
                  <a:lnTo>
                    <a:pt x="93" y="10"/>
                  </a:lnTo>
                  <a:lnTo>
                    <a:pt x="109" y="8"/>
                  </a:lnTo>
                  <a:lnTo>
                    <a:pt x="103" y="16"/>
                  </a:lnTo>
                  <a:lnTo>
                    <a:pt x="101" y="24"/>
                  </a:lnTo>
                  <a:lnTo>
                    <a:pt x="95" y="26"/>
                  </a:lnTo>
                  <a:lnTo>
                    <a:pt x="83" y="32"/>
                  </a:lnTo>
                  <a:lnTo>
                    <a:pt x="83" y="42"/>
                  </a:lnTo>
                  <a:lnTo>
                    <a:pt x="83" y="52"/>
                  </a:lnTo>
                  <a:lnTo>
                    <a:pt x="91" y="60"/>
                  </a:lnTo>
                  <a:lnTo>
                    <a:pt x="101" y="66"/>
                  </a:lnTo>
                  <a:lnTo>
                    <a:pt x="111" y="72"/>
                  </a:lnTo>
                  <a:lnTo>
                    <a:pt x="113" y="84"/>
                  </a:lnTo>
                  <a:lnTo>
                    <a:pt x="119" y="94"/>
                  </a:lnTo>
                  <a:lnTo>
                    <a:pt x="129" y="102"/>
                  </a:lnTo>
                  <a:lnTo>
                    <a:pt x="145" y="102"/>
                  </a:lnTo>
                  <a:lnTo>
                    <a:pt x="149" y="106"/>
                  </a:lnTo>
                  <a:lnTo>
                    <a:pt x="145" y="108"/>
                  </a:lnTo>
                  <a:lnTo>
                    <a:pt x="151" y="114"/>
                  </a:lnTo>
                  <a:lnTo>
                    <a:pt x="161" y="118"/>
                  </a:lnTo>
                  <a:lnTo>
                    <a:pt x="175" y="124"/>
                  </a:lnTo>
                  <a:lnTo>
                    <a:pt x="183" y="132"/>
                  </a:lnTo>
                  <a:lnTo>
                    <a:pt x="187" y="138"/>
                  </a:lnTo>
                  <a:lnTo>
                    <a:pt x="181" y="142"/>
                  </a:lnTo>
                  <a:lnTo>
                    <a:pt x="175" y="136"/>
                  </a:lnTo>
                  <a:lnTo>
                    <a:pt x="167" y="130"/>
                  </a:lnTo>
                  <a:lnTo>
                    <a:pt x="159" y="132"/>
                  </a:lnTo>
                  <a:lnTo>
                    <a:pt x="155" y="140"/>
                  </a:lnTo>
                  <a:lnTo>
                    <a:pt x="161" y="148"/>
                  </a:lnTo>
                  <a:lnTo>
                    <a:pt x="165" y="152"/>
                  </a:lnTo>
                  <a:lnTo>
                    <a:pt x="167" y="156"/>
                  </a:lnTo>
                  <a:lnTo>
                    <a:pt x="159" y="158"/>
                  </a:lnTo>
                  <a:lnTo>
                    <a:pt x="157" y="164"/>
                  </a:lnTo>
                  <a:lnTo>
                    <a:pt x="151" y="172"/>
                  </a:lnTo>
                  <a:lnTo>
                    <a:pt x="145" y="176"/>
                  </a:lnTo>
                  <a:lnTo>
                    <a:pt x="141" y="170"/>
                  </a:lnTo>
                  <a:lnTo>
                    <a:pt x="143" y="162"/>
                  </a:lnTo>
                  <a:lnTo>
                    <a:pt x="147" y="148"/>
                  </a:lnTo>
                  <a:lnTo>
                    <a:pt x="143" y="136"/>
                  </a:lnTo>
                  <a:lnTo>
                    <a:pt x="131" y="132"/>
                  </a:lnTo>
                  <a:lnTo>
                    <a:pt x="129" y="126"/>
                  </a:lnTo>
                  <a:lnTo>
                    <a:pt x="119" y="126"/>
                  </a:lnTo>
                  <a:lnTo>
                    <a:pt x="109" y="112"/>
                  </a:lnTo>
                  <a:lnTo>
                    <a:pt x="95" y="112"/>
                  </a:lnTo>
                  <a:lnTo>
                    <a:pt x="83" y="96"/>
                  </a:lnTo>
                  <a:lnTo>
                    <a:pt x="75" y="92"/>
                  </a:lnTo>
                  <a:lnTo>
                    <a:pt x="56" y="84"/>
                  </a:lnTo>
                  <a:lnTo>
                    <a:pt x="54" y="68"/>
                  </a:lnTo>
                  <a:lnTo>
                    <a:pt x="52" y="60"/>
                  </a:lnTo>
                  <a:lnTo>
                    <a:pt x="40" y="56"/>
                  </a:lnTo>
                  <a:lnTo>
                    <a:pt x="26" y="52"/>
                  </a:lnTo>
                  <a:lnTo>
                    <a:pt x="20" y="58"/>
                  </a:lnTo>
                  <a:lnTo>
                    <a:pt x="18" y="64"/>
                  </a:lnTo>
                  <a:lnTo>
                    <a:pt x="10" y="66"/>
                  </a:lnTo>
                  <a:close/>
                </a:path>
              </a:pathLst>
            </a:custGeom>
            <a:grpFill/>
            <a:ln w="3175">
              <a:solidFill>
                <a:schemeClr val="accent3"/>
              </a:solidFill>
              <a:prstDash val="solid"/>
              <a:round/>
              <a:headEnd/>
              <a:tailEnd/>
            </a:ln>
          </p:spPr>
          <p:txBody>
            <a:bodyPr/>
            <a:lstStyle/>
            <a:p>
              <a:pPr>
                <a:defRPr/>
              </a:pPr>
              <a:endParaRPr lang="en-GB"/>
            </a:p>
          </p:txBody>
        </p:sp>
        <p:sp>
          <p:nvSpPr>
            <p:cNvPr id="183" name="Freeform 183"/>
            <p:cNvSpPr>
              <a:spLocks/>
            </p:cNvSpPr>
            <p:nvPr/>
          </p:nvSpPr>
          <p:spPr bwMode="gray">
            <a:xfrm>
              <a:off x="6683235" y="3280054"/>
              <a:ext cx="69998" cy="80767"/>
            </a:xfrm>
            <a:custGeom>
              <a:avLst/>
              <a:gdLst/>
              <a:ahLst/>
              <a:cxnLst>
                <a:cxn ang="0">
                  <a:pos x="20" y="60"/>
                </a:cxn>
                <a:cxn ang="0">
                  <a:pos x="16" y="48"/>
                </a:cxn>
                <a:cxn ang="0">
                  <a:pos x="20" y="36"/>
                </a:cxn>
                <a:cxn ang="0">
                  <a:pos x="18" y="32"/>
                </a:cxn>
                <a:cxn ang="0">
                  <a:pos x="14" y="26"/>
                </a:cxn>
                <a:cxn ang="0">
                  <a:pos x="4" y="18"/>
                </a:cxn>
                <a:cxn ang="0">
                  <a:pos x="2" y="10"/>
                </a:cxn>
                <a:cxn ang="0">
                  <a:pos x="0" y="4"/>
                </a:cxn>
                <a:cxn ang="0">
                  <a:pos x="4" y="0"/>
                </a:cxn>
                <a:cxn ang="0">
                  <a:pos x="18" y="2"/>
                </a:cxn>
                <a:cxn ang="0">
                  <a:pos x="30" y="6"/>
                </a:cxn>
                <a:cxn ang="0">
                  <a:pos x="34" y="14"/>
                </a:cxn>
                <a:cxn ang="0">
                  <a:pos x="38" y="22"/>
                </a:cxn>
                <a:cxn ang="0">
                  <a:pos x="48" y="28"/>
                </a:cxn>
                <a:cxn ang="0">
                  <a:pos x="52" y="36"/>
                </a:cxn>
                <a:cxn ang="0">
                  <a:pos x="48" y="42"/>
                </a:cxn>
                <a:cxn ang="0">
                  <a:pos x="40" y="42"/>
                </a:cxn>
                <a:cxn ang="0">
                  <a:pos x="30" y="40"/>
                </a:cxn>
                <a:cxn ang="0">
                  <a:pos x="30" y="48"/>
                </a:cxn>
                <a:cxn ang="0">
                  <a:pos x="24" y="56"/>
                </a:cxn>
                <a:cxn ang="0">
                  <a:pos x="20" y="60"/>
                </a:cxn>
              </a:cxnLst>
              <a:rect l="0" t="0" r="r" b="b"/>
              <a:pathLst>
                <a:path w="52" h="60">
                  <a:moveTo>
                    <a:pt x="20" y="60"/>
                  </a:moveTo>
                  <a:lnTo>
                    <a:pt x="16" y="48"/>
                  </a:lnTo>
                  <a:lnTo>
                    <a:pt x="20" y="36"/>
                  </a:lnTo>
                  <a:lnTo>
                    <a:pt x="18" y="32"/>
                  </a:lnTo>
                  <a:lnTo>
                    <a:pt x="14" y="26"/>
                  </a:lnTo>
                  <a:lnTo>
                    <a:pt x="4" y="18"/>
                  </a:lnTo>
                  <a:lnTo>
                    <a:pt x="2" y="10"/>
                  </a:lnTo>
                  <a:lnTo>
                    <a:pt x="0" y="4"/>
                  </a:lnTo>
                  <a:lnTo>
                    <a:pt x="4" y="0"/>
                  </a:lnTo>
                  <a:lnTo>
                    <a:pt x="18" y="2"/>
                  </a:lnTo>
                  <a:lnTo>
                    <a:pt x="30" y="6"/>
                  </a:lnTo>
                  <a:lnTo>
                    <a:pt x="34" y="14"/>
                  </a:lnTo>
                  <a:lnTo>
                    <a:pt x="38" y="22"/>
                  </a:lnTo>
                  <a:lnTo>
                    <a:pt x="48" y="28"/>
                  </a:lnTo>
                  <a:lnTo>
                    <a:pt x="52" y="36"/>
                  </a:lnTo>
                  <a:lnTo>
                    <a:pt x="48" y="42"/>
                  </a:lnTo>
                  <a:lnTo>
                    <a:pt x="40" y="42"/>
                  </a:lnTo>
                  <a:lnTo>
                    <a:pt x="30" y="40"/>
                  </a:lnTo>
                  <a:lnTo>
                    <a:pt x="30" y="48"/>
                  </a:lnTo>
                  <a:lnTo>
                    <a:pt x="24" y="56"/>
                  </a:lnTo>
                  <a:lnTo>
                    <a:pt x="20" y="60"/>
                  </a:lnTo>
                  <a:close/>
                </a:path>
              </a:pathLst>
            </a:custGeom>
            <a:grpFill/>
            <a:ln w="3175">
              <a:solidFill>
                <a:schemeClr val="accent3"/>
              </a:solidFill>
              <a:prstDash val="solid"/>
              <a:round/>
              <a:headEnd/>
              <a:tailEnd/>
            </a:ln>
          </p:spPr>
          <p:txBody>
            <a:bodyPr/>
            <a:lstStyle/>
            <a:p>
              <a:pPr>
                <a:defRPr/>
              </a:pPr>
              <a:endParaRPr lang="en-GB"/>
            </a:p>
          </p:txBody>
        </p:sp>
        <p:sp>
          <p:nvSpPr>
            <p:cNvPr id="184" name="Freeform 184"/>
            <p:cNvSpPr>
              <a:spLocks/>
            </p:cNvSpPr>
            <p:nvPr/>
          </p:nvSpPr>
          <p:spPr bwMode="gray">
            <a:xfrm>
              <a:off x="6575546" y="3172365"/>
              <a:ext cx="384990" cy="215379"/>
            </a:xfrm>
            <a:custGeom>
              <a:avLst/>
              <a:gdLst/>
              <a:ahLst/>
              <a:cxnLst>
                <a:cxn ang="0">
                  <a:pos x="158" y="6"/>
                </a:cxn>
                <a:cxn ang="0">
                  <a:pos x="168" y="0"/>
                </a:cxn>
                <a:cxn ang="0">
                  <a:pos x="192" y="0"/>
                </a:cxn>
                <a:cxn ang="0">
                  <a:pos x="194" y="22"/>
                </a:cxn>
                <a:cxn ang="0">
                  <a:pos x="216" y="40"/>
                </a:cxn>
                <a:cxn ang="0">
                  <a:pos x="250" y="48"/>
                </a:cxn>
                <a:cxn ang="0">
                  <a:pos x="286" y="58"/>
                </a:cxn>
                <a:cxn ang="0">
                  <a:pos x="284" y="90"/>
                </a:cxn>
                <a:cxn ang="0">
                  <a:pos x="258" y="98"/>
                </a:cxn>
                <a:cxn ang="0">
                  <a:pos x="242" y="112"/>
                </a:cxn>
                <a:cxn ang="0">
                  <a:pos x="208" y="124"/>
                </a:cxn>
                <a:cxn ang="0">
                  <a:pos x="190" y="132"/>
                </a:cxn>
                <a:cxn ang="0">
                  <a:pos x="206" y="140"/>
                </a:cxn>
                <a:cxn ang="0">
                  <a:pos x="216" y="144"/>
                </a:cxn>
                <a:cxn ang="0">
                  <a:pos x="238" y="144"/>
                </a:cxn>
                <a:cxn ang="0">
                  <a:pos x="234" y="150"/>
                </a:cxn>
                <a:cxn ang="0">
                  <a:pos x="210" y="150"/>
                </a:cxn>
                <a:cxn ang="0">
                  <a:pos x="194" y="160"/>
                </a:cxn>
                <a:cxn ang="0">
                  <a:pos x="184" y="152"/>
                </a:cxn>
                <a:cxn ang="0">
                  <a:pos x="170" y="140"/>
                </a:cxn>
                <a:cxn ang="0">
                  <a:pos x="184" y="132"/>
                </a:cxn>
                <a:cxn ang="0">
                  <a:pos x="162" y="128"/>
                </a:cxn>
                <a:cxn ang="0">
                  <a:pos x="146" y="116"/>
                </a:cxn>
                <a:cxn ang="0">
                  <a:pos x="138" y="126"/>
                </a:cxn>
                <a:cxn ang="0">
                  <a:pos x="120" y="146"/>
                </a:cxn>
                <a:cxn ang="0">
                  <a:pos x="110" y="144"/>
                </a:cxn>
                <a:cxn ang="0">
                  <a:pos x="100" y="140"/>
                </a:cxn>
                <a:cxn ang="0">
                  <a:pos x="110" y="120"/>
                </a:cxn>
                <a:cxn ang="0">
                  <a:pos x="132" y="116"/>
                </a:cxn>
                <a:cxn ang="0">
                  <a:pos x="118" y="102"/>
                </a:cxn>
                <a:cxn ang="0">
                  <a:pos x="98" y="82"/>
                </a:cxn>
                <a:cxn ang="0">
                  <a:pos x="84" y="80"/>
                </a:cxn>
                <a:cxn ang="0">
                  <a:pos x="68" y="84"/>
                </a:cxn>
                <a:cxn ang="0">
                  <a:pos x="44" y="92"/>
                </a:cxn>
                <a:cxn ang="0">
                  <a:pos x="10" y="94"/>
                </a:cxn>
                <a:cxn ang="0">
                  <a:pos x="0" y="82"/>
                </a:cxn>
                <a:cxn ang="0">
                  <a:pos x="8" y="66"/>
                </a:cxn>
                <a:cxn ang="0">
                  <a:pos x="18" y="46"/>
                </a:cxn>
                <a:cxn ang="0">
                  <a:pos x="32" y="36"/>
                </a:cxn>
                <a:cxn ang="0">
                  <a:pos x="28" y="16"/>
                </a:cxn>
                <a:cxn ang="0">
                  <a:pos x="84" y="14"/>
                </a:cxn>
                <a:cxn ang="0">
                  <a:pos x="114" y="20"/>
                </a:cxn>
                <a:cxn ang="0">
                  <a:pos x="138" y="4"/>
                </a:cxn>
              </a:cxnLst>
              <a:rect l="0" t="0" r="r" b="b"/>
              <a:pathLst>
                <a:path w="286" h="160">
                  <a:moveTo>
                    <a:pt x="150" y="2"/>
                  </a:moveTo>
                  <a:lnTo>
                    <a:pt x="158" y="6"/>
                  </a:lnTo>
                  <a:lnTo>
                    <a:pt x="164" y="4"/>
                  </a:lnTo>
                  <a:lnTo>
                    <a:pt x="168" y="0"/>
                  </a:lnTo>
                  <a:lnTo>
                    <a:pt x="176" y="0"/>
                  </a:lnTo>
                  <a:lnTo>
                    <a:pt x="192" y="0"/>
                  </a:lnTo>
                  <a:lnTo>
                    <a:pt x="196" y="10"/>
                  </a:lnTo>
                  <a:lnTo>
                    <a:pt x="194" y="22"/>
                  </a:lnTo>
                  <a:lnTo>
                    <a:pt x="212" y="26"/>
                  </a:lnTo>
                  <a:lnTo>
                    <a:pt x="216" y="40"/>
                  </a:lnTo>
                  <a:lnTo>
                    <a:pt x="248" y="42"/>
                  </a:lnTo>
                  <a:lnTo>
                    <a:pt x="250" y="48"/>
                  </a:lnTo>
                  <a:lnTo>
                    <a:pt x="270" y="48"/>
                  </a:lnTo>
                  <a:lnTo>
                    <a:pt x="286" y="58"/>
                  </a:lnTo>
                  <a:lnTo>
                    <a:pt x="286" y="78"/>
                  </a:lnTo>
                  <a:lnTo>
                    <a:pt x="284" y="90"/>
                  </a:lnTo>
                  <a:lnTo>
                    <a:pt x="268" y="94"/>
                  </a:lnTo>
                  <a:lnTo>
                    <a:pt x="258" y="98"/>
                  </a:lnTo>
                  <a:lnTo>
                    <a:pt x="256" y="106"/>
                  </a:lnTo>
                  <a:lnTo>
                    <a:pt x="242" y="112"/>
                  </a:lnTo>
                  <a:lnTo>
                    <a:pt x="224" y="116"/>
                  </a:lnTo>
                  <a:lnTo>
                    <a:pt x="208" y="124"/>
                  </a:lnTo>
                  <a:lnTo>
                    <a:pt x="192" y="128"/>
                  </a:lnTo>
                  <a:lnTo>
                    <a:pt x="190" y="132"/>
                  </a:lnTo>
                  <a:lnTo>
                    <a:pt x="200" y="134"/>
                  </a:lnTo>
                  <a:lnTo>
                    <a:pt x="206" y="140"/>
                  </a:lnTo>
                  <a:lnTo>
                    <a:pt x="210" y="142"/>
                  </a:lnTo>
                  <a:lnTo>
                    <a:pt x="216" y="144"/>
                  </a:lnTo>
                  <a:lnTo>
                    <a:pt x="232" y="142"/>
                  </a:lnTo>
                  <a:lnTo>
                    <a:pt x="238" y="144"/>
                  </a:lnTo>
                  <a:lnTo>
                    <a:pt x="240" y="150"/>
                  </a:lnTo>
                  <a:lnTo>
                    <a:pt x="234" y="150"/>
                  </a:lnTo>
                  <a:lnTo>
                    <a:pt x="220" y="150"/>
                  </a:lnTo>
                  <a:lnTo>
                    <a:pt x="210" y="150"/>
                  </a:lnTo>
                  <a:lnTo>
                    <a:pt x="202" y="154"/>
                  </a:lnTo>
                  <a:lnTo>
                    <a:pt x="194" y="160"/>
                  </a:lnTo>
                  <a:lnTo>
                    <a:pt x="184" y="160"/>
                  </a:lnTo>
                  <a:lnTo>
                    <a:pt x="184" y="152"/>
                  </a:lnTo>
                  <a:lnTo>
                    <a:pt x="180" y="146"/>
                  </a:lnTo>
                  <a:lnTo>
                    <a:pt x="170" y="140"/>
                  </a:lnTo>
                  <a:lnTo>
                    <a:pt x="176" y="136"/>
                  </a:lnTo>
                  <a:lnTo>
                    <a:pt x="184" y="132"/>
                  </a:lnTo>
                  <a:lnTo>
                    <a:pt x="184" y="128"/>
                  </a:lnTo>
                  <a:lnTo>
                    <a:pt x="162" y="128"/>
                  </a:lnTo>
                  <a:lnTo>
                    <a:pt x="158" y="116"/>
                  </a:lnTo>
                  <a:lnTo>
                    <a:pt x="146" y="116"/>
                  </a:lnTo>
                  <a:lnTo>
                    <a:pt x="138" y="118"/>
                  </a:lnTo>
                  <a:lnTo>
                    <a:pt x="138" y="126"/>
                  </a:lnTo>
                  <a:lnTo>
                    <a:pt x="126" y="134"/>
                  </a:lnTo>
                  <a:lnTo>
                    <a:pt x="120" y="146"/>
                  </a:lnTo>
                  <a:lnTo>
                    <a:pt x="114" y="140"/>
                  </a:lnTo>
                  <a:lnTo>
                    <a:pt x="110" y="144"/>
                  </a:lnTo>
                  <a:lnTo>
                    <a:pt x="100" y="142"/>
                  </a:lnTo>
                  <a:lnTo>
                    <a:pt x="100" y="140"/>
                  </a:lnTo>
                  <a:lnTo>
                    <a:pt x="110" y="128"/>
                  </a:lnTo>
                  <a:lnTo>
                    <a:pt x="110" y="120"/>
                  </a:lnTo>
                  <a:lnTo>
                    <a:pt x="128" y="122"/>
                  </a:lnTo>
                  <a:lnTo>
                    <a:pt x="132" y="116"/>
                  </a:lnTo>
                  <a:lnTo>
                    <a:pt x="128" y="108"/>
                  </a:lnTo>
                  <a:lnTo>
                    <a:pt x="118" y="102"/>
                  </a:lnTo>
                  <a:lnTo>
                    <a:pt x="110" y="86"/>
                  </a:lnTo>
                  <a:lnTo>
                    <a:pt x="98" y="82"/>
                  </a:lnTo>
                  <a:lnTo>
                    <a:pt x="88" y="80"/>
                  </a:lnTo>
                  <a:lnTo>
                    <a:pt x="84" y="80"/>
                  </a:lnTo>
                  <a:lnTo>
                    <a:pt x="80" y="84"/>
                  </a:lnTo>
                  <a:lnTo>
                    <a:pt x="68" y="84"/>
                  </a:lnTo>
                  <a:lnTo>
                    <a:pt x="64" y="92"/>
                  </a:lnTo>
                  <a:lnTo>
                    <a:pt x="44" y="92"/>
                  </a:lnTo>
                  <a:lnTo>
                    <a:pt x="32" y="86"/>
                  </a:lnTo>
                  <a:lnTo>
                    <a:pt x="10" y="94"/>
                  </a:lnTo>
                  <a:lnTo>
                    <a:pt x="6" y="86"/>
                  </a:lnTo>
                  <a:lnTo>
                    <a:pt x="0" y="82"/>
                  </a:lnTo>
                  <a:lnTo>
                    <a:pt x="4" y="76"/>
                  </a:lnTo>
                  <a:lnTo>
                    <a:pt x="8" y="66"/>
                  </a:lnTo>
                  <a:lnTo>
                    <a:pt x="10" y="58"/>
                  </a:lnTo>
                  <a:lnTo>
                    <a:pt x="18" y="46"/>
                  </a:lnTo>
                  <a:lnTo>
                    <a:pt x="22" y="42"/>
                  </a:lnTo>
                  <a:lnTo>
                    <a:pt x="32" y="36"/>
                  </a:lnTo>
                  <a:lnTo>
                    <a:pt x="28" y="24"/>
                  </a:lnTo>
                  <a:lnTo>
                    <a:pt x="28" y="16"/>
                  </a:lnTo>
                  <a:lnTo>
                    <a:pt x="36" y="4"/>
                  </a:lnTo>
                  <a:lnTo>
                    <a:pt x="84" y="14"/>
                  </a:lnTo>
                  <a:lnTo>
                    <a:pt x="112" y="14"/>
                  </a:lnTo>
                  <a:lnTo>
                    <a:pt x="114" y="20"/>
                  </a:lnTo>
                  <a:lnTo>
                    <a:pt x="134" y="22"/>
                  </a:lnTo>
                  <a:lnTo>
                    <a:pt x="138" y="4"/>
                  </a:lnTo>
                  <a:lnTo>
                    <a:pt x="150" y="2"/>
                  </a:lnTo>
                  <a:close/>
                </a:path>
              </a:pathLst>
            </a:custGeom>
            <a:grpFill/>
            <a:ln w="3175">
              <a:solidFill>
                <a:schemeClr val="accent3"/>
              </a:solidFill>
              <a:prstDash val="solid"/>
              <a:round/>
              <a:headEnd/>
              <a:tailEnd/>
            </a:ln>
          </p:spPr>
          <p:txBody>
            <a:bodyPr/>
            <a:lstStyle/>
            <a:p>
              <a:pPr>
                <a:defRPr/>
              </a:pPr>
              <a:endParaRPr lang="en-GB"/>
            </a:p>
          </p:txBody>
        </p:sp>
        <p:sp>
          <p:nvSpPr>
            <p:cNvPr id="185" name="Freeform 185"/>
            <p:cNvSpPr>
              <a:spLocks/>
            </p:cNvSpPr>
            <p:nvPr/>
          </p:nvSpPr>
          <p:spPr bwMode="gray">
            <a:xfrm>
              <a:off x="6545931" y="3285439"/>
              <a:ext cx="191149" cy="121151"/>
            </a:xfrm>
            <a:custGeom>
              <a:avLst/>
              <a:gdLst/>
              <a:ahLst/>
              <a:cxnLst>
                <a:cxn ang="0">
                  <a:pos x="32" y="10"/>
                </a:cxn>
                <a:cxn ang="0">
                  <a:pos x="46" y="4"/>
                </a:cxn>
                <a:cxn ang="0">
                  <a:pos x="54" y="2"/>
                </a:cxn>
                <a:cxn ang="0">
                  <a:pos x="66" y="8"/>
                </a:cxn>
                <a:cxn ang="0">
                  <a:pos x="86" y="8"/>
                </a:cxn>
                <a:cxn ang="0">
                  <a:pos x="90" y="0"/>
                </a:cxn>
                <a:cxn ang="0">
                  <a:pos x="102" y="0"/>
                </a:cxn>
                <a:cxn ang="0">
                  <a:pos x="106" y="10"/>
                </a:cxn>
                <a:cxn ang="0">
                  <a:pos x="108" y="16"/>
                </a:cxn>
                <a:cxn ang="0">
                  <a:pos x="120" y="28"/>
                </a:cxn>
                <a:cxn ang="0">
                  <a:pos x="122" y="32"/>
                </a:cxn>
                <a:cxn ang="0">
                  <a:pos x="118" y="42"/>
                </a:cxn>
                <a:cxn ang="0">
                  <a:pos x="120" y="52"/>
                </a:cxn>
                <a:cxn ang="0">
                  <a:pos x="122" y="58"/>
                </a:cxn>
                <a:cxn ang="0">
                  <a:pos x="132" y="60"/>
                </a:cxn>
                <a:cxn ang="0">
                  <a:pos x="136" y="56"/>
                </a:cxn>
                <a:cxn ang="0">
                  <a:pos x="142" y="62"/>
                </a:cxn>
                <a:cxn ang="0">
                  <a:pos x="138" y="68"/>
                </a:cxn>
                <a:cxn ang="0">
                  <a:pos x="130" y="72"/>
                </a:cxn>
                <a:cxn ang="0">
                  <a:pos x="126" y="78"/>
                </a:cxn>
                <a:cxn ang="0">
                  <a:pos x="124" y="90"/>
                </a:cxn>
                <a:cxn ang="0">
                  <a:pos x="118" y="90"/>
                </a:cxn>
                <a:cxn ang="0">
                  <a:pos x="106" y="84"/>
                </a:cxn>
                <a:cxn ang="0">
                  <a:pos x="92" y="80"/>
                </a:cxn>
                <a:cxn ang="0">
                  <a:pos x="84" y="88"/>
                </a:cxn>
                <a:cxn ang="0">
                  <a:pos x="72" y="88"/>
                </a:cxn>
                <a:cxn ang="0">
                  <a:pos x="44" y="88"/>
                </a:cxn>
                <a:cxn ang="0">
                  <a:pos x="32" y="84"/>
                </a:cxn>
                <a:cxn ang="0">
                  <a:pos x="32" y="74"/>
                </a:cxn>
                <a:cxn ang="0">
                  <a:pos x="16" y="72"/>
                </a:cxn>
                <a:cxn ang="0">
                  <a:pos x="8" y="60"/>
                </a:cxn>
                <a:cxn ang="0">
                  <a:pos x="2" y="52"/>
                </a:cxn>
                <a:cxn ang="0">
                  <a:pos x="0" y="44"/>
                </a:cxn>
                <a:cxn ang="0">
                  <a:pos x="14" y="30"/>
                </a:cxn>
                <a:cxn ang="0">
                  <a:pos x="24" y="16"/>
                </a:cxn>
                <a:cxn ang="0">
                  <a:pos x="32" y="10"/>
                </a:cxn>
              </a:cxnLst>
              <a:rect l="0" t="0" r="r" b="b"/>
              <a:pathLst>
                <a:path w="142" h="90">
                  <a:moveTo>
                    <a:pt x="32" y="10"/>
                  </a:moveTo>
                  <a:lnTo>
                    <a:pt x="46" y="4"/>
                  </a:lnTo>
                  <a:lnTo>
                    <a:pt x="54" y="2"/>
                  </a:lnTo>
                  <a:lnTo>
                    <a:pt x="66" y="8"/>
                  </a:lnTo>
                  <a:lnTo>
                    <a:pt x="86" y="8"/>
                  </a:lnTo>
                  <a:lnTo>
                    <a:pt x="90" y="0"/>
                  </a:lnTo>
                  <a:lnTo>
                    <a:pt x="102" y="0"/>
                  </a:lnTo>
                  <a:lnTo>
                    <a:pt x="106" y="10"/>
                  </a:lnTo>
                  <a:lnTo>
                    <a:pt x="108" y="16"/>
                  </a:lnTo>
                  <a:lnTo>
                    <a:pt x="120" y="28"/>
                  </a:lnTo>
                  <a:lnTo>
                    <a:pt x="122" y="32"/>
                  </a:lnTo>
                  <a:lnTo>
                    <a:pt x="118" y="42"/>
                  </a:lnTo>
                  <a:lnTo>
                    <a:pt x="120" y="52"/>
                  </a:lnTo>
                  <a:lnTo>
                    <a:pt x="122" y="58"/>
                  </a:lnTo>
                  <a:lnTo>
                    <a:pt x="132" y="60"/>
                  </a:lnTo>
                  <a:lnTo>
                    <a:pt x="136" y="56"/>
                  </a:lnTo>
                  <a:lnTo>
                    <a:pt x="142" y="62"/>
                  </a:lnTo>
                  <a:lnTo>
                    <a:pt x="138" y="68"/>
                  </a:lnTo>
                  <a:lnTo>
                    <a:pt x="130" y="72"/>
                  </a:lnTo>
                  <a:lnTo>
                    <a:pt x="126" y="78"/>
                  </a:lnTo>
                  <a:lnTo>
                    <a:pt x="124" y="90"/>
                  </a:lnTo>
                  <a:lnTo>
                    <a:pt x="118" y="90"/>
                  </a:lnTo>
                  <a:lnTo>
                    <a:pt x="106" y="84"/>
                  </a:lnTo>
                  <a:lnTo>
                    <a:pt x="92" y="80"/>
                  </a:lnTo>
                  <a:lnTo>
                    <a:pt x="84" y="88"/>
                  </a:lnTo>
                  <a:lnTo>
                    <a:pt x="72" y="88"/>
                  </a:lnTo>
                  <a:lnTo>
                    <a:pt x="44" y="88"/>
                  </a:lnTo>
                  <a:lnTo>
                    <a:pt x="32" y="84"/>
                  </a:lnTo>
                  <a:lnTo>
                    <a:pt x="32" y="74"/>
                  </a:lnTo>
                  <a:lnTo>
                    <a:pt x="16" y="72"/>
                  </a:lnTo>
                  <a:lnTo>
                    <a:pt x="8" y="60"/>
                  </a:lnTo>
                  <a:lnTo>
                    <a:pt x="2" y="52"/>
                  </a:lnTo>
                  <a:lnTo>
                    <a:pt x="0" y="44"/>
                  </a:lnTo>
                  <a:lnTo>
                    <a:pt x="14" y="30"/>
                  </a:lnTo>
                  <a:lnTo>
                    <a:pt x="24" y="16"/>
                  </a:lnTo>
                  <a:lnTo>
                    <a:pt x="32" y="10"/>
                  </a:lnTo>
                  <a:close/>
                </a:path>
              </a:pathLst>
            </a:custGeom>
            <a:grpFill/>
            <a:ln w="3175">
              <a:solidFill>
                <a:schemeClr val="accent3"/>
              </a:solidFill>
              <a:prstDash val="solid"/>
              <a:round/>
              <a:headEnd/>
              <a:tailEnd/>
            </a:ln>
          </p:spPr>
          <p:txBody>
            <a:bodyPr/>
            <a:lstStyle/>
            <a:p>
              <a:pPr>
                <a:defRPr/>
              </a:pPr>
              <a:endParaRPr lang="en-GB"/>
            </a:p>
          </p:txBody>
        </p:sp>
        <p:sp>
          <p:nvSpPr>
            <p:cNvPr id="186" name="Freeform 186"/>
            <p:cNvSpPr>
              <a:spLocks/>
            </p:cNvSpPr>
            <p:nvPr/>
          </p:nvSpPr>
          <p:spPr bwMode="gray">
            <a:xfrm>
              <a:off x="6580930" y="3393128"/>
              <a:ext cx="131920" cy="75383"/>
            </a:xfrm>
            <a:custGeom>
              <a:avLst/>
              <a:gdLst/>
              <a:ahLst/>
              <a:cxnLst>
                <a:cxn ang="0">
                  <a:pos x="18" y="8"/>
                </a:cxn>
                <a:cxn ang="0">
                  <a:pos x="46" y="8"/>
                </a:cxn>
                <a:cxn ang="0">
                  <a:pos x="58" y="8"/>
                </a:cxn>
                <a:cxn ang="0">
                  <a:pos x="66" y="0"/>
                </a:cxn>
                <a:cxn ang="0">
                  <a:pos x="80" y="4"/>
                </a:cxn>
                <a:cxn ang="0">
                  <a:pos x="92" y="10"/>
                </a:cxn>
                <a:cxn ang="0">
                  <a:pos x="98" y="10"/>
                </a:cxn>
                <a:cxn ang="0">
                  <a:pos x="98" y="14"/>
                </a:cxn>
                <a:cxn ang="0">
                  <a:pos x="90" y="16"/>
                </a:cxn>
                <a:cxn ang="0">
                  <a:pos x="90" y="28"/>
                </a:cxn>
                <a:cxn ang="0">
                  <a:pos x="82" y="36"/>
                </a:cxn>
                <a:cxn ang="0">
                  <a:pos x="84" y="38"/>
                </a:cxn>
                <a:cxn ang="0">
                  <a:pos x="92" y="42"/>
                </a:cxn>
                <a:cxn ang="0">
                  <a:pos x="90" y="46"/>
                </a:cxn>
                <a:cxn ang="0">
                  <a:pos x="80" y="44"/>
                </a:cxn>
                <a:cxn ang="0">
                  <a:pos x="72" y="42"/>
                </a:cxn>
                <a:cxn ang="0">
                  <a:pos x="64" y="46"/>
                </a:cxn>
                <a:cxn ang="0">
                  <a:pos x="60" y="52"/>
                </a:cxn>
                <a:cxn ang="0">
                  <a:pos x="60" y="56"/>
                </a:cxn>
                <a:cxn ang="0">
                  <a:pos x="52" y="56"/>
                </a:cxn>
                <a:cxn ang="0">
                  <a:pos x="40" y="56"/>
                </a:cxn>
                <a:cxn ang="0">
                  <a:pos x="30" y="52"/>
                </a:cxn>
                <a:cxn ang="0">
                  <a:pos x="24" y="52"/>
                </a:cxn>
                <a:cxn ang="0">
                  <a:pos x="14" y="54"/>
                </a:cxn>
                <a:cxn ang="0">
                  <a:pos x="12" y="48"/>
                </a:cxn>
                <a:cxn ang="0">
                  <a:pos x="6" y="42"/>
                </a:cxn>
                <a:cxn ang="0">
                  <a:pos x="4" y="34"/>
                </a:cxn>
                <a:cxn ang="0">
                  <a:pos x="10" y="22"/>
                </a:cxn>
                <a:cxn ang="0">
                  <a:pos x="4" y="14"/>
                </a:cxn>
                <a:cxn ang="0">
                  <a:pos x="0" y="8"/>
                </a:cxn>
                <a:cxn ang="0">
                  <a:pos x="6" y="4"/>
                </a:cxn>
                <a:cxn ang="0">
                  <a:pos x="18" y="8"/>
                </a:cxn>
              </a:cxnLst>
              <a:rect l="0" t="0" r="r" b="b"/>
              <a:pathLst>
                <a:path w="98" h="56">
                  <a:moveTo>
                    <a:pt x="18" y="8"/>
                  </a:moveTo>
                  <a:lnTo>
                    <a:pt x="46" y="8"/>
                  </a:lnTo>
                  <a:lnTo>
                    <a:pt x="58" y="8"/>
                  </a:lnTo>
                  <a:lnTo>
                    <a:pt x="66" y="0"/>
                  </a:lnTo>
                  <a:lnTo>
                    <a:pt x="80" y="4"/>
                  </a:lnTo>
                  <a:lnTo>
                    <a:pt x="92" y="10"/>
                  </a:lnTo>
                  <a:lnTo>
                    <a:pt x="98" y="10"/>
                  </a:lnTo>
                  <a:lnTo>
                    <a:pt x="98" y="14"/>
                  </a:lnTo>
                  <a:lnTo>
                    <a:pt x="90" y="16"/>
                  </a:lnTo>
                  <a:lnTo>
                    <a:pt x="90" y="28"/>
                  </a:lnTo>
                  <a:lnTo>
                    <a:pt x="82" y="36"/>
                  </a:lnTo>
                  <a:lnTo>
                    <a:pt x="84" y="38"/>
                  </a:lnTo>
                  <a:lnTo>
                    <a:pt x="92" y="42"/>
                  </a:lnTo>
                  <a:lnTo>
                    <a:pt x="90" y="46"/>
                  </a:lnTo>
                  <a:lnTo>
                    <a:pt x="80" y="44"/>
                  </a:lnTo>
                  <a:lnTo>
                    <a:pt x="72" y="42"/>
                  </a:lnTo>
                  <a:lnTo>
                    <a:pt x="64" y="46"/>
                  </a:lnTo>
                  <a:lnTo>
                    <a:pt x="60" y="52"/>
                  </a:lnTo>
                  <a:lnTo>
                    <a:pt x="60" y="56"/>
                  </a:lnTo>
                  <a:lnTo>
                    <a:pt x="52" y="56"/>
                  </a:lnTo>
                  <a:lnTo>
                    <a:pt x="40" y="56"/>
                  </a:lnTo>
                  <a:lnTo>
                    <a:pt x="30" y="52"/>
                  </a:lnTo>
                  <a:lnTo>
                    <a:pt x="24" y="52"/>
                  </a:lnTo>
                  <a:lnTo>
                    <a:pt x="14" y="54"/>
                  </a:lnTo>
                  <a:lnTo>
                    <a:pt x="12" y="48"/>
                  </a:lnTo>
                  <a:lnTo>
                    <a:pt x="6" y="42"/>
                  </a:lnTo>
                  <a:lnTo>
                    <a:pt x="4" y="34"/>
                  </a:lnTo>
                  <a:lnTo>
                    <a:pt x="10" y="22"/>
                  </a:lnTo>
                  <a:lnTo>
                    <a:pt x="4" y="14"/>
                  </a:lnTo>
                  <a:lnTo>
                    <a:pt x="0" y="8"/>
                  </a:lnTo>
                  <a:lnTo>
                    <a:pt x="6" y="4"/>
                  </a:lnTo>
                  <a:lnTo>
                    <a:pt x="18" y="8"/>
                  </a:lnTo>
                  <a:close/>
                </a:path>
              </a:pathLst>
            </a:custGeom>
            <a:grpFill/>
            <a:ln w="3175">
              <a:solidFill>
                <a:schemeClr val="accent3"/>
              </a:solidFill>
              <a:prstDash val="solid"/>
              <a:round/>
              <a:headEnd/>
              <a:tailEnd/>
            </a:ln>
          </p:spPr>
          <p:txBody>
            <a:bodyPr/>
            <a:lstStyle/>
            <a:p>
              <a:pPr>
                <a:defRPr/>
              </a:pPr>
              <a:endParaRPr lang="en-GB"/>
            </a:p>
          </p:txBody>
        </p:sp>
        <p:sp>
          <p:nvSpPr>
            <p:cNvPr id="187" name="Freeform 187"/>
            <p:cNvSpPr>
              <a:spLocks/>
            </p:cNvSpPr>
            <p:nvPr/>
          </p:nvSpPr>
          <p:spPr bwMode="gray">
            <a:xfrm>
              <a:off x="6661697" y="3449665"/>
              <a:ext cx="56537" cy="40384"/>
            </a:xfrm>
            <a:custGeom>
              <a:avLst/>
              <a:gdLst/>
              <a:ahLst/>
              <a:cxnLst>
                <a:cxn ang="0">
                  <a:pos x="0" y="14"/>
                </a:cxn>
                <a:cxn ang="0">
                  <a:pos x="0" y="20"/>
                </a:cxn>
                <a:cxn ang="0">
                  <a:pos x="2" y="26"/>
                </a:cxn>
                <a:cxn ang="0">
                  <a:pos x="10" y="26"/>
                </a:cxn>
                <a:cxn ang="0">
                  <a:pos x="4" y="30"/>
                </a:cxn>
                <a:cxn ang="0">
                  <a:pos x="14" y="28"/>
                </a:cxn>
                <a:cxn ang="0">
                  <a:pos x="26" y="20"/>
                </a:cxn>
                <a:cxn ang="0">
                  <a:pos x="34" y="16"/>
                </a:cxn>
                <a:cxn ang="0">
                  <a:pos x="42" y="18"/>
                </a:cxn>
                <a:cxn ang="0">
                  <a:pos x="38" y="14"/>
                </a:cxn>
                <a:cxn ang="0">
                  <a:pos x="32" y="10"/>
                </a:cxn>
                <a:cxn ang="0">
                  <a:pos x="30" y="4"/>
                </a:cxn>
                <a:cxn ang="0">
                  <a:pos x="22" y="4"/>
                </a:cxn>
                <a:cxn ang="0">
                  <a:pos x="12" y="0"/>
                </a:cxn>
                <a:cxn ang="0">
                  <a:pos x="4" y="4"/>
                </a:cxn>
                <a:cxn ang="0">
                  <a:pos x="0" y="10"/>
                </a:cxn>
                <a:cxn ang="0">
                  <a:pos x="0" y="14"/>
                </a:cxn>
              </a:cxnLst>
              <a:rect l="0" t="0" r="r" b="b"/>
              <a:pathLst>
                <a:path w="42" h="30">
                  <a:moveTo>
                    <a:pt x="0" y="14"/>
                  </a:moveTo>
                  <a:lnTo>
                    <a:pt x="0" y="20"/>
                  </a:lnTo>
                  <a:lnTo>
                    <a:pt x="2" y="26"/>
                  </a:lnTo>
                  <a:lnTo>
                    <a:pt x="10" y="26"/>
                  </a:lnTo>
                  <a:lnTo>
                    <a:pt x="4" y="30"/>
                  </a:lnTo>
                  <a:lnTo>
                    <a:pt x="14" y="28"/>
                  </a:lnTo>
                  <a:lnTo>
                    <a:pt x="26" y="20"/>
                  </a:lnTo>
                  <a:lnTo>
                    <a:pt x="34" y="16"/>
                  </a:lnTo>
                  <a:lnTo>
                    <a:pt x="42" y="18"/>
                  </a:lnTo>
                  <a:lnTo>
                    <a:pt x="38" y="14"/>
                  </a:lnTo>
                  <a:lnTo>
                    <a:pt x="32" y="10"/>
                  </a:lnTo>
                  <a:lnTo>
                    <a:pt x="30" y="4"/>
                  </a:lnTo>
                  <a:lnTo>
                    <a:pt x="22" y="4"/>
                  </a:lnTo>
                  <a:lnTo>
                    <a:pt x="12" y="0"/>
                  </a:lnTo>
                  <a:lnTo>
                    <a:pt x="4" y="4"/>
                  </a:lnTo>
                  <a:lnTo>
                    <a:pt x="0" y="10"/>
                  </a:lnTo>
                  <a:lnTo>
                    <a:pt x="0" y="14"/>
                  </a:lnTo>
                  <a:close/>
                </a:path>
              </a:pathLst>
            </a:custGeom>
            <a:grpFill/>
            <a:ln w="3175">
              <a:solidFill>
                <a:schemeClr val="accent3"/>
              </a:solidFill>
              <a:prstDash val="solid"/>
              <a:round/>
              <a:headEnd/>
              <a:tailEnd/>
            </a:ln>
          </p:spPr>
          <p:txBody>
            <a:bodyPr/>
            <a:lstStyle/>
            <a:p>
              <a:pPr>
                <a:defRPr/>
              </a:pPr>
              <a:endParaRPr lang="en-GB"/>
            </a:p>
          </p:txBody>
        </p:sp>
        <p:sp>
          <p:nvSpPr>
            <p:cNvPr id="188" name="Freeform 188"/>
            <p:cNvSpPr>
              <a:spLocks/>
            </p:cNvSpPr>
            <p:nvPr/>
          </p:nvSpPr>
          <p:spPr bwMode="gray">
            <a:xfrm>
              <a:off x="6607853" y="3613892"/>
              <a:ext cx="59229" cy="13461"/>
            </a:xfrm>
            <a:custGeom>
              <a:avLst/>
              <a:gdLst/>
              <a:ahLst/>
              <a:cxnLst>
                <a:cxn ang="0">
                  <a:pos x="4" y="0"/>
                </a:cxn>
                <a:cxn ang="0">
                  <a:pos x="10" y="0"/>
                </a:cxn>
                <a:cxn ang="0">
                  <a:pos x="16" y="2"/>
                </a:cxn>
                <a:cxn ang="0">
                  <a:pos x="22" y="2"/>
                </a:cxn>
                <a:cxn ang="0">
                  <a:pos x="30" y="2"/>
                </a:cxn>
                <a:cxn ang="0">
                  <a:pos x="34" y="2"/>
                </a:cxn>
                <a:cxn ang="0">
                  <a:pos x="42" y="4"/>
                </a:cxn>
                <a:cxn ang="0">
                  <a:pos x="44" y="8"/>
                </a:cxn>
                <a:cxn ang="0">
                  <a:pos x="40" y="10"/>
                </a:cxn>
                <a:cxn ang="0">
                  <a:pos x="32" y="8"/>
                </a:cxn>
                <a:cxn ang="0">
                  <a:pos x="24" y="8"/>
                </a:cxn>
                <a:cxn ang="0">
                  <a:pos x="18" y="10"/>
                </a:cxn>
                <a:cxn ang="0">
                  <a:pos x="16" y="6"/>
                </a:cxn>
                <a:cxn ang="0">
                  <a:pos x="8" y="6"/>
                </a:cxn>
                <a:cxn ang="0">
                  <a:pos x="0" y="4"/>
                </a:cxn>
                <a:cxn ang="0">
                  <a:pos x="4" y="0"/>
                </a:cxn>
              </a:cxnLst>
              <a:rect l="0" t="0" r="r" b="b"/>
              <a:pathLst>
                <a:path w="44" h="10">
                  <a:moveTo>
                    <a:pt x="4" y="0"/>
                  </a:moveTo>
                  <a:lnTo>
                    <a:pt x="10" y="0"/>
                  </a:lnTo>
                  <a:lnTo>
                    <a:pt x="16" y="2"/>
                  </a:lnTo>
                  <a:lnTo>
                    <a:pt x="22" y="2"/>
                  </a:lnTo>
                  <a:lnTo>
                    <a:pt x="30" y="2"/>
                  </a:lnTo>
                  <a:lnTo>
                    <a:pt x="34" y="2"/>
                  </a:lnTo>
                  <a:lnTo>
                    <a:pt x="42" y="4"/>
                  </a:lnTo>
                  <a:lnTo>
                    <a:pt x="44" y="8"/>
                  </a:lnTo>
                  <a:lnTo>
                    <a:pt x="40" y="10"/>
                  </a:lnTo>
                  <a:lnTo>
                    <a:pt x="32" y="8"/>
                  </a:lnTo>
                  <a:lnTo>
                    <a:pt x="24" y="8"/>
                  </a:lnTo>
                  <a:lnTo>
                    <a:pt x="18" y="10"/>
                  </a:lnTo>
                  <a:lnTo>
                    <a:pt x="16" y="6"/>
                  </a:lnTo>
                  <a:lnTo>
                    <a:pt x="8" y="6"/>
                  </a:lnTo>
                  <a:lnTo>
                    <a:pt x="0" y="4"/>
                  </a:lnTo>
                  <a:lnTo>
                    <a:pt x="4" y="0"/>
                  </a:lnTo>
                  <a:close/>
                </a:path>
              </a:pathLst>
            </a:custGeom>
            <a:grpFill/>
            <a:ln w="3175">
              <a:solidFill>
                <a:schemeClr val="accent3"/>
              </a:solidFill>
              <a:prstDash val="solid"/>
              <a:round/>
              <a:headEnd/>
              <a:tailEnd/>
            </a:ln>
          </p:spPr>
          <p:txBody>
            <a:bodyPr/>
            <a:lstStyle/>
            <a:p>
              <a:pPr>
                <a:defRPr/>
              </a:pPr>
              <a:endParaRPr lang="en-GB"/>
            </a:p>
          </p:txBody>
        </p:sp>
        <p:sp>
          <p:nvSpPr>
            <p:cNvPr id="189" name="Freeform 189"/>
            <p:cNvSpPr>
              <a:spLocks/>
            </p:cNvSpPr>
            <p:nvPr/>
          </p:nvSpPr>
          <p:spPr bwMode="gray">
            <a:xfrm>
              <a:off x="6535162" y="3460434"/>
              <a:ext cx="126535" cy="131920"/>
            </a:xfrm>
            <a:custGeom>
              <a:avLst/>
              <a:gdLst/>
              <a:ahLst/>
              <a:cxnLst>
                <a:cxn ang="0">
                  <a:pos x="46" y="64"/>
                </a:cxn>
                <a:cxn ang="0">
                  <a:pos x="38" y="68"/>
                </a:cxn>
                <a:cxn ang="0">
                  <a:pos x="24" y="66"/>
                </a:cxn>
                <a:cxn ang="0">
                  <a:pos x="20" y="78"/>
                </a:cxn>
                <a:cxn ang="0">
                  <a:pos x="26" y="88"/>
                </a:cxn>
                <a:cxn ang="0">
                  <a:pos x="32" y="86"/>
                </a:cxn>
                <a:cxn ang="0">
                  <a:pos x="36" y="98"/>
                </a:cxn>
                <a:cxn ang="0">
                  <a:pos x="42" y="92"/>
                </a:cxn>
                <a:cxn ang="0">
                  <a:pos x="48" y="94"/>
                </a:cxn>
                <a:cxn ang="0">
                  <a:pos x="44" y="86"/>
                </a:cxn>
                <a:cxn ang="0">
                  <a:pos x="42" y="76"/>
                </a:cxn>
                <a:cxn ang="0">
                  <a:pos x="52" y="74"/>
                </a:cxn>
                <a:cxn ang="0">
                  <a:pos x="48" y="64"/>
                </a:cxn>
                <a:cxn ang="0">
                  <a:pos x="58" y="70"/>
                </a:cxn>
                <a:cxn ang="0">
                  <a:pos x="62" y="60"/>
                </a:cxn>
                <a:cxn ang="0">
                  <a:pos x="50" y="54"/>
                </a:cxn>
                <a:cxn ang="0">
                  <a:pos x="44" y="44"/>
                </a:cxn>
                <a:cxn ang="0">
                  <a:pos x="38" y="32"/>
                </a:cxn>
                <a:cxn ang="0">
                  <a:pos x="38" y="22"/>
                </a:cxn>
                <a:cxn ang="0">
                  <a:pos x="48" y="26"/>
                </a:cxn>
                <a:cxn ang="0">
                  <a:pos x="58" y="26"/>
                </a:cxn>
                <a:cxn ang="0">
                  <a:pos x="58" y="16"/>
                </a:cxn>
                <a:cxn ang="0">
                  <a:pos x="70" y="14"/>
                </a:cxn>
                <a:cxn ang="0">
                  <a:pos x="84" y="14"/>
                </a:cxn>
                <a:cxn ang="0">
                  <a:pos x="94" y="12"/>
                </a:cxn>
                <a:cxn ang="0">
                  <a:pos x="86" y="6"/>
                </a:cxn>
                <a:cxn ang="0">
                  <a:pos x="70" y="4"/>
                </a:cxn>
                <a:cxn ang="0">
                  <a:pos x="58" y="0"/>
                </a:cxn>
                <a:cxn ang="0">
                  <a:pos x="40" y="10"/>
                </a:cxn>
                <a:cxn ang="0">
                  <a:pos x="26" y="12"/>
                </a:cxn>
                <a:cxn ang="0">
                  <a:pos x="14" y="16"/>
                </a:cxn>
                <a:cxn ang="0">
                  <a:pos x="10" y="26"/>
                </a:cxn>
                <a:cxn ang="0">
                  <a:pos x="0" y="38"/>
                </a:cxn>
                <a:cxn ang="0">
                  <a:pos x="10" y="46"/>
                </a:cxn>
                <a:cxn ang="0">
                  <a:pos x="20" y="48"/>
                </a:cxn>
                <a:cxn ang="0">
                  <a:pos x="14" y="58"/>
                </a:cxn>
                <a:cxn ang="0">
                  <a:pos x="26" y="58"/>
                </a:cxn>
                <a:cxn ang="0">
                  <a:pos x="42" y="62"/>
                </a:cxn>
              </a:cxnLst>
              <a:rect l="0" t="0" r="r" b="b"/>
              <a:pathLst>
                <a:path w="94" h="98">
                  <a:moveTo>
                    <a:pt x="42" y="62"/>
                  </a:moveTo>
                  <a:lnTo>
                    <a:pt x="46" y="64"/>
                  </a:lnTo>
                  <a:lnTo>
                    <a:pt x="44" y="68"/>
                  </a:lnTo>
                  <a:lnTo>
                    <a:pt x="38" y="68"/>
                  </a:lnTo>
                  <a:lnTo>
                    <a:pt x="30" y="66"/>
                  </a:lnTo>
                  <a:lnTo>
                    <a:pt x="24" y="66"/>
                  </a:lnTo>
                  <a:lnTo>
                    <a:pt x="20" y="70"/>
                  </a:lnTo>
                  <a:lnTo>
                    <a:pt x="20" y="78"/>
                  </a:lnTo>
                  <a:lnTo>
                    <a:pt x="26" y="82"/>
                  </a:lnTo>
                  <a:lnTo>
                    <a:pt x="26" y="88"/>
                  </a:lnTo>
                  <a:lnTo>
                    <a:pt x="28" y="92"/>
                  </a:lnTo>
                  <a:lnTo>
                    <a:pt x="32" y="86"/>
                  </a:lnTo>
                  <a:lnTo>
                    <a:pt x="34" y="90"/>
                  </a:lnTo>
                  <a:lnTo>
                    <a:pt x="36" y="98"/>
                  </a:lnTo>
                  <a:lnTo>
                    <a:pt x="42" y="96"/>
                  </a:lnTo>
                  <a:lnTo>
                    <a:pt x="42" y="92"/>
                  </a:lnTo>
                  <a:lnTo>
                    <a:pt x="46" y="98"/>
                  </a:lnTo>
                  <a:lnTo>
                    <a:pt x="48" y="94"/>
                  </a:lnTo>
                  <a:lnTo>
                    <a:pt x="48" y="90"/>
                  </a:lnTo>
                  <a:lnTo>
                    <a:pt x="44" y="86"/>
                  </a:lnTo>
                  <a:lnTo>
                    <a:pt x="40" y="80"/>
                  </a:lnTo>
                  <a:lnTo>
                    <a:pt x="42" y="76"/>
                  </a:lnTo>
                  <a:lnTo>
                    <a:pt x="46" y="76"/>
                  </a:lnTo>
                  <a:lnTo>
                    <a:pt x="52" y="74"/>
                  </a:lnTo>
                  <a:lnTo>
                    <a:pt x="48" y="70"/>
                  </a:lnTo>
                  <a:lnTo>
                    <a:pt x="48" y="64"/>
                  </a:lnTo>
                  <a:lnTo>
                    <a:pt x="52" y="68"/>
                  </a:lnTo>
                  <a:lnTo>
                    <a:pt x="58" y="70"/>
                  </a:lnTo>
                  <a:lnTo>
                    <a:pt x="64" y="66"/>
                  </a:lnTo>
                  <a:lnTo>
                    <a:pt x="62" y="60"/>
                  </a:lnTo>
                  <a:lnTo>
                    <a:pt x="58" y="56"/>
                  </a:lnTo>
                  <a:lnTo>
                    <a:pt x="50" y="54"/>
                  </a:lnTo>
                  <a:lnTo>
                    <a:pt x="46" y="50"/>
                  </a:lnTo>
                  <a:lnTo>
                    <a:pt x="44" y="44"/>
                  </a:lnTo>
                  <a:lnTo>
                    <a:pt x="44" y="40"/>
                  </a:lnTo>
                  <a:lnTo>
                    <a:pt x="38" y="32"/>
                  </a:lnTo>
                  <a:lnTo>
                    <a:pt x="36" y="28"/>
                  </a:lnTo>
                  <a:lnTo>
                    <a:pt x="38" y="22"/>
                  </a:lnTo>
                  <a:lnTo>
                    <a:pt x="44" y="20"/>
                  </a:lnTo>
                  <a:lnTo>
                    <a:pt x="48" y="26"/>
                  </a:lnTo>
                  <a:lnTo>
                    <a:pt x="56" y="28"/>
                  </a:lnTo>
                  <a:lnTo>
                    <a:pt x="58" y="26"/>
                  </a:lnTo>
                  <a:lnTo>
                    <a:pt x="60" y="22"/>
                  </a:lnTo>
                  <a:lnTo>
                    <a:pt x="58" y="16"/>
                  </a:lnTo>
                  <a:lnTo>
                    <a:pt x="64" y="16"/>
                  </a:lnTo>
                  <a:lnTo>
                    <a:pt x="70" y="14"/>
                  </a:lnTo>
                  <a:lnTo>
                    <a:pt x="78" y="14"/>
                  </a:lnTo>
                  <a:lnTo>
                    <a:pt x="84" y="14"/>
                  </a:lnTo>
                  <a:lnTo>
                    <a:pt x="90" y="14"/>
                  </a:lnTo>
                  <a:lnTo>
                    <a:pt x="94" y="12"/>
                  </a:lnTo>
                  <a:lnTo>
                    <a:pt x="94" y="6"/>
                  </a:lnTo>
                  <a:lnTo>
                    <a:pt x="86" y="6"/>
                  </a:lnTo>
                  <a:lnTo>
                    <a:pt x="74" y="6"/>
                  </a:lnTo>
                  <a:lnTo>
                    <a:pt x="70" y="4"/>
                  </a:lnTo>
                  <a:lnTo>
                    <a:pt x="64" y="2"/>
                  </a:lnTo>
                  <a:lnTo>
                    <a:pt x="58" y="0"/>
                  </a:lnTo>
                  <a:lnTo>
                    <a:pt x="48" y="4"/>
                  </a:lnTo>
                  <a:lnTo>
                    <a:pt x="40" y="10"/>
                  </a:lnTo>
                  <a:lnTo>
                    <a:pt x="34" y="10"/>
                  </a:lnTo>
                  <a:lnTo>
                    <a:pt x="26" y="12"/>
                  </a:lnTo>
                  <a:lnTo>
                    <a:pt x="18" y="14"/>
                  </a:lnTo>
                  <a:lnTo>
                    <a:pt x="14" y="16"/>
                  </a:lnTo>
                  <a:lnTo>
                    <a:pt x="14" y="20"/>
                  </a:lnTo>
                  <a:lnTo>
                    <a:pt x="10" y="26"/>
                  </a:lnTo>
                  <a:lnTo>
                    <a:pt x="2" y="34"/>
                  </a:lnTo>
                  <a:lnTo>
                    <a:pt x="0" y="38"/>
                  </a:lnTo>
                  <a:lnTo>
                    <a:pt x="4" y="42"/>
                  </a:lnTo>
                  <a:lnTo>
                    <a:pt x="10" y="46"/>
                  </a:lnTo>
                  <a:lnTo>
                    <a:pt x="16" y="46"/>
                  </a:lnTo>
                  <a:lnTo>
                    <a:pt x="20" y="48"/>
                  </a:lnTo>
                  <a:lnTo>
                    <a:pt x="14" y="52"/>
                  </a:lnTo>
                  <a:lnTo>
                    <a:pt x="14" y="58"/>
                  </a:lnTo>
                  <a:lnTo>
                    <a:pt x="18" y="60"/>
                  </a:lnTo>
                  <a:lnTo>
                    <a:pt x="26" y="58"/>
                  </a:lnTo>
                  <a:lnTo>
                    <a:pt x="32" y="60"/>
                  </a:lnTo>
                  <a:lnTo>
                    <a:pt x="42" y="62"/>
                  </a:lnTo>
                  <a:close/>
                </a:path>
              </a:pathLst>
            </a:custGeom>
            <a:grpFill/>
            <a:ln w="3175">
              <a:solidFill>
                <a:schemeClr val="accent3"/>
              </a:solidFill>
              <a:prstDash val="solid"/>
              <a:round/>
              <a:headEnd/>
              <a:tailEnd/>
            </a:ln>
          </p:spPr>
          <p:txBody>
            <a:bodyPr/>
            <a:lstStyle/>
            <a:p>
              <a:pPr>
                <a:defRPr/>
              </a:pPr>
              <a:endParaRPr lang="en-GB"/>
            </a:p>
          </p:txBody>
        </p:sp>
        <p:sp>
          <p:nvSpPr>
            <p:cNvPr id="190" name="Freeform 190"/>
            <p:cNvSpPr>
              <a:spLocks/>
            </p:cNvSpPr>
            <p:nvPr/>
          </p:nvSpPr>
          <p:spPr bwMode="gray">
            <a:xfrm>
              <a:off x="6519009" y="3436204"/>
              <a:ext cx="34999" cy="75383"/>
            </a:xfrm>
            <a:custGeom>
              <a:avLst/>
              <a:gdLst/>
              <a:ahLst/>
              <a:cxnLst>
                <a:cxn ang="0">
                  <a:pos x="0" y="12"/>
                </a:cxn>
                <a:cxn ang="0">
                  <a:pos x="2" y="4"/>
                </a:cxn>
                <a:cxn ang="0">
                  <a:pos x="6" y="0"/>
                </a:cxn>
                <a:cxn ang="0">
                  <a:pos x="14" y="2"/>
                </a:cxn>
                <a:cxn ang="0">
                  <a:pos x="22" y="8"/>
                </a:cxn>
                <a:cxn ang="0">
                  <a:pos x="20" y="16"/>
                </a:cxn>
                <a:cxn ang="0">
                  <a:pos x="20" y="22"/>
                </a:cxn>
                <a:cxn ang="0">
                  <a:pos x="24" y="30"/>
                </a:cxn>
                <a:cxn ang="0">
                  <a:pos x="26" y="34"/>
                </a:cxn>
                <a:cxn ang="0">
                  <a:pos x="26" y="38"/>
                </a:cxn>
                <a:cxn ang="0">
                  <a:pos x="22" y="44"/>
                </a:cxn>
                <a:cxn ang="0">
                  <a:pos x="12" y="56"/>
                </a:cxn>
                <a:cxn ang="0">
                  <a:pos x="2" y="40"/>
                </a:cxn>
                <a:cxn ang="0">
                  <a:pos x="4" y="28"/>
                </a:cxn>
                <a:cxn ang="0">
                  <a:pos x="2" y="18"/>
                </a:cxn>
                <a:cxn ang="0">
                  <a:pos x="0" y="12"/>
                </a:cxn>
              </a:cxnLst>
              <a:rect l="0" t="0" r="r" b="b"/>
              <a:pathLst>
                <a:path w="26" h="56">
                  <a:moveTo>
                    <a:pt x="0" y="12"/>
                  </a:moveTo>
                  <a:lnTo>
                    <a:pt x="2" y="4"/>
                  </a:lnTo>
                  <a:lnTo>
                    <a:pt x="6" y="0"/>
                  </a:lnTo>
                  <a:lnTo>
                    <a:pt x="14" y="2"/>
                  </a:lnTo>
                  <a:lnTo>
                    <a:pt x="22" y="8"/>
                  </a:lnTo>
                  <a:lnTo>
                    <a:pt x="20" y="16"/>
                  </a:lnTo>
                  <a:lnTo>
                    <a:pt x="20" y="22"/>
                  </a:lnTo>
                  <a:lnTo>
                    <a:pt x="24" y="30"/>
                  </a:lnTo>
                  <a:lnTo>
                    <a:pt x="26" y="34"/>
                  </a:lnTo>
                  <a:lnTo>
                    <a:pt x="26" y="38"/>
                  </a:lnTo>
                  <a:lnTo>
                    <a:pt x="22" y="44"/>
                  </a:lnTo>
                  <a:lnTo>
                    <a:pt x="12" y="56"/>
                  </a:lnTo>
                  <a:lnTo>
                    <a:pt x="2" y="40"/>
                  </a:lnTo>
                  <a:lnTo>
                    <a:pt x="4" y="28"/>
                  </a:lnTo>
                  <a:lnTo>
                    <a:pt x="2" y="18"/>
                  </a:lnTo>
                  <a:lnTo>
                    <a:pt x="0" y="12"/>
                  </a:lnTo>
                  <a:close/>
                </a:path>
              </a:pathLst>
            </a:custGeom>
            <a:grpFill/>
            <a:ln w="3175">
              <a:solidFill>
                <a:schemeClr val="accent3"/>
              </a:solidFill>
              <a:prstDash val="solid"/>
              <a:round/>
              <a:headEnd/>
              <a:tailEnd/>
            </a:ln>
          </p:spPr>
          <p:txBody>
            <a:bodyPr/>
            <a:lstStyle/>
            <a:p>
              <a:pPr>
                <a:defRPr/>
              </a:pPr>
              <a:endParaRPr lang="en-GB"/>
            </a:p>
          </p:txBody>
        </p:sp>
      </p:grpSp>
      <p:grpSp>
        <p:nvGrpSpPr>
          <p:cNvPr id="31" name="Group 501"/>
          <p:cNvGrpSpPr>
            <a:grpSpLocks/>
          </p:cNvGrpSpPr>
          <p:nvPr userDrawn="1"/>
        </p:nvGrpSpPr>
        <p:grpSpPr bwMode="auto">
          <a:xfrm>
            <a:off x="5932488" y="2097088"/>
            <a:ext cx="4251325" cy="1754187"/>
            <a:chOff x="6356332" y="2083713"/>
            <a:chExt cx="3827019" cy="1578892"/>
          </a:xfrm>
        </p:grpSpPr>
        <p:sp>
          <p:nvSpPr>
            <p:cNvPr id="192" name="Freeform 193"/>
            <p:cNvSpPr>
              <a:spLocks/>
            </p:cNvSpPr>
            <p:nvPr/>
          </p:nvSpPr>
          <p:spPr bwMode="gray">
            <a:xfrm>
              <a:off x="6356332" y="2150869"/>
              <a:ext cx="224362" cy="167177"/>
            </a:xfrm>
            <a:custGeom>
              <a:avLst/>
              <a:gdLst/>
              <a:ahLst/>
              <a:cxnLst>
                <a:cxn ang="0">
                  <a:pos x="55" y="84"/>
                </a:cxn>
                <a:cxn ang="0">
                  <a:pos x="71" y="80"/>
                </a:cxn>
                <a:cxn ang="0">
                  <a:pos x="43" y="78"/>
                </a:cxn>
                <a:cxn ang="0">
                  <a:pos x="55" y="64"/>
                </a:cxn>
                <a:cxn ang="0">
                  <a:pos x="85" y="60"/>
                </a:cxn>
                <a:cxn ang="0">
                  <a:pos x="89" y="48"/>
                </a:cxn>
                <a:cxn ang="0">
                  <a:pos x="71" y="52"/>
                </a:cxn>
                <a:cxn ang="0">
                  <a:pos x="65" y="42"/>
                </a:cxn>
                <a:cxn ang="0">
                  <a:pos x="55" y="48"/>
                </a:cxn>
                <a:cxn ang="0">
                  <a:pos x="37" y="64"/>
                </a:cxn>
                <a:cxn ang="0">
                  <a:pos x="11" y="46"/>
                </a:cxn>
                <a:cxn ang="0">
                  <a:pos x="19" y="28"/>
                </a:cxn>
                <a:cxn ang="0">
                  <a:pos x="11" y="24"/>
                </a:cxn>
                <a:cxn ang="0">
                  <a:pos x="0" y="20"/>
                </a:cxn>
                <a:cxn ang="0">
                  <a:pos x="19" y="8"/>
                </a:cxn>
                <a:cxn ang="0">
                  <a:pos x="47" y="10"/>
                </a:cxn>
                <a:cxn ang="0">
                  <a:pos x="55" y="12"/>
                </a:cxn>
                <a:cxn ang="0">
                  <a:pos x="73" y="14"/>
                </a:cxn>
                <a:cxn ang="0">
                  <a:pos x="77" y="28"/>
                </a:cxn>
                <a:cxn ang="0">
                  <a:pos x="89" y="38"/>
                </a:cxn>
                <a:cxn ang="0">
                  <a:pos x="83" y="12"/>
                </a:cxn>
                <a:cxn ang="0">
                  <a:pos x="85" y="0"/>
                </a:cxn>
                <a:cxn ang="0">
                  <a:pos x="107" y="8"/>
                </a:cxn>
                <a:cxn ang="0">
                  <a:pos x="111" y="22"/>
                </a:cxn>
                <a:cxn ang="0">
                  <a:pos x="127" y="22"/>
                </a:cxn>
                <a:cxn ang="0">
                  <a:pos x="151" y="36"/>
                </a:cxn>
                <a:cxn ang="0">
                  <a:pos x="159" y="48"/>
                </a:cxn>
                <a:cxn ang="0">
                  <a:pos x="123" y="60"/>
                </a:cxn>
                <a:cxn ang="0">
                  <a:pos x="117" y="84"/>
                </a:cxn>
                <a:cxn ang="0">
                  <a:pos x="101" y="102"/>
                </a:cxn>
                <a:cxn ang="0">
                  <a:pos x="81" y="114"/>
                </a:cxn>
                <a:cxn ang="0">
                  <a:pos x="67" y="104"/>
                </a:cxn>
                <a:cxn ang="0">
                  <a:pos x="45" y="92"/>
                </a:cxn>
              </a:cxnLst>
              <a:rect l="0" t="0" r="r" b="b"/>
              <a:pathLst>
                <a:path w="167" h="120">
                  <a:moveTo>
                    <a:pt x="45" y="92"/>
                  </a:moveTo>
                  <a:lnTo>
                    <a:pt x="55" y="84"/>
                  </a:lnTo>
                  <a:lnTo>
                    <a:pt x="83" y="88"/>
                  </a:lnTo>
                  <a:lnTo>
                    <a:pt x="71" y="80"/>
                  </a:lnTo>
                  <a:lnTo>
                    <a:pt x="59" y="76"/>
                  </a:lnTo>
                  <a:lnTo>
                    <a:pt x="43" y="78"/>
                  </a:lnTo>
                  <a:lnTo>
                    <a:pt x="43" y="68"/>
                  </a:lnTo>
                  <a:lnTo>
                    <a:pt x="55" y="64"/>
                  </a:lnTo>
                  <a:lnTo>
                    <a:pt x="69" y="60"/>
                  </a:lnTo>
                  <a:lnTo>
                    <a:pt x="85" y="60"/>
                  </a:lnTo>
                  <a:lnTo>
                    <a:pt x="97" y="56"/>
                  </a:lnTo>
                  <a:lnTo>
                    <a:pt x="89" y="48"/>
                  </a:lnTo>
                  <a:lnTo>
                    <a:pt x="83" y="52"/>
                  </a:lnTo>
                  <a:lnTo>
                    <a:pt x="71" y="52"/>
                  </a:lnTo>
                  <a:lnTo>
                    <a:pt x="71" y="44"/>
                  </a:lnTo>
                  <a:lnTo>
                    <a:pt x="65" y="42"/>
                  </a:lnTo>
                  <a:lnTo>
                    <a:pt x="61" y="48"/>
                  </a:lnTo>
                  <a:lnTo>
                    <a:pt x="55" y="48"/>
                  </a:lnTo>
                  <a:lnTo>
                    <a:pt x="51" y="56"/>
                  </a:lnTo>
                  <a:lnTo>
                    <a:pt x="37" y="64"/>
                  </a:lnTo>
                  <a:lnTo>
                    <a:pt x="27" y="58"/>
                  </a:lnTo>
                  <a:lnTo>
                    <a:pt x="11" y="46"/>
                  </a:lnTo>
                  <a:lnTo>
                    <a:pt x="7" y="36"/>
                  </a:lnTo>
                  <a:lnTo>
                    <a:pt x="19" y="28"/>
                  </a:lnTo>
                  <a:lnTo>
                    <a:pt x="19" y="24"/>
                  </a:lnTo>
                  <a:lnTo>
                    <a:pt x="11" y="24"/>
                  </a:lnTo>
                  <a:lnTo>
                    <a:pt x="2" y="30"/>
                  </a:lnTo>
                  <a:lnTo>
                    <a:pt x="0" y="20"/>
                  </a:lnTo>
                  <a:lnTo>
                    <a:pt x="4" y="12"/>
                  </a:lnTo>
                  <a:lnTo>
                    <a:pt x="19" y="8"/>
                  </a:lnTo>
                  <a:lnTo>
                    <a:pt x="33" y="8"/>
                  </a:lnTo>
                  <a:lnTo>
                    <a:pt x="47" y="10"/>
                  </a:lnTo>
                  <a:lnTo>
                    <a:pt x="51" y="26"/>
                  </a:lnTo>
                  <a:lnTo>
                    <a:pt x="55" y="12"/>
                  </a:lnTo>
                  <a:lnTo>
                    <a:pt x="63" y="10"/>
                  </a:lnTo>
                  <a:lnTo>
                    <a:pt x="73" y="14"/>
                  </a:lnTo>
                  <a:lnTo>
                    <a:pt x="75" y="22"/>
                  </a:lnTo>
                  <a:lnTo>
                    <a:pt x="77" y="28"/>
                  </a:lnTo>
                  <a:lnTo>
                    <a:pt x="83" y="36"/>
                  </a:lnTo>
                  <a:lnTo>
                    <a:pt x="89" y="38"/>
                  </a:lnTo>
                  <a:lnTo>
                    <a:pt x="87" y="24"/>
                  </a:lnTo>
                  <a:lnTo>
                    <a:pt x="83" y="12"/>
                  </a:lnTo>
                  <a:lnTo>
                    <a:pt x="81" y="4"/>
                  </a:lnTo>
                  <a:lnTo>
                    <a:pt x="85" y="0"/>
                  </a:lnTo>
                  <a:lnTo>
                    <a:pt x="95" y="4"/>
                  </a:lnTo>
                  <a:lnTo>
                    <a:pt x="107" y="8"/>
                  </a:lnTo>
                  <a:lnTo>
                    <a:pt x="103" y="20"/>
                  </a:lnTo>
                  <a:lnTo>
                    <a:pt x="111" y="22"/>
                  </a:lnTo>
                  <a:lnTo>
                    <a:pt x="115" y="16"/>
                  </a:lnTo>
                  <a:lnTo>
                    <a:pt x="127" y="22"/>
                  </a:lnTo>
                  <a:lnTo>
                    <a:pt x="127" y="30"/>
                  </a:lnTo>
                  <a:lnTo>
                    <a:pt x="151" y="36"/>
                  </a:lnTo>
                  <a:lnTo>
                    <a:pt x="167" y="44"/>
                  </a:lnTo>
                  <a:lnTo>
                    <a:pt x="159" y="48"/>
                  </a:lnTo>
                  <a:lnTo>
                    <a:pt x="137" y="52"/>
                  </a:lnTo>
                  <a:lnTo>
                    <a:pt x="123" y="60"/>
                  </a:lnTo>
                  <a:lnTo>
                    <a:pt x="119" y="68"/>
                  </a:lnTo>
                  <a:lnTo>
                    <a:pt x="117" y="84"/>
                  </a:lnTo>
                  <a:lnTo>
                    <a:pt x="107" y="88"/>
                  </a:lnTo>
                  <a:lnTo>
                    <a:pt x="101" y="102"/>
                  </a:lnTo>
                  <a:lnTo>
                    <a:pt x="93" y="120"/>
                  </a:lnTo>
                  <a:lnTo>
                    <a:pt x="81" y="114"/>
                  </a:lnTo>
                  <a:lnTo>
                    <a:pt x="81" y="102"/>
                  </a:lnTo>
                  <a:lnTo>
                    <a:pt x="67" y="104"/>
                  </a:lnTo>
                  <a:lnTo>
                    <a:pt x="59" y="98"/>
                  </a:lnTo>
                  <a:lnTo>
                    <a:pt x="45" y="92"/>
                  </a:lnTo>
                  <a:close/>
                </a:path>
              </a:pathLst>
            </a:custGeom>
            <a:solidFill>
              <a:schemeClr val="accent3"/>
            </a:solidFill>
            <a:ln w="3175">
              <a:solidFill>
                <a:schemeClr val="accent3"/>
              </a:solidFill>
              <a:prstDash val="solid"/>
              <a:round/>
              <a:headEnd/>
              <a:tailEnd/>
            </a:ln>
          </p:spPr>
          <p:txBody>
            <a:bodyPr/>
            <a:lstStyle/>
            <a:p>
              <a:pPr>
                <a:defRPr/>
              </a:pPr>
              <a:endParaRPr lang="en-GB"/>
            </a:p>
          </p:txBody>
        </p:sp>
        <p:sp>
          <p:nvSpPr>
            <p:cNvPr id="193" name="Freeform 194"/>
            <p:cNvSpPr>
              <a:spLocks/>
            </p:cNvSpPr>
            <p:nvPr/>
          </p:nvSpPr>
          <p:spPr bwMode="gray">
            <a:xfrm>
              <a:off x="6513528" y="2125150"/>
              <a:ext cx="194352" cy="70015"/>
            </a:xfrm>
            <a:custGeom>
              <a:avLst/>
              <a:gdLst/>
              <a:ahLst/>
              <a:cxnLst>
                <a:cxn ang="0">
                  <a:pos x="62" y="38"/>
                </a:cxn>
                <a:cxn ang="0">
                  <a:pos x="52" y="38"/>
                </a:cxn>
                <a:cxn ang="0">
                  <a:pos x="34" y="38"/>
                </a:cxn>
                <a:cxn ang="0">
                  <a:pos x="36" y="30"/>
                </a:cxn>
                <a:cxn ang="0">
                  <a:pos x="54" y="28"/>
                </a:cxn>
                <a:cxn ang="0">
                  <a:pos x="60" y="24"/>
                </a:cxn>
                <a:cxn ang="0">
                  <a:pos x="50" y="22"/>
                </a:cxn>
                <a:cxn ang="0">
                  <a:pos x="34" y="22"/>
                </a:cxn>
                <a:cxn ang="0">
                  <a:pos x="18" y="26"/>
                </a:cxn>
                <a:cxn ang="0">
                  <a:pos x="2" y="24"/>
                </a:cxn>
                <a:cxn ang="0">
                  <a:pos x="0" y="18"/>
                </a:cxn>
                <a:cxn ang="0">
                  <a:pos x="10" y="14"/>
                </a:cxn>
                <a:cxn ang="0">
                  <a:pos x="22" y="6"/>
                </a:cxn>
                <a:cxn ang="0">
                  <a:pos x="30" y="6"/>
                </a:cxn>
                <a:cxn ang="0">
                  <a:pos x="46" y="10"/>
                </a:cxn>
                <a:cxn ang="0">
                  <a:pos x="56" y="10"/>
                </a:cxn>
                <a:cxn ang="0">
                  <a:pos x="66" y="12"/>
                </a:cxn>
                <a:cxn ang="0">
                  <a:pos x="74" y="0"/>
                </a:cxn>
                <a:cxn ang="0">
                  <a:pos x="82" y="14"/>
                </a:cxn>
                <a:cxn ang="0">
                  <a:pos x="96" y="8"/>
                </a:cxn>
                <a:cxn ang="0">
                  <a:pos x="114" y="10"/>
                </a:cxn>
                <a:cxn ang="0">
                  <a:pos x="132" y="14"/>
                </a:cxn>
                <a:cxn ang="0">
                  <a:pos x="144" y="16"/>
                </a:cxn>
                <a:cxn ang="0">
                  <a:pos x="138" y="22"/>
                </a:cxn>
                <a:cxn ang="0">
                  <a:pos x="122" y="30"/>
                </a:cxn>
                <a:cxn ang="0">
                  <a:pos x="114" y="38"/>
                </a:cxn>
                <a:cxn ang="0">
                  <a:pos x="100" y="38"/>
                </a:cxn>
                <a:cxn ang="0">
                  <a:pos x="92" y="50"/>
                </a:cxn>
                <a:cxn ang="0">
                  <a:pos x="74" y="46"/>
                </a:cxn>
                <a:cxn ang="0">
                  <a:pos x="68" y="38"/>
                </a:cxn>
                <a:cxn ang="0">
                  <a:pos x="62" y="38"/>
                </a:cxn>
              </a:cxnLst>
              <a:rect l="0" t="0" r="r" b="b"/>
              <a:pathLst>
                <a:path w="144" h="50">
                  <a:moveTo>
                    <a:pt x="62" y="38"/>
                  </a:moveTo>
                  <a:lnTo>
                    <a:pt x="52" y="38"/>
                  </a:lnTo>
                  <a:lnTo>
                    <a:pt x="34" y="38"/>
                  </a:lnTo>
                  <a:lnTo>
                    <a:pt x="36" y="30"/>
                  </a:lnTo>
                  <a:lnTo>
                    <a:pt x="54" y="28"/>
                  </a:lnTo>
                  <a:lnTo>
                    <a:pt x="60" y="24"/>
                  </a:lnTo>
                  <a:lnTo>
                    <a:pt x="50" y="22"/>
                  </a:lnTo>
                  <a:lnTo>
                    <a:pt x="34" y="22"/>
                  </a:lnTo>
                  <a:lnTo>
                    <a:pt x="18" y="26"/>
                  </a:lnTo>
                  <a:lnTo>
                    <a:pt x="2" y="24"/>
                  </a:lnTo>
                  <a:lnTo>
                    <a:pt x="0" y="18"/>
                  </a:lnTo>
                  <a:lnTo>
                    <a:pt x="10" y="14"/>
                  </a:lnTo>
                  <a:lnTo>
                    <a:pt x="22" y="6"/>
                  </a:lnTo>
                  <a:lnTo>
                    <a:pt x="30" y="6"/>
                  </a:lnTo>
                  <a:lnTo>
                    <a:pt x="46" y="10"/>
                  </a:lnTo>
                  <a:lnTo>
                    <a:pt x="56" y="10"/>
                  </a:lnTo>
                  <a:lnTo>
                    <a:pt x="66" y="12"/>
                  </a:lnTo>
                  <a:lnTo>
                    <a:pt x="74" y="0"/>
                  </a:lnTo>
                  <a:lnTo>
                    <a:pt x="82" y="14"/>
                  </a:lnTo>
                  <a:lnTo>
                    <a:pt x="96" y="8"/>
                  </a:lnTo>
                  <a:lnTo>
                    <a:pt x="114" y="10"/>
                  </a:lnTo>
                  <a:lnTo>
                    <a:pt x="132" y="14"/>
                  </a:lnTo>
                  <a:lnTo>
                    <a:pt x="144" y="16"/>
                  </a:lnTo>
                  <a:lnTo>
                    <a:pt x="138" y="22"/>
                  </a:lnTo>
                  <a:lnTo>
                    <a:pt x="122" y="30"/>
                  </a:lnTo>
                  <a:lnTo>
                    <a:pt x="114" y="38"/>
                  </a:lnTo>
                  <a:lnTo>
                    <a:pt x="100" y="38"/>
                  </a:lnTo>
                  <a:lnTo>
                    <a:pt x="92" y="50"/>
                  </a:lnTo>
                  <a:lnTo>
                    <a:pt x="74" y="46"/>
                  </a:lnTo>
                  <a:lnTo>
                    <a:pt x="68" y="38"/>
                  </a:lnTo>
                  <a:lnTo>
                    <a:pt x="62" y="38"/>
                  </a:lnTo>
                  <a:close/>
                </a:path>
              </a:pathLst>
            </a:custGeom>
            <a:solidFill>
              <a:schemeClr val="accent3"/>
            </a:solidFill>
            <a:ln w="3175">
              <a:solidFill>
                <a:schemeClr val="accent3"/>
              </a:solidFill>
              <a:prstDash val="solid"/>
              <a:round/>
              <a:headEnd/>
              <a:tailEnd/>
            </a:ln>
          </p:spPr>
          <p:txBody>
            <a:bodyPr/>
            <a:lstStyle/>
            <a:p>
              <a:pPr>
                <a:defRPr/>
              </a:pPr>
              <a:endParaRPr lang="en-GB"/>
            </a:p>
          </p:txBody>
        </p:sp>
        <p:sp>
          <p:nvSpPr>
            <p:cNvPr id="194" name="Freeform 195"/>
            <p:cNvSpPr>
              <a:spLocks/>
            </p:cNvSpPr>
            <p:nvPr/>
          </p:nvSpPr>
          <p:spPr bwMode="gray">
            <a:xfrm>
              <a:off x="6567833" y="2240888"/>
              <a:ext cx="78598" cy="44294"/>
            </a:xfrm>
            <a:custGeom>
              <a:avLst/>
              <a:gdLst/>
              <a:ahLst/>
              <a:cxnLst>
                <a:cxn ang="0">
                  <a:pos x="10" y="8"/>
                </a:cxn>
                <a:cxn ang="0">
                  <a:pos x="14" y="4"/>
                </a:cxn>
                <a:cxn ang="0">
                  <a:pos x="30" y="0"/>
                </a:cxn>
                <a:cxn ang="0">
                  <a:pos x="38" y="0"/>
                </a:cxn>
                <a:cxn ang="0">
                  <a:pos x="42" y="8"/>
                </a:cxn>
                <a:cxn ang="0">
                  <a:pos x="48" y="12"/>
                </a:cxn>
                <a:cxn ang="0">
                  <a:pos x="58" y="12"/>
                </a:cxn>
                <a:cxn ang="0">
                  <a:pos x="52" y="20"/>
                </a:cxn>
                <a:cxn ang="0">
                  <a:pos x="38" y="28"/>
                </a:cxn>
                <a:cxn ang="0">
                  <a:pos x="26" y="32"/>
                </a:cxn>
                <a:cxn ang="0">
                  <a:pos x="26" y="20"/>
                </a:cxn>
                <a:cxn ang="0">
                  <a:pos x="18" y="20"/>
                </a:cxn>
                <a:cxn ang="0">
                  <a:pos x="10" y="22"/>
                </a:cxn>
                <a:cxn ang="0">
                  <a:pos x="4" y="28"/>
                </a:cxn>
                <a:cxn ang="0">
                  <a:pos x="0" y="20"/>
                </a:cxn>
                <a:cxn ang="0">
                  <a:pos x="6" y="14"/>
                </a:cxn>
                <a:cxn ang="0">
                  <a:pos x="10" y="8"/>
                </a:cxn>
              </a:cxnLst>
              <a:rect l="0" t="0" r="r" b="b"/>
              <a:pathLst>
                <a:path w="58" h="32">
                  <a:moveTo>
                    <a:pt x="10" y="8"/>
                  </a:moveTo>
                  <a:lnTo>
                    <a:pt x="14" y="4"/>
                  </a:lnTo>
                  <a:lnTo>
                    <a:pt x="30" y="0"/>
                  </a:lnTo>
                  <a:lnTo>
                    <a:pt x="38" y="0"/>
                  </a:lnTo>
                  <a:lnTo>
                    <a:pt x="42" y="8"/>
                  </a:lnTo>
                  <a:lnTo>
                    <a:pt x="48" y="12"/>
                  </a:lnTo>
                  <a:lnTo>
                    <a:pt x="58" y="12"/>
                  </a:lnTo>
                  <a:lnTo>
                    <a:pt x="52" y="20"/>
                  </a:lnTo>
                  <a:lnTo>
                    <a:pt x="38" y="28"/>
                  </a:lnTo>
                  <a:lnTo>
                    <a:pt x="26" y="32"/>
                  </a:lnTo>
                  <a:lnTo>
                    <a:pt x="26" y="20"/>
                  </a:lnTo>
                  <a:lnTo>
                    <a:pt x="18" y="20"/>
                  </a:lnTo>
                  <a:lnTo>
                    <a:pt x="10" y="22"/>
                  </a:lnTo>
                  <a:lnTo>
                    <a:pt x="4" y="28"/>
                  </a:lnTo>
                  <a:lnTo>
                    <a:pt x="0" y="20"/>
                  </a:lnTo>
                  <a:lnTo>
                    <a:pt x="6" y="14"/>
                  </a:lnTo>
                  <a:lnTo>
                    <a:pt x="10" y="8"/>
                  </a:lnTo>
                  <a:close/>
                </a:path>
              </a:pathLst>
            </a:custGeom>
            <a:solidFill>
              <a:schemeClr val="accent3"/>
            </a:solidFill>
            <a:ln w="3175">
              <a:solidFill>
                <a:schemeClr val="accent3"/>
              </a:solidFill>
              <a:prstDash val="solid"/>
              <a:round/>
              <a:headEnd/>
              <a:tailEnd/>
            </a:ln>
          </p:spPr>
          <p:txBody>
            <a:bodyPr/>
            <a:lstStyle/>
            <a:p>
              <a:pPr>
                <a:defRPr/>
              </a:pPr>
              <a:endParaRPr lang="en-GB"/>
            </a:p>
          </p:txBody>
        </p:sp>
        <p:grpSp>
          <p:nvGrpSpPr>
            <p:cNvPr id="40" name="Group 215"/>
            <p:cNvGrpSpPr>
              <a:grpSpLocks/>
            </p:cNvGrpSpPr>
            <p:nvPr/>
          </p:nvGrpSpPr>
          <p:grpSpPr bwMode="gray">
            <a:xfrm>
              <a:off x="6710307" y="2083718"/>
              <a:ext cx="3472960" cy="1578898"/>
              <a:chOff x="3137" y="855"/>
              <a:chExt cx="2580" cy="1130"/>
            </a:xfrm>
            <a:solidFill>
              <a:schemeClr val="accent3"/>
            </a:solidFill>
          </p:grpSpPr>
          <p:sp>
            <p:nvSpPr>
              <p:cNvPr id="196" name="Freeform 196"/>
              <p:cNvSpPr>
                <a:spLocks/>
              </p:cNvSpPr>
              <p:nvPr/>
            </p:nvSpPr>
            <p:spPr bwMode="gray">
              <a:xfrm>
                <a:off x="3393" y="1873"/>
                <a:ext cx="52" cy="44"/>
              </a:xfrm>
              <a:custGeom>
                <a:avLst/>
                <a:gdLst/>
                <a:ahLst/>
                <a:cxnLst>
                  <a:cxn ang="0">
                    <a:pos x="0" y="6"/>
                  </a:cxn>
                  <a:cxn ang="0">
                    <a:pos x="6" y="4"/>
                  </a:cxn>
                  <a:cxn ang="0">
                    <a:pos x="16" y="0"/>
                  </a:cxn>
                  <a:cxn ang="0">
                    <a:pos x="24" y="0"/>
                  </a:cxn>
                  <a:cxn ang="0">
                    <a:pos x="28" y="4"/>
                  </a:cxn>
                  <a:cxn ang="0">
                    <a:pos x="30" y="10"/>
                  </a:cxn>
                  <a:cxn ang="0">
                    <a:pos x="32" y="18"/>
                  </a:cxn>
                  <a:cxn ang="0">
                    <a:pos x="36" y="24"/>
                  </a:cxn>
                  <a:cxn ang="0">
                    <a:pos x="40" y="28"/>
                  </a:cxn>
                  <a:cxn ang="0">
                    <a:pos x="46" y="30"/>
                  </a:cxn>
                  <a:cxn ang="0">
                    <a:pos x="50" y="34"/>
                  </a:cxn>
                  <a:cxn ang="0">
                    <a:pos x="52" y="38"/>
                  </a:cxn>
                  <a:cxn ang="0">
                    <a:pos x="50" y="44"/>
                  </a:cxn>
                  <a:cxn ang="0">
                    <a:pos x="42" y="42"/>
                  </a:cxn>
                  <a:cxn ang="0">
                    <a:pos x="40" y="34"/>
                  </a:cxn>
                  <a:cxn ang="0">
                    <a:pos x="34" y="32"/>
                  </a:cxn>
                  <a:cxn ang="0">
                    <a:pos x="28" y="28"/>
                  </a:cxn>
                  <a:cxn ang="0">
                    <a:pos x="20" y="28"/>
                  </a:cxn>
                  <a:cxn ang="0">
                    <a:pos x="18" y="32"/>
                  </a:cxn>
                  <a:cxn ang="0">
                    <a:pos x="12" y="28"/>
                  </a:cxn>
                  <a:cxn ang="0">
                    <a:pos x="0" y="28"/>
                  </a:cxn>
                  <a:cxn ang="0">
                    <a:pos x="0" y="16"/>
                  </a:cxn>
                  <a:cxn ang="0">
                    <a:pos x="0" y="6"/>
                  </a:cxn>
                </a:cxnLst>
                <a:rect l="0" t="0" r="r" b="b"/>
                <a:pathLst>
                  <a:path w="52" h="44">
                    <a:moveTo>
                      <a:pt x="0" y="6"/>
                    </a:moveTo>
                    <a:lnTo>
                      <a:pt x="6" y="4"/>
                    </a:lnTo>
                    <a:lnTo>
                      <a:pt x="16" y="0"/>
                    </a:lnTo>
                    <a:lnTo>
                      <a:pt x="24" y="0"/>
                    </a:lnTo>
                    <a:lnTo>
                      <a:pt x="28" y="4"/>
                    </a:lnTo>
                    <a:lnTo>
                      <a:pt x="30" y="10"/>
                    </a:lnTo>
                    <a:lnTo>
                      <a:pt x="32" y="18"/>
                    </a:lnTo>
                    <a:lnTo>
                      <a:pt x="36" y="24"/>
                    </a:lnTo>
                    <a:lnTo>
                      <a:pt x="40" y="28"/>
                    </a:lnTo>
                    <a:lnTo>
                      <a:pt x="46" y="30"/>
                    </a:lnTo>
                    <a:lnTo>
                      <a:pt x="50" y="34"/>
                    </a:lnTo>
                    <a:lnTo>
                      <a:pt x="52" y="38"/>
                    </a:lnTo>
                    <a:lnTo>
                      <a:pt x="50" y="44"/>
                    </a:lnTo>
                    <a:lnTo>
                      <a:pt x="42" y="42"/>
                    </a:lnTo>
                    <a:lnTo>
                      <a:pt x="40" y="34"/>
                    </a:lnTo>
                    <a:lnTo>
                      <a:pt x="34" y="32"/>
                    </a:lnTo>
                    <a:lnTo>
                      <a:pt x="28" y="28"/>
                    </a:lnTo>
                    <a:lnTo>
                      <a:pt x="20" y="28"/>
                    </a:lnTo>
                    <a:lnTo>
                      <a:pt x="18" y="32"/>
                    </a:lnTo>
                    <a:lnTo>
                      <a:pt x="12" y="28"/>
                    </a:lnTo>
                    <a:lnTo>
                      <a:pt x="0" y="28"/>
                    </a:lnTo>
                    <a:lnTo>
                      <a:pt x="0" y="16"/>
                    </a:lnTo>
                    <a:lnTo>
                      <a:pt x="0" y="6"/>
                    </a:lnTo>
                    <a:close/>
                  </a:path>
                </a:pathLst>
              </a:custGeom>
              <a:grpFill/>
              <a:ln w="3175">
                <a:solidFill>
                  <a:schemeClr val="accent3"/>
                </a:solidFill>
                <a:prstDash val="solid"/>
                <a:round/>
                <a:headEnd/>
                <a:tailEnd/>
              </a:ln>
            </p:spPr>
            <p:txBody>
              <a:bodyPr/>
              <a:lstStyle/>
              <a:p>
                <a:pPr>
                  <a:defRPr/>
                </a:pPr>
                <a:endParaRPr lang="en-GB"/>
              </a:p>
            </p:txBody>
          </p:sp>
          <p:sp>
            <p:nvSpPr>
              <p:cNvPr id="197" name="Freeform 197"/>
              <p:cNvSpPr>
                <a:spLocks/>
              </p:cNvSpPr>
              <p:nvPr/>
            </p:nvSpPr>
            <p:spPr bwMode="gray">
              <a:xfrm>
                <a:off x="3417" y="1861"/>
                <a:ext cx="84" cy="66"/>
              </a:xfrm>
              <a:custGeom>
                <a:avLst/>
                <a:gdLst/>
                <a:ahLst/>
                <a:cxnLst>
                  <a:cxn ang="0">
                    <a:pos x="20" y="0"/>
                  </a:cxn>
                  <a:cxn ang="0">
                    <a:pos x="26" y="2"/>
                  </a:cxn>
                  <a:cxn ang="0">
                    <a:pos x="32" y="8"/>
                  </a:cxn>
                  <a:cxn ang="0">
                    <a:pos x="42" y="14"/>
                  </a:cxn>
                  <a:cxn ang="0">
                    <a:pos x="46" y="12"/>
                  </a:cxn>
                  <a:cxn ang="0">
                    <a:pos x="52" y="6"/>
                  </a:cxn>
                  <a:cxn ang="0">
                    <a:pos x="56" y="2"/>
                  </a:cxn>
                  <a:cxn ang="0">
                    <a:pos x="60" y="8"/>
                  </a:cxn>
                  <a:cxn ang="0">
                    <a:pos x="66" y="20"/>
                  </a:cxn>
                  <a:cxn ang="0">
                    <a:pos x="70" y="24"/>
                  </a:cxn>
                  <a:cxn ang="0">
                    <a:pos x="80" y="28"/>
                  </a:cxn>
                  <a:cxn ang="0">
                    <a:pos x="84" y="30"/>
                  </a:cxn>
                  <a:cxn ang="0">
                    <a:pos x="84" y="36"/>
                  </a:cxn>
                  <a:cxn ang="0">
                    <a:pos x="72" y="36"/>
                  </a:cxn>
                  <a:cxn ang="0">
                    <a:pos x="68" y="38"/>
                  </a:cxn>
                  <a:cxn ang="0">
                    <a:pos x="66" y="44"/>
                  </a:cxn>
                  <a:cxn ang="0">
                    <a:pos x="68" y="48"/>
                  </a:cxn>
                  <a:cxn ang="0">
                    <a:pos x="68" y="50"/>
                  </a:cxn>
                  <a:cxn ang="0">
                    <a:pos x="68" y="52"/>
                  </a:cxn>
                  <a:cxn ang="0">
                    <a:pos x="68" y="54"/>
                  </a:cxn>
                  <a:cxn ang="0">
                    <a:pos x="60" y="54"/>
                  </a:cxn>
                  <a:cxn ang="0">
                    <a:pos x="60" y="58"/>
                  </a:cxn>
                  <a:cxn ang="0">
                    <a:pos x="60" y="62"/>
                  </a:cxn>
                  <a:cxn ang="0">
                    <a:pos x="60" y="66"/>
                  </a:cxn>
                  <a:cxn ang="0">
                    <a:pos x="52" y="66"/>
                  </a:cxn>
                  <a:cxn ang="0">
                    <a:pos x="46" y="62"/>
                  </a:cxn>
                  <a:cxn ang="0">
                    <a:pos x="52" y="58"/>
                  </a:cxn>
                  <a:cxn ang="0">
                    <a:pos x="48" y="52"/>
                  </a:cxn>
                  <a:cxn ang="0">
                    <a:pos x="48" y="44"/>
                  </a:cxn>
                  <a:cxn ang="0">
                    <a:pos x="44" y="42"/>
                  </a:cxn>
                  <a:cxn ang="0">
                    <a:pos x="42" y="44"/>
                  </a:cxn>
                  <a:cxn ang="0">
                    <a:pos x="38" y="48"/>
                  </a:cxn>
                  <a:cxn ang="0">
                    <a:pos x="32" y="52"/>
                  </a:cxn>
                  <a:cxn ang="0">
                    <a:pos x="26" y="56"/>
                  </a:cxn>
                  <a:cxn ang="0">
                    <a:pos x="28" y="50"/>
                  </a:cxn>
                  <a:cxn ang="0">
                    <a:pos x="26" y="46"/>
                  </a:cxn>
                  <a:cxn ang="0">
                    <a:pos x="12" y="36"/>
                  </a:cxn>
                  <a:cxn ang="0">
                    <a:pos x="6" y="20"/>
                  </a:cxn>
                  <a:cxn ang="0">
                    <a:pos x="4" y="16"/>
                  </a:cxn>
                  <a:cxn ang="0">
                    <a:pos x="0" y="12"/>
                  </a:cxn>
                  <a:cxn ang="0">
                    <a:pos x="6" y="8"/>
                  </a:cxn>
                  <a:cxn ang="0">
                    <a:pos x="12" y="12"/>
                  </a:cxn>
                  <a:cxn ang="0">
                    <a:pos x="18" y="18"/>
                  </a:cxn>
                  <a:cxn ang="0">
                    <a:pos x="24" y="18"/>
                  </a:cxn>
                  <a:cxn ang="0">
                    <a:pos x="26" y="14"/>
                  </a:cxn>
                  <a:cxn ang="0">
                    <a:pos x="22" y="8"/>
                  </a:cxn>
                  <a:cxn ang="0">
                    <a:pos x="16" y="2"/>
                  </a:cxn>
                  <a:cxn ang="0">
                    <a:pos x="20" y="0"/>
                  </a:cxn>
                </a:cxnLst>
                <a:rect l="0" t="0" r="r" b="b"/>
                <a:pathLst>
                  <a:path w="84" h="66">
                    <a:moveTo>
                      <a:pt x="20" y="0"/>
                    </a:moveTo>
                    <a:lnTo>
                      <a:pt x="26" y="2"/>
                    </a:lnTo>
                    <a:lnTo>
                      <a:pt x="32" y="8"/>
                    </a:lnTo>
                    <a:lnTo>
                      <a:pt x="42" y="14"/>
                    </a:lnTo>
                    <a:lnTo>
                      <a:pt x="46" y="12"/>
                    </a:lnTo>
                    <a:lnTo>
                      <a:pt x="52" y="6"/>
                    </a:lnTo>
                    <a:lnTo>
                      <a:pt x="56" y="2"/>
                    </a:lnTo>
                    <a:lnTo>
                      <a:pt x="60" y="8"/>
                    </a:lnTo>
                    <a:lnTo>
                      <a:pt x="66" y="20"/>
                    </a:lnTo>
                    <a:lnTo>
                      <a:pt x="70" y="24"/>
                    </a:lnTo>
                    <a:lnTo>
                      <a:pt x="80" y="28"/>
                    </a:lnTo>
                    <a:lnTo>
                      <a:pt x="84" y="30"/>
                    </a:lnTo>
                    <a:lnTo>
                      <a:pt x="84" y="36"/>
                    </a:lnTo>
                    <a:lnTo>
                      <a:pt x="72" y="36"/>
                    </a:lnTo>
                    <a:lnTo>
                      <a:pt x="68" y="38"/>
                    </a:lnTo>
                    <a:lnTo>
                      <a:pt x="66" y="44"/>
                    </a:lnTo>
                    <a:lnTo>
                      <a:pt x="68" y="48"/>
                    </a:lnTo>
                    <a:lnTo>
                      <a:pt x="68" y="50"/>
                    </a:lnTo>
                    <a:lnTo>
                      <a:pt x="68" y="52"/>
                    </a:lnTo>
                    <a:lnTo>
                      <a:pt x="68" y="54"/>
                    </a:lnTo>
                    <a:lnTo>
                      <a:pt x="60" y="54"/>
                    </a:lnTo>
                    <a:lnTo>
                      <a:pt x="60" y="58"/>
                    </a:lnTo>
                    <a:lnTo>
                      <a:pt x="60" y="62"/>
                    </a:lnTo>
                    <a:lnTo>
                      <a:pt x="60" y="66"/>
                    </a:lnTo>
                    <a:lnTo>
                      <a:pt x="52" y="66"/>
                    </a:lnTo>
                    <a:lnTo>
                      <a:pt x="46" y="62"/>
                    </a:lnTo>
                    <a:lnTo>
                      <a:pt x="52" y="58"/>
                    </a:lnTo>
                    <a:lnTo>
                      <a:pt x="48" y="52"/>
                    </a:lnTo>
                    <a:lnTo>
                      <a:pt x="48" y="44"/>
                    </a:lnTo>
                    <a:lnTo>
                      <a:pt x="44" y="42"/>
                    </a:lnTo>
                    <a:lnTo>
                      <a:pt x="42" y="44"/>
                    </a:lnTo>
                    <a:lnTo>
                      <a:pt x="38" y="48"/>
                    </a:lnTo>
                    <a:lnTo>
                      <a:pt x="32" y="52"/>
                    </a:lnTo>
                    <a:lnTo>
                      <a:pt x="26" y="56"/>
                    </a:lnTo>
                    <a:lnTo>
                      <a:pt x="28" y="50"/>
                    </a:lnTo>
                    <a:lnTo>
                      <a:pt x="26" y="46"/>
                    </a:lnTo>
                    <a:lnTo>
                      <a:pt x="12" y="36"/>
                    </a:lnTo>
                    <a:lnTo>
                      <a:pt x="6" y="20"/>
                    </a:lnTo>
                    <a:lnTo>
                      <a:pt x="4" y="16"/>
                    </a:lnTo>
                    <a:lnTo>
                      <a:pt x="0" y="12"/>
                    </a:lnTo>
                    <a:lnTo>
                      <a:pt x="6" y="8"/>
                    </a:lnTo>
                    <a:lnTo>
                      <a:pt x="12" y="12"/>
                    </a:lnTo>
                    <a:lnTo>
                      <a:pt x="18" y="18"/>
                    </a:lnTo>
                    <a:lnTo>
                      <a:pt x="24" y="18"/>
                    </a:lnTo>
                    <a:lnTo>
                      <a:pt x="26" y="14"/>
                    </a:lnTo>
                    <a:lnTo>
                      <a:pt x="22" y="8"/>
                    </a:lnTo>
                    <a:lnTo>
                      <a:pt x="16" y="2"/>
                    </a:lnTo>
                    <a:lnTo>
                      <a:pt x="20" y="0"/>
                    </a:lnTo>
                    <a:close/>
                  </a:path>
                </a:pathLst>
              </a:custGeom>
              <a:grpFill/>
              <a:ln w="3175">
                <a:solidFill>
                  <a:schemeClr val="accent3"/>
                </a:solidFill>
                <a:prstDash val="solid"/>
                <a:round/>
                <a:headEnd/>
                <a:tailEnd/>
              </a:ln>
            </p:spPr>
            <p:txBody>
              <a:bodyPr/>
              <a:lstStyle/>
              <a:p>
                <a:pPr>
                  <a:defRPr/>
                </a:pPr>
                <a:endParaRPr lang="en-GB"/>
              </a:p>
            </p:txBody>
          </p:sp>
          <p:sp>
            <p:nvSpPr>
              <p:cNvPr id="198" name="Freeform 198"/>
              <p:cNvSpPr>
                <a:spLocks/>
              </p:cNvSpPr>
              <p:nvPr/>
            </p:nvSpPr>
            <p:spPr bwMode="gray">
              <a:xfrm>
                <a:off x="3335" y="1829"/>
                <a:ext cx="108" cy="50"/>
              </a:xfrm>
              <a:custGeom>
                <a:avLst/>
                <a:gdLst/>
                <a:ahLst/>
                <a:cxnLst>
                  <a:cxn ang="0">
                    <a:pos x="0" y="2"/>
                  </a:cxn>
                  <a:cxn ang="0">
                    <a:pos x="12" y="0"/>
                  </a:cxn>
                  <a:cxn ang="0">
                    <a:pos x="18" y="4"/>
                  </a:cxn>
                  <a:cxn ang="0">
                    <a:pos x="24" y="8"/>
                  </a:cxn>
                  <a:cxn ang="0">
                    <a:pos x="34" y="6"/>
                  </a:cxn>
                  <a:cxn ang="0">
                    <a:pos x="42" y="6"/>
                  </a:cxn>
                  <a:cxn ang="0">
                    <a:pos x="52" y="12"/>
                  </a:cxn>
                  <a:cxn ang="0">
                    <a:pos x="56" y="14"/>
                  </a:cxn>
                  <a:cxn ang="0">
                    <a:pos x="66" y="18"/>
                  </a:cxn>
                  <a:cxn ang="0">
                    <a:pos x="72" y="18"/>
                  </a:cxn>
                  <a:cxn ang="0">
                    <a:pos x="82" y="16"/>
                  </a:cxn>
                  <a:cxn ang="0">
                    <a:pos x="92" y="22"/>
                  </a:cxn>
                  <a:cxn ang="0">
                    <a:pos x="94" y="24"/>
                  </a:cxn>
                  <a:cxn ang="0">
                    <a:pos x="102" y="32"/>
                  </a:cxn>
                  <a:cxn ang="0">
                    <a:pos x="98" y="34"/>
                  </a:cxn>
                  <a:cxn ang="0">
                    <a:pos x="104" y="40"/>
                  </a:cxn>
                  <a:cxn ang="0">
                    <a:pos x="108" y="46"/>
                  </a:cxn>
                  <a:cxn ang="0">
                    <a:pos x="106" y="50"/>
                  </a:cxn>
                  <a:cxn ang="0">
                    <a:pos x="100" y="50"/>
                  </a:cxn>
                  <a:cxn ang="0">
                    <a:pos x="88" y="40"/>
                  </a:cxn>
                  <a:cxn ang="0">
                    <a:pos x="82" y="44"/>
                  </a:cxn>
                  <a:cxn ang="0">
                    <a:pos x="74" y="44"/>
                  </a:cxn>
                  <a:cxn ang="0">
                    <a:pos x="66" y="46"/>
                  </a:cxn>
                  <a:cxn ang="0">
                    <a:pos x="58" y="50"/>
                  </a:cxn>
                  <a:cxn ang="0">
                    <a:pos x="52" y="46"/>
                  </a:cxn>
                  <a:cxn ang="0">
                    <a:pos x="46" y="40"/>
                  </a:cxn>
                  <a:cxn ang="0">
                    <a:pos x="38" y="38"/>
                  </a:cxn>
                  <a:cxn ang="0">
                    <a:pos x="36" y="44"/>
                  </a:cxn>
                  <a:cxn ang="0">
                    <a:pos x="26" y="40"/>
                  </a:cxn>
                  <a:cxn ang="0">
                    <a:pos x="30" y="32"/>
                  </a:cxn>
                  <a:cxn ang="0">
                    <a:pos x="26" y="22"/>
                  </a:cxn>
                  <a:cxn ang="0">
                    <a:pos x="20" y="14"/>
                  </a:cxn>
                  <a:cxn ang="0">
                    <a:pos x="12" y="10"/>
                  </a:cxn>
                  <a:cxn ang="0">
                    <a:pos x="6" y="6"/>
                  </a:cxn>
                  <a:cxn ang="0">
                    <a:pos x="0" y="2"/>
                  </a:cxn>
                </a:cxnLst>
                <a:rect l="0" t="0" r="r" b="b"/>
                <a:pathLst>
                  <a:path w="108" h="50">
                    <a:moveTo>
                      <a:pt x="0" y="2"/>
                    </a:moveTo>
                    <a:lnTo>
                      <a:pt x="12" y="0"/>
                    </a:lnTo>
                    <a:lnTo>
                      <a:pt x="18" y="4"/>
                    </a:lnTo>
                    <a:lnTo>
                      <a:pt x="24" y="8"/>
                    </a:lnTo>
                    <a:lnTo>
                      <a:pt x="34" y="6"/>
                    </a:lnTo>
                    <a:lnTo>
                      <a:pt x="42" y="6"/>
                    </a:lnTo>
                    <a:lnTo>
                      <a:pt x="52" y="12"/>
                    </a:lnTo>
                    <a:lnTo>
                      <a:pt x="56" y="14"/>
                    </a:lnTo>
                    <a:lnTo>
                      <a:pt x="66" y="18"/>
                    </a:lnTo>
                    <a:lnTo>
                      <a:pt x="72" y="18"/>
                    </a:lnTo>
                    <a:lnTo>
                      <a:pt x="82" y="16"/>
                    </a:lnTo>
                    <a:lnTo>
                      <a:pt x="92" y="22"/>
                    </a:lnTo>
                    <a:lnTo>
                      <a:pt x="94" y="24"/>
                    </a:lnTo>
                    <a:lnTo>
                      <a:pt x="102" y="32"/>
                    </a:lnTo>
                    <a:lnTo>
                      <a:pt x="98" y="34"/>
                    </a:lnTo>
                    <a:lnTo>
                      <a:pt x="104" y="40"/>
                    </a:lnTo>
                    <a:lnTo>
                      <a:pt x="108" y="46"/>
                    </a:lnTo>
                    <a:lnTo>
                      <a:pt x="106" y="50"/>
                    </a:lnTo>
                    <a:lnTo>
                      <a:pt x="100" y="50"/>
                    </a:lnTo>
                    <a:lnTo>
                      <a:pt x="88" y="40"/>
                    </a:lnTo>
                    <a:lnTo>
                      <a:pt x="82" y="44"/>
                    </a:lnTo>
                    <a:lnTo>
                      <a:pt x="74" y="44"/>
                    </a:lnTo>
                    <a:lnTo>
                      <a:pt x="66" y="46"/>
                    </a:lnTo>
                    <a:lnTo>
                      <a:pt x="58" y="50"/>
                    </a:lnTo>
                    <a:lnTo>
                      <a:pt x="52" y="46"/>
                    </a:lnTo>
                    <a:lnTo>
                      <a:pt x="46" y="40"/>
                    </a:lnTo>
                    <a:lnTo>
                      <a:pt x="38" y="38"/>
                    </a:lnTo>
                    <a:lnTo>
                      <a:pt x="36" y="44"/>
                    </a:lnTo>
                    <a:lnTo>
                      <a:pt x="26" y="40"/>
                    </a:lnTo>
                    <a:lnTo>
                      <a:pt x="30" y="32"/>
                    </a:lnTo>
                    <a:lnTo>
                      <a:pt x="26" y="22"/>
                    </a:lnTo>
                    <a:lnTo>
                      <a:pt x="20" y="14"/>
                    </a:lnTo>
                    <a:lnTo>
                      <a:pt x="12" y="10"/>
                    </a:lnTo>
                    <a:lnTo>
                      <a:pt x="6" y="6"/>
                    </a:lnTo>
                    <a:lnTo>
                      <a:pt x="0" y="2"/>
                    </a:lnTo>
                    <a:close/>
                  </a:path>
                </a:pathLst>
              </a:custGeom>
              <a:grpFill/>
              <a:ln w="3175">
                <a:solidFill>
                  <a:schemeClr val="accent3"/>
                </a:solidFill>
                <a:prstDash val="solid"/>
                <a:round/>
                <a:headEnd/>
                <a:tailEnd/>
              </a:ln>
            </p:spPr>
            <p:txBody>
              <a:bodyPr/>
              <a:lstStyle/>
              <a:p>
                <a:pPr>
                  <a:defRPr/>
                </a:pPr>
                <a:endParaRPr lang="en-GB"/>
              </a:p>
            </p:txBody>
          </p:sp>
          <p:sp>
            <p:nvSpPr>
              <p:cNvPr id="199" name="Freeform 199"/>
              <p:cNvSpPr>
                <a:spLocks/>
              </p:cNvSpPr>
              <p:nvPr/>
            </p:nvSpPr>
            <p:spPr bwMode="gray">
              <a:xfrm>
                <a:off x="3537" y="1847"/>
                <a:ext cx="222" cy="138"/>
              </a:xfrm>
              <a:custGeom>
                <a:avLst/>
                <a:gdLst/>
                <a:ahLst/>
                <a:cxnLst>
                  <a:cxn ang="0">
                    <a:pos x="20" y="104"/>
                  </a:cxn>
                  <a:cxn ang="0">
                    <a:pos x="18" y="80"/>
                  </a:cxn>
                  <a:cxn ang="0">
                    <a:pos x="24" y="72"/>
                  </a:cxn>
                  <a:cxn ang="0">
                    <a:pos x="12" y="56"/>
                  </a:cxn>
                  <a:cxn ang="0">
                    <a:pos x="8" y="50"/>
                  </a:cxn>
                  <a:cxn ang="0">
                    <a:pos x="0" y="52"/>
                  </a:cxn>
                  <a:cxn ang="0">
                    <a:pos x="0" y="44"/>
                  </a:cxn>
                  <a:cxn ang="0">
                    <a:pos x="6" y="36"/>
                  </a:cxn>
                  <a:cxn ang="0">
                    <a:pos x="12" y="40"/>
                  </a:cxn>
                  <a:cxn ang="0">
                    <a:pos x="28" y="40"/>
                  </a:cxn>
                  <a:cxn ang="0">
                    <a:pos x="34" y="32"/>
                  </a:cxn>
                  <a:cxn ang="0">
                    <a:pos x="26" y="24"/>
                  </a:cxn>
                  <a:cxn ang="0">
                    <a:pos x="20" y="16"/>
                  </a:cxn>
                  <a:cxn ang="0">
                    <a:pos x="14" y="10"/>
                  </a:cxn>
                  <a:cxn ang="0">
                    <a:pos x="4" y="14"/>
                  </a:cxn>
                  <a:cxn ang="0">
                    <a:pos x="2" y="28"/>
                  </a:cxn>
                  <a:cxn ang="0">
                    <a:pos x="0" y="22"/>
                  </a:cxn>
                  <a:cxn ang="0">
                    <a:pos x="0" y="12"/>
                  </a:cxn>
                  <a:cxn ang="0">
                    <a:pos x="10" y="6"/>
                  </a:cxn>
                  <a:cxn ang="0">
                    <a:pos x="24" y="4"/>
                  </a:cxn>
                  <a:cxn ang="0">
                    <a:pos x="36" y="12"/>
                  </a:cxn>
                  <a:cxn ang="0">
                    <a:pos x="44" y="26"/>
                  </a:cxn>
                  <a:cxn ang="0">
                    <a:pos x="54" y="28"/>
                  </a:cxn>
                  <a:cxn ang="0">
                    <a:pos x="68" y="26"/>
                  </a:cxn>
                  <a:cxn ang="0">
                    <a:pos x="68" y="14"/>
                  </a:cxn>
                  <a:cxn ang="0">
                    <a:pos x="96" y="0"/>
                  </a:cxn>
                  <a:cxn ang="0">
                    <a:pos x="102" y="6"/>
                  </a:cxn>
                  <a:cxn ang="0">
                    <a:pos x="116" y="8"/>
                  </a:cxn>
                  <a:cxn ang="0">
                    <a:pos x="118" y="12"/>
                  </a:cxn>
                  <a:cxn ang="0">
                    <a:pos x="118" y="28"/>
                  </a:cxn>
                  <a:cxn ang="0">
                    <a:pos x="144" y="28"/>
                  </a:cxn>
                  <a:cxn ang="0">
                    <a:pos x="158" y="54"/>
                  </a:cxn>
                  <a:cxn ang="0">
                    <a:pos x="178" y="66"/>
                  </a:cxn>
                  <a:cxn ang="0">
                    <a:pos x="200" y="82"/>
                  </a:cxn>
                  <a:cxn ang="0">
                    <a:pos x="212" y="84"/>
                  </a:cxn>
                  <a:cxn ang="0">
                    <a:pos x="222" y="90"/>
                  </a:cxn>
                  <a:cxn ang="0">
                    <a:pos x="222" y="98"/>
                  </a:cxn>
                  <a:cxn ang="0">
                    <a:pos x="210" y="98"/>
                  </a:cxn>
                  <a:cxn ang="0">
                    <a:pos x="194" y="104"/>
                  </a:cxn>
                  <a:cxn ang="0">
                    <a:pos x="182" y="122"/>
                  </a:cxn>
                  <a:cxn ang="0">
                    <a:pos x="170" y="126"/>
                  </a:cxn>
                  <a:cxn ang="0">
                    <a:pos x="160" y="138"/>
                  </a:cxn>
                  <a:cxn ang="0">
                    <a:pos x="150" y="134"/>
                  </a:cxn>
                  <a:cxn ang="0">
                    <a:pos x="138" y="134"/>
                  </a:cxn>
                  <a:cxn ang="0">
                    <a:pos x="136" y="112"/>
                  </a:cxn>
                  <a:cxn ang="0">
                    <a:pos x="126" y="110"/>
                  </a:cxn>
                  <a:cxn ang="0">
                    <a:pos x="68" y="84"/>
                  </a:cxn>
                  <a:cxn ang="0">
                    <a:pos x="42" y="88"/>
                  </a:cxn>
                  <a:cxn ang="0">
                    <a:pos x="20" y="104"/>
                  </a:cxn>
                </a:cxnLst>
                <a:rect l="0" t="0" r="r" b="b"/>
                <a:pathLst>
                  <a:path w="222" h="138">
                    <a:moveTo>
                      <a:pt x="20" y="104"/>
                    </a:moveTo>
                    <a:lnTo>
                      <a:pt x="18" y="80"/>
                    </a:lnTo>
                    <a:lnTo>
                      <a:pt x="24" y="72"/>
                    </a:lnTo>
                    <a:lnTo>
                      <a:pt x="12" y="56"/>
                    </a:lnTo>
                    <a:lnTo>
                      <a:pt x="8" y="50"/>
                    </a:lnTo>
                    <a:lnTo>
                      <a:pt x="0" y="52"/>
                    </a:lnTo>
                    <a:lnTo>
                      <a:pt x="0" y="44"/>
                    </a:lnTo>
                    <a:lnTo>
                      <a:pt x="6" y="36"/>
                    </a:lnTo>
                    <a:lnTo>
                      <a:pt x="12" y="40"/>
                    </a:lnTo>
                    <a:lnTo>
                      <a:pt x="28" y="40"/>
                    </a:lnTo>
                    <a:lnTo>
                      <a:pt x="34" y="32"/>
                    </a:lnTo>
                    <a:lnTo>
                      <a:pt x="26" y="24"/>
                    </a:lnTo>
                    <a:lnTo>
                      <a:pt x="20" y="16"/>
                    </a:lnTo>
                    <a:lnTo>
                      <a:pt x="14" y="10"/>
                    </a:lnTo>
                    <a:lnTo>
                      <a:pt x="4" y="14"/>
                    </a:lnTo>
                    <a:lnTo>
                      <a:pt x="2" y="28"/>
                    </a:lnTo>
                    <a:lnTo>
                      <a:pt x="0" y="22"/>
                    </a:lnTo>
                    <a:lnTo>
                      <a:pt x="0" y="12"/>
                    </a:lnTo>
                    <a:lnTo>
                      <a:pt x="10" y="6"/>
                    </a:lnTo>
                    <a:lnTo>
                      <a:pt x="24" y="4"/>
                    </a:lnTo>
                    <a:lnTo>
                      <a:pt x="36" y="12"/>
                    </a:lnTo>
                    <a:lnTo>
                      <a:pt x="44" y="26"/>
                    </a:lnTo>
                    <a:lnTo>
                      <a:pt x="54" y="28"/>
                    </a:lnTo>
                    <a:lnTo>
                      <a:pt x="68" y="26"/>
                    </a:lnTo>
                    <a:lnTo>
                      <a:pt x="68" y="14"/>
                    </a:lnTo>
                    <a:lnTo>
                      <a:pt x="96" y="0"/>
                    </a:lnTo>
                    <a:lnTo>
                      <a:pt x="102" y="6"/>
                    </a:lnTo>
                    <a:lnTo>
                      <a:pt x="116" y="8"/>
                    </a:lnTo>
                    <a:lnTo>
                      <a:pt x="118" y="12"/>
                    </a:lnTo>
                    <a:lnTo>
                      <a:pt x="118" y="28"/>
                    </a:lnTo>
                    <a:lnTo>
                      <a:pt x="144" y="28"/>
                    </a:lnTo>
                    <a:lnTo>
                      <a:pt x="158" y="54"/>
                    </a:lnTo>
                    <a:lnTo>
                      <a:pt x="178" y="66"/>
                    </a:lnTo>
                    <a:lnTo>
                      <a:pt x="200" y="82"/>
                    </a:lnTo>
                    <a:lnTo>
                      <a:pt x="212" y="84"/>
                    </a:lnTo>
                    <a:lnTo>
                      <a:pt x="222" y="90"/>
                    </a:lnTo>
                    <a:lnTo>
                      <a:pt x="222" y="98"/>
                    </a:lnTo>
                    <a:lnTo>
                      <a:pt x="210" y="98"/>
                    </a:lnTo>
                    <a:lnTo>
                      <a:pt x="194" y="104"/>
                    </a:lnTo>
                    <a:lnTo>
                      <a:pt x="182" y="122"/>
                    </a:lnTo>
                    <a:lnTo>
                      <a:pt x="170" y="126"/>
                    </a:lnTo>
                    <a:lnTo>
                      <a:pt x="160" y="138"/>
                    </a:lnTo>
                    <a:lnTo>
                      <a:pt x="150" y="134"/>
                    </a:lnTo>
                    <a:lnTo>
                      <a:pt x="138" y="134"/>
                    </a:lnTo>
                    <a:lnTo>
                      <a:pt x="136" y="112"/>
                    </a:lnTo>
                    <a:lnTo>
                      <a:pt x="126" y="110"/>
                    </a:lnTo>
                    <a:lnTo>
                      <a:pt x="68" y="84"/>
                    </a:lnTo>
                    <a:lnTo>
                      <a:pt x="42" y="88"/>
                    </a:lnTo>
                    <a:lnTo>
                      <a:pt x="20" y="104"/>
                    </a:lnTo>
                    <a:close/>
                  </a:path>
                </a:pathLst>
              </a:custGeom>
              <a:grpFill/>
              <a:ln w="3175">
                <a:solidFill>
                  <a:schemeClr val="accent3"/>
                </a:solidFill>
                <a:prstDash val="solid"/>
                <a:round/>
                <a:headEnd/>
                <a:tailEnd/>
              </a:ln>
            </p:spPr>
            <p:txBody>
              <a:bodyPr/>
              <a:lstStyle/>
              <a:p>
                <a:pPr>
                  <a:defRPr/>
                </a:pPr>
                <a:endParaRPr lang="en-GB"/>
              </a:p>
            </p:txBody>
          </p:sp>
          <p:sp>
            <p:nvSpPr>
              <p:cNvPr id="200" name="Freeform 200"/>
              <p:cNvSpPr>
                <a:spLocks/>
              </p:cNvSpPr>
              <p:nvPr/>
            </p:nvSpPr>
            <p:spPr bwMode="gray">
              <a:xfrm>
                <a:off x="3771" y="1881"/>
                <a:ext cx="118" cy="76"/>
              </a:xfrm>
              <a:custGeom>
                <a:avLst/>
                <a:gdLst/>
                <a:ahLst/>
                <a:cxnLst>
                  <a:cxn ang="0">
                    <a:pos x="24" y="14"/>
                  </a:cxn>
                  <a:cxn ang="0">
                    <a:pos x="32" y="10"/>
                  </a:cxn>
                  <a:cxn ang="0">
                    <a:pos x="36" y="2"/>
                  </a:cxn>
                  <a:cxn ang="0">
                    <a:pos x="48" y="0"/>
                  </a:cxn>
                  <a:cxn ang="0">
                    <a:pos x="54" y="2"/>
                  </a:cxn>
                  <a:cxn ang="0">
                    <a:pos x="52" y="8"/>
                  </a:cxn>
                  <a:cxn ang="0">
                    <a:pos x="50" y="14"/>
                  </a:cxn>
                  <a:cxn ang="0">
                    <a:pos x="52" y="20"/>
                  </a:cxn>
                  <a:cxn ang="0">
                    <a:pos x="54" y="28"/>
                  </a:cxn>
                  <a:cxn ang="0">
                    <a:pos x="66" y="28"/>
                  </a:cxn>
                  <a:cxn ang="0">
                    <a:pos x="80" y="30"/>
                  </a:cxn>
                  <a:cxn ang="0">
                    <a:pos x="100" y="30"/>
                  </a:cxn>
                  <a:cxn ang="0">
                    <a:pos x="98" y="36"/>
                  </a:cxn>
                  <a:cxn ang="0">
                    <a:pos x="100" y="44"/>
                  </a:cxn>
                  <a:cxn ang="0">
                    <a:pos x="106" y="46"/>
                  </a:cxn>
                  <a:cxn ang="0">
                    <a:pos x="118" y="44"/>
                  </a:cxn>
                  <a:cxn ang="0">
                    <a:pos x="118" y="64"/>
                  </a:cxn>
                  <a:cxn ang="0">
                    <a:pos x="90" y="64"/>
                  </a:cxn>
                  <a:cxn ang="0">
                    <a:pos x="80" y="70"/>
                  </a:cxn>
                  <a:cxn ang="0">
                    <a:pos x="64" y="76"/>
                  </a:cxn>
                  <a:cxn ang="0">
                    <a:pos x="64" y="70"/>
                  </a:cxn>
                  <a:cxn ang="0">
                    <a:pos x="66" y="62"/>
                  </a:cxn>
                  <a:cxn ang="0">
                    <a:pos x="64" y="50"/>
                  </a:cxn>
                  <a:cxn ang="0">
                    <a:pos x="56" y="44"/>
                  </a:cxn>
                  <a:cxn ang="0">
                    <a:pos x="46" y="60"/>
                  </a:cxn>
                  <a:cxn ang="0">
                    <a:pos x="38" y="62"/>
                  </a:cxn>
                  <a:cxn ang="0">
                    <a:pos x="18" y="74"/>
                  </a:cxn>
                  <a:cxn ang="0">
                    <a:pos x="8" y="70"/>
                  </a:cxn>
                  <a:cxn ang="0">
                    <a:pos x="8" y="62"/>
                  </a:cxn>
                  <a:cxn ang="0">
                    <a:pos x="16" y="52"/>
                  </a:cxn>
                  <a:cxn ang="0">
                    <a:pos x="10" y="50"/>
                  </a:cxn>
                  <a:cxn ang="0">
                    <a:pos x="12" y="36"/>
                  </a:cxn>
                  <a:cxn ang="0">
                    <a:pos x="0" y="36"/>
                  </a:cxn>
                  <a:cxn ang="0">
                    <a:pos x="0" y="26"/>
                  </a:cxn>
                  <a:cxn ang="0">
                    <a:pos x="20" y="26"/>
                  </a:cxn>
                  <a:cxn ang="0">
                    <a:pos x="18" y="12"/>
                  </a:cxn>
                  <a:cxn ang="0">
                    <a:pos x="24" y="14"/>
                  </a:cxn>
                </a:cxnLst>
                <a:rect l="0" t="0" r="r" b="b"/>
                <a:pathLst>
                  <a:path w="118" h="76">
                    <a:moveTo>
                      <a:pt x="24" y="14"/>
                    </a:moveTo>
                    <a:lnTo>
                      <a:pt x="32" y="10"/>
                    </a:lnTo>
                    <a:lnTo>
                      <a:pt x="36" y="2"/>
                    </a:lnTo>
                    <a:lnTo>
                      <a:pt x="48" y="0"/>
                    </a:lnTo>
                    <a:lnTo>
                      <a:pt x="54" y="2"/>
                    </a:lnTo>
                    <a:lnTo>
                      <a:pt x="52" y="8"/>
                    </a:lnTo>
                    <a:lnTo>
                      <a:pt x="50" y="14"/>
                    </a:lnTo>
                    <a:lnTo>
                      <a:pt x="52" y="20"/>
                    </a:lnTo>
                    <a:lnTo>
                      <a:pt x="54" y="28"/>
                    </a:lnTo>
                    <a:lnTo>
                      <a:pt x="66" y="28"/>
                    </a:lnTo>
                    <a:lnTo>
                      <a:pt x="80" y="30"/>
                    </a:lnTo>
                    <a:lnTo>
                      <a:pt x="100" y="30"/>
                    </a:lnTo>
                    <a:lnTo>
                      <a:pt x="98" y="36"/>
                    </a:lnTo>
                    <a:lnTo>
                      <a:pt x="100" y="44"/>
                    </a:lnTo>
                    <a:lnTo>
                      <a:pt x="106" y="46"/>
                    </a:lnTo>
                    <a:lnTo>
                      <a:pt x="118" y="44"/>
                    </a:lnTo>
                    <a:lnTo>
                      <a:pt x="118" y="64"/>
                    </a:lnTo>
                    <a:lnTo>
                      <a:pt x="90" y="64"/>
                    </a:lnTo>
                    <a:lnTo>
                      <a:pt x="80" y="70"/>
                    </a:lnTo>
                    <a:lnTo>
                      <a:pt x="64" y="76"/>
                    </a:lnTo>
                    <a:lnTo>
                      <a:pt x="64" y="70"/>
                    </a:lnTo>
                    <a:lnTo>
                      <a:pt x="66" y="62"/>
                    </a:lnTo>
                    <a:lnTo>
                      <a:pt x="64" y="50"/>
                    </a:lnTo>
                    <a:lnTo>
                      <a:pt x="56" y="44"/>
                    </a:lnTo>
                    <a:lnTo>
                      <a:pt x="46" y="60"/>
                    </a:lnTo>
                    <a:lnTo>
                      <a:pt x="38" y="62"/>
                    </a:lnTo>
                    <a:lnTo>
                      <a:pt x="18" y="74"/>
                    </a:lnTo>
                    <a:lnTo>
                      <a:pt x="8" y="70"/>
                    </a:lnTo>
                    <a:lnTo>
                      <a:pt x="8" y="62"/>
                    </a:lnTo>
                    <a:lnTo>
                      <a:pt x="16" y="52"/>
                    </a:lnTo>
                    <a:lnTo>
                      <a:pt x="10" y="50"/>
                    </a:lnTo>
                    <a:lnTo>
                      <a:pt x="12" y="36"/>
                    </a:lnTo>
                    <a:lnTo>
                      <a:pt x="0" y="36"/>
                    </a:lnTo>
                    <a:lnTo>
                      <a:pt x="0" y="26"/>
                    </a:lnTo>
                    <a:lnTo>
                      <a:pt x="20" y="26"/>
                    </a:lnTo>
                    <a:lnTo>
                      <a:pt x="18" y="12"/>
                    </a:lnTo>
                    <a:lnTo>
                      <a:pt x="24" y="14"/>
                    </a:lnTo>
                    <a:close/>
                  </a:path>
                </a:pathLst>
              </a:custGeom>
              <a:grpFill/>
              <a:ln w="3175">
                <a:solidFill>
                  <a:schemeClr val="accent3"/>
                </a:solidFill>
                <a:prstDash val="solid"/>
                <a:round/>
                <a:headEnd/>
                <a:tailEnd/>
              </a:ln>
            </p:spPr>
            <p:txBody>
              <a:bodyPr/>
              <a:lstStyle/>
              <a:p>
                <a:pPr>
                  <a:defRPr/>
                </a:pPr>
                <a:endParaRPr lang="en-GB"/>
              </a:p>
            </p:txBody>
          </p:sp>
          <p:sp>
            <p:nvSpPr>
              <p:cNvPr id="201" name="Freeform 201"/>
              <p:cNvSpPr>
                <a:spLocks/>
              </p:cNvSpPr>
              <p:nvPr/>
            </p:nvSpPr>
            <p:spPr bwMode="gray">
              <a:xfrm>
                <a:off x="3591" y="1793"/>
                <a:ext cx="266" cy="158"/>
              </a:xfrm>
              <a:custGeom>
                <a:avLst/>
                <a:gdLst/>
                <a:ahLst/>
                <a:cxnLst>
                  <a:cxn ang="0">
                    <a:pos x="0" y="82"/>
                  </a:cxn>
                  <a:cxn ang="0">
                    <a:pos x="0" y="8"/>
                  </a:cxn>
                  <a:cxn ang="0">
                    <a:pos x="18" y="4"/>
                  </a:cxn>
                  <a:cxn ang="0">
                    <a:pos x="46" y="0"/>
                  </a:cxn>
                  <a:cxn ang="0">
                    <a:pos x="54" y="6"/>
                  </a:cxn>
                  <a:cxn ang="0">
                    <a:pos x="70" y="16"/>
                  </a:cxn>
                  <a:cxn ang="0">
                    <a:pos x="80" y="20"/>
                  </a:cxn>
                  <a:cxn ang="0">
                    <a:pos x="94" y="38"/>
                  </a:cxn>
                  <a:cxn ang="0">
                    <a:pos x="132" y="36"/>
                  </a:cxn>
                  <a:cxn ang="0">
                    <a:pos x="140" y="34"/>
                  </a:cxn>
                  <a:cxn ang="0">
                    <a:pos x="158" y="52"/>
                  </a:cxn>
                  <a:cxn ang="0">
                    <a:pos x="158" y="60"/>
                  </a:cxn>
                  <a:cxn ang="0">
                    <a:pos x="168" y="68"/>
                  </a:cxn>
                  <a:cxn ang="0">
                    <a:pos x="170" y="84"/>
                  </a:cxn>
                  <a:cxn ang="0">
                    <a:pos x="188" y="82"/>
                  </a:cxn>
                  <a:cxn ang="0">
                    <a:pos x="192" y="84"/>
                  </a:cxn>
                  <a:cxn ang="0">
                    <a:pos x="192" y="94"/>
                  </a:cxn>
                  <a:cxn ang="0">
                    <a:pos x="200" y="94"/>
                  </a:cxn>
                  <a:cxn ang="0">
                    <a:pos x="202" y="84"/>
                  </a:cxn>
                  <a:cxn ang="0">
                    <a:pos x="214" y="74"/>
                  </a:cxn>
                  <a:cxn ang="0">
                    <a:pos x="234" y="62"/>
                  </a:cxn>
                  <a:cxn ang="0">
                    <a:pos x="230" y="72"/>
                  </a:cxn>
                  <a:cxn ang="0">
                    <a:pos x="228" y="76"/>
                  </a:cxn>
                  <a:cxn ang="0">
                    <a:pos x="236" y="80"/>
                  </a:cxn>
                  <a:cxn ang="0">
                    <a:pos x="248" y="76"/>
                  </a:cxn>
                  <a:cxn ang="0">
                    <a:pos x="258" y="82"/>
                  </a:cxn>
                  <a:cxn ang="0">
                    <a:pos x="266" y="90"/>
                  </a:cxn>
                  <a:cxn ang="0">
                    <a:pos x="258" y="98"/>
                  </a:cxn>
                  <a:cxn ang="0">
                    <a:pos x="248" y="102"/>
                  </a:cxn>
                  <a:cxn ang="0">
                    <a:pos x="236" y="102"/>
                  </a:cxn>
                  <a:cxn ang="0">
                    <a:pos x="232" y="98"/>
                  </a:cxn>
                  <a:cxn ang="0">
                    <a:pos x="234" y="90"/>
                  </a:cxn>
                  <a:cxn ang="0">
                    <a:pos x="228" y="88"/>
                  </a:cxn>
                  <a:cxn ang="0">
                    <a:pos x="216" y="90"/>
                  </a:cxn>
                  <a:cxn ang="0">
                    <a:pos x="212" y="98"/>
                  </a:cxn>
                  <a:cxn ang="0">
                    <a:pos x="204" y="102"/>
                  </a:cxn>
                  <a:cxn ang="0">
                    <a:pos x="198" y="100"/>
                  </a:cxn>
                  <a:cxn ang="0">
                    <a:pos x="200" y="114"/>
                  </a:cxn>
                  <a:cxn ang="0">
                    <a:pos x="180" y="114"/>
                  </a:cxn>
                  <a:cxn ang="0">
                    <a:pos x="180" y="124"/>
                  </a:cxn>
                  <a:cxn ang="0">
                    <a:pos x="192" y="124"/>
                  </a:cxn>
                  <a:cxn ang="0">
                    <a:pos x="190" y="138"/>
                  </a:cxn>
                  <a:cxn ang="0">
                    <a:pos x="196" y="140"/>
                  </a:cxn>
                  <a:cxn ang="0">
                    <a:pos x="188" y="150"/>
                  </a:cxn>
                  <a:cxn ang="0">
                    <a:pos x="188" y="158"/>
                  </a:cxn>
                  <a:cxn ang="0">
                    <a:pos x="168" y="152"/>
                  </a:cxn>
                  <a:cxn ang="0">
                    <a:pos x="168" y="144"/>
                  </a:cxn>
                  <a:cxn ang="0">
                    <a:pos x="158" y="138"/>
                  </a:cxn>
                  <a:cxn ang="0">
                    <a:pos x="146" y="136"/>
                  </a:cxn>
                  <a:cxn ang="0">
                    <a:pos x="104" y="108"/>
                  </a:cxn>
                  <a:cxn ang="0">
                    <a:pos x="90" y="82"/>
                  </a:cxn>
                  <a:cxn ang="0">
                    <a:pos x="64" y="82"/>
                  </a:cxn>
                  <a:cxn ang="0">
                    <a:pos x="64" y="66"/>
                  </a:cxn>
                  <a:cxn ang="0">
                    <a:pos x="62" y="62"/>
                  </a:cxn>
                  <a:cxn ang="0">
                    <a:pos x="48" y="60"/>
                  </a:cxn>
                  <a:cxn ang="0">
                    <a:pos x="42" y="54"/>
                  </a:cxn>
                  <a:cxn ang="0">
                    <a:pos x="14" y="68"/>
                  </a:cxn>
                  <a:cxn ang="0">
                    <a:pos x="14" y="80"/>
                  </a:cxn>
                  <a:cxn ang="0">
                    <a:pos x="0" y="82"/>
                  </a:cxn>
                </a:cxnLst>
                <a:rect l="0" t="0" r="r" b="b"/>
                <a:pathLst>
                  <a:path w="266" h="158">
                    <a:moveTo>
                      <a:pt x="0" y="82"/>
                    </a:moveTo>
                    <a:lnTo>
                      <a:pt x="0" y="8"/>
                    </a:lnTo>
                    <a:lnTo>
                      <a:pt x="18" y="4"/>
                    </a:lnTo>
                    <a:lnTo>
                      <a:pt x="46" y="0"/>
                    </a:lnTo>
                    <a:lnTo>
                      <a:pt x="54" y="6"/>
                    </a:lnTo>
                    <a:lnTo>
                      <a:pt x="70" y="16"/>
                    </a:lnTo>
                    <a:lnTo>
                      <a:pt x="80" y="20"/>
                    </a:lnTo>
                    <a:lnTo>
                      <a:pt x="94" y="38"/>
                    </a:lnTo>
                    <a:lnTo>
                      <a:pt x="132" y="36"/>
                    </a:lnTo>
                    <a:lnTo>
                      <a:pt x="140" y="34"/>
                    </a:lnTo>
                    <a:lnTo>
                      <a:pt x="158" y="52"/>
                    </a:lnTo>
                    <a:lnTo>
                      <a:pt x="158" y="60"/>
                    </a:lnTo>
                    <a:lnTo>
                      <a:pt x="168" y="68"/>
                    </a:lnTo>
                    <a:lnTo>
                      <a:pt x="170" y="84"/>
                    </a:lnTo>
                    <a:lnTo>
                      <a:pt x="188" y="82"/>
                    </a:lnTo>
                    <a:lnTo>
                      <a:pt x="192" y="84"/>
                    </a:lnTo>
                    <a:lnTo>
                      <a:pt x="192" y="94"/>
                    </a:lnTo>
                    <a:lnTo>
                      <a:pt x="200" y="94"/>
                    </a:lnTo>
                    <a:lnTo>
                      <a:pt x="202" y="84"/>
                    </a:lnTo>
                    <a:lnTo>
                      <a:pt x="214" y="74"/>
                    </a:lnTo>
                    <a:lnTo>
                      <a:pt x="234" y="62"/>
                    </a:lnTo>
                    <a:lnTo>
                      <a:pt x="230" y="72"/>
                    </a:lnTo>
                    <a:lnTo>
                      <a:pt x="228" y="76"/>
                    </a:lnTo>
                    <a:lnTo>
                      <a:pt x="236" y="80"/>
                    </a:lnTo>
                    <a:lnTo>
                      <a:pt x="248" y="76"/>
                    </a:lnTo>
                    <a:lnTo>
                      <a:pt x="258" y="82"/>
                    </a:lnTo>
                    <a:lnTo>
                      <a:pt x="266" y="90"/>
                    </a:lnTo>
                    <a:lnTo>
                      <a:pt x="258" y="98"/>
                    </a:lnTo>
                    <a:lnTo>
                      <a:pt x="248" y="102"/>
                    </a:lnTo>
                    <a:lnTo>
                      <a:pt x="236" y="102"/>
                    </a:lnTo>
                    <a:lnTo>
                      <a:pt x="232" y="98"/>
                    </a:lnTo>
                    <a:lnTo>
                      <a:pt x="234" y="90"/>
                    </a:lnTo>
                    <a:lnTo>
                      <a:pt x="228" y="88"/>
                    </a:lnTo>
                    <a:lnTo>
                      <a:pt x="216" y="90"/>
                    </a:lnTo>
                    <a:lnTo>
                      <a:pt x="212" y="98"/>
                    </a:lnTo>
                    <a:lnTo>
                      <a:pt x="204" y="102"/>
                    </a:lnTo>
                    <a:lnTo>
                      <a:pt x="198" y="100"/>
                    </a:lnTo>
                    <a:lnTo>
                      <a:pt x="200" y="114"/>
                    </a:lnTo>
                    <a:lnTo>
                      <a:pt x="180" y="114"/>
                    </a:lnTo>
                    <a:lnTo>
                      <a:pt x="180" y="124"/>
                    </a:lnTo>
                    <a:lnTo>
                      <a:pt x="192" y="124"/>
                    </a:lnTo>
                    <a:lnTo>
                      <a:pt x="190" y="138"/>
                    </a:lnTo>
                    <a:lnTo>
                      <a:pt x="196" y="140"/>
                    </a:lnTo>
                    <a:lnTo>
                      <a:pt x="188" y="150"/>
                    </a:lnTo>
                    <a:lnTo>
                      <a:pt x="188" y="158"/>
                    </a:lnTo>
                    <a:lnTo>
                      <a:pt x="168" y="152"/>
                    </a:lnTo>
                    <a:lnTo>
                      <a:pt x="168" y="144"/>
                    </a:lnTo>
                    <a:lnTo>
                      <a:pt x="158" y="138"/>
                    </a:lnTo>
                    <a:lnTo>
                      <a:pt x="146" y="136"/>
                    </a:lnTo>
                    <a:lnTo>
                      <a:pt x="104" y="108"/>
                    </a:lnTo>
                    <a:lnTo>
                      <a:pt x="90" y="82"/>
                    </a:lnTo>
                    <a:lnTo>
                      <a:pt x="64" y="82"/>
                    </a:lnTo>
                    <a:lnTo>
                      <a:pt x="64" y="66"/>
                    </a:lnTo>
                    <a:lnTo>
                      <a:pt x="62" y="62"/>
                    </a:lnTo>
                    <a:lnTo>
                      <a:pt x="48" y="60"/>
                    </a:lnTo>
                    <a:lnTo>
                      <a:pt x="42" y="54"/>
                    </a:lnTo>
                    <a:lnTo>
                      <a:pt x="14" y="68"/>
                    </a:lnTo>
                    <a:lnTo>
                      <a:pt x="14" y="80"/>
                    </a:lnTo>
                    <a:lnTo>
                      <a:pt x="0" y="82"/>
                    </a:lnTo>
                    <a:close/>
                  </a:path>
                </a:pathLst>
              </a:custGeom>
              <a:grpFill/>
              <a:ln w="3175">
                <a:solidFill>
                  <a:schemeClr val="accent3"/>
                </a:solidFill>
                <a:prstDash val="solid"/>
                <a:round/>
                <a:headEnd/>
                <a:tailEnd/>
              </a:ln>
            </p:spPr>
            <p:txBody>
              <a:bodyPr/>
              <a:lstStyle/>
              <a:p>
                <a:pPr>
                  <a:defRPr/>
                </a:pPr>
                <a:endParaRPr lang="en-GB"/>
              </a:p>
            </p:txBody>
          </p:sp>
          <p:sp>
            <p:nvSpPr>
              <p:cNvPr id="202" name="Freeform 202"/>
              <p:cNvSpPr>
                <a:spLocks/>
              </p:cNvSpPr>
              <p:nvPr/>
            </p:nvSpPr>
            <p:spPr bwMode="gray">
              <a:xfrm>
                <a:off x="3819" y="1835"/>
                <a:ext cx="158" cy="76"/>
              </a:xfrm>
              <a:custGeom>
                <a:avLst/>
                <a:gdLst/>
                <a:ahLst/>
                <a:cxnLst>
                  <a:cxn ang="0">
                    <a:pos x="6" y="20"/>
                  </a:cxn>
                  <a:cxn ang="0">
                    <a:pos x="16" y="8"/>
                  </a:cxn>
                  <a:cxn ang="0">
                    <a:pos x="28" y="8"/>
                  </a:cxn>
                  <a:cxn ang="0">
                    <a:pos x="32" y="12"/>
                  </a:cxn>
                  <a:cxn ang="0">
                    <a:pos x="50" y="10"/>
                  </a:cxn>
                  <a:cxn ang="0">
                    <a:pos x="52" y="4"/>
                  </a:cxn>
                  <a:cxn ang="0">
                    <a:pos x="60" y="0"/>
                  </a:cxn>
                  <a:cxn ang="0">
                    <a:pos x="72" y="2"/>
                  </a:cxn>
                  <a:cxn ang="0">
                    <a:pos x="74" y="10"/>
                  </a:cxn>
                  <a:cxn ang="0">
                    <a:pos x="134" y="8"/>
                  </a:cxn>
                  <a:cxn ang="0">
                    <a:pos x="140" y="14"/>
                  </a:cxn>
                  <a:cxn ang="0">
                    <a:pos x="148" y="16"/>
                  </a:cxn>
                  <a:cxn ang="0">
                    <a:pos x="158" y="20"/>
                  </a:cxn>
                  <a:cxn ang="0">
                    <a:pos x="152" y="24"/>
                  </a:cxn>
                  <a:cxn ang="0">
                    <a:pos x="138" y="32"/>
                  </a:cxn>
                  <a:cxn ang="0">
                    <a:pos x="126" y="36"/>
                  </a:cxn>
                  <a:cxn ang="0">
                    <a:pos x="122" y="44"/>
                  </a:cxn>
                  <a:cxn ang="0">
                    <a:pos x="102" y="44"/>
                  </a:cxn>
                  <a:cxn ang="0">
                    <a:pos x="98" y="54"/>
                  </a:cxn>
                  <a:cxn ang="0">
                    <a:pos x="82" y="58"/>
                  </a:cxn>
                  <a:cxn ang="0">
                    <a:pos x="82" y="52"/>
                  </a:cxn>
                  <a:cxn ang="0">
                    <a:pos x="68" y="52"/>
                  </a:cxn>
                  <a:cxn ang="0">
                    <a:pos x="66" y="58"/>
                  </a:cxn>
                  <a:cxn ang="0">
                    <a:pos x="58" y="62"/>
                  </a:cxn>
                  <a:cxn ang="0">
                    <a:pos x="54" y="66"/>
                  </a:cxn>
                  <a:cxn ang="0">
                    <a:pos x="52" y="76"/>
                  </a:cxn>
                  <a:cxn ang="0">
                    <a:pos x="32" y="76"/>
                  </a:cxn>
                  <a:cxn ang="0">
                    <a:pos x="18" y="74"/>
                  </a:cxn>
                  <a:cxn ang="0">
                    <a:pos x="6" y="74"/>
                  </a:cxn>
                  <a:cxn ang="0">
                    <a:pos x="4" y="66"/>
                  </a:cxn>
                  <a:cxn ang="0">
                    <a:pos x="2" y="60"/>
                  </a:cxn>
                  <a:cxn ang="0">
                    <a:pos x="4" y="56"/>
                  </a:cxn>
                  <a:cxn ang="0">
                    <a:pos x="8" y="60"/>
                  </a:cxn>
                  <a:cxn ang="0">
                    <a:pos x="20" y="60"/>
                  </a:cxn>
                  <a:cxn ang="0">
                    <a:pos x="30" y="56"/>
                  </a:cxn>
                  <a:cxn ang="0">
                    <a:pos x="38" y="48"/>
                  </a:cxn>
                  <a:cxn ang="0">
                    <a:pos x="30" y="40"/>
                  </a:cxn>
                  <a:cxn ang="0">
                    <a:pos x="20" y="34"/>
                  </a:cxn>
                  <a:cxn ang="0">
                    <a:pos x="8" y="38"/>
                  </a:cxn>
                  <a:cxn ang="0">
                    <a:pos x="0" y="34"/>
                  </a:cxn>
                  <a:cxn ang="0">
                    <a:pos x="2" y="30"/>
                  </a:cxn>
                  <a:cxn ang="0">
                    <a:pos x="6" y="20"/>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grpFill/>
              <a:ln w="3175">
                <a:solidFill>
                  <a:schemeClr val="accent3"/>
                </a:solidFill>
                <a:prstDash val="solid"/>
                <a:round/>
                <a:headEnd/>
                <a:tailEnd/>
              </a:ln>
            </p:spPr>
            <p:txBody>
              <a:bodyPr/>
              <a:lstStyle/>
              <a:p>
                <a:pPr>
                  <a:defRPr/>
                </a:pPr>
                <a:endParaRPr lang="en-GB"/>
              </a:p>
            </p:txBody>
          </p:sp>
          <p:sp>
            <p:nvSpPr>
              <p:cNvPr id="203" name="Freeform 203"/>
              <p:cNvSpPr>
                <a:spLocks/>
              </p:cNvSpPr>
              <p:nvPr/>
            </p:nvSpPr>
            <p:spPr bwMode="gray">
              <a:xfrm>
                <a:off x="3441" y="1589"/>
                <a:ext cx="640" cy="298"/>
              </a:xfrm>
              <a:custGeom>
                <a:avLst/>
                <a:gdLst/>
                <a:ahLst/>
                <a:cxnLst>
                  <a:cxn ang="0">
                    <a:pos x="94" y="260"/>
                  </a:cxn>
                  <a:cxn ang="0">
                    <a:pos x="66" y="234"/>
                  </a:cxn>
                  <a:cxn ang="0">
                    <a:pos x="64" y="220"/>
                  </a:cxn>
                  <a:cxn ang="0">
                    <a:pos x="76" y="210"/>
                  </a:cxn>
                  <a:cxn ang="0">
                    <a:pos x="94" y="208"/>
                  </a:cxn>
                  <a:cxn ang="0">
                    <a:pos x="108" y="196"/>
                  </a:cxn>
                  <a:cxn ang="0">
                    <a:pos x="82" y="176"/>
                  </a:cxn>
                  <a:cxn ang="0">
                    <a:pos x="40" y="188"/>
                  </a:cxn>
                  <a:cxn ang="0">
                    <a:pos x="24" y="158"/>
                  </a:cxn>
                  <a:cxn ang="0">
                    <a:pos x="0" y="140"/>
                  </a:cxn>
                  <a:cxn ang="0">
                    <a:pos x="18" y="102"/>
                  </a:cxn>
                  <a:cxn ang="0">
                    <a:pos x="34" y="114"/>
                  </a:cxn>
                  <a:cxn ang="0">
                    <a:pos x="60" y="84"/>
                  </a:cxn>
                  <a:cxn ang="0">
                    <a:pos x="112" y="84"/>
                  </a:cxn>
                  <a:cxn ang="0">
                    <a:pos x="150" y="100"/>
                  </a:cxn>
                  <a:cxn ang="0">
                    <a:pos x="190" y="90"/>
                  </a:cxn>
                  <a:cxn ang="0">
                    <a:pos x="226" y="98"/>
                  </a:cxn>
                  <a:cxn ang="0">
                    <a:pos x="228" y="80"/>
                  </a:cxn>
                  <a:cxn ang="0">
                    <a:pos x="220" y="68"/>
                  </a:cxn>
                  <a:cxn ang="0">
                    <a:pos x="228" y="52"/>
                  </a:cxn>
                  <a:cxn ang="0">
                    <a:pos x="236" y="40"/>
                  </a:cxn>
                  <a:cxn ang="0">
                    <a:pos x="254" y="28"/>
                  </a:cxn>
                  <a:cxn ang="0">
                    <a:pos x="316" y="10"/>
                  </a:cxn>
                  <a:cxn ang="0">
                    <a:pos x="364" y="0"/>
                  </a:cxn>
                  <a:cxn ang="0">
                    <a:pos x="388" y="16"/>
                  </a:cxn>
                  <a:cxn ang="0">
                    <a:pos x="418" y="28"/>
                  </a:cxn>
                  <a:cxn ang="0">
                    <a:pos x="456" y="28"/>
                  </a:cxn>
                  <a:cxn ang="0">
                    <a:pos x="480" y="32"/>
                  </a:cxn>
                  <a:cxn ang="0">
                    <a:pos x="510" y="60"/>
                  </a:cxn>
                  <a:cxn ang="0">
                    <a:pos x="528" y="92"/>
                  </a:cxn>
                  <a:cxn ang="0">
                    <a:pos x="540" y="84"/>
                  </a:cxn>
                  <a:cxn ang="0">
                    <a:pos x="562" y="96"/>
                  </a:cxn>
                  <a:cxn ang="0">
                    <a:pos x="590" y="92"/>
                  </a:cxn>
                  <a:cxn ang="0">
                    <a:pos x="614" y="116"/>
                  </a:cxn>
                  <a:cxn ang="0">
                    <a:pos x="640" y="132"/>
                  </a:cxn>
                  <a:cxn ang="0">
                    <a:pos x="626" y="142"/>
                  </a:cxn>
                  <a:cxn ang="0">
                    <a:pos x="622" y="170"/>
                  </a:cxn>
                  <a:cxn ang="0">
                    <a:pos x="596" y="172"/>
                  </a:cxn>
                  <a:cxn ang="0">
                    <a:pos x="570" y="194"/>
                  </a:cxn>
                  <a:cxn ang="0">
                    <a:pos x="548" y="208"/>
                  </a:cxn>
                  <a:cxn ang="0">
                    <a:pos x="538" y="232"/>
                  </a:cxn>
                  <a:cxn ang="0">
                    <a:pos x="536" y="256"/>
                  </a:cxn>
                  <a:cxn ang="0">
                    <a:pos x="526" y="262"/>
                  </a:cxn>
                  <a:cxn ang="0">
                    <a:pos x="512" y="254"/>
                  </a:cxn>
                  <a:cxn ang="0">
                    <a:pos x="450" y="248"/>
                  </a:cxn>
                  <a:cxn ang="0">
                    <a:pos x="430" y="250"/>
                  </a:cxn>
                  <a:cxn ang="0">
                    <a:pos x="410" y="258"/>
                  </a:cxn>
                  <a:cxn ang="0">
                    <a:pos x="394" y="254"/>
                  </a:cxn>
                  <a:cxn ang="0">
                    <a:pos x="376" y="270"/>
                  </a:cxn>
                  <a:cxn ang="0">
                    <a:pos x="350" y="298"/>
                  </a:cxn>
                  <a:cxn ang="0">
                    <a:pos x="342" y="288"/>
                  </a:cxn>
                  <a:cxn ang="0">
                    <a:pos x="320" y="288"/>
                  </a:cxn>
                  <a:cxn ang="0">
                    <a:pos x="308" y="264"/>
                  </a:cxn>
                  <a:cxn ang="0">
                    <a:pos x="290" y="238"/>
                  </a:cxn>
                  <a:cxn ang="0">
                    <a:pos x="244" y="242"/>
                  </a:cxn>
                  <a:cxn ang="0">
                    <a:pos x="204" y="210"/>
                  </a:cxn>
                  <a:cxn ang="0">
                    <a:pos x="168" y="208"/>
                  </a:cxn>
                  <a:cxn ang="0">
                    <a:pos x="150" y="286"/>
                  </a:cxn>
                  <a:cxn ang="0">
                    <a:pos x="132" y="270"/>
                  </a:cxn>
                  <a:cxn ang="0">
                    <a:pos x="114" y="264"/>
                  </a:cxn>
                </a:cxnLst>
                <a:rect l="0" t="0" r="r" b="b"/>
                <a:pathLst>
                  <a:path w="640" h="298">
                    <a:moveTo>
                      <a:pt x="108" y="262"/>
                    </a:moveTo>
                    <a:lnTo>
                      <a:pt x="94" y="260"/>
                    </a:lnTo>
                    <a:lnTo>
                      <a:pt x="78" y="248"/>
                    </a:lnTo>
                    <a:lnTo>
                      <a:pt x="66" y="234"/>
                    </a:lnTo>
                    <a:lnTo>
                      <a:pt x="58" y="224"/>
                    </a:lnTo>
                    <a:lnTo>
                      <a:pt x="64" y="220"/>
                    </a:lnTo>
                    <a:lnTo>
                      <a:pt x="78" y="222"/>
                    </a:lnTo>
                    <a:lnTo>
                      <a:pt x="76" y="210"/>
                    </a:lnTo>
                    <a:lnTo>
                      <a:pt x="82" y="206"/>
                    </a:lnTo>
                    <a:lnTo>
                      <a:pt x="94" y="208"/>
                    </a:lnTo>
                    <a:lnTo>
                      <a:pt x="104" y="210"/>
                    </a:lnTo>
                    <a:lnTo>
                      <a:pt x="108" y="196"/>
                    </a:lnTo>
                    <a:lnTo>
                      <a:pt x="100" y="176"/>
                    </a:lnTo>
                    <a:lnTo>
                      <a:pt x="82" y="176"/>
                    </a:lnTo>
                    <a:lnTo>
                      <a:pt x="64" y="178"/>
                    </a:lnTo>
                    <a:lnTo>
                      <a:pt x="40" y="188"/>
                    </a:lnTo>
                    <a:lnTo>
                      <a:pt x="36" y="174"/>
                    </a:lnTo>
                    <a:lnTo>
                      <a:pt x="24" y="158"/>
                    </a:lnTo>
                    <a:lnTo>
                      <a:pt x="10" y="154"/>
                    </a:lnTo>
                    <a:lnTo>
                      <a:pt x="0" y="140"/>
                    </a:lnTo>
                    <a:lnTo>
                      <a:pt x="6" y="116"/>
                    </a:lnTo>
                    <a:lnTo>
                      <a:pt x="18" y="102"/>
                    </a:lnTo>
                    <a:lnTo>
                      <a:pt x="26" y="118"/>
                    </a:lnTo>
                    <a:lnTo>
                      <a:pt x="34" y="114"/>
                    </a:lnTo>
                    <a:lnTo>
                      <a:pt x="36" y="102"/>
                    </a:lnTo>
                    <a:lnTo>
                      <a:pt x="60" y="84"/>
                    </a:lnTo>
                    <a:lnTo>
                      <a:pt x="76" y="78"/>
                    </a:lnTo>
                    <a:lnTo>
                      <a:pt x="112" y="84"/>
                    </a:lnTo>
                    <a:lnTo>
                      <a:pt x="136" y="98"/>
                    </a:lnTo>
                    <a:lnTo>
                      <a:pt x="150" y="100"/>
                    </a:lnTo>
                    <a:lnTo>
                      <a:pt x="172" y="90"/>
                    </a:lnTo>
                    <a:lnTo>
                      <a:pt x="190" y="90"/>
                    </a:lnTo>
                    <a:lnTo>
                      <a:pt x="200" y="100"/>
                    </a:lnTo>
                    <a:lnTo>
                      <a:pt x="226" y="98"/>
                    </a:lnTo>
                    <a:lnTo>
                      <a:pt x="238" y="88"/>
                    </a:lnTo>
                    <a:lnTo>
                      <a:pt x="228" y="80"/>
                    </a:lnTo>
                    <a:lnTo>
                      <a:pt x="214" y="76"/>
                    </a:lnTo>
                    <a:lnTo>
                      <a:pt x="220" y="68"/>
                    </a:lnTo>
                    <a:lnTo>
                      <a:pt x="226" y="62"/>
                    </a:lnTo>
                    <a:lnTo>
                      <a:pt x="228" y="52"/>
                    </a:lnTo>
                    <a:lnTo>
                      <a:pt x="240" y="48"/>
                    </a:lnTo>
                    <a:lnTo>
                      <a:pt x="236" y="40"/>
                    </a:lnTo>
                    <a:lnTo>
                      <a:pt x="232" y="30"/>
                    </a:lnTo>
                    <a:lnTo>
                      <a:pt x="254" y="28"/>
                    </a:lnTo>
                    <a:lnTo>
                      <a:pt x="280" y="20"/>
                    </a:lnTo>
                    <a:lnTo>
                      <a:pt x="316" y="10"/>
                    </a:lnTo>
                    <a:lnTo>
                      <a:pt x="346" y="4"/>
                    </a:lnTo>
                    <a:lnTo>
                      <a:pt x="364" y="0"/>
                    </a:lnTo>
                    <a:lnTo>
                      <a:pt x="384" y="2"/>
                    </a:lnTo>
                    <a:lnTo>
                      <a:pt x="388" y="16"/>
                    </a:lnTo>
                    <a:lnTo>
                      <a:pt x="398" y="22"/>
                    </a:lnTo>
                    <a:lnTo>
                      <a:pt x="418" y="28"/>
                    </a:lnTo>
                    <a:lnTo>
                      <a:pt x="438" y="38"/>
                    </a:lnTo>
                    <a:lnTo>
                      <a:pt x="456" y="28"/>
                    </a:lnTo>
                    <a:lnTo>
                      <a:pt x="478" y="22"/>
                    </a:lnTo>
                    <a:lnTo>
                      <a:pt x="480" y="32"/>
                    </a:lnTo>
                    <a:lnTo>
                      <a:pt x="498" y="44"/>
                    </a:lnTo>
                    <a:lnTo>
                      <a:pt x="510" y="60"/>
                    </a:lnTo>
                    <a:lnTo>
                      <a:pt x="524" y="84"/>
                    </a:lnTo>
                    <a:lnTo>
                      <a:pt x="528" y="92"/>
                    </a:lnTo>
                    <a:lnTo>
                      <a:pt x="536" y="92"/>
                    </a:lnTo>
                    <a:lnTo>
                      <a:pt x="540" y="84"/>
                    </a:lnTo>
                    <a:lnTo>
                      <a:pt x="550" y="90"/>
                    </a:lnTo>
                    <a:lnTo>
                      <a:pt x="562" y="96"/>
                    </a:lnTo>
                    <a:lnTo>
                      <a:pt x="572" y="94"/>
                    </a:lnTo>
                    <a:lnTo>
                      <a:pt x="590" y="92"/>
                    </a:lnTo>
                    <a:lnTo>
                      <a:pt x="600" y="106"/>
                    </a:lnTo>
                    <a:lnTo>
                      <a:pt x="614" y="116"/>
                    </a:lnTo>
                    <a:lnTo>
                      <a:pt x="636" y="118"/>
                    </a:lnTo>
                    <a:lnTo>
                      <a:pt x="640" y="132"/>
                    </a:lnTo>
                    <a:lnTo>
                      <a:pt x="638" y="142"/>
                    </a:lnTo>
                    <a:lnTo>
                      <a:pt x="626" y="142"/>
                    </a:lnTo>
                    <a:lnTo>
                      <a:pt x="622" y="156"/>
                    </a:lnTo>
                    <a:lnTo>
                      <a:pt x="622" y="170"/>
                    </a:lnTo>
                    <a:lnTo>
                      <a:pt x="612" y="172"/>
                    </a:lnTo>
                    <a:lnTo>
                      <a:pt x="596" y="172"/>
                    </a:lnTo>
                    <a:lnTo>
                      <a:pt x="580" y="170"/>
                    </a:lnTo>
                    <a:lnTo>
                      <a:pt x="570" y="194"/>
                    </a:lnTo>
                    <a:lnTo>
                      <a:pt x="566" y="208"/>
                    </a:lnTo>
                    <a:lnTo>
                      <a:pt x="548" y="208"/>
                    </a:lnTo>
                    <a:lnTo>
                      <a:pt x="536" y="214"/>
                    </a:lnTo>
                    <a:lnTo>
                      <a:pt x="538" y="232"/>
                    </a:lnTo>
                    <a:lnTo>
                      <a:pt x="544" y="248"/>
                    </a:lnTo>
                    <a:lnTo>
                      <a:pt x="536" y="256"/>
                    </a:lnTo>
                    <a:lnTo>
                      <a:pt x="536" y="266"/>
                    </a:lnTo>
                    <a:lnTo>
                      <a:pt x="526" y="262"/>
                    </a:lnTo>
                    <a:lnTo>
                      <a:pt x="518" y="260"/>
                    </a:lnTo>
                    <a:lnTo>
                      <a:pt x="512" y="254"/>
                    </a:lnTo>
                    <a:lnTo>
                      <a:pt x="452" y="256"/>
                    </a:lnTo>
                    <a:lnTo>
                      <a:pt x="450" y="248"/>
                    </a:lnTo>
                    <a:lnTo>
                      <a:pt x="438" y="246"/>
                    </a:lnTo>
                    <a:lnTo>
                      <a:pt x="430" y="250"/>
                    </a:lnTo>
                    <a:lnTo>
                      <a:pt x="428" y="256"/>
                    </a:lnTo>
                    <a:lnTo>
                      <a:pt x="410" y="258"/>
                    </a:lnTo>
                    <a:lnTo>
                      <a:pt x="406" y="254"/>
                    </a:lnTo>
                    <a:lnTo>
                      <a:pt x="394" y="254"/>
                    </a:lnTo>
                    <a:lnTo>
                      <a:pt x="384" y="266"/>
                    </a:lnTo>
                    <a:lnTo>
                      <a:pt x="376" y="270"/>
                    </a:lnTo>
                    <a:lnTo>
                      <a:pt x="352" y="288"/>
                    </a:lnTo>
                    <a:lnTo>
                      <a:pt x="350" y="298"/>
                    </a:lnTo>
                    <a:lnTo>
                      <a:pt x="342" y="298"/>
                    </a:lnTo>
                    <a:lnTo>
                      <a:pt x="342" y="288"/>
                    </a:lnTo>
                    <a:lnTo>
                      <a:pt x="338" y="286"/>
                    </a:lnTo>
                    <a:lnTo>
                      <a:pt x="320" y="288"/>
                    </a:lnTo>
                    <a:lnTo>
                      <a:pt x="318" y="272"/>
                    </a:lnTo>
                    <a:lnTo>
                      <a:pt x="308" y="264"/>
                    </a:lnTo>
                    <a:lnTo>
                      <a:pt x="308" y="256"/>
                    </a:lnTo>
                    <a:lnTo>
                      <a:pt x="290" y="238"/>
                    </a:lnTo>
                    <a:lnTo>
                      <a:pt x="282" y="240"/>
                    </a:lnTo>
                    <a:lnTo>
                      <a:pt x="244" y="242"/>
                    </a:lnTo>
                    <a:lnTo>
                      <a:pt x="230" y="224"/>
                    </a:lnTo>
                    <a:lnTo>
                      <a:pt x="204" y="210"/>
                    </a:lnTo>
                    <a:lnTo>
                      <a:pt x="196" y="204"/>
                    </a:lnTo>
                    <a:lnTo>
                      <a:pt x="168" y="208"/>
                    </a:lnTo>
                    <a:lnTo>
                      <a:pt x="150" y="212"/>
                    </a:lnTo>
                    <a:lnTo>
                      <a:pt x="150" y="286"/>
                    </a:lnTo>
                    <a:lnTo>
                      <a:pt x="140" y="284"/>
                    </a:lnTo>
                    <a:lnTo>
                      <a:pt x="132" y="270"/>
                    </a:lnTo>
                    <a:lnTo>
                      <a:pt x="120" y="262"/>
                    </a:lnTo>
                    <a:lnTo>
                      <a:pt x="114" y="264"/>
                    </a:lnTo>
                    <a:lnTo>
                      <a:pt x="108" y="262"/>
                    </a:lnTo>
                    <a:close/>
                  </a:path>
                </a:pathLst>
              </a:custGeom>
              <a:grpFill/>
              <a:ln w="3175">
                <a:solidFill>
                  <a:schemeClr val="accent3"/>
                </a:solidFill>
                <a:prstDash val="solid"/>
                <a:round/>
                <a:headEnd/>
                <a:tailEnd/>
              </a:ln>
            </p:spPr>
            <p:txBody>
              <a:bodyPr/>
              <a:lstStyle/>
              <a:p>
                <a:pPr>
                  <a:defRPr/>
                </a:pPr>
                <a:endParaRPr lang="en-GB"/>
              </a:p>
            </p:txBody>
          </p:sp>
          <p:sp>
            <p:nvSpPr>
              <p:cNvPr id="204" name="Freeform 204"/>
              <p:cNvSpPr>
                <a:spLocks/>
              </p:cNvSpPr>
              <p:nvPr/>
            </p:nvSpPr>
            <p:spPr bwMode="gray">
              <a:xfrm>
                <a:off x="3137" y="985"/>
                <a:ext cx="2580" cy="890"/>
              </a:xfrm>
              <a:custGeom>
                <a:avLst/>
                <a:gdLst/>
                <a:ahLst/>
                <a:cxnLst>
                  <a:cxn ang="0">
                    <a:pos x="336" y="878"/>
                  </a:cxn>
                  <a:cxn ang="0">
                    <a:pos x="254" y="858"/>
                  </a:cxn>
                  <a:cxn ang="0">
                    <a:pos x="174" y="796"/>
                  </a:cxn>
                  <a:cxn ang="0">
                    <a:pos x="164" y="716"/>
                  </a:cxn>
                  <a:cxn ang="0">
                    <a:pos x="72" y="674"/>
                  </a:cxn>
                  <a:cxn ang="0">
                    <a:pos x="14" y="584"/>
                  </a:cxn>
                  <a:cxn ang="0">
                    <a:pos x="22" y="486"/>
                  </a:cxn>
                  <a:cxn ang="0">
                    <a:pos x="34" y="336"/>
                  </a:cxn>
                  <a:cxn ang="0">
                    <a:pos x="80" y="244"/>
                  </a:cxn>
                  <a:cxn ang="0">
                    <a:pos x="172" y="348"/>
                  </a:cxn>
                  <a:cxn ang="0">
                    <a:pos x="122" y="386"/>
                  </a:cxn>
                  <a:cxn ang="0">
                    <a:pos x="180" y="380"/>
                  </a:cxn>
                  <a:cxn ang="0">
                    <a:pos x="262" y="310"/>
                  </a:cxn>
                  <a:cxn ang="0">
                    <a:pos x="318" y="326"/>
                  </a:cxn>
                  <a:cxn ang="0">
                    <a:pos x="476" y="278"/>
                  </a:cxn>
                  <a:cxn ang="0">
                    <a:pos x="498" y="226"/>
                  </a:cxn>
                  <a:cxn ang="0">
                    <a:pos x="626" y="246"/>
                  </a:cxn>
                  <a:cxn ang="0">
                    <a:pos x="716" y="182"/>
                  </a:cxn>
                  <a:cxn ang="0">
                    <a:pos x="666" y="324"/>
                  </a:cxn>
                  <a:cxn ang="0">
                    <a:pos x="778" y="270"/>
                  </a:cxn>
                  <a:cxn ang="0">
                    <a:pos x="734" y="204"/>
                  </a:cxn>
                  <a:cxn ang="0">
                    <a:pos x="780" y="204"/>
                  </a:cxn>
                  <a:cxn ang="0">
                    <a:pos x="798" y="162"/>
                  </a:cxn>
                  <a:cxn ang="0">
                    <a:pos x="946" y="120"/>
                  </a:cxn>
                  <a:cxn ang="0">
                    <a:pos x="1230" y="2"/>
                  </a:cxn>
                  <a:cxn ang="0">
                    <a:pos x="1326" y="102"/>
                  </a:cxn>
                  <a:cxn ang="0">
                    <a:pos x="1336" y="122"/>
                  </a:cxn>
                  <a:cxn ang="0">
                    <a:pos x="1564" y="138"/>
                  </a:cxn>
                  <a:cxn ang="0">
                    <a:pos x="1720" y="190"/>
                  </a:cxn>
                  <a:cxn ang="0">
                    <a:pos x="1926" y="172"/>
                  </a:cxn>
                  <a:cxn ang="0">
                    <a:pos x="2108" y="246"/>
                  </a:cxn>
                  <a:cxn ang="0">
                    <a:pos x="2274" y="272"/>
                  </a:cxn>
                  <a:cxn ang="0">
                    <a:pos x="2442" y="276"/>
                  </a:cxn>
                  <a:cxn ang="0">
                    <a:pos x="2568" y="332"/>
                  </a:cxn>
                  <a:cxn ang="0">
                    <a:pos x="2446" y="360"/>
                  </a:cxn>
                  <a:cxn ang="0">
                    <a:pos x="2368" y="380"/>
                  </a:cxn>
                  <a:cxn ang="0">
                    <a:pos x="2306" y="464"/>
                  </a:cxn>
                  <a:cxn ang="0">
                    <a:pos x="2136" y="534"/>
                  </a:cxn>
                  <a:cxn ang="0">
                    <a:pos x="2104" y="634"/>
                  </a:cxn>
                  <a:cxn ang="0">
                    <a:pos x="2034" y="582"/>
                  </a:cxn>
                  <a:cxn ang="0">
                    <a:pos x="2166" y="430"/>
                  </a:cxn>
                  <a:cxn ang="0">
                    <a:pos x="2058" y="456"/>
                  </a:cxn>
                  <a:cxn ang="0">
                    <a:pos x="1966" y="504"/>
                  </a:cxn>
                  <a:cxn ang="0">
                    <a:pos x="1734" y="620"/>
                  </a:cxn>
                  <a:cxn ang="0">
                    <a:pos x="1794" y="728"/>
                  </a:cxn>
                  <a:cxn ang="0">
                    <a:pos x="1660" y="810"/>
                  </a:cxn>
                  <a:cxn ang="0">
                    <a:pos x="1666" y="764"/>
                  </a:cxn>
                  <a:cxn ang="0">
                    <a:pos x="1472" y="652"/>
                  </a:cxn>
                  <a:cxn ang="0">
                    <a:pos x="1418" y="718"/>
                  </a:cxn>
                  <a:cxn ang="0">
                    <a:pos x="1276" y="718"/>
                  </a:cxn>
                  <a:cxn ang="0">
                    <a:pos x="1132" y="674"/>
                  </a:cxn>
                  <a:cxn ang="0">
                    <a:pos x="1024" y="700"/>
                  </a:cxn>
                  <a:cxn ang="0">
                    <a:pos x="894" y="696"/>
                  </a:cxn>
                  <a:cxn ang="0">
                    <a:pos x="760" y="632"/>
                  </a:cxn>
                  <a:cxn ang="0">
                    <a:pos x="536" y="634"/>
                  </a:cxn>
                  <a:cxn ang="0">
                    <a:pos x="530" y="702"/>
                  </a:cxn>
                  <a:cxn ang="0">
                    <a:pos x="340" y="706"/>
                  </a:cxn>
                  <a:cxn ang="0">
                    <a:pos x="344" y="792"/>
                  </a:cxn>
                </a:cxnLst>
                <a:rect l="0" t="0" r="r" b="b"/>
                <a:pathLst>
                  <a:path w="2580" h="890">
                    <a:moveTo>
                      <a:pt x="344" y="792"/>
                    </a:moveTo>
                    <a:lnTo>
                      <a:pt x="328" y="804"/>
                    </a:lnTo>
                    <a:lnTo>
                      <a:pt x="318" y="810"/>
                    </a:lnTo>
                    <a:lnTo>
                      <a:pt x="314" y="818"/>
                    </a:lnTo>
                    <a:lnTo>
                      <a:pt x="306" y="828"/>
                    </a:lnTo>
                    <a:lnTo>
                      <a:pt x="314" y="834"/>
                    </a:lnTo>
                    <a:lnTo>
                      <a:pt x="320" y="844"/>
                    </a:lnTo>
                    <a:lnTo>
                      <a:pt x="322" y="862"/>
                    </a:lnTo>
                    <a:lnTo>
                      <a:pt x="336" y="878"/>
                    </a:lnTo>
                    <a:lnTo>
                      <a:pt x="326" y="888"/>
                    </a:lnTo>
                    <a:lnTo>
                      <a:pt x="322" y="890"/>
                    </a:lnTo>
                    <a:lnTo>
                      <a:pt x="306" y="878"/>
                    </a:lnTo>
                    <a:lnTo>
                      <a:pt x="300" y="876"/>
                    </a:lnTo>
                    <a:lnTo>
                      <a:pt x="290" y="866"/>
                    </a:lnTo>
                    <a:lnTo>
                      <a:pt x="280" y="860"/>
                    </a:lnTo>
                    <a:lnTo>
                      <a:pt x="270" y="862"/>
                    </a:lnTo>
                    <a:lnTo>
                      <a:pt x="264" y="862"/>
                    </a:lnTo>
                    <a:lnTo>
                      <a:pt x="254" y="858"/>
                    </a:lnTo>
                    <a:lnTo>
                      <a:pt x="240" y="850"/>
                    </a:lnTo>
                    <a:lnTo>
                      <a:pt x="232" y="850"/>
                    </a:lnTo>
                    <a:lnTo>
                      <a:pt x="222" y="852"/>
                    </a:lnTo>
                    <a:lnTo>
                      <a:pt x="210" y="844"/>
                    </a:lnTo>
                    <a:lnTo>
                      <a:pt x="198" y="846"/>
                    </a:lnTo>
                    <a:lnTo>
                      <a:pt x="172" y="828"/>
                    </a:lnTo>
                    <a:lnTo>
                      <a:pt x="158" y="822"/>
                    </a:lnTo>
                    <a:lnTo>
                      <a:pt x="162" y="808"/>
                    </a:lnTo>
                    <a:lnTo>
                      <a:pt x="174" y="796"/>
                    </a:lnTo>
                    <a:lnTo>
                      <a:pt x="172" y="786"/>
                    </a:lnTo>
                    <a:lnTo>
                      <a:pt x="188" y="776"/>
                    </a:lnTo>
                    <a:lnTo>
                      <a:pt x="170" y="774"/>
                    </a:lnTo>
                    <a:lnTo>
                      <a:pt x="172" y="766"/>
                    </a:lnTo>
                    <a:lnTo>
                      <a:pt x="182" y="762"/>
                    </a:lnTo>
                    <a:lnTo>
                      <a:pt x="198" y="758"/>
                    </a:lnTo>
                    <a:lnTo>
                      <a:pt x="200" y="726"/>
                    </a:lnTo>
                    <a:lnTo>
                      <a:pt x="184" y="716"/>
                    </a:lnTo>
                    <a:lnTo>
                      <a:pt x="164" y="716"/>
                    </a:lnTo>
                    <a:lnTo>
                      <a:pt x="162" y="710"/>
                    </a:lnTo>
                    <a:lnTo>
                      <a:pt x="130" y="708"/>
                    </a:lnTo>
                    <a:lnTo>
                      <a:pt x="126" y="694"/>
                    </a:lnTo>
                    <a:lnTo>
                      <a:pt x="108" y="690"/>
                    </a:lnTo>
                    <a:lnTo>
                      <a:pt x="110" y="678"/>
                    </a:lnTo>
                    <a:lnTo>
                      <a:pt x="106" y="668"/>
                    </a:lnTo>
                    <a:lnTo>
                      <a:pt x="82" y="668"/>
                    </a:lnTo>
                    <a:lnTo>
                      <a:pt x="78" y="672"/>
                    </a:lnTo>
                    <a:lnTo>
                      <a:pt x="72" y="674"/>
                    </a:lnTo>
                    <a:lnTo>
                      <a:pt x="64" y="670"/>
                    </a:lnTo>
                    <a:lnTo>
                      <a:pt x="64" y="650"/>
                    </a:lnTo>
                    <a:lnTo>
                      <a:pt x="82" y="650"/>
                    </a:lnTo>
                    <a:lnTo>
                      <a:pt x="84" y="648"/>
                    </a:lnTo>
                    <a:lnTo>
                      <a:pt x="56" y="618"/>
                    </a:lnTo>
                    <a:lnTo>
                      <a:pt x="52" y="596"/>
                    </a:lnTo>
                    <a:lnTo>
                      <a:pt x="32" y="594"/>
                    </a:lnTo>
                    <a:lnTo>
                      <a:pt x="32" y="588"/>
                    </a:lnTo>
                    <a:lnTo>
                      <a:pt x="14" y="584"/>
                    </a:lnTo>
                    <a:lnTo>
                      <a:pt x="10" y="578"/>
                    </a:lnTo>
                    <a:lnTo>
                      <a:pt x="6" y="562"/>
                    </a:lnTo>
                    <a:lnTo>
                      <a:pt x="0" y="550"/>
                    </a:lnTo>
                    <a:lnTo>
                      <a:pt x="2" y="538"/>
                    </a:lnTo>
                    <a:lnTo>
                      <a:pt x="2" y="522"/>
                    </a:lnTo>
                    <a:lnTo>
                      <a:pt x="8" y="510"/>
                    </a:lnTo>
                    <a:lnTo>
                      <a:pt x="26" y="496"/>
                    </a:lnTo>
                    <a:lnTo>
                      <a:pt x="40" y="494"/>
                    </a:lnTo>
                    <a:lnTo>
                      <a:pt x="22" y="486"/>
                    </a:lnTo>
                    <a:lnTo>
                      <a:pt x="12" y="474"/>
                    </a:lnTo>
                    <a:lnTo>
                      <a:pt x="56" y="438"/>
                    </a:lnTo>
                    <a:lnTo>
                      <a:pt x="64" y="424"/>
                    </a:lnTo>
                    <a:lnTo>
                      <a:pt x="40" y="406"/>
                    </a:lnTo>
                    <a:lnTo>
                      <a:pt x="50" y="396"/>
                    </a:lnTo>
                    <a:lnTo>
                      <a:pt x="42" y="382"/>
                    </a:lnTo>
                    <a:lnTo>
                      <a:pt x="32" y="372"/>
                    </a:lnTo>
                    <a:lnTo>
                      <a:pt x="40" y="352"/>
                    </a:lnTo>
                    <a:lnTo>
                      <a:pt x="34" y="336"/>
                    </a:lnTo>
                    <a:lnTo>
                      <a:pt x="24" y="318"/>
                    </a:lnTo>
                    <a:lnTo>
                      <a:pt x="40" y="302"/>
                    </a:lnTo>
                    <a:lnTo>
                      <a:pt x="16" y="288"/>
                    </a:lnTo>
                    <a:lnTo>
                      <a:pt x="20" y="266"/>
                    </a:lnTo>
                    <a:lnTo>
                      <a:pt x="30" y="256"/>
                    </a:lnTo>
                    <a:lnTo>
                      <a:pt x="40" y="254"/>
                    </a:lnTo>
                    <a:lnTo>
                      <a:pt x="40" y="248"/>
                    </a:lnTo>
                    <a:lnTo>
                      <a:pt x="62" y="244"/>
                    </a:lnTo>
                    <a:lnTo>
                      <a:pt x="80" y="244"/>
                    </a:lnTo>
                    <a:lnTo>
                      <a:pt x="86" y="254"/>
                    </a:lnTo>
                    <a:lnTo>
                      <a:pt x="96" y="258"/>
                    </a:lnTo>
                    <a:lnTo>
                      <a:pt x="134" y="260"/>
                    </a:lnTo>
                    <a:lnTo>
                      <a:pt x="162" y="274"/>
                    </a:lnTo>
                    <a:lnTo>
                      <a:pt x="188" y="290"/>
                    </a:lnTo>
                    <a:lnTo>
                      <a:pt x="218" y="306"/>
                    </a:lnTo>
                    <a:lnTo>
                      <a:pt x="220" y="324"/>
                    </a:lnTo>
                    <a:lnTo>
                      <a:pt x="202" y="340"/>
                    </a:lnTo>
                    <a:lnTo>
                      <a:pt x="172" y="348"/>
                    </a:lnTo>
                    <a:lnTo>
                      <a:pt x="146" y="338"/>
                    </a:lnTo>
                    <a:lnTo>
                      <a:pt x="116" y="332"/>
                    </a:lnTo>
                    <a:lnTo>
                      <a:pt x="94" y="324"/>
                    </a:lnTo>
                    <a:lnTo>
                      <a:pt x="76" y="316"/>
                    </a:lnTo>
                    <a:lnTo>
                      <a:pt x="90" y="334"/>
                    </a:lnTo>
                    <a:lnTo>
                      <a:pt x="106" y="342"/>
                    </a:lnTo>
                    <a:lnTo>
                      <a:pt x="114" y="348"/>
                    </a:lnTo>
                    <a:lnTo>
                      <a:pt x="116" y="360"/>
                    </a:lnTo>
                    <a:lnTo>
                      <a:pt x="122" y="386"/>
                    </a:lnTo>
                    <a:lnTo>
                      <a:pt x="132" y="388"/>
                    </a:lnTo>
                    <a:lnTo>
                      <a:pt x="148" y="402"/>
                    </a:lnTo>
                    <a:lnTo>
                      <a:pt x="168" y="402"/>
                    </a:lnTo>
                    <a:lnTo>
                      <a:pt x="170" y="392"/>
                    </a:lnTo>
                    <a:lnTo>
                      <a:pt x="158" y="388"/>
                    </a:lnTo>
                    <a:lnTo>
                      <a:pt x="148" y="376"/>
                    </a:lnTo>
                    <a:lnTo>
                      <a:pt x="156" y="366"/>
                    </a:lnTo>
                    <a:lnTo>
                      <a:pt x="168" y="376"/>
                    </a:lnTo>
                    <a:lnTo>
                      <a:pt x="180" y="380"/>
                    </a:lnTo>
                    <a:lnTo>
                      <a:pt x="206" y="386"/>
                    </a:lnTo>
                    <a:lnTo>
                      <a:pt x="206" y="376"/>
                    </a:lnTo>
                    <a:lnTo>
                      <a:pt x="196" y="364"/>
                    </a:lnTo>
                    <a:lnTo>
                      <a:pt x="208" y="352"/>
                    </a:lnTo>
                    <a:lnTo>
                      <a:pt x="226" y="342"/>
                    </a:lnTo>
                    <a:lnTo>
                      <a:pt x="236" y="334"/>
                    </a:lnTo>
                    <a:lnTo>
                      <a:pt x="264" y="342"/>
                    </a:lnTo>
                    <a:lnTo>
                      <a:pt x="270" y="318"/>
                    </a:lnTo>
                    <a:lnTo>
                      <a:pt x="262" y="310"/>
                    </a:lnTo>
                    <a:lnTo>
                      <a:pt x="266" y="288"/>
                    </a:lnTo>
                    <a:lnTo>
                      <a:pt x="258" y="280"/>
                    </a:lnTo>
                    <a:lnTo>
                      <a:pt x="292" y="278"/>
                    </a:lnTo>
                    <a:lnTo>
                      <a:pt x="304" y="292"/>
                    </a:lnTo>
                    <a:lnTo>
                      <a:pt x="304" y="300"/>
                    </a:lnTo>
                    <a:lnTo>
                      <a:pt x="288" y="300"/>
                    </a:lnTo>
                    <a:lnTo>
                      <a:pt x="278" y="310"/>
                    </a:lnTo>
                    <a:lnTo>
                      <a:pt x="294" y="324"/>
                    </a:lnTo>
                    <a:lnTo>
                      <a:pt x="318" y="326"/>
                    </a:lnTo>
                    <a:lnTo>
                      <a:pt x="328" y="302"/>
                    </a:lnTo>
                    <a:lnTo>
                      <a:pt x="386" y="280"/>
                    </a:lnTo>
                    <a:lnTo>
                      <a:pt x="396" y="282"/>
                    </a:lnTo>
                    <a:lnTo>
                      <a:pt x="408" y="270"/>
                    </a:lnTo>
                    <a:lnTo>
                      <a:pt x="420" y="266"/>
                    </a:lnTo>
                    <a:lnTo>
                      <a:pt x="416" y="284"/>
                    </a:lnTo>
                    <a:lnTo>
                      <a:pt x="436" y="284"/>
                    </a:lnTo>
                    <a:lnTo>
                      <a:pt x="440" y="276"/>
                    </a:lnTo>
                    <a:lnTo>
                      <a:pt x="476" y="278"/>
                    </a:lnTo>
                    <a:lnTo>
                      <a:pt x="500" y="264"/>
                    </a:lnTo>
                    <a:lnTo>
                      <a:pt x="504" y="274"/>
                    </a:lnTo>
                    <a:lnTo>
                      <a:pt x="502" y="282"/>
                    </a:lnTo>
                    <a:lnTo>
                      <a:pt x="512" y="282"/>
                    </a:lnTo>
                    <a:lnTo>
                      <a:pt x="516" y="274"/>
                    </a:lnTo>
                    <a:lnTo>
                      <a:pt x="532" y="264"/>
                    </a:lnTo>
                    <a:lnTo>
                      <a:pt x="520" y="248"/>
                    </a:lnTo>
                    <a:lnTo>
                      <a:pt x="498" y="240"/>
                    </a:lnTo>
                    <a:lnTo>
                      <a:pt x="498" y="226"/>
                    </a:lnTo>
                    <a:lnTo>
                      <a:pt x="506" y="224"/>
                    </a:lnTo>
                    <a:lnTo>
                      <a:pt x="526" y="242"/>
                    </a:lnTo>
                    <a:lnTo>
                      <a:pt x="558" y="244"/>
                    </a:lnTo>
                    <a:lnTo>
                      <a:pt x="592" y="256"/>
                    </a:lnTo>
                    <a:lnTo>
                      <a:pt x="620" y="268"/>
                    </a:lnTo>
                    <a:lnTo>
                      <a:pt x="650" y="284"/>
                    </a:lnTo>
                    <a:lnTo>
                      <a:pt x="658" y="270"/>
                    </a:lnTo>
                    <a:lnTo>
                      <a:pt x="644" y="256"/>
                    </a:lnTo>
                    <a:lnTo>
                      <a:pt x="626" y="246"/>
                    </a:lnTo>
                    <a:lnTo>
                      <a:pt x="626" y="236"/>
                    </a:lnTo>
                    <a:lnTo>
                      <a:pt x="634" y="216"/>
                    </a:lnTo>
                    <a:lnTo>
                      <a:pt x="624" y="210"/>
                    </a:lnTo>
                    <a:lnTo>
                      <a:pt x="626" y="204"/>
                    </a:lnTo>
                    <a:lnTo>
                      <a:pt x="650" y="186"/>
                    </a:lnTo>
                    <a:lnTo>
                      <a:pt x="666" y="154"/>
                    </a:lnTo>
                    <a:lnTo>
                      <a:pt x="716" y="158"/>
                    </a:lnTo>
                    <a:lnTo>
                      <a:pt x="720" y="164"/>
                    </a:lnTo>
                    <a:lnTo>
                      <a:pt x="716" y="182"/>
                    </a:lnTo>
                    <a:lnTo>
                      <a:pt x="706" y="198"/>
                    </a:lnTo>
                    <a:lnTo>
                      <a:pt x="716" y="206"/>
                    </a:lnTo>
                    <a:lnTo>
                      <a:pt x="720" y="224"/>
                    </a:lnTo>
                    <a:lnTo>
                      <a:pt x="716" y="268"/>
                    </a:lnTo>
                    <a:lnTo>
                      <a:pt x="732" y="280"/>
                    </a:lnTo>
                    <a:lnTo>
                      <a:pt x="724" y="298"/>
                    </a:lnTo>
                    <a:lnTo>
                      <a:pt x="696" y="322"/>
                    </a:lnTo>
                    <a:lnTo>
                      <a:pt x="682" y="328"/>
                    </a:lnTo>
                    <a:lnTo>
                      <a:pt x="666" y="324"/>
                    </a:lnTo>
                    <a:lnTo>
                      <a:pt x="658" y="328"/>
                    </a:lnTo>
                    <a:lnTo>
                      <a:pt x="670" y="336"/>
                    </a:lnTo>
                    <a:lnTo>
                      <a:pt x="688" y="340"/>
                    </a:lnTo>
                    <a:lnTo>
                      <a:pt x="706" y="342"/>
                    </a:lnTo>
                    <a:lnTo>
                      <a:pt x="726" y="326"/>
                    </a:lnTo>
                    <a:lnTo>
                      <a:pt x="754" y="298"/>
                    </a:lnTo>
                    <a:lnTo>
                      <a:pt x="746" y="282"/>
                    </a:lnTo>
                    <a:lnTo>
                      <a:pt x="756" y="266"/>
                    </a:lnTo>
                    <a:lnTo>
                      <a:pt x="778" y="270"/>
                    </a:lnTo>
                    <a:lnTo>
                      <a:pt x="788" y="280"/>
                    </a:lnTo>
                    <a:lnTo>
                      <a:pt x="792" y="296"/>
                    </a:lnTo>
                    <a:lnTo>
                      <a:pt x="806" y="284"/>
                    </a:lnTo>
                    <a:lnTo>
                      <a:pt x="798" y="268"/>
                    </a:lnTo>
                    <a:lnTo>
                      <a:pt x="778" y="262"/>
                    </a:lnTo>
                    <a:lnTo>
                      <a:pt x="736" y="260"/>
                    </a:lnTo>
                    <a:lnTo>
                      <a:pt x="736" y="240"/>
                    </a:lnTo>
                    <a:lnTo>
                      <a:pt x="744" y="220"/>
                    </a:lnTo>
                    <a:lnTo>
                      <a:pt x="734" y="204"/>
                    </a:lnTo>
                    <a:lnTo>
                      <a:pt x="728" y="192"/>
                    </a:lnTo>
                    <a:lnTo>
                      <a:pt x="740" y="180"/>
                    </a:lnTo>
                    <a:lnTo>
                      <a:pt x="754" y="174"/>
                    </a:lnTo>
                    <a:lnTo>
                      <a:pt x="756" y="158"/>
                    </a:lnTo>
                    <a:lnTo>
                      <a:pt x="764" y="158"/>
                    </a:lnTo>
                    <a:lnTo>
                      <a:pt x="766" y="176"/>
                    </a:lnTo>
                    <a:lnTo>
                      <a:pt x="760" y="190"/>
                    </a:lnTo>
                    <a:lnTo>
                      <a:pt x="764" y="200"/>
                    </a:lnTo>
                    <a:lnTo>
                      <a:pt x="780" y="204"/>
                    </a:lnTo>
                    <a:lnTo>
                      <a:pt x="804" y="210"/>
                    </a:lnTo>
                    <a:lnTo>
                      <a:pt x="816" y="210"/>
                    </a:lnTo>
                    <a:lnTo>
                      <a:pt x="802" y="200"/>
                    </a:lnTo>
                    <a:lnTo>
                      <a:pt x="782" y="194"/>
                    </a:lnTo>
                    <a:lnTo>
                      <a:pt x="774" y="182"/>
                    </a:lnTo>
                    <a:lnTo>
                      <a:pt x="786" y="178"/>
                    </a:lnTo>
                    <a:lnTo>
                      <a:pt x="806" y="182"/>
                    </a:lnTo>
                    <a:lnTo>
                      <a:pt x="792" y="166"/>
                    </a:lnTo>
                    <a:lnTo>
                      <a:pt x="798" y="162"/>
                    </a:lnTo>
                    <a:lnTo>
                      <a:pt x="832" y="172"/>
                    </a:lnTo>
                    <a:lnTo>
                      <a:pt x="852" y="188"/>
                    </a:lnTo>
                    <a:lnTo>
                      <a:pt x="880" y="188"/>
                    </a:lnTo>
                    <a:lnTo>
                      <a:pt x="866" y="174"/>
                    </a:lnTo>
                    <a:lnTo>
                      <a:pt x="848" y="160"/>
                    </a:lnTo>
                    <a:lnTo>
                      <a:pt x="842" y="138"/>
                    </a:lnTo>
                    <a:lnTo>
                      <a:pt x="854" y="130"/>
                    </a:lnTo>
                    <a:lnTo>
                      <a:pt x="900" y="128"/>
                    </a:lnTo>
                    <a:lnTo>
                      <a:pt x="946" y="120"/>
                    </a:lnTo>
                    <a:lnTo>
                      <a:pt x="934" y="98"/>
                    </a:lnTo>
                    <a:lnTo>
                      <a:pt x="972" y="80"/>
                    </a:lnTo>
                    <a:lnTo>
                      <a:pt x="1056" y="52"/>
                    </a:lnTo>
                    <a:lnTo>
                      <a:pt x="1092" y="48"/>
                    </a:lnTo>
                    <a:lnTo>
                      <a:pt x="1126" y="52"/>
                    </a:lnTo>
                    <a:lnTo>
                      <a:pt x="1176" y="36"/>
                    </a:lnTo>
                    <a:lnTo>
                      <a:pt x="1172" y="20"/>
                    </a:lnTo>
                    <a:lnTo>
                      <a:pt x="1196" y="0"/>
                    </a:lnTo>
                    <a:lnTo>
                      <a:pt x="1230" y="2"/>
                    </a:lnTo>
                    <a:lnTo>
                      <a:pt x="1248" y="8"/>
                    </a:lnTo>
                    <a:lnTo>
                      <a:pt x="1226" y="20"/>
                    </a:lnTo>
                    <a:lnTo>
                      <a:pt x="1268" y="22"/>
                    </a:lnTo>
                    <a:lnTo>
                      <a:pt x="1260" y="36"/>
                    </a:lnTo>
                    <a:lnTo>
                      <a:pt x="1336" y="34"/>
                    </a:lnTo>
                    <a:lnTo>
                      <a:pt x="1364" y="52"/>
                    </a:lnTo>
                    <a:lnTo>
                      <a:pt x="1368" y="64"/>
                    </a:lnTo>
                    <a:lnTo>
                      <a:pt x="1360" y="84"/>
                    </a:lnTo>
                    <a:lnTo>
                      <a:pt x="1326" y="102"/>
                    </a:lnTo>
                    <a:lnTo>
                      <a:pt x="1290" y="122"/>
                    </a:lnTo>
                    <a:lnTo>
                      <a:pt x="1240" y="150"/>
                    </a:lnTo>
                    <a:lnTo>
                      <a:pt x="1244" y="154"/>
                    </a:lnTo>
                    <a:lnTo>
                      <a:pt x="1266" y="146"/>
                    </a:lnTo>
                    <a:lnTo>
                      <a:pt x="1308" y="134"/>
                    </a:lnTo>
                    <a:lnTo>
                      <a:pt x="1306" y="126"/>
                    </a:lnTo>
                    <a:lnTo>
                      <a:pt x="1316" y="116"/>
                    </a:lnTo>
                    <a:lnTo>
                      <a:pt x="1332" y="112"/>
                    </a:lnTo>
                    <a:lnTo>
                      <a:pt x="1336" y="122"/>
                    </a:lnTo>
                    <a:lnTo>
                      <a:pt x="1348" y="126"/>
                    </a:lnTo>
                    <a:lnTo>
                      <a:pt x="1366" y="138"/>
                    </a:lnTo>
                    <a:lnTo>
                      <a:pt x="1376" y="132"/>
                    </a:lnTo>
                    <a:lnTo>
                      <a:pt x="1450" y="134"/>
                    </a:lnTo>
                    <a:lnTo>
                      <a:pt x="1450" y="144"/>
                    </a:lnTo>
                    <a:lnTo>
                      <a:pt x="1522" y="152"/>
                    </a:lnTo>
                    <a:lnTo>
                      <a:pt x="1530" y="126"/>
                    </a:lnTo>
                    <a:lnTo>
                      <a:pt x="1544" y="128"/>
                    </a:lnTo>
                    <a:lnTo>
                      <a:pt x="1564" y="138"/>
                    </a:lnTo>
                    <a:lnTo>
                      <a:pt x="1596" y="136"/>
                    </a:lnTo>
                    <a:lnTo>
                      <a:pt x="1614" y="156"/>
                    </a:lnTo>
                    <a:lnTo>
                      <a:pt x="1618" y="174"/>
                    </a:lnTo>
                    <a:lnTo>
                      <a:pt x="1606" y="182"/>
                    </a:lnTo>
                    <a:lnTo>
                      <a:pt x="1628" y="208"/>
                    </a:lnTo>
                    <a:lnTo>
                      <a:pt x="1650" y="214"/>
                    </a:lnTo>
                    <a:lnTo>
                      <a:pt x="1670" y="184"/>
                    </a:lnTo>
                    <a:lnTo>
                      <a:pt x="1696" y="198"/>
                    </a:lnTo>
                    <a:lnTo>
                      <a:pt x="1720" y="190"/>
                    </a:lnTo>
                    <a:lnTo>
                      <a:pt x="1746" y="200"/>
                    </a:lnTo>
                    <a:lnTo>
                      <a:pt x="1768" y="192"/>
                    </a:lnTo>
                    <a:lnTo>
                      <a:pt x="1784" y="184"/>
                    </a:lnTo>
                    <a:lnTo>
                      <a:pt x="1782" y="166"/>
                    </a:lnTo>
                    <a:lnTo>
                      <a:pt x="1804" y="158"/>
                    </a:lnTo>
                    <a:lnTo>
                      <a:pt x="1872" y="162"/>
                    </a:lnTo>
                    <a:lnTo>
                      <a:pt x="1884" y="172"/>
                    </a:lnTo>
                    <a:lnTo>
                      <a:pt x="1890" y="176"/>
                    </a:lnTo>
                    <a:lnTo>
                      <a:pt x="1926" y="172"/>
                    </a:lnTo>
                    <a:lnTo>
                      <a:pt x="1942" y="180"/>
                    </a:lnTo>
                    <a:lnTo>
                      <a:pt x="1934" y="190"/>
                    </a:lnTo>
                    <a:lnTo>
                      <a:pt x="1948" y="196"/>
                    </a:lnTo>
                    <a:lnTo>
                      <a:pt x="1978" y="208"/>
                    </a:lnTo>
                    <a:lnTo>
                      <a:pt x="2030" y="210"/>
                    </a:lnTo>
                    <a:lnTo>
                      <a:pt x="2084" y="212"/>
                    </a:lnTo>
                    <a:lnTo>
                      <a:pt x="2106" y="224"/>
                    </a:lnTo>
                    <a:lnTo>
                      <a:pt x="2104" y="238"/>
                    </a:lnTo>
                    <a:lnTo>
                      <a:pt x="2108" y="246"/>
                    </a:lnTo>
                    <a:lnTo>
                      <a:pt x="2126" y="252"/>
                    </a:lnTo>
                    <a:lnTo>
                      <a:pt x="2140" y="246"/>
                    </a:lnTo>
                    <a:lnTo>
                      <a:pt x="2206" y="250"/>
                    </a:lnTo>
                    <a:lnTo>
                      <a:pt x="2214" y="250"/>
                    </a:lnTo>
                    <a:lnTo>
                      <a:pt x="2230" y="242"/>
                    </a:lnTo>
                    <a:lnTo>
                      <a:pt x="2236" y="244"/>
                    </a:lnTo>
                    <a:lnTo>
                      <a:pt x="2236" y="256"/>
                    </a:lnTo>
                    <a:lnTo>
                      <a:pt x="2254" y="270"/>
                    </a:lnTo>
                    <a:lnTo>
                      <a:pt x="2274" y="272"/>
                    </a:lnTo>
                    <a:lnTo>
                      <a:pt x="2280" y="264"/>
                    </a:lnTo>
                    <a:lnTo>
                      <a:pt x="2274" y="252"/>
                    </a:lnTo>
                    <a:lnTo>
                      <a:pt x="2272" y="234"/>
                    </a:lnTo>
                    <a:lnTo>
                      <a:pt x="2284" y="232"/>
                    </a:lnTo>
                    <a:lnTo>
                      <a:pt x="2302" y="240"/>
                    </a:lnTo>
                    <a:lnTo>
                      <a:pt x="2334" y="240"/>
                    </a:lnTo>
                    <a:lnTo>
                      <a:pt x="2372" y="246"/>
                    </a:lnTo>
                    <a:lnTo>
                      <a:pt x="2416" y="262"/>
                    </a:lnTo>
                    <a:lnTo>
                      <a:pt x="2442" y="276"/>
                    </a:lnTo>
                    <a:lnTo>
                      <a:pt x="2488" y="296"/>
                    </a:lnTo>
                    <a:lnTo>
                      <a:pt x="2496" y="308"/>
                    </a:lnTo>
                    <a:lnTo>
                      <a:pt x="2502" y="320"/>
                    </a:lnTo>
                    <a:lnTo>
                      <a:pt x="2512" y="336"/>
                    </a:lnTo>
                    <a:lnTo>
                      <a:pt x="2520" y="332"/>
                    </a:lnTo>
                    <a:lnTo>
                      <a:pt x="2514" y="314"/>
                    </a:lnTo>
                    <a:lnTo>
                      <a:pt x="2530" y="316"/>
                    </a:lnTo>
                    <a:lnTo>
                      <a:pt x="2550" y="320"/>
                    </a:lnTo>
                    <a:lnTo>
                      <a:pt x="2568" y="332"/>
                    </a:lnTo>
                    <a:lnTo>
                      <a:pt x="2580" y="344"/>
                    </a:lnTo>
                    <a:lnTo>
                      <a:pt x="2568" y="356"/>
                    </a:lnTo>
                    <a:lnTo>
                      <a:pt x="2542" y="362"/>
                    </a:lnTo>
                    <a:lnTo>
                      <a:pt x="2538" y="376"/>
                    </a:lnTo>
                    <a:lnTo>
                      <a:pt x="2530" y="394"/>
                    </a:lnTo>
                    <a:lnTo>
                      <a:pt x="2502" y="380"/>
                    </a:lnTo>
                    <a:lnTo>
                      <a:pt x="2486" y="374"/>
                    </a:lnTo>
                    <a:lnTo>
                      <a:pt x="2488" y="358"/>
                    </a:lnTo>
                    <a:lnTo>
                      <a:pt x="2446" y="360"/>
                    </a:lnTo>
                    <a:lnTo>
                      <a:pt x="2440" y="340"/>
                    </a:lnTo>
                    <a:lnTo>
                      <a:pt x="2426" y="342"/>
                    </a:lnTo>
                    <a:lnTo>
                      <a:pt x="2424" y="356"/>
                    </a:lnTo>
                    <a:lnTo>
                      <a:pt x="2430" y="362"/>
                    </a:lnTo>
                    <a:lnTo>
                      <a:pt x="2412" y="378"/>
                    </a:lnTo>
                    <a:lnTo>
                      <a:pt x="2392" y="380"/>
                    </a:lnTo>
                    <a:lnTo>
                      <a:pt x="2378" y="378"/>
                    </a:lnTo>
                    <a:lnTo>
                      <a:pt x="2370" y="372"/>
                    </a:lnTo>
                    <a:lnTo>
                      <a:pt x="2368" y="380"/>
                    </a:lnTo>
                    <a:lnTo>
                      <a:pt x="2382" y="386"/>
                    </a:lnTo>
                    <a:lnTo>
                      <a:pt x="2396" y="394"/>
                    </a:lnTo>
                    <a:lnTo>
                      <a:pt x="2402" y="412"/>
                    </a:lnTo>
                    <a:lnTo>
                      <a:pt x="2414" y="430"/>
                    </a:lnTo>
                    <a:lnTo>
                      <a:pt x="2400" y="438"/>
                    </a:lnTo>
                    <a:lnTo>
                      <a:pt x="2374" y="428"/>
                    </a:lnTo>
                    <a:lnTo>
                      <a:pt x="2362" y="438"/>
                    </a:lnTo>
                    <a:lnTo>
                      <a:pt x="2326" y="454"/>
                    </a:lnTo>
                    <a:lnTo>
                      <a:pt x="2306" y="464"/>
                    </a:lnTo>
                    <a:lnTo>
                      <a:pt x="2266" y="496"/>
                    </a:lnTo>
                    <a:lnTo>
                      <a:pt x="2252" y="484"/>
                    </a:lnTo>
                    <a:lnTo>
                      <a:pt x="2222" y="484"/>
                    </a:lnTo>
                    <a:lnTo>
                      <a:pt x="2206" y="500"/>
                    </a:lnTo>
                    <a:lnTo>
                      <a:pt x="2202" y="484"/>
                    </a:lnTo>
                    <a:lnTo>
                      <a:pt x="2192" y="484"/>
                    </a:lnTo>
                    <a:lnTo>
                      <a:pt x="2188" y="496"/>
                    </a:lnTo>
                    <a:lnTo>
                      <a:pt x="2160" y="496"/>
                    </a:lnTo>
                    <a:lnTo>
                      <a:pt x="2136" y="534"/>
                    </a:lnTo>
                    <a:lnTo>
                      <a:pt x="2136" y="546"/>
                    </a:lnTo>
                    <a:lnTo>
                      <a:pt x="2152" y="546"/>
                    </a:lnTo>
                    <a:lnTo>
                      <a:pt x="2148" y="564"/>
                    </a:lnTo>
                    <a:lnTo>
                      <a:pt x="2154" y="580"/>
                    </a:lnTo>
                    <a:lnTo>
                      <a:pt x="2136" y="586"/>
                    </a:lnTo>
                    <a:lnTo>
                      <a:pt x="2130" y="600"/>
                    </a:lnTo>
                    <a:lnTo>
                      <a:pt x="2136" y="618"/>
                    </a:lnTo>
                    <a:lnTo>
                      <a:pt x="2112" y="626"/>
                    </a:lnTo>
                    <a:lnTo>
                      <a:pt x="2104" y="634"/>
                    </a:lnTo>
                    <a:lnTo>
                      <a:pt x="2104" y="640"/>
                    </a:lnTo>
                    <a:lnTo>
                      <a:pt x="2106" y="644"/>
                    </a:lnTo>
                    <a:lnTo>
                      <a:pt x="2104" y="648"/>
                    </a:lnTo>
                    <a:lnTo>
                      <a:pt x="2080" y="656"/>
                    </a:lnTo>
                    <a:lnTo>
                      <a:pt x="2080" y="670"/>
                    </a:lnTo>
                    <a:lnTo>
                      <a:pt x="2050" y="700"/>
                    </a:lnTo>
                    <a:lnTo>
                      <a:pt x="2046" y="668"/>
                    </a:lnTo>
                    <a:lnTo>
                      <a:pt x="2034" y="618"/>
                    </a:lnTo>
                    <a:lnTo>
                      <a:pt x="2034" y="582"/>
                    </a:lnTo>
                    <a:lnTo>
                      <a:pt x="2046" y="568"/>
                    </a:lnTo>
                    <a:lnTo>
                      <a:pt x="2058" y="546"/>
                    </a:lnTo>
                    <a:lnTo>
                      <a:pt x="2074" y="542"/>
                    </a:lnTo>
                    <a:lnTo>
                      <a:pt x="2116" y="502"/>
                    </a:lnTo>
                    <a:lnTo>
                      <a:pt x="2148" y="480"/>
                    </a:lnTo>
                    <a:lnTo>
                      <a:pt x="2158" y="476"/>
                    </a:lnTo>
                    <a:lnTo>
                      <a:pt x="2174" y="440"/>
                    </a:lnTo>
                    <a:lnTo>
                      <a:pt x="2182" y="436"/>
                    </a:lnTo>
                    <a:lnTo>
                      <a:pt x="2166" y="430"/>
                    </a:lnTo>
                    <a:lnTo>
                      <a:pt x="2160" y="432"/>
                    </a:lnTo>
                    <a:lnTo>
                      <a:pt x="2154" y="438"/>
                    </a:lnTo>
                    <a:lnTo>
                      <a:pt x="2154" y="456"/>
                    </a:lnTo>
                    <a:lnTo>
                      <a:pt x="2140" y="456"/>
                    </a:lnTo>
                    <a:lnTo>
                      <a:pt x="2108" y="476"/>
                    </a:lnTo>
                    <a:lnTo>
                      <a:pt x="2100" y="468"/>
                    </a:lnTo>
                    <a:lnTo>
                      <a:pt x="2108" y="452"/>
                    </a:lnTo>
                    <a:lnTo>
                      <a:pt x="2098" y="456"/>
                    </a:lnTo>
                    <a:lnTo>
                      <a:pt x="2058" y="456"/>
                    </a:lnTo>
                    <a:lnTo>
                      <a:pt x="2020" y="486"/>
                    </a:lnTo>
                    <a:lnTo>
                      <a:pt x="2012" y="502"/>
                    </a:lnTo>
                    <a:lnTo>
                      <a:pt x="2016" y="506"/>
                    </a:lnTo>
                    <a:lnTo>
                      <a:pt x="2026" y="516"/>
                    </a:lnTo>
                    <a:lnTo>
                      <a:pt x="2010" y="516"/>
                    </a:lnTo>
                    <a:lnTo>
                      <a:pt x="1994" y="518"/>
                    </a:lnTo>
                    <a:lnTo>
                      <a:pt x="1964" y="520"/>
                    </a:lnTo>
                    <a:lnTo>
                      <a:pt x="1972" y="512"/>
                    </a:lnTo>
                    <a:lnTo>
                      <a:pt x="1966" y="504"/>
                    </a:lnTo>
                    <a:lnTo>
                      <a:pt x="1944" y="502"/>
                    </a:lnTo>
                    <a:lnTo>
                      <a:pt x="1930" y="504"/>
                    </a:lnTo>
                    <a:lnTo>
                      <a:pt x="1924" y="512"/>
                    </a:lnTo>
                    <a:lnTo>
                      <a:pt x="1894" y="510"/>
                    </a:lnTo>
                    <a:lnTo>
                      <a:pt x="1880" y="512"/>
                    </a:lnTo>
                    <a:lnTo>
                      <a:pt x="1828" y="512"/>
                    </a:lnTo>
                    <a:lnTo>
                      <a:pt x="1712" y="612"/>
                    </a:lnTo>
                    <a:lnTo>
                      <a:pt x="1714" y="622"/>
                    </a:lnTo>
                    <a:lnTo>
                      <a:pt x="1734" y="620"/>
                    </a:lnTo>
                    <a:lnTo>
                      <a:pt x="1736" y="636"/>
                    </a:lnTo>
                    <a:lnTo>
                      <a:pt x="1746" y="624"/>
                    </a:lnTo>
                    <a:lnTo>
                      <a:pt x="1756" y="640"/>
                    </a:lnTo>
                    <a:lnTo>
                      <a:pt x="1770" y="628"/>
                    </a:lnTo>
                    <a:lnTo>
                      <a:pt x="1792" y="632"/>
                    </a:lnTo>
                    <a:lnTo>
                      <a:pt x="1808" y="652"/>
                    </a:lnTo>
                    <a:lnTo>
                      <a:pt x="1804" y="674"/>
                    </a:lnTo>
                    <a:lnTo>
                      <a:pt x="1796" y="696"/>
                    </a:lnTo>
                    <a:lnTo>
                      <a:pt x="1794" y="728"/>
                    </a:lnTo>
                    <a:lnTo>
                      <a:pt x="1788" y="746"/>
                    </a:lnTo>
                    <a:lnTo>
                      <a:pt x="1728" y="820"/>
                    </a:lnTo>
                    <a:lnTo>
                      <a:pt x="1710" y="842"/>
                    </a:lnTo>
                    <a:lnTo>
                      <a:pt x="1696" y="852"/>
                    </a:lnTo>
                    <a:lnTo>
                      <a:pt x="1678" y="860"/>
                    </a:lnTo>
                    <a:lnTo>
                      <a:pt x="1664" y="852"/>
                    </a:lnTo>
                    <a:lnTo>
                      <a:pt x="1646" y="856"/>
                    </a:lnTo>
                    <a:lnTo>
                      <a:pt x="1646" y="820"/>
                    </a:lnTo>
                    <a:lnTo>
                      <a:pt x="1660" y="810"/>
                    </a:lnTo>
                    <a:lnTo>
                      <a:pt x="1666" y="816"/>
                    </a:lnTo>
                    <a:lnTo>
                      <a:pt x="1678" y="814"/>
                    </a:lnTo>
                    <a:lnTo>
                      <a:pt x="1690" y="792"/>
                    </a:lnTo>
                    <a:lnTo>
                      <a:pt x="1696" y="770"/>
                    </a:lnTo>
                    <a:lnTo>
                      <a:pt x="1704" y="766"/>
                    </a:lnTo>
                    <a:lnTo>
                      <a:pt x="1702" y="752"/>
                    </a:lnTo>
                    <a:lnTo>
                      <a:pt x="1686" y="754"/>
                    </a:lnTo>
                    <a:lnTo>
                      <a:pt x="1672" y="756"/>
                    </a:lnTo>
                    <a:lnTo>
                      <a:pt x="1666" y="764"/>
                    </a:lnTo>
                    <a:lnTo>
                      <a:pt x="1644" y="762"/>
                    </a:lnTo>
                    <a:lnTo>
                      <a:pt x="1640" y="742"/>
                    </a:lnTo>
                    <a:lnTo>
                      <a:pt x="1610" y="726"/>
                    </a:lnTo>
                    <a:lnTo>
                      <a:pt x="1594" y="726"/>
                    </a:lnTo>
                    <a:lnTo>
                      <a:pt x="1572" y="674"/>
                    </a:lnTo>
                    <a:lnTo>
                      <a:pt x="1560" y="654"/>
                    </a:lnTo>
                    <a:lnTo>
                      <a:pt x="1530" y="642"/>
                    </a:lnTo>
                    <a:lnTo>
                      <a:pt x="1486" y="646"/>
                    </a:lnTo>
                    <a:lnTo>
                      <a:pt x="1472" y="652"/>
                    </a:lnTo>
                    <a:lnTo>
                      <a:pt x="1470" y="660"/>
                    </a:lnTo>
                    <a:lnTo>
                      <a:pt x="1482" y="662"/>
                    </a:lnTo>
                    <a:lnTo>
                      <a:pt x="1482" y="676"/>
                    </a:lnTo>
                    <a:lnTo>
                      <a:pt x="1472" y="682"/>
                    </a:lnTo>
                    <a:lnTo>
                      <a:pt x="1462" y="700"/>
                    </a:lnTo>
                    <a:lnTo>
                      <a:pt x="1458" y="716"/>
                    </a:lnTo>
                    <a:lnTo>
                      <a:pt x="1446" y="718"/>
                    </a:lnTo>
                    <a:lnTo>
                      <a:pt x="1436" y="728"/>
                    </a:lnTo>
                    <a:lnTo>
                      <a:pt x="1418" y="718"/>
                    </a:lnTo>
                    <a:lnTo>
                      <a:pt x="1394" y="716"/>
                    </a:lnTo>
                    <a:lnTo>
                      <a:pt x="1386" y="710"/>
                    </a:lnTo>
                    <a:lnTo>
                      <a:pt x="1376" y="712"/>
                    </a:lnTo>
                    <a:lnTo>
                      <a:pt x="1358" y="726"/>
                    </a:lnTo>
                    <a:lnTo>
                      <a:pt x="1328" y="732"/>
                    </a:lnTo>
                    <a:lnTo>
                      <a:pt x="1310" y="734"/>
                    </a:lnTo>
                    <a:lnTo>
                      <a:pt x="1288" y="732"/>
                    </a:lnTo>
                    <a:lnTo>
                      <a:pt x="1282" y="726"/>
                    </a:lnTo>
                    <a:lnTo>
                      <a:pt x="1276" y="718"/>
                    </a:lnTo>
                    <a:lnTo>
                      <a:pt x="1266" y="716"/>
                    </a:lnTo>
                    <a:lnTo>
                      <a:pt x="1260" y="710"/>
                    </a:lnTo>
                    <a:lnTo>
                      <a:pt x="1236" y="706"/>
                    </a:lnTo>
                    <a:lnTo>
                      <a:pt x="1222" y="714"/>
                    </a:lnTo>
                    <a:lnTo>
                      <a:pt x="1196" y="710"/>
                    </a:lnTo>
                    <a:lnTo>
                      <a:pt x="1186" y="698"/>
                    </a:lnTo>
                    <a:lnTo>
                      <a:pt x="1184" y="688"/>
                    </a:lnTo>
                    <a:lnTo>
                      <a:pt x="1160" y="680"/>
                    </a:lnTo>
                    <a:lnTo>
                      <a:pt x="1132" y="674"/>
                    </a:lnTo>
                    <a:lnTo>
                      <a:pt x="1114" y="692"/>
                    </a:lnTo>
                    <a:lnTo>
                      <a:pt x="1126" y="706"/>
                    </a:lnTo>
                    <a:lnTo>
                      <a:pt x="1124" y="714"/>
                    </a:lnTo>
                    <a:lnTo>
                      <a:pt x="1112" y="724"/>
                    </a:lnTo>
                    <a:lnTo>
                      <a:pt x="1104" y="718"/>
                    </a:lnTo>
                    <a:lnTo>
                      <a:pt x="1072" y="718"/>
                    </a:lnTo>
                    <a:lnTo>
                      <a:pt x="1062" y="706"/>
                    </a:lnTo>
                    <a:lnTo>
                      <a:pt x="1042" y="702"/>
                    </a:lnTo>
                    <a:lnTo>
                      <a:pt x="1024" y="700"/>
                    </a:lnTo>
                    <a:lnTo>
                      <a:pt x="990" y="718"/>
                    </a:lnTo>
                    <a:lnTo>
                      <a:pt x="982" y="726"/>
                    </a:lnTo>
                    <a:lnTo>
                      <a:pt x="968" y="728"/>
                    </a:lnTo>
                    <a:lnTo>
                      <a:pt x="960" y="736"/>
                    </a:lnTo>
                    <a:lnTo>
                      <a:pt x="944" y="736"/>
                    </a:lnTo>
                    <a:lnTo>
                      <a:pt x="940" y="722"/>
                    </a:lnTo>
                    <a:lnTo>
                      <a:pt x="918" y="720"/>
                    </a:lnTo>
                    <a:lnTo>
                      <a:pt x="904" y="710"/>
                    </a:lnTo>
                    <a:lnTo>
                      <a:pt x="894" y="696"/>
                    </a:lnTo>
                    <a:lnTo>
                      <a:pt x="866" y="700"/>
                    </a:lnTo>
                    <a:lnTo>
                      <a:pt x="844" y="688"/>
                    </a:lnTo>
                    <a:lnTo>
                      <a:pt x="840" y="696"/>
                    </a:lnTo>
                    <a:lnTo>
                      <a:pt x="832" y="696"/>
                    </a:lnTo>
                    <a:lnTo>
                      <a:pt x="818" y="672"/>
                    </a:lnTo>
                    <a:lnTo>
                      <a:pt x="802" y="648"/>
                    </a:lnTo>
                    <a:lnTo>
                      <a:pt x="784" y="636"/>
                    </a:lnTo>
                    <a:lnTo>
                      <a:pt x="782" y="626"/>
                    </a:lnTo>
                    <a:lnTo>
                      <a:pt x="760" y="632"/>
                    </a:lnTo>
                    <a:lnTo>
                      <a:pt x="742" y="642"/>
                    </a:lnTo>
                    <a:lnTo>
                      <a:pt x="722" y="632"/>
                    </a:lnTo>
                    <a:lnTo>
                      <a:pt x="702" y="626"/>
                    </a:lnTo>
                    <a:lnTo>
                      <a:pt x="692" y="620"/>
                    </a:lnTo>
                    <a:lnTo>
                      <a:pt x="688" y="606"/>
                    </a:lnTo>
                    <a:lnTo>
                      <a:pt x="668" y="604"/>
                    </a:lnTo>
                    <a:lnTo>
                      <a:pt x="646" y="608"/>
                    </a:lnTo>
                    <a:lnTo>
                      <a:pt x="558" y="632"/>
                    </a:lnTo>
                    <a:lnTo>
                      <a:pt x="536" y="634"/>
                    </a:lnTo>
                    <a:lnTo>
                      <a:pt x="540" y="644"/>
                    </a:lnTo>
                    <a:lnTo>
                      <a:pt x="544" y="652"/>
                    </a:lnTo>
                    <a:lnTo>
                      <a:pt x="532" y="656"/>
                    </a:lnTo>
                    <a:lnTo>
                      <a:pt x="530" y="666"/>
                    </a:lnTo>
                    <a:lnTo>
                      <a:pt x="524" y="672"/>
                    </a:lnTo>
                    <a:lnTo>
                      <a:pt x="518" y="680"/>
                    </a:lnTo>
                    <a:lnTo>
                      <a:pt x="532" y="684"/>
                    </a:lnTo>
                    <a:lnTo>
                      <a:pt x="540" y="692"/>
                    </a:lnTo>
                    <a:lnTo>
                      <a:pt x="530" y="702"/>
                    </a:lnTo>
                    <a:lnTo>
                      <a:pt x="504" y="704"/>
                    </a:lnTo>
                    <a:lnTo>
                      <a:pt x="494" y="694"/>
                    </a:lnTo>
                    <a:lnTo>
                      <a:pt x="476" y="694"/>
                    </a:lnTo>
                    <a:lnTo>
                      <a:pt x="454" y="704"/>
                    </a:lnTo>
                    <a:lnTo>
                      <a:pt x="438" y="702"/>
                    </a:lnTo>
                    <a:lnTo>
                      <a:pt x="416" y="688"/>
                    </a:lnTo>
                    <a:lnTo>
                      <a:pt x="380" y="682"/>
                    </a:lnTo>
                    <a:lnTo>
                      <a:pt x="364" y="688"/>
                    </a:lnTo>
                    <a:lnTo>
                      <a:pt x="340" y="706"/>
                    </a:lnTo>
                    <a:lnTo>
                      <a:pt x="338" y="718"/>
                    </a:lnTo>
                    <a:lnTo>
                      <a:pt x="330" y="722"/>
                    </a:lnTo>
                    <a:lnTo>
                      <a:pt x="322" y="706"/>
                    </a:lnTo>
                    <a:lnTo>
                      <a:pt x="310" y="720"/>
                    </a:lnTo>
                    <a:lnTo>
                      <a:pt x="304" y="744"/>
                    </a:lnTo>
                    <a:lnTo>
                      <a:pt x="314" y="758"/>
                    </a:lnTo>
                    <a:lnTo>
                      <a:pt x="328" y="762"/>
                    </a:lnTo>
                    <a:lnTo>
                      <a:pt x="340" y="778"/>
                    </a:lnTo>
                    <a:lnTo>
                      <a:pt x="344" y="792"/>
                    </a:lnTo>
                    <a:close/>
                  </a:path>
                </a:pathLst>
              </a:custGeom>
              <a:grpFill/>
              <a:ln w="3175">
                <a:solidFill>
                  <a:schemeClr val="accent3"/>
                </a:solidFill>
                <a:prstDash val="solid"/>
                <a:round/>
                <a:headEnd/>
                <a:tailEnd/>
              </a:ln>
            </p:spPr>
            <p:txBody>
              <a:bodyPr/>
              <a:lstStyle/>
              <a:p>
                <a:pPr>
                  <a:defRPr/>
                </a:pPr>
                <a:endParaRPr lang="en-GB"/>
              </a:p>
            </p:txBody>
          </p:sp>
          <p:sp>
            <p:nvSpPr>
              <p:cNvPr id="205" name="Freeform 205"/>
              <p:cNvSpPr>
                <a:spLocks/>
              </p:cNvSpPr>
              <p:nvPr/>
            </p:nvSpPr>
            <p:spPr bwMode="gray">
              <a:xfrm>
                <a:off x="3519" y="1007"/>
                <a:ext cx="276" cy="196"/>
              </a:xfrm>
              <a:custGeom>
                <a:avLst/>
                <a:gdLst/>
                <a:ahLst/>
                <a:cxnLst>
                  <a:cxn ang="0">
                    <a:pos x="88" y="196"/>
                  </a:cxn>
                  <a:cxn ang="0">
                    <a:pos x="36" y="194"/>
                  </a:cxn>
                  <a:cxn ang="0">
                    <a:pos x="36" y="182"/>
                  </a:cxn>
                  <a:cxn ang="0">
                    <a:pos x="30" y="176"/>
                  </a:cxn>
                  <a:cxn ang="0">
                    <a:pos x="20" y="182"/>
                  </a:cxn>
                  <a:cxn ang="0">
                    <a:pos x="10" y="176"/>
                  </a:cxn>
                  <a:cxn ang="0">
                    <a:pos x="0" y="166"/>
                  </a:cxn>
                  <a:cxn ang="0">
                    <a:pos x="0" y="154"/>
                  </a:cxn>
                  <a:cxn ang="0">
                    <a:pos x="12" y="150"/>
                  </a:cxn>
                  <a:cxn ang="0">
                    <a:pos x="20" y="142"/>
                  </a:cxn>
                  <a:cxn ang="0">
                    <a:pos x="20" y="132"/>
                  </a:cxn>
                  <a:cxn ang="0">
                    <a:pos x="34" y="118"/>
                  </a:cxn>
                  <a:cxn ang="0">
                    <a:pos x="44" y="116"/>
                  </a:cxn>
                  <a:cxn ang="0">
                    <a:pos x="48" y="108"/>
                  </a:cxn>
                  <a:cxn ang="0">
                    <a:pos x="38" y="106"/>
                  </a:cxn>
                  <a:cxn ang="0">
                    <a:pos x="64" y="84"/>
                  </a:cxn>
                  <a:cxn ang="0">
                    <a:pos x="76" y="66"/>
                  </a:cxn>
                  <a:cxn ang="0">
                    <a:pos x="110" y="40"/>
                  </a:cxn>
                  <a:cxn ang="0">
                    <a:pos x="132" y="36"/>
                  </a:cxn>
                  <a:cxn ang="0">
                    <a:pos x="140" y="28"/>
                  </a:cxn>
                  <a:cxn ang="0">
                    <a:pos x="176" y="24"/>
                  </a:cxn>
                  <a:cxn ang="0">
                    <a:pos x="210" y="20"/>
                  </a:cxn>
                  <a:cxn ang="0">
                    <a:pos x="230" y="8"/>
                  </a:cxn>
                  <a:cxn ang="0">
                    <a:pos x="250" y="0"/>
                  </a:cxn>
                  <a:cxn ang="0">
                    <a:pos x="266" y="0"/>
                  </a:cxn>
                  <a:cxn ang="0">
                    <a:pos x="276" y="6"/>
                  </a:cxn>
                  <a:cxn ang="0">
                    <a:pos x="272" y="18"/>
                  </a:cxn>
                  <a:cxn ang="0">
                    <a:pos x="254" y="30"/>
                  </a:cxn>
                  <a:cxn ang="0">
                    <a:pos x="222" y="40"/>
                  </a:cxn>
                  <a:cxn ang="0">
                    <a:pos x="166" y="50"/>
                  </a:cxn>
                  <a:cxn ang="0">
                    <a:pos x="136" y="74"/>
                  </a:cxn>
                  <a:cxn ang="0">
                    <a:pos x="122" y="80"/>
                  </a:cxn>
                  <a:cxn ang="0">
                    <a:pos x="110" y="82"/>
                  </a:cxn>
                  <a:cxn ang="0">
                    <a:pos x="110" y="94"/>
                  </a:cxn>
                  <a:cxn ang="0">
                    <a:pos x="96" y="102"/>
                  </a:cxn>
                  <a:cxn ang="0">
                    <a:pos x="86" y="116"/>
                  </a:cxn>
                  <a:cxn ang="0">
                    <a:pos x="64" y="140"/>
                  </a:cxn>
                  <a:cxn ang="0">
                    <a:pos x="62" y="166"/>
                  </a:cxn>
                  <a:cxn ang="0">
                    <a:pos x="72" y="174"/>
                  </a:cxn>
                  <a:cxn ang="0">
                    <a:pos x="74" y="184"/>
                  </a:cxn>
                  <a:cxn ang="0">
                    <a:pos x="88" y="196"/>
                  </a:cxn>
                </a:cxnLst>
                <a:rect l="0" t="0" r="r" b="b"/>
                <a:pathLst>
                  <a:path w="276" h="196">
                    <a:moveTo>
                      <a:pt x="88" y="196"/>
                    </a:moveTo>
                    <a:lnTo>
                      <a:pt x="36" y="194"/>
                    </a:lnTo>
                    <a:lnTo>
                      <a:pt x="36" y="182"/>
                    </a:lnTo>
                    <a:lnTo>
                      <a:pt x="30" y="176"/>
                    </a:lnTo>
                    <a:lnTo>
                      <a:pt x="20" y="182"/>
                    </a:lnTo>
                    <a:lnTo>
                      <a:pt x="10" y="176"/>
                    </a:lnTo>
                    <a:lnTo>
                      <a:pt x="0" y="166"/>
                    </a:lnTo>
                    <a:lnTo>
                      <a:pt x="0" y="154"/>
                    </a:lnTo>
                    <a:lnTo>
                      <a:pt x="12" y="150"/>
                    </a:lnTo>
                    <a:lnTo>
                      <a:pt x="20" y="142"/>
                    </a:lnTo>
                    <a:lnTo>
                      <a:pt x="20" y="132"/>
                    </a:lnTo>
                    <a:lnTo>
                      <a:pt x="34" y="118"/>
                    </a:lnTo>
                    <a:lnTo>
                      <a:pt x="44" y="116"/>
                    </a:lnTo>
                    <a:lnTo>
                      <a:pt x="48" y="108"/>
                    </a:lnTo>
                    <a:lnTo>
                      <a:pt x="38" y="106"/>
                    </a:lnTo>
                    <a:lnTo>
                      <a:pt x="64" y="84"/>
                    </a:lnTo>
                    <a:lnTo>
                      <a:pt x="76" y="66"/>
                    </a:lnTo>
                    <a:lnTo>
                      <a:pt x="110" y="40"/>
                    </a:lnTo>
                    <a:lnTo>
                      <a:pt x="132" y="36"/>
                    </a:lnTo>
                    <a:lnTo>
                      <a:pt x="140" y="28"/>
                    </a:lnTo>
                    <a:lnTo>
                      <a:pt x="176" y="24"/>
                    </a:lnTo>
                    <a:lnTo>
                      <a:pt x="210" y="20"/>
                    </a:lnTo>
                    <a:lnTo>
                      <a:pt x="230" y="8"/>
                    </a:lnTo>
                    <a:lnTo>
                      <a:pt x="250" y="0"/>
                    </a:lnTo>
                    <a:lnTo>
                      <a:pt x="266" y="0"/>
                    </a:lnTo>
                    <a:lnTo>
                      <a:pt x="276" y="6"/>
                    </a:lnTo>
                    <a:lnTo>
                      <a:pt x="272" y="18"/>
                    </a:lnTo>
                    <a:lnTo>
                      <a:pt x="254" y="30"/>
                    </a:lnTo>
                    <a:lnTo>
                      <a:pt x="222" y="40"/>
                    </a:lnTo>
                    <a:lnTo>
                      <a:pt x="166" y="50"/>
                    </a:lnTo>
                    <a:lnTo>
                      <a:pt x="136" y="74"/>
                    </a:lnTo>
                    <a:lnTo>
                      <a:pt x="122" y="80"/>
                    </a:lnTo>
                    <a:lnTo>
                      <a:pt x="110" y="82"/>
                    </a:lnTo>
                    <a:lnTo>
                      <a:pt x="110" y="94"/>
                    </a:lnTo>
                    <a:lnTo>
                      <a:pt x="96" y="102"/>
                    </a:lnTo>
                    <a:lnTo>
                      <a:pt x="86" y="116"/>
                    </a:lnTo>
                    <a:lnTo>
                      <a:pt x="64" y="140"/>
                    </a:lnTo>
                    <a:lnTo>
                      <a:pt x="62" y="166"/>
                    </a:lnTo>
                    <a:lnTo>
                      <a:pt x="72" y="174"/>
                    </a:lnTo>
                    <a:lnTo>
                      <a:pt x="74" y="184"/>
                    </a:lnTo>
                    <a:lnTo>
                      <a:pt x="88" y="196"/>
                    </a:lnTo>
                    <a:close/>
                  </a:path>
                </a:pathLst>
              </a:custGeom>
              <a:grpFill/>
              <a:ln w="3175">
                <a:solidFill>
                  <a:schemeClr val="accent3"/>
                </a:solidFill>
                <a:prstDash val="solid"/>
                <a:round/>
                <a:headEnd/>
                <a:tailEnd/>
              </a:ln>
            </p:spPr>
            <p:txBody>
              <a:bodyPr/>
              <a:lstStyle/>
              <a:p>
                <a:pPr>
                  <a:defRPr/>
                </a:pPr>
                <a:endParaRPr lang="en-GB"/>
              </a:p>
            </p:txBody>
          </p:sp>
          <p:sp>
            <p:nvSpPr>
              <p:cNvPr id="206" name="Freeform 206"/>
              <p:cNvSpPr>
                <a:spLocks/>
              </p:cNvSpPr>
              <p:nvPr/>
            </p:nvSpPr>
            <p:spPr bwMode="gray">
              <a:xfrm>
                <a:off x="4277" y="925"/>
                <a:ext cx="96" cy="52"/>
              </a:xfrm>
              <a:custGeom>
                <a:avLst/>
                <a:gdLst/>
                <a:ahLst/>
                <a:cxnLst>
                  <a:cxn ang="0">
                    <a:pos x="0" y="48"/>
                  </a:cxn>
                  <a:cxn ang="0">
                    <a:pos x="16" y="30"/>
                  </a:cxn>
                  <a:cxn ang="0">
                    <a:pos x="28" y="14"/>
                  </a:cxn>
                  <a:cxn ang="0">
                    <a:pos x="40" y="2"/>
                  </a:cxn>
                  <a:cxn ang="0">
                    <a:pos x="58" y="0"/>
                  </a:cxn>
                  <a:cxn ang="0">
                    <a:pos x="54" y="14"/>
                  </a:cxn>
                  <a:cxn ang="0">
                    <a:pos x="70" y="6"/>
                  </a:cxn>
                  <a:cxn ang="0">
                    <a:pos x="82" y="16"/>
                  </a:cxn>
                  <a:cxn ang="0">
                    <a:pos x="96" y="22"/>
                  </a:cxn>
                  <a:cxn ang="0">
                    <a:pos x="94" y="32"/>
                  </a:cxn>
                  <a:cxn ang="0">
                    <a:pos x="86" y="40"/>
                  </a:cxn>
                  <a:cxn ang="0">
                    <a:pos x="58" y="40"/>
                  </a:cxn>
                  <a:cxn ang="0">
                    <a:pos x="26" y="42"/>
                  </a:cxn>
                  <a:cxn ang="0">
                    <a:pos x="20" y="48"/>
                  </a:cxn>
                  <a:cxn ang="0">
                    <a:pos x="8" y="52"/>
                  </a:cxn>
                  <a:cxn ang="0">
                    <a:pos x="0" y="48"/>
                  </a:cxn>
                </a:cxnLst>
                <a:rect l="0" t="0" r="r" b="b"/>
                <a:pathLst>
                  <a:path w="96" h="52">
                    <a:moveTo>
                      <a:pt x="0" y="48"/>
                    </a:moveTo>
                    <a:lnTo>
                      <a:pt x="16" y="30"/>
                    </a:lnTo>
                    <a:lnTo>
                      <a:pt x="28" y="14"/>
                    </a:lnTo>
                    <a:lnTo>
                      <a:pt x="40" y="2"/>
                    </a:lnTo>
                    <a:lnTo>
                      <a:pt x="58" y="0"/>
                    </a:lnTo>
                    <a:lnTo>
                      <a:pt x="54" y="14"/>
                    </a:lnTo>
                    <a:lnTo>
                      <a:pt x="70" y="6"/>
                    </a:lnTo>
                    <a:lnTo>
                      <a:pt x="82" y="16"/>
                    </a:lnTo>
                    <a:lnTo>
                      <a:pt x="96" y="22"/>
                    </a:lnTo>
                    <a:lnTo>
                      <a:pt x="94" y="32"/>
                    </a:lnTo>
                    <a:lnTo>
                      <a:pt x="86" y="40"/>
                    </a:lnTo>
                    <a:lnTo>
                      <a:pt x="58" y="40"/>
                    </a:lnTo>
                    <a:lnTo>
                      <a:pt x="26" y="42"/>
                    </a:lnTo>
                    <a:lnTo>
                      <a:pt x="20" y="48"/>
                    </a:lnTo>
                    <a:lnTo>
                      <a:pt x="8" y="52"/>
                    </a:lnTo>
                    <a:lnTo>
                      <a:pt x="0" y="48"/>
                    </a:lnTo>
                    <a:close/>
                  </a:path>
                </a:pathLst>
              </a:custGeom>
              <a:grpFill/>
              <a:ln w="3175">
                <a:solidFill>
                  <a:schemeClr val="accent3"/>
                </a:solidFill>
                <a:prstDash val="solid"/>
                <a:round/>
                <a:headEnd/>
                <a:tailEnd/>
              </a:ln>
            </p:spPr>
            <p:txBody>
              <a:bodyPr/>
              <a:lstStyle/>
              <a:p>
                <a:pPr>
                  <a:defRPr/>
                </a:pPr>
                <a:endParaRPr lang="en-GB"/>
              </a:p>
            </p:txBody>
          </p:sp>
          <p:sp>
            <p:nvSpPr>
              <p:cNvPr id="207" name="Freeform 207"/>
              <p:cNvSpPr>
                <a:spLocks/>
              </p:cNvSpPr>
              <p:nvPr/>
            </p:nvSpPr>
            <p:spPr bwMode="gray">
              <a:xfrm>
                <a:off x="4189" y="897"/>
                <a:ext cx="96" cy="46"/>
              </a:xfrm>
              <a:custGeom>
                <a:avLst/>
                <a:gdLst/>
                <a:ahLst/>
                <a:cxnLst>
                  <a:cxn ang="0">
                    <a:pos x="0" y="22"/>
                  </a:cxn>
                  <a:cxn ang="0">
                    <a:pos x="16" y="6"/>
                  </a:cxn>
                  <a:cxn ang="0">
                    <a:pos x="46" y="0"/>
                  </a:cxn>
                  <a:cxn ang="0">
                    <a:pos x="64" y="2"/>
                  </a:cxn>
                  <a:cxn ang="0">
                    <a:pos x="64" y="10"/>
                  </a:cxn>
                  <a:cxn ang="0">
                    <a:pos x="76" y="8"/>
                  </a:cxn>
                  <a:cxn ang="0">
                    <a:pos x="88" y="6"/>
                  </a:cxn>
                  <a:cxn ang="0">
                    <a:pos x="96" y="14"/>
                  </a:cxn>
                  <a:cxn ang="0">
                    <a:pos x="96" y="26"/>
                  </a:cxn>
                  <a:cxn ang="0">
                    <a:pos x="84" y="36"/>
                  </a:cxn>
                  <a:cxn ang="0">
                    <a:pos x="92" y="46"/>
                  </a:cxn>
                  <a:cxn ang="0">
                    <a:pos x="54" y="46"/>
                  </a:cxn>
                  <a:cxn ang="0">
                    <a:pos x="40" y="40"/>
                  </a:cxn>
                  <a:cxn ang="0">
                    <a:pos x="16" y="40"/>
                  </a:cxn>
                  <a:cxn ang="0">
                    <a:pos x="8" y="28"/>
                  </a:cxn>
                  <a:cxn ang="0">
                    <a:pos x="0" y="22"/>
                  </a:cxn>
                </a:cxnLst>
                <a:rect l="0" t="0" r="r" b="b"/>
                <a:pathLst>
                  <a:path w="96" h="46">
                    <a:moveTo>
                      <a:pt x="0" y="22"/>
                    </a:moveTo>
                    <a:lnTo>
                      <a:pt x="16" y="6"/>
                    </a:lnTo>
                    <a:lnTo>
                      <a:pt x="46" y="0"/>
                    </a:lnTo>
                    <a:lnTo>
                      <a:pt x="64" y="2"/>
                    </a:lnTo>
                    <a:lnTo>
                      <a:pt x="64" y="10"/>
                    </a:lnTo>
                    <a:lnTo>
                      <a:pt x="76" y="8"/>
                    </a:lnTo>
                    <a:lnTo>
                      <a:pt x="88" y="6"/>
                    </a:lnTo>
                    <a:lnTo>
                      <a:pt x="96" y="14"/>
                    </a:lnTo>
                    <a:lnTo>
                      <a:pt x="96" y="26"/>
                    </a:lnTo>
                    <a:lnTo>
                      <a:pt x="84" y="36"/>
                    </a:lnTo>
                    <a:lnTo>
                      <a:pt x="92" y="46"/>
                    </a:lnTo>
                    <a:lnTo>
                      <a:pt x="54" y="46"/>
                    </a:lnTo>
                    <a:lnTo>
                      <a:pt x="40" y="40"/>
                    </a:lnTo>
                    <a:lnTo>
                      <a:pt x="16" y="40"/>
                    </a:lnTo>
                    <a:lnTo>
                      <a:pt x="8" y="28"/>
                    </a:lnTo>
                    <a:lnTo>
                      <a:pt x="0" y="22"/>
                    </a:lnTo>
                    <a:close/>
                  </a:path>
                </a:pathLst>
              </a:custGeom>
              <a:grpFill/>
              <a:ln w="3175">
                <a:solidFill>
                  <a:schemeClr val="accent3"/>
                </a:solidFill>
                <a:prstDash val="solid"/>
                <a:round/>
                <a:headEnd/>
                <a:tailEnd/>
              </a:ln>
            </p:spPr>
            <p:txBody>
              <a:bodyPr/>
              <a:lstStyle/>
              <a:p>
                <a:pPr>
                  <a:defRPr/>
                </a:pPr>
                <a:endParaRPr lang="en-GB"/>
              </a:p>
            </p:txBody>
          </p:sp>
          <p:sp>
            <p:nvSpPr>
              <p:cNvPr id="208" name="Freeform 208"/>
              <p:cNvSpPr>
                <a:spLocks/>
              </p:cNvSpPr>
              <p:nvPr/>
            </p:nvSpPr>
            <p:spPr bwMode="gray">
              <a:xfrm>
                <a:off x="4165" y="855"/>
                <a:ext cx="84" cy="44"/>
              </a:xfrm>
              <a:custGeom>
                <a:avLst/>
                <a:gdLst/>
                <a:ahLst/>
                <a:cxnLst>
                  <a:cxn ang="0">
                    <a:pos x="0" y="34"/>
                  </a:cxn>
                  <a:cxn ang="0">
                    <a:pos x="22" y="44"/>
                  </a:cxn>
                  <a:cxn ang="0">
                    <a:pos x="36" y="42"/>
                  </a:cxn>
                  <a:cxn ang="0">
                    <a:pos x="56" y="38"/>
                  </a:cxn>
                  <a:cxn ang="0">
                    <a:pos x="74" y="36"/>
                  </a:cxn>
                  <a:cxn ang="0">
                    <a:pos x="76" y="28"/>
                  </a:cxn>
                  <a:cxn ang="0">
                    <a:pos x="84" y="22"/>
                  </a:cxn>
                  <a:cxn ang="0">
                    <a:pos x="72" y="14"/>
                  </a:cxn>
                  <a:cxn ang="0">
                    <a:pos x="60" y="2"/>
                  </a:cxn>
                  <a:cxn ang="0">
                    <a:pos x="44" y="0"/>
                  </a:cxn>
                  <a:cxn ang="0">
                    <a:pos x="40" y="10"/>
                  </a:cxn>
                  <a:cxn ang="0">
                    <a:pos x="16" y="12"/>
                  </a:cxn>
                  <a:cxn ang="0">
                    <a:pos x="12" y="18"/>
                  </a:cxn>
                  <a:cxn ang="0">
                    <a:pos x="10" y="28"/>
                  </a:cxn>
                  <a:cxn ang="0">
                    <a:pos x="0" y="34"/>
                  </a:cxn>
                </a:cxnLst>
                <a:rect l="0" t="0" r="r" b="b"/>
                <a:pathLst>
                  <a:path w="84" h="44">
                    <a:moveTo>
                      <a:pt x="0" y="34"/>
                    </a:moveTo>
                    <a:lnTo>
                      <a:pt x="22" y="44"/>
                    </a:lnTo>
                    <a:lnTo>
                      <a:pt x="36" y="42"/>
                    </a:lnTo>
                    <a:lnTo>
                      <a:pt x="56" y="38"/>
                    </a:lnTo>
                    <a:lnTo>
                      <a:pt x="74" y="36"/>
                    </a:lnTo>
                    <a:lnTo>
                      <a:pt x="76" y="28"/>
                    </a:lnTo>
                    <a:lnTo>
                      <a:pt x="84" y="22"/>
                    </a:lnTo>
                    <a:lnTo>
                      <a:pt x="72" y="14"/>
                    </a:lnTo>
                    <a:lnTo>
                      <a:pt x="60" y="2"/>
                    </a:lnTo>
                    <a:lnTo>
                      <a:pt x="44" y="0"/>
                    </a:lnTo>
                    <a:lnTo>
                      <a:pt x="40" y="10"/>
                    </a:lnTo>
                    <a:lnTo>
                      <a:pt x="16" y="12"/>
                    </a:lnTo>
                    <a:lnTo>
                      <a:pt x="12" y="18"/>
                    </a:lnTo>
                    <a:lnTo>
                      <a:pt x="10" y="28"/>
                    </a:lnTo>
                    <a:lnTo>
                      <a:pt x="0" y="34"/>
                    </a:lnTo>
                    <a:close/>
                  </a:path>
                </a:pathLst>
              </a:custGeom>
              <a:grpFill/>
              <a:ln w="3175">
                <a:solidFill>
                  <a:schemeClr val="accent3"/>
                </a:solidFill>
                <a:prstDash val="solid"/>
                <a:round/>
                <a:headEnd/>
                <a:tailEnd/>
              </a:ln>
            </p:spPr>
            <p:txBody>
              <a:bodyPr/>
              <a:lstStyle/>
              <a:p>
                <a:pPr>
                  <a:defRPr/>
                </a:pPr>
                <a:endParaRPr lang="en-GB"/>
              </a:p>
            </p:txBody>
          </p:sp>
          <p:sp>
            <p:nvSpPr>
              <p:cNvPr id="209" name="Freeform 209"/>
              <p:cNvSpPr>
                <a:spLocks/>
              </p:cNvSpPr>
              <p:nvPr/>
            </p:nvSpPr>
            <p:spPr bwMode="gray">
              <a:xfrm>
                <a:off x="4877" y="1037"/>
                <a:ext cx="128" cy="44"/>
              </a:xfrm>
              <a:custGeom>
                <a:avLst/>
                <a:gdLst/>
                <a:ahLst/>
                <a:cxnLst>
                  <a:cxn ang="0">
                    <a:pos x="38" y="42"/>
                  </a:cxn>
                  <a:cxn ang="0">
                    <a:pos x="26" y="44"/>
                  </a:cxn>
                  <a:cxn ang="0">
                    <a:pos x="2" y="32"/>
                  </a:cxn>
                  <a:cxn ang="0">
                    <a:pos x="0" y="20"/>
                  </a:cxn>
                  <a:cxn ang="0">
                    <a:pos x="6" y="6"/>
                  </a:cxn>
                  <a:cxn ang="0">
                    <a:pos x="18" y="0"/>
                  </a:cxn>
                  <a:cxn ang="0">
                    <a:pos x="30" y="0"/>
                  </a:cxn>
                  <a:cxn ang="0">
                    <a:pos x="46" y="8"/>
                  </a:cxn>
                  <a:cxn ang="0">
                    <a:pos x="58" y="16"/>
                  </a:cxn>
                  <a:cxn ang="0">
                    <a:pos x="64" y="4"/>
                  </a:cxn>
                  <a:cxn ang="0">
                    <a:pos x="76" y="4"/>
                  </a:cxn>
                  <a:cxn ang="0">
                    <a:pos x="86" y="10"/>
                  </a:cxn>
                  <a:cxn ang="0">
                    <a:pos x="100" y="8"/>
                  </a:cxn>
                  <a:cxn ang="0">
                    <a:pos x="120" y="14"/>
                  </a:cxn>
                  <a:cxn ang="0">
                    <a:pos x="128" y="20"/>
                  </a:cxn>
                  <a:cxn ang="0">
                    <a:pos x="120" y="32"/>
                  </a:cxn>
                  <a:cxn ang="0">
                    <a:pos x="104" y="36"/>
                  </a:cxn>
                  <a:cxn ang="0">
                    <a:pos x="92" y="32"/>
                  </a:cxn>
                  <a:cxn ang="0">
                    <a:pos x="86" y="24"/>
                  </a:cxn>
                  <a:cxn ang="0">
                    <a:pos x="90" y="14"/>
                  </a:cxn>
                  <a:cxn ang="0">
                    <a:pos x="78" y="16"/>
                  </a:cxn>
                  <a:cxn ang="0">
                    <a:pos x="80" y="24"/>
                  </a:cxn>
                  <a:cxn ang="0">
                    <a:pos x="84" y="30"/>
                  </a:cxn>
                  <a:cxn ang="0">
                    <a:pos x="88" y="38"/>
                  </a:cxn>
                  <a:cxn ang="0">
                    <a:pos x="78" y="38"/>
                  </a:cxn>
                  <a:cxn ang="0">
                    <a:pos x="62" y="36"/>
                  </a:cxn>
                  <a:cxn ang="0">
                    <a:pos x="48" y="36"/>
                  </a:cxn>
                  <a:cxn ang="0">
                    <a:pos x="38" y="34"/>
                  </a:cxn>
                  <a:cxn ang="0">
                    <a:pos x="38" y="42"/>
                  </a:cxn>
                </a:cxnLst>
                <a:rect l="0" t="0" r="r" b="b"/>
                <a:pathLst>
                  <a:path w="128" h="44">
                    <a:moveTo>
                      <a:pt x="38" y="42"/>
                    </a:moveTo>
                    <a:lnTo>
                      <a:pt x="26" y="44"/>
                    </a:lnTo>
                    <a:lnTo>
                      <a:pt x="2" y="32"/>
                    </a:lnTo>
                    <a:lnTo>
                      <a:pt x="0" y="20"/>
                    </a:lnTo>
                    <a:lnTo>
                      <a:pt x="6" y="6"/>
                    </a:lnTo>
                    <a:lnTo>
                      <a:pt x="18" y="0"/>
                    </a:lnTo>
                    <a:lnTo>
                      <a:pt x="30" y="0"/>
                    </a:lnTo>
                    <a:lnTo>
                      <a:pt x="46" y="8"/>
                    </a:lnTo>
                    <a:lnTo>
                      <a:pt x="58" y="16"/>
                    </a:lnTo>
                    <a:lnTo>
                      <a:pt x="64" y="4"/>
                    </a:lnTo>
                    <a:lnTo>
                      <a:pt x="76" y="4"/>
                    </a:lnTo>
                    <a:lnTo>
                      <a:pt x="86" y="10"/>
                    </a:lnTo>
                    <a:lnTo>
                      <a:pt x="100" y="8"/>
                    </a:lnTo>
                    <a:lnTo>
                      <a:pt x="120" y="14"/>
                    </a:lnTo>
                    <a:lnTo>
                      <a:pt x="128" y="20"/>
                    </a:lnTo>
                    <a:lnTo>
                      <a:pt x="120" y="32"/>
                    </a:lnTo>
                    <a:lnTo>
                      <a:pt x="104" y="36"/>
                    </a:lnTo>
                    <a:lnTo>
                      <a:pt x="92" y="32"/>
                    </a:lnTo>
                    <a:lnTo>
                      <a:pt x="86" y="24"/>
                    </a:lnTo>
                    <a:lnTo>
                      <a:pt x="90" y="14"/>
                    </a:lnTo>
                    <a:lnTo>
                      <a:pt x="78" y="16"/>
                    </a:lnTo>
                    <a:lnTo>
                      <a:pt x="80" y="24"/>
                    </a:lnTo>
                    <a:lnTo>
                      <a:pt x="84" y="30"/>
                    </a:lnTo>
                    <a:lnTo>
                      <a:pt x="88" y="38"/>
                    </a:lnTo>
                    <a:lnTo>
                      <a:pt x="78" y="38"/>
                    </a:lnTo>
                    <a:lnTo>
                      <a:pt x="62" y="36"/>
                    </a:lnTo>
                    <a:lnTo>
                      <a:pt x="48" y="36"/>
                    </a:lnTo>
                    <a:lnTo>
                      <a:pt x="38" y="34"/>
                    </a:lnTo>
                    <a:lnTo>
                      <a:pt x="38" y="42"/>
                    </a:lnTo>
                    <a:close/>
                  </a:path>
                </a:pathLst>
              </a:custGeom>
              <a:grpFill/>
              <a:ln w="3175">
                <a:solidFill>
                  <a:schemeClr val="accent3"/>
                </a:solidFill>
                <a:prstDash val="solid"/>
                <a:round/>
                <a:headEnd/>
                <a:tailEnd/>
              </a:ln>
            </p:spPr>
            <p:txBody>
              <a:bodyPr/>
              <a:lstStyle/>
              <a:p>
                <a:pPr>
                  <a:defRPr/>
                </a:pPr>
                <a:endParaRPr lang="en-GB"/>
              </a:p>
            </p:txBody>
          </p:sp>
          <p:sp>
            <p:nvSpPr>
              <p:cNvPr id="210" name="Freeform 210"/>
              <p:cNvSpPr>
                <a:spLocks/>
              </p:cNvSpPr>
              <p:nvPr/>
            </p:nvSpPr>
            <p:spPr bwMode="gray">
              <a:xfrm>
                <a:off x="5021" y="1057"/>
                <a:ext cx="74" cy="24"/>
              </a:xfrm>
              <a:custGeom>
                <a:avLst/>
                <a:gdLst/>
                <a:ahLst/>
                <a:cxnLst>
                  <a:cxn ang="0">
                    <a:pos x="6" y="0"/>
                  </a:cxn>
                  <a:cxn ang="0">
                    <a:pos x="16" y="4"/>
                  </a:cxn>
                  <a:cxn ang="0">
                    <a:pos x="36" y="4"/>
                  </a:cxn>
                  <a:cxn ang="0">
                    <a:pos x="50" y="8"/>
                  </a:cxn>
                  <a:cxn ang="0">
                    <a:pos x="68" y="10"/>
                  </a:cxn>
                  <a:cxn ang="0">
                    <a:pos x="74" y="14"/>
                  </a:cxn>
                  <a:cxn ang="0">
                    <a:pos x="60" y="20"/>
                  </a:cxn>
                  <a:cxn ang="0">
                    <a:pos x="48" y="24"/>
                  </a:cxn>
                  <a:cxn ang="0">
                    <a:pos x="36" y="24"/>
                  </a:cxn>
                  <a:cxn ang="0">
                    <a:pos x="20" y="20"/>
                  </a:cxn>
                  <a:cxn ang="0">
                    <a:pos x="4" y="16"/>
                  </a:cxn>
                  <a:cxn ang="0">
                    <a:pos x="0" y="8"/>
                  </a:cxn>
                  <a:cxn ang="0">
                    <a:pos x="6" y="0"/>
                  </a:cxn>
                </a:cxnLst>
                <a:rect l="0" t="0" r="r" b="b"/>
                <a:pathLst>
                  <a:path w="74" h="24">
                    <a:moveTo>
                      <a:pt x="6" y="0"/>
                    </a:moveTo>
                    <a:lnTo>
                      <a:pt x="16" y="4"/>
                    </a:lnTo>
                    <a:lnTo>
                      <a:pt x="36" y="4"/>
                    </a:lnTo>
                    <a:lnTo>
                      <a:pt x="50" y="8"/>
                    </a:lnTo>
                    <a:lnTo>
                      <a:pt x="68" y="10"/>
                    </a:lnTo>
                    <a:lnTo>
                      <a:pt x="74" y="14"/>
                    </a:lnTo>
                    <a:lnTo>
                      <a:pt x="60" y="20"/>
                    </a:lnTo>
                    <a:lnTo>
                      <a:pt x="48" y="24"/>
                    </a:lnTo>
                    <a:lnTo>
                      <a:pt x="36" y="24"/>
                    </a:lnTo>
                    <a:lnTo>
                      <a:pt x="20" y="20"/>
                    </a:lnTo>
                    <a:lnTo>
                      <a:pt x="4" y="16"/>
                    </a:lnTo>
                    <a:lnTo>
                      <a:pt x="0" y="8"/>
                    </a:lnTo>
                    <a:lnTo>
                      <a:pt x="6" y="0"/>
                    </a:lnTo>
                    <a:close/>
                  </a:path>
                </a:pathLst>
              </a:custGeom>
              <a:grpFill/>
              <a:ln w="3175">
                <a:solidFill>
                  <a:schemeClr val="accent3"/>
                </a:solidFill>
                <a:prstDash val="solid"/>
                <a:round/>
                <a:headEnd/>
                <a:tailEnd/>
              </a:ln>
            </p:spPr>
            <p:txBody>
              <a:bodyPr/>
              <a:lstStyle/>
              <a:p>
                <a:pPr>
                  <a:defRPr/>
                </a:pPr>
                <a:endParaRPr lang="en-GB"/>
              </a:p>
            </p:txBody>
          </p:sp>
          <p:sp>
            <p:nvSpPr>
              <p:cNvPr id="211" name="Freeform 211"/>
              <p:cNvSpPr>
                <a:spLocks/>
              </p:cNvSpPr>
              <p:nvPr/>
            </p:nvSpPr>
            <p:spPr bwMode="gray">
              <a:xfrm>
                <a:off x="5537" y="1173"/>
                <a:ext cx="58" cy="24"/>
              </a:xfrm>
              <a:custGeom>
                <a:avLst/>
                <a:gdLst/>
                <a:ahLst/>
                <a:cxnLst>
                  <a:cxn ang="0">
                    <a:pos x="0" y="16"/>
                  </a:cxn>
                  <a:cxn ang="0">
                    <a:pos x="2" y="24"/>
                  </a:cxn>
                  <a:cxn ang="0">
                    <a:pos x="10" y="24"/>
                  </a:cxn>
                  <a:cxn ang="0">
                    <a:pos x="24" y="24"/>
                  </a:cxn>
                  <a:cxn ang="0">
                    <a:pos x="46" y="20"/>
                  </a:cxn>
                  <a:cxn ang="0">
                    <a:pos x="58" y="18"/>
                  </a:cxn>
                  <a:cxn ang="0">
                    <a:pos x="58" y="8"/>
                  </a:cxn>
                  <a:cxn ang="0">
                    <a:pos x="48" y="4"/>
                  </a:cxn>
                  <a:cxn ang="0">
                    <a:pos x="36" y="0"/>
                  </a:cxn>
                  <a:cxn ang="0">
                    <a:pos x="22" y="2"/>
                  </a:cxn>
                  <a:cxn ang="0">
                    <a:pos x="14" y="8"/>
                  </a:cxn>
                  <a:cxn ang="0">
                    <a:pos x="0" y="16"/>
                  </a:cxn>
                </a:cxnLst>
                <a:rect l="0" t="0" r="r" b="b"/>
                <a:pathLst>
                  <a:path w="58" h="24">
                    <a:moveTo>
                      <a:pt x="0" y="16"/>
                    </a:moveTo>
                    <a:lnTo>
                      <a:pt x="2" y="24"/>
                    </a:lnTo>
                    <a:lnTo>
                      <a:pt x="10" y="24"/>
                    </a:lnTo>
                    <a:lnTo>
                      <a:pt x="24" y="24"/>
                    </a:lnTo>
                    <a:lnTo>
                      <a:pt x="46" y="20"/>
                    </a:lnTo>
                    <a:lnTo>
                      <a:pt x="58" y="18"/>
                    </a:lnTo>
                    <a:lnTo>
                      <a:pt x="58" y="8"/>
                    </a:lnTo>
                    <a:lnTo>
                      <a:pt x="48" y="4"/>
                    </a:lnTo>
                    <a:lnTo>
                      <a:pt x="36" y="0"/>
                    </a:lnTo>
                    <a:lnTo>
                      <a:pt x="22" y="2"/>
                    </a:lnTo>
                    <a:lnTo>
                      <a:pt x="14" y="8"/>
                    </a:lnTo>
                    <a:lnTo>
                      <a:pt x="0" y="16"/>
                    </a:lnTo>
                    <a:close/>
                  </a:path>
                </a:pathLst>
              </a:custGeom>
              <a:grpFill/>
              <a:ln w="3175">
                <a:solidFill>
                  <a:schemeClr val="accent3"/>
                </a:solidFill>
                <a:prstDash val="solid"/>
                <a:round/>
                <a:headEnd/>
                <a:tailEnd/>
              </a:ln>
            </p:spPr>
            <p:txBody>
              <a:bodyPr/>
              <a:lstStyle/>
              <a:p>
                <a:pPr>
                  <a:defRPr/>
                </a:pPr>
                <a:endParaRPr lang="en-GB"/>
              </a:p>
            </p:txBody>
          </p:sp>
          <p:sp>
            <p:nvSpPr>
              <p:cNvPr id="212" name="Freeform 212"/>
              <p:cNvSpPr>
                <a:spLocks/>
              </p:cNvSpPr>
              <p:nvPr/>
            </p:nvSpPr>
            <p:spPr bwMode="gray">
              <a:xfrm>
                <a:off x="4951" y="1609"/>
                <a:ext cx="42" cy="174"/>
              </a:xfrm>
              <a:custGeom>
                <a:avLst/>
                <a:gdLst/>
                <a:ahLst/>
                <a:cxnLst>
                  <a:cxn ang="0">
                    <a:pos x="0" y="166"/>
                  </a:cxn>
                  <a:cxn ang="0">
                    <a:pos x="6" y="174"/>
                  </a:cxn>
                  <a:cxn ang="0">
                    <a:pos x="10" y="160"/>
                  </a:cxn>
                  <a:cxn ang="0">
                    <a:pos x="18" y="162"/>
                  </a:cxn>
                  <a:cxn ang="0">
                    <a:pos x="24" y="170"/>
                  </a:cxn>
                  <a:cxn ang="0">
                    <a:pos x="26" y="162"/>
                  </a:cxn>
                  <a:cxn ang="0">
                    <a:pos x="22" y="154"/>
                  </a:cxn>
                  <a:cxn ang="0">
                    <a:pos x="14" y="144"/>
                  </a:cxn>
                  <a:cxn ang="0">
                    <a:pos x="10" y="134"/>
                  </a:cxn>
                  <a:cxn ang="0">
                    <a:pos x="14" y="126"/>
                  </a:cxn>
                  <a:cxn ang="0">
                    <a:pos x="18" y="114"/>
                  </a:cxn>
                  <a:cxn ang="0">
                    <a:pos x="22" y="108"/>
                  </a:cxn>
                  <a:cxn ang="0">
                    <a:pos x="30" y="106"/>
                  </a:cxn>
                  <a:cxn ang="0">
                    <a:pos x="42" y="116"/>
                  </a:cxn>
                  <a:cxn ang="0">
                    <a:pos x="42" y="104"/>
                  </a:cxn>
                  <a:cxn ang="0">
                    <a:pos x="32" y="88"/>
                  </a:cxn>
                  <a:cxn ang="0">
                    <a:pos x="28" y="62"/>
                  </a:cxn>
                  <a:cxn ang="0">
                    <a:pos x="24" y="42"/>
                  </a:cxn>
                  <a:cxn ang="0">
                    <a:pos x="22" y="26"/>
                  </a:cxn>
                  <a:cxn ang="0">
                    <a:pos x="20" y="12"/>
                  </a:cxn>
                  <a:cxn ang="0">
                    <a:pos x="16" y="0"/>
                  </a:cxn>
                  <a:cxn ang="0">
                    <a:pos x="12" y="6"/>
                  </a:cxn>
                  <a:cxn ang="0">
                    <a:pos x="12" y="16"/>
                  </a:cxn>
                  <a:cxn ang="0">
                    <a:pos x="2" y="20"/>
                  </a:cxn>
                  <a:cxn ang="0">
                    <a:pos x="2" y="36"/>
                  </a:cxn>
                  <a:cxn ang="0">
                    <a:pos x="2" y="50"/>
                  </a:cxn>
                  <a:cxn ang="0">
                    <a:pos x="2" y="62"/>
                  </a:cxn>
                  <a:cxn ang="0">
                    <a:pos x="8" y="70"/>
                  </a:cxn>
                  <a:cxn ang="0">
                    <a:pos x="6" y="82"/>
                  </a:cxn>
                  <a:cxn ang="0">
                    <a:pos x="6" y="102"/>
                  </a:cxn>
                  <a:cxn ang="0">
                    <a:pos x="6" y="126"/>
                  </a:cxn>
                  <a:cxn ang="0">
                    <a:pos x="6" y="146"/>
                  </a:cxn>
                  <a:cxn ang="0">
                    <a:pos x="6" y="158"/>
                  </a:cxn>
                  <a:cxn ang="0">
                    <a:pos x="0" y="166"/>
                  </a:cxn>
                </a:cxnLst>
                <a:rect l="0" t="0" r="r" b="b"/>
                <a:pathLst>
                  <a:path w="42" h="174">
                    <a:moveTo>
                      <a:pt x="0" y="166"/>
                    </a:moveTo>
                    <a:lnTo>
                      <a:pt x="6" y="174"/>
                    </a:lnTo>
                    <a:lnTo>
                      <a:pt x="10" y="160"/>
                    </a:lnTo>
                    <a:lnTo>
                      <a:pt x="18" y="162"/>
                    </a:lnTo>
                    <a:lnTo>
                      <a:pt x="24" y="170"/>
                    </a:lnTo>
                    <a:lnTo>
                      <a:pt x="26" y="162"/>
                    </a:lnTo>
                    <a:lnTo>
                      <a:pt x="22" y="154"/>
                    </a:lnTo>
                    <a:lnTo>
                      <a:pt x="14" y="144"/>
                    </a:lnTo>
                    <a:lnTo>
                      <a:pt x="10" y="134"/>
                    </a:lnTo>
                    <a:lnTo>
                      <a:pt x="14" y="126"/>
                    </a:lnTo>
                    <a:lnTo>
                      <a:pt x="18" y="114"/>
                    </a:lnTo>
                    <a:lnTo>
                      <a:pt x="22" y="108"/>
                    </a:lnTo>
                    <a:lnTo>
                      <a:pt x="30" y="106"/>
                    </a:lnTo>
                    <a:lnTo>
                      <a:pt x="42" y="116"/>
                    </a:lnTo>
                    <a:lnTo>
                      <a:pt x="42" y="104"/>
                    </a:lnTo>
                    <a:lnTo>
                      <a:pt x="32" y="88"/>
                    </a:lnTo>
                    <a:lnTo>
                      <a:pt x="28" y="62"/>
                    </a:lnTo>
                    <a:lnTo>
                      <a:pt x="24" y="42"/>
                    </a:lnTo>
                    <a:lnTo>
                      <a:pt x="22" y="26"/>
                    </a:lnTo>
                    <a:lnTo>
                      <a:pt x="20" y="12"/>
                    </a:lnTo>
                    <a:lnTo>
                      <a:pt x="16" y="0"/>
                    </a:lnTo>
                    <a:lnTo>
                      <a:pt x="12" y="6"/>
                    </a:lnTo>
                    <a:lnTo>
                      <a:pt x="12" y="16"/>
                    </a:lnTo>
                    <a:lnTo>
                      <a:pt x="2" y="20"/>
                    </a:lnTo>
                    <a:lnTo>
                      <a:pt x="2" y="36"/>
                    </a:lnTo>
                    <a:lnTo>
                      <a:pt x="2" y="50"/>
                    </a:lnTo>
                    <a:lnTo>
                      <a:pt x="2" y="62"/>
                    </a:lnTo>
                    <a:lnTo>
                      <a:pt x="8" y="70"/>
                    </a:lnTo>
                    <a:lnTo>
                      <a:pt x="6" y="82"/>
                    </a:lnTo>
                    <a:lnTo>
                      <a:pt x="6" y="102"/>
                    </a:lnTo>
                    <a:lnTo>
                      <a:pt x="6" y="126"/>
                    </a:lnTo>
                    <a:lnTo>
                      <a:pt x="6" y="146"/>
                    </a:lnTo>
                    <a:lnTo>
                      <a:pt x="6" y="158"/>
                    </a:lnTo>
                    <a:lnTo>
                      <a:pt x="0" y="166"/>
                    </a:lnTo>
                    <a:close/>
                  </a:path>
                </a:pathLst>
              </a:custGeom>
              <a:grpFill/>
              <a:ln w="3175">
                <a:solidFill>
                  <a:schemeClr val="accent3"/>
                </a:solidFill>
                <a:prstDash val="solid"/>
                <a:round/>
                <a:headEnd/>
                <a:tailEnd/>
              </a:ln>
            </p:spPr>
            <p:txBody>
              <a:bodyPr/>
              <a:lstStyle/>
              <a:p>
                <a:pPr>
                  <a:defRPr/>
                </a:pPr>
                <a:endParaRPr lang="en-GB"/>
              </a:p>
            </p:txBody>
          </p:sp>
          <p:sp>
            <p:nvSpPr>
              <p:cNvPr id="213" name="Freeform 214"/>
              <p:cNvSpPr>
                <a:spLocks/>
              </p:cNvSpPr>
              <p:nvPr/>
            </p:nvSpPr>
            <p:spPr bwMode="gray">
              <a:xfrm>
                <a:off x="3411" y="1901"/>
                <a:ext cx="24" cy="20"/>
              </a:xfrm>
              <a:custGeom>
                <a:avLst/>
                <a:gdLst/>
                <a:ahLst/>
                <a:cxnLst>
                  <a:cxn ang="0">
                    <a:pos x="22" y="20"/>
                  </a:cxn>
                  <a:cxn ang="0">
                    <a:pos x="14" y="16"/>
                  </a:cxn>
                  <a:cxn ang="0">
                    <a:pos x="8" y="12"/>
                  </a:cxn>
                  <a:cxn ang="0">
                    <a:pos x="0" y="4"/>
                  </a:cxn>
                  <a:cxn ang="0">
                    <a:pos x="2" y="0"/>
                  </a:cxn>
                  <a:cxn ang="0">
                    <a:pos x="10" y="0"/>
                  </a:cxn>
                  <a:cxn ang="0">
                    <a:pos x="16" y="4"/>
                  </a:cxn>
                  <a:cxn ang="0">
                    <a:pos x="22" y="6"/>
                  </a:cxn>
                  <a:cxn ang="0">
                    <a:pos x="24" y="14"/>
                  </a:cxn>
                  <a:cxn ang="0">
                    <a:pos x="22" y="20"/>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grpFill/>
              <a:ln w="3175">
                <a:solidFill>
                  <a:schemeClr val="accent3"/>
                </a:solidFill>
                <a:prstDash val="solid"/>
                <a:round/>
                <a:headEnd/>
                <a:tailEnd/>
              </a:ln>
            </p:spPr>
            <p:txBody>
              <a:bodyPr/>
              <a:lstStyle/>
              <a:p>
                <a:pPr>
                  <a:defRPr/>
                </a:pPr>
                <a:endParaRPr lang="en-GB"/>
              </a:p>
            </p:txBody>
          </p:sp>
        </p:grpSp>
      </p:grpSp>
      <p:grpSp>
        <p:nvGrpSpPr>
          <p:cNvPr id="77" name="Group 294"/>
          <p:cNvGrpSpPr>
            <a:grpSpLocks/>
          </p:cNvGrpSpPr>
          <p:nvPr userDrawn="1"/>
        </p:nvGrpSpPr>
        <p:grpSpPr bwMode="gray">
          <a:xfrm>
            <a:off x="6299151" y="3655696"/>
            <a:ext cx="1208020" cy="788345"/>
            <a:chOff x="3119" y="1859"/>
            <a:chExt cx="808" cy="508"/>
          </a:xfrm>
          <a:solidFill>
            <a:schemeClr val="accent3"/>
          </a:solidFill>
        </p:grpSpPr>
        <p:sp>
          <p:nvSpPr>
            <p:cNvPr id="215" name="Freeform 216"/>
            <p:cNvSpPr>
              <a:spLocks/>
            </p:cNvSpPr>
            <p:nvPr/>
          </p:nvSpPr>
          <p:spPr bwMode="gray">
            <a:xfrm>
              <a:off x="3217" y="1981"/>
              <a:ext cx="30" cy="16"/>
            </a:xfrm>
            <a:custGeom>
              <a:avLst/>
              <a:gdLst/>
              <a:ahLst/>
              <a:cxnLst>
                <a:cxn ang="0">
                  <a:pos x="8" y="6"/>
                </a:cxn>
                <a:cxn ang="0">
                  <a:pos x="16" y="4"/>
                </a:cxn>
                <a:cxn ang="0">
                  <a:pos x="24" y="4"/>
                </a:cxn>
                <a:cxn ang="0">
                  <a:pos x="30" y="0"/>
                </a:cxn>
                <a:cxn ang="0">
                  <a:pos x="22" y="8"/>
                </a:cxn>
                <a:cxn ang="0">
                  <a:pos x="18" y="12"/>
                </a:cxn>
                <a:cxn ang="0">
                  <a:pos x="12" y="16"/>
                </a:cxn>
                <a:cxn ang="0">
                  <a:pos x="4" y="16"/>
                </a:cxn>
                <a:cxn ang="0">
                  <a:pos x="0" y="12"/>
                </a:cxn>
                <a:cxn ang="0">
                  <a:pos x="0" y="6"/>
                </a:cxn>
                <a:cxn ang="0">
                  <a:pos x="8" y="6"/>
                </a:cxn>
              </a:cxnLst>
              <a:rect l="0" t="0" r="r" b="b"/>
              <a:pathLst>
                <a:path w="30" h="16">
                  <a:moveTo>
                    <a:pt x="8" y="6"/>
                  </a:moveTo>
                  <a:lnTo>
                    <a:pt x="16" y="4"/>
                  </a:lnTo>
                  <a:lnTo>
                    <a:pt x="24" y="4"/>
                  </a:lnTo>
                  <a:lnTo>
                    <a:pt x="30" y="0"/>
                  </a:lnTo>
                  <a:lnTo>
                    <a:pt x="22" y="8"/>
                  </a:lnTo>
                  <a:lnTo>
                    <a:pt x="18" y="12"/>
                  </a:lnTo>
                  <a:lnTo>
                    <a:pt x="12" y="16"/>
                  </a:lnTo>
                  <a:lnTo>
                    <a:pt x="4" y="16"/>
                  </a:lnTo>
                  <a:lnTo>
                    <a:pt x="0" y="12"/>
                  </a:lnTo>
                  <a:lnTo>
                    <a:pt x="0" y="6"/>
                  </a:lnTo>
                  <a:lnTo>
                    <a:pt x="8" y="6"/>
                  </a:lnTo>
                  <a:close/>
                </a:path>
              </a:pathLst>
            </a:custGeom>
            <a:grpFill/>
            <a:ln w="3175">
              <a:solidFill>
                <a:schemeClr val="accent3"/>
              </a:solidFill>
              <a:prstDash val="solid"/>
              <a:round/>
              <a:headEnd/>
              <a:tailEnd/>
            </a:ln>
          </p:spPr>
          <p:txBody>
            <a:bodyPr/>
            <a:lstStyle/>
            <a:p>
              <a:pPr>
                <a:defRPr/>
              </a:pPr>
              <a:endParaRPr lang="en-GB"/>
            </a:p>
          </p:txBody>
        </p:sp>
        <p:sp>
          <p:nvSpPr>
            <p:cNvPr id="216" name="Freeform 217"/>
            <p:cNvSpPr>
              <a:spLocks/>
            </p:cNvSpPr>
            <p:nvPr/>
          </p:nvSpPr>
          <p:spPr bwMode="gray">
            <a:xfrm>
              <a:off x="3119" y="1859"/>
              <a:ext cx="292" cy="112"/>
            </a:xfrm>
            <a:custGeom>
              <a:avLst/>
              <a:gdLst/>
              <a:ahLst/>
              <a:cxnLst>
                <a:cxn ang="0">
                  <a:pos x="0" y="46"/>
                </a:cxn>
                <a:cxn ang="0">
                  <a:pos x="6" y="34"/>
                </a:cxn>
                <a:cxn ang="0">
                  <a:pos x="26" y="34"/>
                </a:cxn>
                <a:cxn ang="0">
                  <a:pos x="46" y="34"/>
                </a:cxn>
                <a:cxn ang="0">
                  <a:pos x="52" y="26"/>
                </a:cxn>
                <a:cxn ang="0">
                  <a:pos x="52" y="22"/>
                </a:cxn>
                <a:cxn ang="0">
                  <a:pos x="46" y="16"/>
                </a:cxn>
                <a:cxn ang="0">
                  <a:pos x="82" y="18"/>
                </a:cxn>
                <a:cxn ang="0">
                  <a:pos x="110" y="0"/>
                </a:cxn>
                <a:cxn ang="0">
                  <a:pos x="146" y="12"/>
                </a:cxn>
                <a:cxn ang="0">
                  <a:pos x="160" y="16"/>
                </a:cxn>
                <a:cxn ang="0">
                  <a:pos x="182" y="22"/>
                </a:cxn>
                <a:cxn ang="0">
                  <a:pos x="218" y="22"/>
                </a:cxn>
                <a:cxn ang="0">
                  <a:pos x="242" y="10"/>
                </a:cxn>
                <a:cxn ang="0">
                  <a:pos x="252" y="14"/>
                </a:cxn>
                <a:cxn ang="0">
                  <a:pos x="262" y="10"/>
                </a:cxn>
                <a:cxn ang="0">
                  <a:pos x="274" y="20"/>
                </a:cxn>
                <a:cxn ang="0">
                  <a:pos x="274" y="42"/>
                </a:cxn>
                <a:cxn ang="0">
                  <a:pos x="292" y="46"/>
                </a:cxn>
                <a:cxn ang="0">
                  <a:pos x="282" y="52"/>
                </a:cxn>
                <a:cxn ang="0">
                  <a:pos x="286" y="68"/>
                </a:cxn>
                <a:cxn ang="0">
                  <a:pos x="292" y="88"/>
                </a:cxn>
                <a:cxn ang="0">
                  <a:pos x="282" y="90"/>
                </a:cxn>
                <a:cxn ang="0">
                  <a:pos x="252" y="92"/>
                </a:cxn>
                <a:cxn ang="0">
                  <a:pos x="214" y="100"/>
                </a:cxn>
                <a:cxn ang="0">
                  <a:pos x="190" y="96"/>
                </a:cxn>
                <a:cxn ang="0">
                  <a:pos x="182" y="100"/>
                </a:cxn>
                <a:cxn ang="0">
                  <a:pos x="164" y="96"/>
                </a:cxn>
                <a:cxn ang="0">
                  <a:pos x="154" y="112"/>
                </a:cxn>
                <a:cxn ang="0">
                  <a:pos x="156" y="96"/>
                </a:cxn>
                <a:cxn ang="0">
                  <a:pos x="146" y="100"/>
                </a:cxn>
                <a:cxn ang="0">
                  <a:pos x="128" y="100"/>
                </a:cxn>
                <a:cxn ang="0">
                  <a:pos x="110" y="110"/>
                </a:cxn>
                <a:cxn ang="0">
                  <a:pos x="92" y="104"/>
                </a:cxn>
                <a:cxn ang="0">
                  <a:pos x="72" y="96"/>
                </a:cxn>
                <a:cxn ang="0">
                  <a:pos x="68" y="104"/>
                </a:cxn>
                <a:cxn ang="0">
                  <a:pos x="50" y="108"/>
                </a:cxn>
                <a:cxn ang="0">
                  <a:pos x="34" y="96"/>
                </a:cxn>
                <a:cxn ang="0">
                  <a:pos x="16" y="84"/>
                </a:cxn>
                <a:cxn ang="0">
                  <a:pos x="6" y="74"/>
                </a:cxn>
                <a:cxn ang="0">
                  <a:pos x="14" y="62"/>
                </a:cxn>
                <a:cxn ang="0">
                  <a:pos x="10" y="48"/>
                </a:cxn>
              </a:cxnLst>
              <a:rect l="0" t="0" r="r" b="b"/>
              <a:pathLst>
                <a:path w="292" h="112">
                  <a:moveTo>
                    <a:pt x="10" y="48"/>
                  </a:moveTo>
                  <a:lnTo>
                    <a:pt x="0" y="46"/>
                  </a:lnTo>
                  <a:lnTo>
                    <a:pt x="0" y="42"/>
                  </a:lnTo>
                  <a:lnTo>
                    <a:pt x="6" y="34"/>
                  </a:lnTo>
                  <a:lnTo>
                    <a:pt x="12" y="32"/>
                  </a:lnTo>
                  <a:lnTo>
                    <a:pt x="26" y="34"/>
                  </a:lnTo>
                  <a:lnTo>
                    <a:pt x="38" y="34"/>
                  </a:lnTo>
                  <a:lnTo>
                    <a:pt x="46" y="34"/>
                  </a:lnTo>
                  <a:lnTo>
                    <a:pt x="46" y="28"/>
                  </a:lnTo>
                  <a:lnTo>
                    <a:pt x="52" y="26"/>
                  </a:lnTo>
                  <a:lnTo>
                    <a:pt x="58" y="26"/>
                  </a:lnTo>
                  <a:lnTo>
                    <a:pt x="52" y="22"/>
                  </a:lnTo>
                  <a:lnTo>
                    <a:pt x="46" y="22"/>
                  </a:lnTo>
                  <a:lnTo>
                    <a:pt x="46" y="16"/>
                  </a:lnTo>
                  <a:lnTo>
                    <a:pt x="68" y="18"/>
                  </a:lnTo>
                  <a:lnTo>
                    <a:pt x="82" y="18"/>
                  </a:lnTo>
                  <a:lnTo>
                    <a:pt x="90" y="10"/>
                  </a:lnTo>
                  <a:lnTo>
                    <a:pt x="110" y="0"/>
                  </a:lnTo>
                  <a:lnTo>
                    <a:pt x="140" y="0"/>
                  </a:lnTo>
                  <a:lnTo>
                    <a:pt x="146" y="12"/>
                  </a:lnTo>
                  <a:lnTo>
                    <a:pt x="154" y="10"/>
                  </a:lnTo>
                  <a:lnTo>
                    <a:pt x="160" y="16"/>
                  </a:lnTo>
                  <a:lnTo>
                    <a:pt x="168" y="18"/>
                  </a:lnTo>
                  <a:lnTo>
                    <a:pt x="182" y="22"/>
                  </a:lnTo>
                  <a:lnTo>
                    <a:pt x="200" y="22"/>
                  </a:lnTo>
                  <a:lnTo>
                    <a:pt x="218" y="22"/>
                  </a:lnTo>
                  <a:lnTo>
                    <a:pt x="234" y="18"/>
                  </a:lnTo>
                  <a:lnTo>
                    <a:pt x="242" y="10"/>
                  </a:lnTo>
                  <a:lnTo>
                    <a:pt x="248" y="12"/>
                  </a:lnTo>
                  <a:lnTo>
                    <a:pt x="252" y="14"/>
                  </a:lnTo>
                  <a:lnTo>
                    <a:pt x="254" y="8"/>
                  </a:lnTo>
                  <a:lnTo>
                    <a:pt x="262" y="10"/>
                  </a:lnTo>
                  <a:lnTo>
                    <a:pt x="268" y="16"/>
                  </a:lnTo>
                  <a:lnTo>
                    <a:pt x="274" y="20"/>
                  </a:lnTo>
                  <a:lnTo>
                    <a:pt x="274" y="30"/>
                  </a:lnTo>
                  <a:lnTo>
                    <a:pt x="274" y="42"/>
                  </a:lnTo>
                  <a:lnTo>
                    <a:pt x="286" y="42"/>
                  </a:lnTo>
                  <a:lnTo>
                    <a:pt x="292" y="46"/>
                  </a:lnTo>
                  <a:lnTo>
                    <a:pt x="284" y="48"/>
                  </a:lnTo>
                  <a:lnTo>
                    <a:pt x="282" y="52"/>
                  </a:lnTo>
                  <a:lnTo>
                    <a:pt x="284" y="60"/>
                  </a:lnTo>
                  <a:lnTo>
                    <a:pt x="286" y="68"/>
                  </a:lnTo>
                  <a:lnTo>
                    <a:pt x="288" y="78"/>
                  </a:lnTo>
                  <a:lnTo>
                    <a:pt x="292" y="88"/>
                  </a:lnTo>
                  <a:lnTo>
                    <a:pt x="290" y="92"/>
                  </a:lnTo>
                  <a:lnTo>
                    <a:pt x="282" y="90"/>
                  </a:lnTo>
                  <a:lnTo>
                    <a:pt x="262" y="86"/>
                  </a:lnTo>
                  <a:lnTo>
                    <a:pt x="252" y="92"/>
                  </a:lnTo>
                  <a:lnTo>
                    <a:pt x="226" y="92"/>
                  </a:lnTo>
                  <a:lnTo>
                    <a:pt x="214" y="100"/>
                  </a:lnTo>
                  <a:lnTo>
                    <a:pt x="196" y="102"/>
                  </a:lnTo>
                  <a:lnTo>
                    <a:pt x="190" y="96"/>
                  </a:lnTo>
                  <a:lnTo>
                    <a:pt x="184" y="96"/>
                  </a:lnTo>
                  <a:lnTo>
                    <a:pt x="182" y="100"/>
                  </a:lnTo>
                  <a:lnTo>
                    <a:pt x="170" y="100"/>
                  </a:lnTo>
                  <a:lnTo>
                    <a:pt x="164" y="96"/>
                  </a:lnTo>
                  <a:lnTo>
                    <a:pt x="162" y="104"/>
                  </a:lnTo>
                  <a:lnTo>
                    <a:pt x="154" y="112"/>
                  </a:lnTo>
                  <a:lnTo>
                    <a:pt x="152" y="104"/>
                  </a:lnTo>
                  <a:lnTo>
                    <a:pt x="156" y="96"/>
                  </a:lnTo>
                  <a:lnTo>
                    <a:pt x="150" y="96"/>
                  </a:lnTo>
                  <a:lnTo>
                    <a:pt x="146" y="100"/>
                  </a:lnTo>
                  <a:lnTo>
                    <a:pt x="132" y="98"/>
                  </a:lnTo>
                  <a:lnTo>
                    <a:pt x="128" y="100"/>
                  </a:lnTo>
                  <a:lnTo>
                    <a:pt x="120" y="108"/>
                  </a:lnTo>
                  <a:lnTo>
                    <a:pt x="110" y="110"/>
                  </a:lnTo>
                  <a:lnTo>
                    <a:pt x="100" y="110"/>
                  </a:lnTo>
                  <a:lnTo>
                    <a:pt x="92" y="104"/>
                  </a:lnTo>
                  <a:lnTo>
                    <a:pt x="80" y="100"/>
                  </a:lnTo>
                  <a:lnTo>
                    <a:pt x="72" y="96"/>
                  </a:lnTo>
                  <a:lnTo>
                    <a:pt x="66" y="98"/>
                  </a:lnTo>
                  <a:lnTo>
                    <a:pt x="68" y="104"/>
                  </a:lnTo>
                  <a:lnTo>
                    <a:pt x="66" y="108"/>
                  </a:lnTo>
                  <a:lnTo>
                    <a:pt x="50" y="108"/>
                  </a:lnTo>
                  <a:lnTo>
                    <a:pt x="40" y="100"/>
                  </a:lnTo>
                  <a:lnTo>
                    <a:pt x="34" y="96"/>
                  </a:lnTo>
                  <a:lnTo>
                    <a:pt x="20" y="92"/>
                  </a:lnTo>
                  <a:lnTo>
                    <a:pt x="16" y="84"/>
                  </a:lnTo>
                  <a:lnTo>
                    <a:pt x="16" y="78"/>
                  </a:lnTo>
                  <a:lnTo>
                    <a:pt x="6" y="74"/>
                  </a:lnTo>
                  <a:lnTo>
                    <a:pt x="10" y="68"/>
                  </a:lnTo>
                  <a:lnTo>
                    <a:pt x="14" y="62"/>
                  </a:lnTo>
                  <a:lnTo>
                    <a:pt x="12" y="54"/>
                  </a:lnTo>
                  <a:lnTo>
                    <a:pt x="10" y="48"/>
                  </a:lnTo>
                  <a:close/>
                </a:path>
              </a:pathLst>
            </a:custGeom>
            <a:grpFill/>
            <a:ln w="3175">
              <a:solidFill>
                <a:schemeClr val="accent3"/>
              </a:solidFill>
              <a:prstDash val="solid"/>
              <a:round/>
              <a:headEnd/>
              <a:tailEnd/>
            </a:ln>
          </p:spPr>
          <p:txBody>
            <a:bodyPr/>
            <a:lstStyle/>
            <a:p>
              <a:pPr>
                <a:defRPr/>
              </a:pPr>
              <a:endParaRPr lang="en-GB"/>
            </a:p>
          </p:txBody>
        </p:sp>
        <p:sp>
          <p:nvSpPr>
            <p:cNvPr id="217" name="Freeform 218"/>
            <p:cNvSpPr>
              <a:spLocks/>
            </p:cNvSpPr>
            <p:nvPr/>
          </p:nvSpPr>
          <p:spPr bwMode="gray">
            <a:xfrm>
              <a:off x="3257" y="1997"/>
              <a:ext cx="28" cy="28"/>
            </a:xfrm>
            <a:custGeom>
              <a:avLst/>
              <a:gdLst/>
              <a:ahLst/>
              <a:cxnLst>
                <a:cxn ang="0">
                  <a:pos x="16" y="2"/>
                </a:cxn>
                <a:cxn ang="0">
                  <a:pos x="24" y="0"/>
                </a:cxn>
                <a:cxn ang="0">
                  <a:pos x="28" y="4"/>
                </a:cxn>
                <a:cxn ang="0">
                  <a:pos x="24" y="10"/>
                </a:cxn>
                <a:cxn ang="0">
                  <a:pos x="18" y="14"/>
                </a:cxn>
                <a:cxn ang="0">
                  <a:pos x="16" y="20"/>
                </a:cxn>
                <a:cxn ang="0">
                  <a:pos x="10" y="24"/>
                </a:cxn>
                <a:cxn ang="0">
                  <a:pos x="6" y="28"/>
                </a:cxn>
                <a:cxn ang="0">
                  <a:pos x="0" y="26"/>
                </a:cxn>
                <a:cxn ang="0">
                  <a:pos x="6" y="18"/>
                </a:cxn>
                <a:cxn ang="0">
                  <a:pos x="12" y="8"/>
                </a:cxn>
                <a:cxn ang="0">
                  <a:pos x="16" y="2"/>
                </a:cxn>
              </a:cxnLst>
              <a:rect l="0" t="0" r="r" b="b"/>
              <a:pathLst>
                <a:path w="28" h="28">
                  <a:moveTo>
                    <a:pt x="16" y="2"/>
                  </a:moveTo>
                  <a:lnTo>
                    <a:pt x="24" y="0"/>
                  </a:lnTo>
                  <a:lnTo>
                    <a:pt x="28" y="4"/>
                  </a:lnTo>
                  <a:lnTo>
                    <a:pt x="24" y="10"/>
                  </a:lnTo>
                  <a:lnTo>
                    <a:pt x="18" y="14"/>
                  </a:lnTo>
                  <a:lnTo>
                    <a:pt x="16" y="20"/>
                  </a:lnTo>
                  <a:lnTo>
                    <a:pt x="10" y="24"/>
                  </a:lnTo>
                  <a:lnTo>
                    <a:pt x="6" y="28"/>
                  </a:lnTo>
                  <a:lnTo>
                    <a:pt x="0" y="26"/>
                  </a:lnTo>
                  <a:lnTo>
                    <a:pt x="6" y="18"/>
                  </a:lnTo>
                  <a:lnTo>
                    <a:pt x="12" y="8"/>
                  </a:lnTo>
                  <a:lnTo>
                    <a:pt x="16" y="2"/>
                  </a:lnTo>
                  <a:close/>
                </a:path>
              </a:pathLst>
            </a:custGeom>
            <a:grpFill/>
            <a:ln w="3175">
              <a:solidFill>
                <a:schemeClr val="accent3"/>
              </a:solidFill>
              <a:prstDash val="solid"/>
              <a:round/>
              <a:headEnd/>
              <a:tailEnd/>
            </a:ln>
          </p:spPr>
          <p:txBody>
            <a:bodyPr/>
            <a:lstStyle/>
            <a:p>
              <a:pPr>
                <a:defRPr/>
              </a:pPr>
              <a:endParaRPr lang="en-GB"/>
            </a:p>
          </p:txBody>
        </p:sp>
        <p:sp>
          <p:nvSpPr>
            <p:cNvPr id="218" name="Freeform 219"/>
            <p:cNvSpPr>
              <a:spLocks/>
            </p:cNvSpPr>
            <p:nvPr/>
          </p:nvSpPr>
          <p:spPr bwMode="gray">
            <a:xfrm>
              <a:off x="3263" y="1951"/>
              <a:ext cx="108" cy="86"/>
            </a:xfrm>
            <a:custGeom>
              <a:avLst/>
              <a:gdLst/>
              <a:ahLst/>
              <a:cxnLst>
                <a:cxn ang="0">
                  <a:pos x="10" y="48"/>
                </a:cxn>
                <a:cxn ang="0">
                  <a:pos x="8" y="32"/>
                </a:cxn>
                <a:cxn ang="0">
                  <a:pos x="8" y="24"/>
                </a:cxn>
                <a:cxn ang="0">
                  <a:pos x="10" y="20"/>
                </a:cxn>
                <a:cxn ang="0">
                  <a:pos x="18" y="12"/>
                </a:cxn>
                <a:cxn ang="0">
                  <a:pos x="20" y="4"/>
                </a:cxn>
                <a:cxn ang="0">
                  <a:pos x="26" y="8"/>
                </a:cxn>
                <a:cxn ang="0">
                  <a:pos x="38" y="8"/>
                </a:cxn>
                <a:cxn ang="0">
                  <a:pos x="40" y="4"/>
                </a:cxn>
                <a:cxn ang="0">
                  <a:pos x="46" y="4"/>
                </a:cxn>
                <a:cxn ang="0">
                  <a:pos x="52" y="10"/>
                </a:cxn>
                <a:cxn ang="0">
                  <a:pos x="70" y="8"/>
                </a:cxn>
                <a:cxn ang="0">
                  <a:pos x="82" y="0"/>
                </a:cxn>
                <a:cxn ang="0">
                  <a:pos x="108" y="0"/>
                </a:cxn>
                <a:cxn ang="0">
                  <a:pos x="108" y="4"/>
                </a:cxn>
                <a:cxn ang="0">
                  <a:pos x="94" y="14"/>
                </a:cxn>
                <a:cxn ang="0">
                  <a:pos x="90" y="46"/>
                </a:cxn>
                <a:cxn ang="0">
                  <a:pos x="54" y="68"/>
                </a:cxn>
                <a:cxn ang="0">
                  <a:pos x="28" y="84"/>
                </a:cxn>
                <a:cxn ang="0">
                  <a:pos x="20" y="86"/>
                </a:cxn>
                <a:cxn ang="0">
                  <a:pos x="12" y="82"/>
                </a:cxn>
                <a:cxn ang="0">
                  <a:pos x="6" y="80"/>
                </a:cxn>
                <a:cxn ang="0">
                  <a:pos x="2" y="78"/>
                </a:cxn>
                <a:cxn ang="0">
                  <a:pos x="0" y="74"/>
                </a:cxn>
                <a:cxn ang="0">
                  <a:pos x="10" y="66"/>
                </a:cxn>
                <a:cxn ang="0">
                  <a:pos x="12" y="60"/>
                </a:cxn>
                <a:cxn ang="0">
                  <a:pos x="18" y="56"/>
                </a:cxn>
                <a:cxn ang="0">
                  <a:pos x="22" y="50"/>
                </a:cxn>
                <a:cxn ang="0">
                  <a:pos x="18" y="46"/>
                </a:cxn>
                <a:cxn ang="0">
                  <a:pos x="10" y="48"/>
                </a:cxn>
              </a:cxnLst>
              <a:rect l="0" t="0" r="r" b="b"/>
              <a:pathLst>
                <a:path w="108" h="86">
                  <a:moveTo>
                    <a:pt x="10" y="48"/>
                  </a:moveTo>
                  <a:lnTo>
                    <a:pt x="8" y="32"/>
                  </a:lnTo>
                  <a:lnTo>
                    <a:pt x="8" y="24"/>
                  </a:lnTo>
                  <a:lnTo>
                    <a:pt x="10" y="20"/>
                  </a:lnTo>
                  <a:lnTo>
                    <a:pt x="18" y="12"/>
                  </a:lnTo>
                  <a:lnTo>
                    <a:pt x="20" y="4"/>
                  </a:lnTo>
                  <a:lnTo>
                    <a:pt x="26" y="8"/>
                  </a:lnTo>
                  <a:lnTo>
                    <a:pt x="38" y="8"/>
                  </a:lnTo>
                  <a:lnTo>
                    <a:pt x="40" y="4"/>
                  </a:lnTo>
                  <a:lnTo>
                    <a:pt x="46" y="4"/>
                  </a:lnTo>
                  <a:lnTo>
                    <a:pt x="52" y="10"/>
                  </a:lnTo>
                  <a:lnTo>
                    <a:pt x="70" y="8"/>
                  </a:lnTo>
                  <a:lnTo>
                    <a:pt x="82" y="0"/>
                  </a:lnTo>
                  <a:lnTo>
                    <a:pt x="108" y="0"/>
                  </a:lnTo>
                  <a:lnTo>
                    <a:pt x="108" y="4"/>
                  </a:lnTo>
                  <a:lnTo>
                    <a:pt x="94" y="14"/>
                  </a:lnTo>
                  <a:lnTo>
                    <a:pt x="90" y="46"/>
                  </a:lnTo>
                  <a:lnTo>
                    <a:pt x="54" y="68"/>
                  </a:lnTo>
                  <a:lnTo>
                    <a:pt x="28" y="84"/>
                  </a:lnTo>
                  <a:lnTo>
                    <a:pt x="20" y="86"/>
                  </a:lnTo>
                  <a:lnTo>
                    <a:pt x="12" y="82"/>
                  </a:lnTo>
                  <a:lnTo>
                    <a:pt x="6" y="80"/>
                  </a:lnTo>
                  <a:lnTo>
                    <a:pt x="2" y="78"/>
                  </a:lnTo>
                  <a:lnTo>
                    <a:pt x="0" y="74"/>
                  </a:lnTo>
                  <a:lnTo>
                    <a:pt x="10" y="66"/>
                  </a:lnTo>
                  <a:lnTo>
                    <a:pt x="12" y="60"/>
                  </a:lnTo>
                  <a:lnTo>
                    <a:pt x="18" y="56"/>
                  </a:lnTo>
                  <a:lnTo>
                    <a:pt x="22" y="50"/>
                  </a:lnTo>
                  <a:lnTo>
                    <a:pt x="18" y="46"/>
                  </a:lnTo>
                  <a:lnTo>
                    <a:pt x="10" y="48"/>
                  </a:lnTo>
                  <a:close/>
                </a:path>
              </a:pathLst>
            </a:custGeom>
            <a:grpFill/>
            <a:ln w="3175">
              <a:solidFill>
                <a:schemeClr val="accent3"/>
              </a:solidFill>
              <a:prstDash val="solid"/>
              <a:round/>
              <a:headEnd/>
              <a:tailEnd/>
            </a:ln>
          </p:spPr>
          <p:txBody>
            <a:bodyPr/>
            <a:lstStyle/>
            <a:p>
              <a:pPr>
                <a:defRPr/>
              </a:pPr>
              <a:endParaRPr lang="en-GB"/>
            </a:p>
          </p:txBody>
        </p:sp>
        <p:sp>
          <p:nvSpPr>
            <p:cNvPr id="219" name="Freeform 220"/>
            <p:cNvSpPr>
              <a:spLocks/>
            </p:cNvSpPr>
            <p:nvPr/>
          </p:nvSpPr>
          <p:spPr bwMode="gray">
            <a:xfrm>
              <a:off x="3243" y="2023"/>
              <a:ext cx="24" cy="64"/>
            </a:xfrm>
            <a:custGeom>
              <a:avLst/>
              <a:gdLst/>
              <a:ahLst/>
              <a:cxnLst>
                <a:cxn ang="0">
                  <a:pos x="16" y="14"/>
                </a:cxn>
                <a:cxn ang="0">
                  <a:pos x="22" y="14"/>
                </a:cxn>
                <a:cxn ang="0">
                  <a:pos x="24" y="8"/>
                </a:cxn>
                <a:cxn ang="0">
                  <a:pos x="22" y="6"/>
                </a:cxn>
                <a:cxn ang="0">
                  <a:pos x="20" y="2"/>
                </a:cxn>
                <a:cxn ang="0">
                  <a:pos x="14" y="0"/>
                </a:cxn>
                <a:cxn ang="0">
                  <a:pos x="14" y="6"/>
                </a:cxn>
                <a:cxn ang="0">
                  <a:pos x="12" y="14"/>
                </a:cxn>
                <a:cxn ang="0">
                  <a:pos x="10" y="20"/>
                </a:cxn>
                <a:cxn ang="0">
                  <a:pos x="6" y="26"/>
                </a:cxn>
                <a:cxn ang="0">
                  <a:pos x="4" y="30"/>
                </a:cxn>
                <a:cxn ang="0">
                  <a:pos x="0" y="36"/>
                </a:cxn>
                <a:cxn ang="0">
                  <a:pos x="2" y="40"/>
                </a:cxn>
                <a:cxn ang="0">
                  <a:pos x="6" y="48"/>
                </a:cxn>
                <a:cxn ang="0">
                  <a:pos x="10" y="58"/>
                </a:cxn>
                <a:cxn ang="0">
                  <a:pos x="12" y="64"/>
                </a:cxn>
                <a:cxn ang="0">
                  <a:pos x="18" y="52"/>
                </a:cxn>
                <a:cxn ang="0">
                  <a:pos x="20" y="42"/>
                </a:cxn>
                <a:cxn ang="0">
                  <a:pos x="20" y="30"/>
                </a:cxn>
                <a:cxn ang="0">
                  <a:pos x="16" y="30"/>
                </a:cxn>
                <a:cxn ang="0">
                  <a:pos x="14" y="18"/>
                </a:cxn>
                <a:cxn ang="0">
                  <a:pos x="16" y="14"/>
                </a:cxn>
              </a:cxnLst>
              <a:rect l="0" t="0" r="r" b="b"/>
              <a:pathLst>
                <a:path w="24" h="64">
                  <a:moveTo>
                    <a:pt x="16" y="14"/>
                  </a:moveTo>
                  <a:lnTo>
                    <a:pt x="22" y="14"/>
                  </a:lnTo>
                  <a:lnTo>
                    <a:pt x="24" y="8"/>
                  </a:lnTo>
                  <a:lnTo>
                    <a:pt x="22" y="6"/>
                  </a:lnTo>
                  <a:lnTo>
                    <a:pt x="20" y="2"/>
                  </a:lnTo>
                  <a:lnTo>
                    <a:pt x="14" y="0"/>
                  </a:lnTo>
                  <a:lnTo>
                    <a:pt x="14" y="6"/>
                  </a:lnTo>
                  <a:lnTo>
                    <a:pt x="12" y="14"/>
                  </a:lnTo>
                  <a:lnTo>
                    <a:pt x="10" y="20"/>
                  </a:lnTo>
                  <a:lnTo>
                    <a:pt x="6" y="26"/>
                  </a:lnTo>
                  <a:lnTo>
                    <a:pt x="4" y="30"/>
                  </a:lnTo>
                  <a:lnTo>
                    <a:pt x="0" y="36"/>
                  </a:lnTo>
                  <a:lnTo>
                    <a:pt x="2" y="40"/>
                  </a:lnTo>
                  <a:lnTo>
                    <a:pt x="6" y="48"/>
                  </a:lnTo>
                  <a:lnTo>
                    <a:pt x="10" y="58"/>
                  </a:lnTo>
                  <a:lnTo>
                    <a:pt x="12" y="64"/>
                  </a:lnTo>
                  <a:lnTo>
                    <a:pt x="18" y="52"/>
                  </a:lnTo>
                  <a:lnTo>
                    <a:pt x="20" y="42"/>
                  </a:lnTo>
                  <a:lnTo>
                    <a:pt x="20" y="30"/>
                  </a:lnTo>
                  <a:lnTo>
                    <a:pt x="16" y="30"/>
                  </a:lnTo>
                  <a:lnTo>
                    <a:pt x="14" y="18"/>
                  </a:lnTo>
                  <a:lnTo>
                    <a:pt x="16" y="14"/>
                  </a:lnTo>
                  <a:close/>
                </a:path>
              </a:pathLst>
            </a:custGeom>
            <a:grpFill/>
            <a:ln w="3175">
              <a:solidFill>
                <a:schemeClr val="accent3"/>
              </a:solidFill>
              <a:prstDash val="solid"/>
              <a:round/>
              <a:headEnd/>
              <a:tailEnd/>
            </a:ln>
          </p:spPr>
          <p:txBody>
            <a:bodyPr/>
            <a:lstStyle/>
            <a:p>
              <a:pPr>
                <a:defRPr/>
              </a:pPr>
              <a:endParaRPr lang="en-GB"/>
            </a:p>
          </p:txBody>
        </p:sp>
        <p:sp>
          <p:nvSpPr>
            <p:cNvPr id="220" name="Freeform 221"/>
            <p:cNvSpPr>
              <a:spLocks/>
            </p:cNvSpPr>
            <p:nvPr/>
          </p:nvSpPr>
          <p:spPr bwMode="gray">
            <a:xfrm>
              <a:off x="3321" y="1945"/>
              <a:ext cx="142" cy="148"/>
            </a:xfrm>
            <a:custGeom>
              <a:avLst/>
              <a:gdLst/>
              <a:ahLst/>
              <a:cxnLst>
                <a:cxn ang="0">
                  <a:pos x="90" y="2"/>
                </a:cxn>
                <a:cxn ang="0">
                  <a:pos x="94" y="10"/>
                </a:cxn>
                <a:cxn ang="0">
                  <a:pos x="106" y="28"/>
                </a:cxn>
                <a:cxn ang="0">
                  <a:pos x="114" y="30"/>
                </a:cxn>
                <a:cxn ang="0">
                  <a:pos x="110" y="36"/>
                </a:cxn>
                <a:cxn ang="0">
                  <a:pos x="112" y="44"/>
                </a:cxn>
                <a:cxn ang="0">
                  <a:pos x="106" y="48"/>
                </a:cxn>
                <a:cxn ang="0">
                  <a:pos x="100" y="62"/>
                </a:cxn>
                <a:cxn ang="0">
                  <a:pos x="112" y="74"/>
                </a:cxn>
                <a:cxn ang="0">
                  <a:pos x="118" y="84"/>
                </a:cxn>
                <a:cxn ang="0">
                  <a:pos x="132" y="90"/>
                </a:cxn>
                <a:cxn ang="0">
                  <a:pos x="140" y="98"/>
                </a:cxn>
                <a:cxn ang="0">
                  <a:pos x="136" y="112"/>
                </a:cxn>
                <a:cxn ang="0">
                  <a:pos x="142" y="124"/>
                </a:cxn>
                <a:cxn ang="0">
                  <a:pos x="140" y="130"/>
                </a:cxn>
                <a:cxn ang="0">
                  <a:pos x="132" y="132"/>
                </a:cxn>
                <a:cxn ang="0">
                  <a:pos x="122" y="140"/>
                </a:cxn>
                <a:cxn ang="0">
                  <a:pos x="122" y="148"/>
                </a:cxn>
                <a:cxn ang="0">
                  <a:pos x="90" y="148"/>
                </a:cxn>
                <a:cxn ang="0">
                  <a:pos x="76" y="136"/>
                </a:cxn>
                <a:cxn ang="0">
                  <a:pos x="68" y="136"/>
                </a:cxn>
                <a:cxn ang="0">
                  <a:pos x="58" y="120"/>
                </a:cxn>
                <a:cxn ang="0">
                  <a:pos x="22" y="100"/>
                </a:cxn>
                <a:cxn ang="0">
                  <a:pos x="2" y="96"/>
                </a:cxn>
                <a:cxn ang="0">
                  <a:pos x="0" y="72"/>
                </a:cxn>
                <a:cxn ang="0">
                  <a:pos x="32" y="52"/>
                </a:cxn>
                <a:cxn ang="0">
                  <a:pos x="36" y="20"/>
                </a:cxn>
                <a:cxn ang="0">
                  <a:pos x="50" y="10"/>
                </a:cxn>
                <a:cxn ang="0">
                  <a:pos x="50" y="6"/>
                </a:cxn>
                <a:cxn ang="0">
                  <a:pos x="60" y="0"/>
                </a:cxn>
                <a:cxn ang="0">
                  <a:pos x="88" y="6"/>
                </a:cxn>
                <a:cxn ang="0">
                  <a:pos x="90" y="2"/>
                </a:cxn>
              </a:cxnLst>
              <a:rect l="0" t="0" r="r" b="b"/>
              <a:pathLst>
                <a:path w="142" h="148">
                  <a:moveTo>
                    <a:pt x="90" y="2"/>
                  </a:moveTo>
                  <a:lnTo>
                    <a:pt x="94" y="10"/>
                  </a:lnTo>
                  <a:lnTo>
                    <a:pt x="106" y="28"/>
                  </a:lnTo>
                  <a:lnTo>
                    <a:pt x="114" y="30"/>
                  </a:lnTo>
                  <a:lnTo>
                    <a:pt x="110" y="36"/>
                  </a:lnTo>
                  <a:lnTo>
                    <a:pt x="112" y="44"/>
                  </a:lnTo>
                  <a:lnTo>
                    <a:pt x="106" y="48"/>
                  </a:lnTo>
                  <a:lnTo>
                    <a:pt x="100" y="62"/>
                  </a:lnTo>
                  <a:lnTo>
                    <a:pt x="112" y="74"/>
                  </a:lnTo>
                  <a:lnTo>
                    <a:pt x="118" y="84"/>
                  </a:lnTo>
                  <a:lnTo>
                    <a:pt x="132" y="90"/>
                  </a:lnTo>
                  <a:lnTo>
                    <a:pt x="140" y="98"/>
                  </a:lnTo>
                  <a:lnTo>
                    <a:pt x="136" y="112"/>
                  </a:lnTo>
                  <a:lnTo>
                    <a:pt x="142" y="124"/>
                  </a:lnTo>
                  <a:lnTo>
                    <a:pt x="140" y="130"/>
                  </a:lnTo>
                  <a:lnTo>
                    <a:pt x="132" y="132"/>
                  </a:lnTo>
                  <a:lnTo>
                    <a:pt x="122" y="140"/>
                  </a:lnTo>
                  <a:lnTo>
                    <a:pt x="122" y="148"/>
                  </a:lnTo>
                  <a:lnTo>
                    <a:pt x="90" y="148"/>
                  </a:lnTo>
                  <a:lnTo>
                    <a:pt x="76" y="136"/>
                  </a:lnTo>
                  <a:lnTo>
                    <a:pt x="68" y="136"/>
                  </a:lnTo>
                  <a:lnTo>
                    <a:pt x="58" y="120"/>
                  </a:lnTo>
                  <a:lnTo>
                    <a:pt x="22" y="100"/>
                  </a:lnTo>
                  <a:lnTo>
                    <a:pt x="2" y="96"/>
                  </a:lnTo>
                  <a:lnTo>
                    <a:pt x="0" y="72"/>
                  </a:lnTo>
                  <a:lnTo>
                    <a:pt x="32" y="52"/>
                  </a:lnTo>
                  <a:lnTo>
                    <a:pt x="36" y="20"/>
                  </a:lnTo>
                  <a:lnTo>
                    <a:pt x="50" y="10"/>
                  </a:lnTo>
                  <a:lnTo>
                    <a:pt x="50" y="6"/>
                  </a:lnTo>
                  <a:lnTo>
                    <a:pt x="60" y="0"/>
                  </a:lnTo>
                  <a:lnTo>
                    <a:pt x="88" y="6"/>
                  </a:lnTo>
                  <a:lnTo>
                    <a:pt x="90" y="2"/>
                  </a:lnTo>
                  <a:close/>
                </a:path>
              </a:pathLst>
            </a:custGeom>
            <a:grpFill/>
            <a:ln w="3175">
              <a:solidFill>
                <a:schemeClr val="accent3"/>
              </a:solidFill>
              <a:prstDash val="solid"/>
              <a:round/>
              <a:headEnd/>
              <a:tailEnd/>
            </a:ln>
          </p:spPr>
          <p:txBody>
            <a:bodyPr/>
            <a:lstStyle/>
            <a:p>
              <a:pPr>
                <a:defRPr/>
              </a:pPr>
              <a:endParaRPr lang="en-GB"/>
            </a:p>
          </p:txBody>
        </p:sp>
        <p:sp>
          <p:nvSpPr>
            <p:cNvPr id="221" name="Freeform 222"/>
            <p:cNvSpPr>
              <a:spLocks/>
            </p:cNvSpPr>
            <p:nvPr/>
          </p:nvSpPr>
          <p:spPr bwMode="gray">
            <a:xfrm>
              <a:off x="3443" y="2075"/>
              <a:ext cx="28" cy="28"/>
            </a:xfrm>
            <a:custGeom>
              <a:avLst/>
              <a:gdLst/>
              <a:ahLst/>
              <a:cxnLst>
                <a:cxn ang="0">
                  <a:pos x="28" y="4"/>
                </a:cxn>
                <a:cxn ang="0">
                  <a:pos x="18" y="0"/>
                </a:cxn>
                <a:cxn ang="0">
                  <a:pos x="14" y="0"/>
                </a:cxn>
                <a:cxn ang="0">
                  <a:pos x="10" y="2"/>
                </a:cxn>
                <a:cxn ang="0">
                  <a:pos x="0" y="10"/>
                </a:cxn>
                <a:cxn ang="0">
                  <a:pos x="0" y="18"/>
                </a:cxn>
                <a:cxn ang="0">
                  <a:pos x="10" y="20"/>
                </a:cxn>
                <a:cxn ang="0">
                  <a:pos x="18" y="28"/>
                </a:cxn>
                <a:cxn ang="0">
                  <a:pos x="26" y="28"/>
                </a:cxn>
                <a:cxn ang="0">
                  <a:pos x="22" y="18"/>
                </a:cxn>
                <a:cxn ang="0">
                  <a:pos x="22" y="12"/>
                </a:cxn>
                <a:cxn ang="0">
                  <a:pos x="28" y="4"/>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grpFill/>
            <a:ln w="3175">
              <a:solidFill>
                <a:schemeClr val="accent3"/>
              </a:solidFill>
              <a:prstDash val="solid"/>
              <a:round/>
              <a:headEnd/>
              <a:tailEnd/>
            </a:ln>
          </p:spPr>
          <p:txBody>
            <a:bodyPr/>
            <a:lstStyle/>
            <a:p>
              <a:pPr>
                <a:defRPr/>
              </a:pPr>
              <a:endParaRPr lang="en-GB"/>
            </a:p>
          </p:txBody>
        </p:sp>
        <p:sp>
          <p:nvSpPr>
            <p:cNvPr id="222" name="Freeform 223"/>
            <p:cNvSpPr>
              <a:spLocks/>
            </p:cNvSpPr>
            <p:nvPr/>
          </p:nvSpPr>
          <p:spPr bwMode="gray">
            <a:xfrm>
              <a:off x="3513" y="2149"/>
              <a:ext cx="84" cy="56"/>
            </a:xfrm>
            <a:custGeom>
              <a:avLst/>
              <a:gdLst/>
              <a:ahLst/>
              <a:cxnLst>
                <a:cxn ang="0">
                  <a:pos x="0" y="24"/>
                </a:cxn>
                <a:cxn ang="0">
                  <a:pos x="8" y="34"/>
                </a:cxn>
                <a:cxn ang="0">
                  <a:pos x="22" y="50"/>
                </a:cxn>
                <a:cxn ang="0">
                  <a:pos x="48" y="56"/>
                </a:cxn>
                <a:cxn ang="0">
                  <a:pos x="66" y="56"/>
                </a:cxn>
                <a:cxn ang="0">
                  <a:pos x="84" y="24"/>
                </a:cxn>
                <a:cxn ang="0">
                  <a:pos x="82" y="10"/>
                </a:cxn>
                <a:cxn ang="0">
                  <a:pos x="80" y="2"/>
                </a:cxn>
                <a:cxn ang="0">
                  <a:pos x="76" y="0"/>
                </a:cxn>
                <a:cxn ang="0">
                  <a:pos x="68" y="10"/>
                </a:cxn>
                <a:cxn ang="0">
                  <a:pos x="58" y="18"/>
                </a:cxn>
                <a:cxn ang="0">
                  <a:pos x="50" y="28"/>
                </a:cxn>
                <a:cxn ang="0">
                  <a:pos x="42" y="30"/>
                </a:cxn>
                <a:cxn ang="0">
                  <a:pos x="32" y="26"/>
                </a:cxn>
                <a:cxn ang="0">
                  <a:pos x="26" y="30"/>
                </a:cxn>
                <a:cxn ang="0">
                  <a:pos x="22" y="32"/>
                </a:cxn>
                <a:cxn ang="0">
                  <a:pos x="14" y="30"/>
                </a:cxn>
                <a:cxn ang="0">
                  <a:pos x="8" y="24"/>
                </a:cxn>
                <a:cxn ang="0">
                  <a:pos x="4" y="20"/>
                </a:cxn>
                <a:cxn ang="0">
                  <a:pos x="0" y="24"/>
                </a:cxn>
              </a:cxnLst>
              <a:rect l="0" t="0" r="r" b="b"/>
              <a:pathLst>
                <a:path w="84" h="56">
                  <a:moveTo>
                    <a:pt x="0" y="24"/>
                  </a:moveTo>
                  <a:lnTo>
                    <a:pt x="8" y="34"/>
                  </a:lnTo>
                  <a:lnTo>
                    <a:pt x="22" y="50"/>
                  </a:lnTo>
                  <a:lnTo>
                    <a:pt x="48" y="56"/>
                  </a:lnTo>
                  <a:lnTo>
                    <a:pt x="66" y="56"/>
                  </a:lnTo>
                  <a:lnTo>
                    <a:pt x="84" y="24"/>
                  </a:lnTo>
                  <a:lnTo>
                    <a:pt x="82" y="10"/>
                  </a:lnTo>
                  <a:lnTo>
                    <a:pt x="80" y="2"/>
                  </a:lnTo>
                  <a:lnTo>
                    <a:pt x="76" y="0"/>
                  </a:lnTo>
                  <a:lnTo>
                    <a:pt x="68" y="10"/>
                  </a:lnTo>
                  <a:lnTo>
                    <a:pt x="58" y="18"/>
                  </a:lnTo>
                  <a:lnTo>
                    <a:pt x="50" y="28"/>
                  </a:lnTo>
                  <a:lnTo>
                    <a:pt x="42" y="30"/>
                  </a:lnTo>
                  <a:lnTo>
                    <a:pt x="32" y="26"/>
                  </a:lnTo>
                  <a:lnTo>
                    <a:pt x="26" y="30"/>
                  </a:lnTo>
                  <a:lnTo>
                    <a:pt x="22" y="32"/>
                  </a:lnTo>
                  <a:lnTo>
                    <a:pt x="14" y="30"/>
                  </a:lnTo>
                  <a:lnTo>
                    <a:pt x="8" y="24"/>
                  </a:lnTo>
                  <a:lnTo>
                    <a:pt x="4" y="20"/>
                  </a:lnTo>
                  <a:lnTo>
                    <a:pt x="0" y="24"/>
                  </a:lnTo>
                  <a:close/>
                </a:path>
              </a:pathLst>
            </a:custGeom>
            <a:grpFill/>
            <a:ln w="3175">
              <a:solidFill>
                <a:schemeClr val="accent3"/>
              </a:solidFill>
              <a:prstDash val="solid"/>
              <a:round/>
              <a:headEnd/>
              <a:tailEnd/>
            </a:ln>
          </p:spPr>
          <p:txBody>
            <a:bodyPr/>
            <a:lstStyle/>
            <a:p>
              <a:pPr>
                <a:defRPr/>
              </a:pPr>
              <a:endParaRPr lang="en-GB"/>
            </a:p>
          </p:txBody>
        </p:sp>
        <p:sp>
          <p:nvSpPr>
            <p:cNvPr id="223" name="Freeform 224"/>
            <p:cNvSpPr>
              <a:spLocks/>
            </p:cNvSpPr>
            <p:nvPr/>
          </p:nvSpPr>
          <p:spPr bwMode="gray">
            <a:xfrm>
              <a:off x="3527" y="2173"/>
              <a:ext cx="124" cy="130"/>
            </a:xfrm>
            <a:custGeom>
              <a:avLst/>
              <a:gdLst/>
              <a:ahLst/>
              <a:cxnLst>
                <a:cxn ang="0">
                  <a:pos x="52" y="30"/>
                </a:cxn>
                <a:cxn ang="0">
                  <a:pos x="70" y="0"/>
                </a:cxn>
                <a:cxn ang="0">
                  <a:pos x="82" y="8"/>
                </a:cxn>
                <a:cxn ang="0">
                  <a:pos x="90" y="14"/>
                </a:cxn>
                <a:cxn ang="0">
                  <a:pos x="102" y="16"/>
                </a:cxn>
                <a:cxn ang="0">
                  <a:pos x="124" y="36"/>
                </a:cxn>
                <a:cxn ang="0">
                  <a:pos x="116" y="50"/>
                </a:cxn>
                <a:cxn ang="0">
                  <a:pos x="104" y="64"/>
                </a:cxn>
                <a:cxn ang="0">
                  <a:pos x="98" y="66"/>
                </a:cxn>
                <a:cxn ang="0">
                  <a:pos x="86" y="70"/>
                </a:cxn>
                <a:cxn ang="0">
                  <a:pos x="88" y="80"/>
                </a:cxn>
                <a:cxn ang="0">
                  <a:pos x="90" y="90"/>
                </a:cxn>
                <a:cxn ang="0">
                  <a:pos x="80" y="92"/>
                </a:cxn>
                <a:cxn ang="0">
                  <a:pos x="72" y="98"/>
                </a:cxn>
                <a:cxn ang="0">
                  <a:pos x="68" y="104"/>
                </a:cxn>
                <a:cxn ang="0">
                  <a:pos x="68" y="110"/>
                </a:cxn>
                <a:cxn ang="0">
                  <a:pos x="54" y="112"/>
                </a:cxn>
                <a:cxn ang="0">
                  <a:pos x="52" y="118"/>
                </a:cxn>
                <a:cxn ang="0">
                  <a:pos x="46" y="128"/>
                </a:cxn>
                <a:cxn ang="0">
                  <a:pos x="26" y="126"/>
                </a:cxn>
                <a:cxn ang="0">
                  <a:pos x="16" y="130"/>
                </a:cxn>
                <a:cxn ang="0">
                  <a:pos x="0" y="94"/>
                </a:cxn>
                <a:cxn ang="0">
                  <a:pos x="12" y="84"/>
                </a:cxn>
                <a:cxn ang="0">
                  <a:pos x="48" y="72"/>
                </a:cxn>
                <a:cxn ang="0">
                  <a:pos x="56" y="54"/>
                </a:cxn>
                <a:cxn ang="0">
                  <a:pos x="56" y="40"/>
                </a:cxn>
                <a:cxn ang="0">
                  <a:pos x="52" y="30"/>
                </a:cxn>
              </a:cxnLst>
              <a:rect l="0" t="0" r="r" b="b"/>
              <a:pathLst>
                <a:path w="124" h="130">
                  <a:moveTo>
                    <a:pt x="52" y="30"/>
                  </a:moveTo>
                  <a:lnTo>
                    <a:pt x="70" y="0"/>
                  </a:lnTo>
                  <a:lnTo>
                    <a:pt x="82" y="8"/>
                  </a:lnTo>
                  <a:lnTo>
                    <a:pt x="90" y="14"/>
                  </a:lnTo>
                  <a:lnTo>
                    <a:pt x="102" y="16"/>
                  </a:lnTo>
                  <a:lnTo>
                    <a:pt x="124" y="36"/>
                  </a:lnTo>
                  <a:lnTo>
                    <a:pt x="116" y="50"/>
                  </a:lnTo>
                  <a:lnTo>
                    <a:pt x="104" y="64"/>
                  </a:lnTo>
                  <a:lnTo>
                    <a:pt x="98" y="66"/>
                  </a:lnTo>
                  <a:lnTo>
                    <a:pt x="86" y="70"/>
                  </a:lnTo>
                  <a:lnTo>
                    <a:pt x="88" y="80"/>
                  </a:lnTo>
                  <a:lnTo>
                    <a:pt x="90" y="90"/>
                  </a:lnTo>
                  <a:lnTo>
                    <a:pt x="80" y="92"/>
                  </a:lnTo>
                  <a:lnTo>
                    <a:pt x="72" y="98"/>
                  </a:lnTo>
                  <a:lnTo>
                    <a:pt x="68" y="104"/>
                  </a:lnTo>
                  <a:lnTo>
                    <a:pt x="68" y="110"/>
                  </a:lnTo>
                  <a:lnTo>
                    <a:pt x="54" y="112"/>
                  </a:lnTo>
                  <a:lnTo>
                    <a:pt x="52" y="118"/>
                  </a:lnTo>
                  <a:lnTo>
                    <a:pt x="46" y="128"/>
                  </a:lnTo>
                  <a:lnTo>
                    <a:pt x="26" y="126"/>
                  </a:lnTo>
                  <a:lnTo>
                    <a:pt x="16" y="130"/>
                  </a:lnTo>
                  <a:lnTo>
                    <a:pt x="0" y="94"/>
                  </a:lnTo>
                  <a:lnTo>
                    <a:pt x="12" y="84"/>
                  </a:lnTo>
                  <a:lnTo>
                    <a:pt x="48" y="72"/>
                  </a:lnTo>
                  <a:lnTo>
                    <a:pt x="56" y="54"/>
                  </a:lnTo>
                  <a:lnTo>
                    <a:pt x="56" y="40"/>
                  </a:lnTo>
                  <a:lnTo>
                    <a:pt x="52" y="30"/>
                  </a:lnTo>
                  <a:close/>
                </a:path>
              </a:pathLst>
            </a:custGeom>
            <a:grpFill/>
            <a:ln w="3175">
              <a:solidFill>
                <a:schemeClr val="accent3"/>
              </a:solidFill>
              <a:prstDash val="solid"/>
              <a:round/>
              <a:headEnd/>
              <a:tailEnd/>
            </a:ln>
          </p:spPr>
          <p:txBody>
            <a:bodyPr/>
            <a:lstStyle/>
            <a:p>
              <a:pPr>
                <a:defRPr/>
              </a:pPr>
              <a:endParaRPr lang="en-GB"/>
            </a:p>
          </p:txBody>
        </p:sp>
        <p:sp>
          <p:nvSpPr>
            <p:cNvPr id="224" name="Freeform 225"/>
            <p:cNvSpPr>
              <a:spLocks/>
            </p:cNvSpPr>
            <p:nvPr/>
          </p:nvSpPr>
          <p:spPr bwMode="gray">
            <a:xfrm>
              <a:off x="3381" y="2267"/>
              <a:ext cx="162" cy="100"/>
            </a:xfrm>
            <a:custGeom>
              <a:avLst/>
              <a:gdLst/>
              <a:ahLst/>
              <a:cxnLst>
                <a:cxn ang="0">
                  <a:pos x="50" y="86"/>
                </a:cxn>
                <a:cxn ang="0">
                  <a:pos x="42" y="92"/>
                </a:cxn>
                <a:cxn ang="0">
                  <a:pos x="36" y="100"/>
                </a:cxn>
                <a:cxn ang="0">
                  <a:pos x="16" y="100"/>
                </a:cxn>
                <a:cxn ang="0">
                  <a:pos x="8" y="96"/>
                </a:cxn>
                <a:cxn ang="0">
                  <a:pos x="0" y="66"/>
                </a:cxn>
                <a:cxn ang="0">
                  <a:pos x="0" y="42"/>
                </a:cxn>
                <a:cxn ang="0">
                  <a:pos x="8" y="24"/>
                </a:cxn>
                <a:cxn ang="0">
                  <a:pos x="42" y="22"/>
                </a:cxn>
                <a:cxn ang="0">
                  <a:pos x="72" y="28"/>
                </a:cxn>
                <a:cxn ang="0">
                  <a:pos x="98" y="4"/>
                </a:cxn>
                <a:cxn ang="0">
                  <a:pos x="128" y="0"/>
                </a:cxn>
                <a:cxn ang="0">
                  <a:pos x="146" y="0"/>
                </a:cxn>
                <a:cxn ang="0">
                  <a:pos x="162" y="36"/>
                </a:cxn>
                <a:cxn ang="0">
                  <a:pos x="150" y="42"/>
                </a:cxn>
                <a:cxn ang="0">
                  <a:pos x="142" y="48"/>
                </a:cxn>
                <a:cxn ang="0">
                  <a:pos x="142" y="56"/>
                </a:cxn>
                <a:cxn ang="0">
                  <a:pos x="136" y="60"/>
                </a:cxn>
                <a:cxn ang="0">
                  <a:pos x="114" y="66"/>
                </a:cxn>
                <a:cxn ang="0">
                  <a:pos x="104" y="68"/>
                </a:cxn>
                <a:cxn ang="0">
                  <a:pos x="96" y="80"/>
                </a:cxn>
                <a:cxn ang="0">
                  <a:pos x="78" y="78"/>
                </a:cxn>
                <a:cxn ang="0">
                  <a:pos x="70" y="88"/>
                </a:cxn>
                <a:cxn ang="0">
                  <a:pos x="56" y="88"/>
                </a:cxn>
                <a:cxn ang="0">
                  <a:pos x="50" y="86"/>
                </a:cxn>
              </a:cxnLst>
              <a:rect l="0" t="0" r="r" b="b"/>
              <a:pathLst>
                <a:path w="162" h="100">
                  <a:moveTo>
                    <a:pt x="50" y="86"/>
                  </a:moveTo>
                  <a:lnTo>
                    <a:pt x="42" y="92"/>
                  </a:lnTo>
                  <a:lnTo>
                    <a:pt x="36" y="100"/>
                  </a:lnTo>
                  <a:lnTo>
                    <a:pt x="16" y="100"/>
                  </a:lnTo>
                  <a:lnTo>
                    <a:pt x="8" y="96"/>
                  </a:lnTo>
                  <a:lnTo>
                    <a:pt x="0" y="66"/>
                  </a:lnTo>
                  <a:lnTo>
                    <a:pt x="0" y="42"/>
                  </a:lnTo>
                  <a:lnTo>
                    <a:pt x="8" y="24"/>
                  </a:lnTo>
                  <a:lnTo>
                    <a:pt x="42" y="22"/>
                  </a:lnTo>
                  <a:lnTo>
                    <a:pt x="72" y="28"/>
                  </a:lnTo>
                  <a:lnTo>
                    <a:pt x="98" y="4"/>
                  </a:lnTo>
                  <a:lnTo>
                    <a:pt x="128" y="0"/>
                  </a:lnTo>
                  <a:lnTo>
                    <a:pt x="146" y="0"/>
                  </a:lnTo>
                  <a:lnTo>
                    <a:pt x="162" y="36"/>
                  </a:lnTo>
                  <a:lnTo>
                    <a:pt x="150" y="42"/>
                  </a:lnTo>
                  <a:lnTo>
                    <a:pt x="142" y="48"/>
                  </a:lnTo>
                  <a:lnTo>
                    <a:pt x="142" y="56"/>
                  </a:lnTo>
                  <a:lnTo>
                    <a:pt x="136" y="60"/>
                  </a:lnTo>
                  <a:lnTo>
                    <a:pt x="114" y="66"/>
                  </a:lnTo>
                  <a:lnTo>
                    <a:pt x="104" y="68"/>
                  </a:lnTo>
                  <a:lnTo>
                    <a:pt x="96" y="80"/>
                  </a:lnTo>
                  <a:lnTo>
                    <a:pt x="78" y="78"/>
                  </a:lnTo>
                  <a:lnTo>
                    <a:pt x="70" y="88"/>
                  </a:lnTo>
                  <a:lnTo>
                    <a:pt x="56" y="88"/>
                  </a:lnTo>
                  <a:lnTo>
                    <a:pt x="50" y="86"/>
                  </a:lnTo>
                  <a:close/>
                </a:path>
              </a:pathLst>
            </a:custGeom>
            <a:grpFill/>
            <a:ln w="3175">
              <a:solidFill>
                <a:schemeClr val="accent3"/>
              </a:solidFill>
              <a:prstDash val="solid"/>
              <a:round/>
              <a:headEnd/>
              <a:tailEnd/>
            </a:ln>
          </p:spPr>
          <p:txBody>
            <a:bodyPr/>
            <a:lstStyle/>
            <a:p>
              <a:pPr>
                <a:defRPr/>
              </a:pPr>
              <a:endParaRPr lang="en-GB"/>
            </a:p>
          </p:txBody>
        </p:sp>
        <p:sp>
          <p:nvSpPr>
            <p:cNvPr id="225" name="Freeform 226"/>
            <p:cNvSpPr>
              <a:spLocks/>
            </p:cNvSpPr>
            <p:nvPr/>
          </p:nvSpPr>
          <p:spPr bwMode="gray">
            <a:xfrm>
              <a:off x="3401" y="1903"/>
              <a:ext cx="306" cy="258"/>
            </a:xfrm>
            <a:custGeom>
              <a:avLst/>
              <a:gdLst/>
              <a:ahLst/>
              <a:cxnLst>
                <a:cxn ang="0">
                  <a:pos x="80" y="38"/>
                </a:cxn>
                <a:cxn ang="0">
                  <a:pos x="112" y="56"/>
                </a:cxn>
                <a:cxn ang="0">
                  <a:pos x="156" y="48"/>
                </a:cxn>
                <a:cxn ang="0">
                  <a:pos x="204" y="28"/>
                </a:cxn>
                <a:cxn ang="0">
                  <a:pos x="256" y="52"/>
                </a:cxn>
                <a:cxn ang="0">
                  <a:pos x="274" y="78"/>
                </a:cxn>
                <a:cxn ang="0">
                  <a:pos x="262" y="126"/>
                </a:cxn>
                <a:cxn ang="0">
                  <a:pos x="282" y="150"/>
                </a:cxn>
                <a:cxn ang="0">
                  <a:pos x="266" y="176"/>
                </a:cxn>
                <a:cxn ang="0">
                  <a:pos x="286" y="202"/>
                </a:cxn>
                <a:cxn ang="0">
                  <a:pos x="298" y="224"/>
                </a:cxn>
                <a:cxn ang="0">
                  <a:pos x="306" y="232"/>
                </a:cxn>
                <a:cxn ang="0">
                  <a:pos x="278" y="242"/>
                </a:cxn>
                <a:cxn ang="0">
                  <a:pos x="236" y="254"/>
                </a:cxn>
                <a:cxn ang="0">
                  <a:pos x="206" y="230"/>
                </a:cxn>
                <a:cxn ang="0">
                  <a:pos x="188" y="224"/>
                </a:cxn>
                <a:cxn ang="0">
                  <a:pos x="164" y="234"/>
                </a:cxn>
                <a:cxn ang="0">
                  <a:pos x="118" y="206"/>
                </a:cxn>
                <a:cxn ang="0">
                  <a:pos x="98" y="176"/>
                </a:cxn>
                <a:cxn ang="0">
                  <a:pos x="70" y="176"/>
                </a:cxn>
                <a:cxn ang="0">
                  <a:pos x="62" y="166"/>
                </a:cxn>
                <a:cxn ang="0">
                  <a:pos x="60" y="140"/>
                </a:cxn>
                <a:cxn ang="0">
                  <a:pos x="38" y="126"/>
                </a:cxn>
                <a:cxn ang="0">
                  <a:pos x="26" y="90"/>
                </a:cxn>
                <a:cxn ang="0">
                  <a:pos x="30" y="78"/>
                </a:cxn>
                <a:cxn ang="0">
                  <a:pos x="26" y="70"/>
                </a:cxn>
                <a:cxn ang="0">
                  <a:pos x="10" y="44"/>
                </a:cxn>
                <a:cxn ang="0">
                  <a:pos x="4" y="24"/>
                </a:cxn>
                <a:cxn ang="0">
                  <a:pos x="0" y="8"/>
                </a:cxn>
                <a:cxn ang="0">
                  <a:pos x="10" y="2"/>
                </a:cxn>
                <a:cxn ang="0">
                  <a:pos x="32" y="18"/>
                </a:cxn>
                <a:cxn ang="0">
                  <a:pos x="42" y="14"/>
                </a:cxn>
                <a:cxn ang="0">
                  <a:pos x="60" y="0"/>
                </a:cxn>
                <a:cxn ang="0">
                  <a:pos x="64" y="10"/>
                </a:cxn>
                <a:cxn ang="0">
                  <a:pos x="62" y="18"/>
                </a:cxn>
                <a:cxn ang="0">
                  <a:pos x="76" y="24"/>
                </a:cxn>
              </a:cxnLst>
              <a:rect l="0" t="0" r="r" b="b"/>
              <a:pathLst>
                <a:path w="306" h="258">
                  <a:moveTo>
                    <a:pt x="76" y="24"/>
                  </a:moveTo>
                  <a:lnTo>
                    <a:pt x="80" y="38"/>
                  </a:lnTo>
                  <a:lnTo>
                    <a:pt x="100" y="48"/>
                  </a:lnTo>
                  <a:lnTo>
                    <a:pt x="112" y="56"/>
                  </a:lnTo>
                  <a:lnTo>
                    <a:pt x="142" y="56"/>
                  </a:lnTo>
                  <a:lnTo>
                    <a:pt x="156" y="48"/>
                  </a:lnTo>
                  <a:lnTo>
                    <a:pt x="178" y="32"/>
                  </a:lnTo>
                  <a:lnTo>
                    <a:pt x="204" y="28"/>
                  </a:lnTo>
                  <a:lnTo>
                    <a:pt x="226" y="36"/>
                  </a:lnTo>
                  <a:lnTo>
                    <a:pt x="256" y="52"/>
                  </a:lnTo>
                  <a:lnTo>
                    <a:pt x="272" y="56"/>
                  </a:lnTo>
                  <a:lnTo>
                    <a:pt x="274" y="78"/>
                  </a:lnTo>
                  <a:lnTo>
                    <a:pt x="264" y="98"/>
                  </a:lnTo>
                  <a:lnTo>
                    <a:pt x="262" y="126"/>
                  </a:lnTo>
                  <a:lnTo>
                    <a:pt x="268" y="150"/>
                  </a:lnTo>
                  <a:lnTo>
                    <a:pt x="282" y="150"/>
                  </a:lnTo>
                  <a:lnTo>
                    <a:pt x="280" y="162"/>
                  </a:lnTo>
                  <a:lnTo>
                    <a:pt x="266" y="176"/>
                  </a:lnTo>
                  <a:lnTo>
                    <a:pt x="272" y="186"/>
                  </a:lnTo>
                  <a:lnTo>
                    <a:pt x="286" y="202"/>
                  </a:lnTo>
                  <a:lnTo>
                    <a:pt x="298" y="212"/>
                  </a:lnTo>
                  <a:lnTo>
                    <a:pt x="298" y="224"/>
                  </a:lnTo>
                  <a:lnTo>
                    <a:pt x="306" y="224"/>
                  </a:lnTo>
                  <a:lnTo>
                    <a:pt x="306" y="232"/>
                  </a:lnTo>
                  <a:lnTo>
                    <a:pt x="292" y="234"/>
                  </a:lnTo>
                  <a:lnTo>
                    <a:pt x="278" y="242"/>
                  </a:lnTo>
                  <a:lnTo>
                    <a:pt x="278" y="258"/>
                  </a:lnTo>
                  <a:lnTo>
                    <a:pt x="236" y="254"/>
                  </a:lnTo>
                  <a:lnTo>
                    <a:pt x="208" y="246"/>
                  </a:lnTo>
                  <a:lnTo>
                    <a:pt x="206" y="230"/>
                  </a:lnTo>
                  <a:lnTo>
                    <a:pt x="196" y="222"/>
                  </a:lnTo>
                  <a:lnTo>
                    <a:pt x="188" y="224"/>
                  </a:lnTo>
                  <a:lnTo>
                    <a:pt x="178" y="232"/>
                  </a:lnTo>
                  <a:lnTo>
                    <a:pt x="164" y="234"/>
                  </a:lnTo>
                  <a:lnTo>
                    <a:pt x="138" y="224"/>
                  </a:lnTo>
                  <a:lnTo>
                    <a:pt x="118" y="206"/>
                  </a:lnTo>
                  <a:lnTo>
                    <a:pt x="104" y="188"/>
                  </a:lnTo>
                  <a:lnTo>
                    <a:pt x="98" y="176"/>
                  </a:lnTo>
                  <a:lnTo>
                    <a:pt x="80" y="172"/>
                  </a:lnTo>
                  <a:lnTo>
                    <a:pt x="70" y="176"/>
                  </a:lnTo>
                  <a:lnTo>
                    <a:pt x="60" y="172"/>
                  </a:lnTo>
                  <a:lnTo>
                    <a:pt x="62" y="166"/>
                  </a:lnTo>
                  <a:lnTo>
                    <a:pt x="56" y="154"/>
                  </a:lnTo>
                  <a:lnTo>
                    <a:pt x="60" y="140"/>
                  </a:lnTo>
                  <a:lnTo>
                    <a:pt x="48" y="130"/>
                  </a:lnTo>
                  <a:lnTo>
                    <a:pt x="38" y="126"/>
                  </a:lnTo>
                  <a:lnTo>
                    <a:pt x="20" y="104"/>
                  </a:lnTo>
                  <a:lnTo>
                    <a:pt x="26" y="90"/>
                  </a:lnTo>
                  <a:lnTo>
                    <a:pt x="32" y="86"/>
                  </a:lnTo>
                  <a:lnTo>
                    <a:pt x="30" y="78"/>
                  </a:lnTo>
                  <a:lnTo>
                    <a:pt x="34" y="72"/>
                  </a:lnTo>
                  <a:lnTo>
                    <a:pt x="26" y="70"/>
                  </a:lnTo>
                  <a:lnTo>
                    <a:pt x="16" y="54"/>
                  </a:lnTo>
                  <a:lnTo>
                    <a:pt x="10" y="44"/>
                  </a:lnTo>
                  <a:lnTo>
                    <a:pt x="6" y="34"/>
                  </a:lnTo>
                  <a:lnTo>
                    <a:pt x="4" y="24"/>
                  </a:lnTo>
                  <a:lnTo>
                    <a:pt x="2" y="16"/>
                  </a:lnTo>
                  <a:lnTo>
                    <a:pt x="0" y="8"/>
                  </a:lnTo>
                  <a:lnTo>
                    <a:pt x="2" y="4"/>
                  </a:lnTo>
                  <a:lnTo>
                    <a:pt x="10" y="2"/>
                  </a:lnTo>
                  <a:lnTo>
                    <a:pt x="24" y="14"/>
                  </a:lnTo>
                  <a:lnTo>
                    <a:pt x="32" y="18"/>
                  </a:lnTo>
                  <a:lnTo>
                    <a:pt x="34" y="12"/>
                  </a:lnTo>
                  <a:lnTo>
                    <a:pt x="42" y="14"/>
                  </a:lnTo>
                  <a:lnTo>
                    <a:pt x="48" y="10"/>
                  </a:lnTo>
                  <a:lnTo>
                    <a:pt x="60" y="0"/>
                  </a:lnTo>
                  <a:lnTo>
                    <a:pt x="64" y="2"/>
                  </a:lnTo>
                  <a:lnTo>
                    <a:pt x="64" y="10"/>
                  </a:lnTo>
                  <a:lnTo>
                    <a:pt x="68" y="16"/>
                  </a:lnTo>
                  <a:lnTo>
                    <a:pt x="62" y="18"/>
                  </a:lnTo>
                  <a:lnTo>
                    <a:pt x="68" y="24"/>
                  </a:lnTo>
                  <a:lnTo>
                    <a:pt x="76" y="24"/>
                  </a:lnTo>
                  <a:close/>
                </a:path>
              </a:pathLst>
            </a:custGeom>
            <a:grpFill/>
            <a:ln w="3175">
              <a:solidFill>
                <a:schemeClr val="accent3"/>
              </a:solidFill>
              <a:prstDash val="solid"/>
              <a:round/>
              <a:headEnd/>
              <a:tailEnd/>
            </a:ln>
          </p:spPr>
          <p:txBody>
            <a:bodyPr/>
            <a:lstStyle/>
            <a:p>
              <a:pPr>
                <a:defRPr/>
              </a:pPr>
              <a:endParaRPr lang="en-GB"/>
            </a:p>
          </p:txBody>
        </p:sp>
        <p:sp>
          <p:nvSpPr>
            <p:cNvPr id="226" name="Freeform 227"/>
            <p:cNvSpPr>
              <a:spLocks/>
            </p:cNvSpPr>
            <p:nvPr/>
          </p:nvSpPr>
          <p:spPr bwMode="gray">
            <a:xfrm>
              <a:off x="3663" y="1925"/>
              <a:ext cx="226" cy="162"/>
            </a:xfrm>
            <a:custGeom>
              <a:avLst/>
              <a:gdLst/>
              <a:ahLst/>
              <a:cxnLst>
                <a:cxn ang="0">
                  <a:pos x="12" y="56"/>
                </a:cxn>
                <a:cxn ang="0">
                  <a:pos x="24" y="56"/>
                </a:cxn>
                <a:cxn ang="0">
                  <a:pos x="34" y="60"/>
                </a:cxn>
                <a:cxn ang="0">
                  <a:pos x="44" y="48"/>
                </a:cxn>
                <a:cxn ang="0">
                  <a:pos x="56" y="44"/>
                </a:cxn>
                <a:cxn ang="0">
                  <a:pos x="68" y="26"/>
                </a:cxn>
                <a:cxn ang="0">
                  <a:pos x="84" y="20"/>
                </a:cxn>
                <a:cxn ang="0">
                  <a:pos x="96" y="20"/>
                </a:cxn>
                <a:cxn ang="0">
                  <a:pos x="116" y="26"/>
                </a:cxn>
                <a:cxn ang="0">
                  <a:pos x="126" y="30"/>
                </a:cxn>
                <a:cxn ang="0">
                  <a:pos x="146" y="18"/>
                </a:cxn>
                <a:cxn ang="0">
                  <a:pos x="154" y="16"/>
                </a:cxn>
                <a:cxn ang="0">
                  <a:pos x="164" y="0"/>
                </a:cxn>
                <a:cxn ang="0">
                  <a:pos x="172" y="6"/>
                </a:cxn>
                <a:cxn ang="0">
                  <a:pos x="174" y="18"/>
                </a:cxn>
                <a:cxn ang="0">
                  <a:pos x="172" y="26"/>
                </a:cxn>
                <a:cxn ang="0">
                  <a:pos x="172" y="32"/>
                </a:cxn>
                <a:cxn ang="0">
                  <a:pos x="182" y="30"/>
                </a:cxn>
                <a:cxn ang="0">
                  <a:pos x="190" y="26"/>
                </a:cxn>
                <a:cxn ang="0">
                  <a:pos x="198" y="20"/>
                </a:cxn>
                <a:cxn ang="0">
                  <a:pos x="226" y="20"/>
                </a:cxn>
                <a:cxn ang="0">
                  <a:pos x="226" y="28"/>
                </a:cxn>
                <a:cxn ang="0">
                  <a:pos x="214" y="30"/>
                </a:cxn>
                <a:cxn ang="0">
                  <a:pos x="198" y="30"/>
                </a:cxn>
                <a:cxn ang="0">
                  <a:pos x="190" y="30"/>
                </a:cxn>
                <a:cxn ang="0">
                  <a:pos x="186" y="32"/>
                </a:cxn>
                <a:cxn ang="0">
                  <a:pos x="174" y="40"/>
                </a:cxn>
                <a:cxn ang="0">
                  <a:pos x="168" y="46"/>
                </a:cxn>
                <a:cxn ang="0">
                  <a:pos x="172" y="52"/>
                </a:cxn>
                <a:cxn ang="0">
                  <a:pos x="174" y="58"/>
                </a:cxn>
                <a:cxn ang="0">
                  <a:pos x="172" y="68"/>
                </a:cxn>
                <a:cxn ang="0">
                  <a:pos x="168" y="78"/>
                </a:cxn>
                <a:cxn ang="0">
                  <a:pos x="152" y="84"/>
                </a:cxn>
                <a:cxn ang="0">
                  <a:pos x="148" y="96"/>
                </a:cxn>
                <a:cxn ang="0">
                  <a:pos x="142" y="100"/>
                </a:cxn>
                <a:cxn ang="0">
                  <a:pos x="138" y="110"/>
                </a:cxn>
                <a:cxn ang="0">
                  <a:pos x="138" y="124"/>
                </a:cxn>
                <a:cxn ang="0">
                  <a:pos x="114" y="124"/>
                </a:cxn>
                <a:cxn ang="0">
                  <a:pos x="110" y="132"/>
                </a:cxn>
                <a:cxn ang="0">
                  <a:pos x="94" y="132"/>
                </a:cxn>
                <a:cxn ang="0">
                  <a:pos x="90" y="138"/>
                </a:cxn>
                <a:cxn ang="0">
                  <a:pos x="88" y="156"/>
                </a:cxn>
                <a:cxn ang="0">
                  <a:pos x="78" y="158"/>
                </a:cxn>
                <a:cxn ang="0">
                  <a:pos x="42" y="162"/>
                </a:cxn>
                <a:cxn ang="0">
                  <a:pos x="24" y="162"/>
                </a:cxn>
                <a:cxn ang="0">
                  <a:pos x="18" y="156"/>
                </a:cxn>
                <a:cxn ang="0">
                  <a:pos x="8" y="160"/>
                </a:cxn>
                <a:cxn ang="0">
                  <a:pos x="4" y="154"/>
                </a:cxn>
                <a:cxn ang="0">
                  <a:pos x="18" y="140"/>
                </a:cxn>
                <a:cxn ang="0">
                  <a:pos x="20" y="128"/>
                </a:cxn>
                <a:cxn ang="0">
                  <a:pos x="6" y="128"/>
                </a:cxn>
                <a:cxn ang="0">
                  <a:pos x="4" y="114"/>
                </a:cxn>
                <a:cxn ang="0">
                  <a:pos x="0" y="104"/>
                </a:cxn>
                <a:cxn ang="0">
                  <a:pos x="2" y="76"/>
                </a:cxn>
                <a:cxn ang="0">
                  <a:pos x="12" y="56"/>
                </a:cxn>
              </a:cxnLst>
              <a:rect l="0" t="0" r="r" b="b"/>
              <a:pathLst>
                <a:path w="226" h="162">
                  <a:moveTo>
                    <a:pt x="12" y="56"/>
                  </a:moveTo>
                  <a:lnTo>
                    <a:pt x="24" y="56"/>
                  </a:lnTo>
                  <a:lnTo>
                    <a:pt x="34" y="60"/>
                  </a:lnTo>
                  <a:lnTo>
                    <a:pt x="44" y="48"/>
                  </a:lnTo>
                  <a:lnTo>
                    <a:pt x="56" y="44"/>
                  </a:lnTo>
                  <a:lnTo>
                    <a:pt x="68" y="26"/>
                  </a:lnTo>
                  <a:lnTo>
                    <a:pt x="84" y="20"/>
                  </a:lnTo>
                  <a:lnTo>
                    <a:pt x="96" y="20"/>
                  </a:lnTo>
                  <a:lnTo>
                    <a:pt x="116" y="26"/>
                  </a:lnTo>
                  <a:lnTo>
                    <a:pt x="126" y="30"/>
                  </a:lnTo>
                  <a:lnTo>
                    <a:pt x="146" y="18"/>
                  </a:lnTo>
                  <a:lnTo>
                    <a:pt x="154" y="16"/>
                  </a:lnTo>
                  <a:lnTo>
                    <a:pt x="164" y="0"/>
                  </a:lnTo>
                  <a:lnTo>
                    <a:pt x="172" y="6"/>
                  </a:lnTo>
                  <a:lnTo>
                    <a:pt x="174" y="18"/>
                  </a:lnTo>
                  <a:lnTo>
                    <a:pt x="172" y="26"/>
                  </a:lnTo>
                  <a:lnTo>
                    <a:pt x="172" y="32"/>
                  </a:lnTo>
                  <a:lnTo>
                    <a:pt x="182" y="30"/>
                  </a:lnTo>
                  <a:lnTo>
                    <a:pt x="190" y="26"/>
                  </a:lnTo>
                  <a:lnTo>
                    <a:pt x="198" y="20"/>
                  </a:lnTo>
                  <a:lnTo>
                    <a:pt x="226" y="20"/>
                  </a:lnTo>
                  <a:lnTo>
                    <a:pt x="226" y="28"/>
                  </a:lnTo>
                  <a:lnTo>
                    <a:pt x="214" y="30"/>
                  </a:lnTo>
                  <a:lnTo>
                    <a:pt x="198" y="30"/>
                  </a:lnTo>
                  <a:lnTo>
                    <a:pt x="190" y="30"/>
                  </a:lnTo>
                  <a:lnTo>
                    <a:pt x="186" y="32"/>
                  </a:lnTo>
                  <a:lnTo>
                    <a:pt x="174" y="40"/>
                  </a:lnTo>
                  <a:lnTo>
                    <a:pt x="168" y="46"/>
                  </a:lnTo>
                  <a:lnTo>
                    <a:pt x="172" y="52"/>
                  </a:lnTo>
                  <a:lnTo>
                    <a:pt x="174" y="58"/>
                  </a:lnTo>
                  <a:lnTo>
                    <a:pt x="172" y="68"/>
                  </a:lnTo>
                  <a:lnTo>
                    <a:pt x="168" y="78"/>
                  </a:lnTo>
                  <a:lnTo>
                    <a:pt x="152" y="84"/>
                  </a:lnTo>
                  <a:lnTo>
                    <a:pt x="148" y="96"/>
                  </a:lnTo>
                  <a:lnTo>
                    <a:pt x="142" y="100"/>
                  </a:lnTo>
                  <a:lnTo>
                    <a:pt x="138" y="110"/>
                  </a:lnTo>
                  <a:lnTo>
                    <a:pt x="138" y="124"/>
                  </a:lnTo>
                  <a:lnTo>
                    <a:pt x="114" y="124"/>
                  </a:lnTo>
                  <a:lnTo>
                    <a:pt x="110" y="132"/>
                  </a:lnTo>
                  <a:lnTo>
                    <a:pt x="94" y="132"/>
                  </a:lnTo>
                  <a:lnTo>
                    <a:pt x="90" y="138"/>
                  </a:lnTo>
                  <a:lnTo>
                    <a:pt x="88" y="156"/>
                  </a:lnTo>
                  <a:lnTo>
                    <a:pt x="78" y="158"/>
                  </a:lnTo>
                  <a:lnTo>
                    <a:pt x="42" y="162"/>
                  </a:lnTo>
                  <a:lnTo>
                    <a:pt x="24" y="162"/>
                  </a:lnTo>
                  <a:lnTo>
                    <a:pt x="18" y="156"/>
                  </a:lnTo>
                  <a:lnTo>
                    <a:pt x="8" y="160"/>
                  </a:lnTo>
                  <a:lnTo>
                    <a:pt x="4" y="154"/>
                  </a:lnTo>
                  <a:lnTo>
                    <a:pt x="18" y="140"/>
                  </a:lnTo>
                  <a:lnTo>
                    <a:pt x="20" y="128"/>
                  </a:lnTo>
                  <a:lnTo>
                    <a:pt x="6" y="128"/>
                  </a:lnTo>
                  <a:lnTo>
                    <a:pt x="4" y="114"/>
                  </a:lnTo>
                  <a:lnTo>
                    <a:pt x="0" y="104"/>
                  </a:lnTo>
                  <a:lnTo>
                    <a:pt x="2" y="76"/>
                  </a:lnTo>
                  <a:lnTo>
                    <a:pt x="12" y="56"/>
                  </a:lnTo>
                  <a:close/>
                </a:path>
              </a:pathLst>
            </a:custGeom>
            <a:grpFill/>
            <a:ln w="3175">
              <a:solidFill>
                <a:schemeClr val="accent3"/>
              </a:solidFill>
              <a:prstDash val="solid"/>
              <a:round/>
              <a:headEnd/>
              <a:tailEnd/>
            </a:ln>
          </p:spPr>
          <p:txBody>
            <a:bodyPr/>
            <a:lstStyle/>
            <a:p>
              <a:pPr>
                <a:defRPr/>
              </a:pPr>
              <a:endParaRPr lang="en-GB"/>
            </a:p>
          </p:txBody>
        </p:sp>
        <p:sp>
          <p:nvSpPr>
            <p:cNvPr id="227" name="Freeform 228"/>
            <p:cNvSpPr>
              <a:spLocks/>
            </p:cNvSpPr>
            <p:nvPr/>
          </p:nvSpPr>
          <p:spPr bwMode="gray">
            <a:xfrm>
              <a:off x="3671" y="1953"/>
              <a:ext cx="256" cy="232"/>
            </a:xfrm>
            <a:custGeom>
              <a:avLst/>
              <a:gdLst/>
              <a:ahLst/>
              <a:cxnLst>
                <a:cxn ang="0">
                  <a:pos x="8" y="192"/>
                </a:cxn>
                <a:cxn ang="0">
                  <a:pos x="36" y="182"/>
                </a:cxn>
                <a:cxn ang="0">
                  <a:pos x="28" y="174"/>
                </a:cxn>
                <a:cxn ang="0">
                  <a:pos x="16" y="152"/>
                </a:cxn>
                <a:cxn ang="0">
                  <a:pos x="10" y="128"/>
                </a:cxn>
                <a:cxn ang="0">
                  <a:pos x="34" y="134"/>
                </a:cxn>
                <a:cxn ang="0">
                  <a:pos x="70" y="130"/>
                </a:cxn>
                <a:cxn ang="0">
                  <a:pos x="82" y="110"/>
                </a:cxn>
                <a:cxn ang="0">
                  <a:pos x="102" y="104"/>
                </a:cxn>
                <a:cxn ang="0">
                  <a:pos x="130" y="96"/>
                </a:cxn>
                <a:cxn ang="0">
                  <a:pos x="134" y="72"/>
                </a:cxn>
                <a:cxn ang="0">
                  <a:pos x="144" y="56"/>
                </a:cxn>
                <a:cxn ang="0">
                  <a:pos x="166" y="30"/>
                </a:cxn>
                <a:cxn ang="0">
                  <a:pos x="166" y="12"/>
                </a:cxn>
                <a:cxn ang="0">
                  <a:pos x="190" y="2"/>
                </a:cxn>
                <a:cxn ang="0">
                  <a:pos x="218" y="0"/>
                </a:cxn>
                <a:cxn ang="0">
                  <a:pos x="236" y="6"/>
                </a:cxn>
                <a:cxn ang="0">
                  <a:pos x="256" y="24"/>
                </a:cxn>
                <a:cxn ang="0">
                  <a:pos x="250" y="42"/>
                </a:cxn>
                <a:cxn ang="0">
                  <a:pos x="204" y="42"/>
                </a:cxn>
                <a:cxn ang="0">
                  <a:pos x="214" y="78"/>
                </a:cxn>
                <a:cxn ang="0">
                  <a:pos x="216" y="92"/>
                </a:cxn>
                <a:cxn ang="0">
                  <a:pos x="172" y="160"/>
                </a:cxn>
                <a:cxn ang="0">
                  <a:pos x="150" y="160"/>
                </a:cxn>
                <a:cxn ang="0">
                  <a:pos x="132" y="172"/>
                </a:cxn>
                <a:cxn ang="0">
                  <a:pos x="140" y="182"/>
                </a:cxn>
                <a:cxn ang="0">
                  <a:pos x="150" y="202"/>
                </a:cxn>
                <a:cxn ang="0">
                  <a:pos x="156" y="220"/>
                </a:cxn>
                <a:cxn ang="0">
                  <a:pos x="138" y="226"/>
                </a:cxn>
                <a:cxn ang="0">
                  <a:pos x="122" y="220"/>
                </a:cxn>
                <a:cxn ang="0">
                  <a:pos x="104" y="228"/>
                </a:cxn>
                <a:cxn ang="0">
                  <a:pos x="86" y="200"/>
                </a:cxn>
                <a:cxn ang="0">
                  <a:pos x="34" y="210"/>
                </a:cxn>
              </a:cxnLst>
              <a:rect l="0" t="0" r="r" b="b"/>
              <a:pathLst>
                <a:path w="256" h="232">
                  <a:moveTo>
                    <a:pt x="8" y="208"/>
                  </a:moveTo>
                  <a:lnTo>
                    <a:pt x="8" y="192"/>
                  </a:lnTo>
                  <a:lnTo>
                    <a:pt x="22" y="184"/>
                  </a:lnTo>
                  <a:lnTo>
                    <a:pt x="36" y="182"/>
                  </a:lnTo>
                  <a:lnTo>
                    <a:pt x="36" y="174"/>
                  </a:lnTo>
                  <a:lnTo>
                    <a:pt x="28" y="174"/>
                  </a:lnTo>
                  <a:lnTo>
                    <a:pt x="28" y="162"/>
                  </a:lnTo>
                  <a:lnTo>
                    <a:pt x="16" y="152"/>
                  </a:lnTo>
                  <a:lnTo>
                    <a:pt x="0" y="132"/>
                  </a:lnTo>
                  <a:lnTo>
                    <a:pt x="10" y="128"/>
                  </a:lnTo>
                  <a:lnTo>
                    <a:pt x="16" y="134"/>
                  </a:lnTo>
                  <a:lnTo>
                    <a:pt x="34" y="134"/>
                  </a:lnTo>
                  <a:lnTo>
                    <a:pt x="54" y="132"/>
                  </a:lnTo>
                  <a:lnTo>
                    <a:pt x="70" y="130"/>
                  </a:lnTo>
                  <a:lnTo>
                    <a:pt x="80" y="128"/>
                  </a:lnTo>
                  <a:lnTo>
                    <a:pt x="82" y="110"/>
                  </a:lnTo>
                  <a:lnTo>
                    <a:pt x="86" y="104"/>
                  </a:lnTo>
                  <a:lnTo>
                    <a:pt x="102" y="104"/>
                  </a:lnTo>
                  <a:lnTo>
                    <a:pt x="106" y="96"/>
                  </a:lnTo>
                  <a:lnTo>
                    <a:pt x="130" y="96"/>
                  </a:lnTo>
                  <a:lnTo>
                    <a:pt x="130" y="82"/>
                  </a:lnTo>
                  <a:lnTo>
                    <a:pt x="134" y="72"/>
                  </a:lnTo>
                  <a:lnTo>
                    <a:pt x="140" y="68"/>
                  </a:lnTo>
                  <a:lnTo>
                    <a:pt x="144" y="56"/>
                  </a:lnTo>
                  <a:lnTo>
                    <a:pt x="160" y="50"/>
                  </a:lnTo>
                  <a:lnTo>
                    <a:pt x="166" y="30"/>
                  </a:lnTo>
                  <a:lnTo>
                    <a:pt x="160" y="18"/>
                  </a:lnTo>
                  <a:lnTo>
                    <a:pt x="166" y="12"/>
                  </a:lnTo>
                  <a:lnTo>
                    <a:pt x="182" y="2"/>
                  </a:lnTo>
                  <a:lnTo>
                    <a:pt x="190" y="2"/>
                  </a:lnTo>
                  <a:lnTo>
                    <a:pt x="206" y="2"/>
                  </a:lnTo>
                  <a:lnTo>
                    <a:pt x="218" y="0"/>
                  </a:lnTo>
                  <a:lnTo>
                    <a:pt x="224" y="2"/>
                  </a:lnTo>
                  <a:lnTo>
                    <a:pt x="236" y="6"/>
                  </a:lnTo>
                  <a:lnTo>
                    <a:pt x="236" y="16"/>
                  </a:lnTo>
                  <a:lnTo>
                    <a:pt x="256" y="24"/>
                  </a:lnTo>
                  <a:lnTo>
                    <a:pt x="254" y="30"/>
                  </a:lnTo>
                  <a:lnTo>
                    <a:pt x="250" y="42"/>
                  </a:lnTo>
                  <a:lnTo>
                    <a:pt x="234" y="46"/>
                  </a:lnTo>
                  <a:lnTo>
                    <a:pt x="204" y="42"/>
                  </a:lnTo>
                  <a:lnTo>
                    <a:pt x="206" y="72"/>
                  </a:lnTo>
                  <a:lnTo>
                    <a:pt x="214" y="78"/>
                  </a:lnTo>
                  <a:lnTo>
                    <a:pt x="222" y="86"/>
                  </a:lnTo>
                  <a:lnTo>
                    <a:pt x="216" y="92"/>
                  </a:lnTo>
                  <a:lnTo>
                    <a:pt x="214" y="106"/>
                  </a:lnTo>
                  <a:lnTo>
                    <a:pt x="172" y="160"/>
                  </a:lnTo>
                  <a:lnTo>
                    <a:pt x="158" y="164"/>
                  </a:lnTo>
                  <a:lnTo>
                    <a:pt x="150" y="160"/>
                  </a:lnTo>
                  <a:lnTo>
                    <a:pt x="142" y="160"/>
                  </a:lnTo>
                  <a:lnTo>
                    <a:pt x="132" y="172"/>
                  </a:lnTo>
                  <a:lnTo>
                    <a:pt x="132" y="182"/>
                  </a:lnTo>
                  <a:lnTo>
                    <a:pt x="140" y="182"/>
                  </a:lnTo>
                  <a:lnTo>
                    <a:pt x="144" y="196"/>
                  </a:lnTo>
                  <a:lnTo>
                    <a:pt x="150" y="202"/>
                  </a:lnTo>
                  <a:lnTo>
                    <a:pt x="156" y="210"/>
                  </a:lnTo>
                  <a:lnTo>
                    <a:pt x="156" y="220"/>
                  </a:lnTo>
                  <a:lnTo>
                    <a:pt x="142" y="220"/>
                  </a:lnTo>
                  <a:lnTo>
                    <a:pt x="138" y="226"/>
                  </a:lnTo>
                  <a:lnTo>
                    <a:pt x="130" y="220"/>
                  </a:lnTo>
                  <a:lnTo>
                    <a:pt x="122" y="220"/>
                  </a:lnTo>
                  <a:lnTo>
                    <a:pt x="116" y="232"/>
                  </a:lnTo>
                  <a:lnTo>
                    <a:pt x="104" y="228"/>
                  </a:lnTo>
                  <a:lnTo>
                    <a:pt x="86" y="204"/>
                  </a:lnTo>
                  <a:lnTo>
                    <a:pt x="86" y="200"/>
                  </a:lnTo>
                  <a:lnTo>
                    <a:pt x="38" y="204"/>
                  </a:lnTo>
                  <a:lnTo>
                    <a:pt x="34" y="210"/>
                  </a:lnTo>
                  <a:lnTo>
                    <a:pt x="8" y="208"/>
                  </a:lnTo>
                  <a:close/>
                </a:path>
              </a:pathLst>
            </a:custGeom>
            <a:grpFill/>
            <a:ln w="3175">
              <a:solidFill>
                <a:schemeClr val="accent3"/>
              </a:solidFill>
              <a:prstDash val="solid"/>
              <a:round/>
              <a:headEnd/>
              <a:tailEnd/>
            </a:ln>
          </p:spPr>
          <p:txBody>
            <a:bodyPr/>
            <a:lstStyle/>
            <a:p>
              <a:pPr>
                <a:defRPr/>
              </a:pPr>
              <a:endParaRPr lang="en-GB"/>
            </a:p>
          </p:txBody>
        </p:sp>
        <p:sp>
          <p:nvSpPr>
            <p:cNvPr id="228" name="Freeform 229"/>
            <p:cNvSpPr>
              <a:spLocks/>
            </p:cNvSpPr>
            <p:nvPr/>
          </p:nvSpPr>
          <p:spPr bwMode="gray">
            <a:xfrm>
              <a:off x="3255" y="2017"/>
              <a:ext cx="68" cy="76"/>
            </a:xfrm>
            <a:custGeom>
              <a:avLst/>
              <a:gdLst/>
              <a:ahLst/>
              <a:cxnLst>
                <a:cxn ang="0">
                  <a:pos x="66" y="0"/>
                </a:cxn>
                <a:cxn ang="0">
                  <a:pos x="68" y="24"/>
                </a:cxn>
                <a:cxn ang="0">
                  <a:pos x="66" y="30"/>
                </a:cxn>
                <a:cxn ang="0">
                  <a:pos x="38" y="34"/>
                </a:cxn>
                <a:cxn ang="0">
                  <a:pos x="50" y="50"/>
                </a:cxn>
                <a:cxn ang="0">
                  <a:pos x="44" y="56"/>
                </a:cxn>
                <a:cxn ang="0">
                  <a:pos x="42" y="62"/>
                </a:cxn>
                <a:cxn ang="0">
                  <a:pos x="30" y="64"/>
                </a:cxn>
                <a:cxn ang="0">
                  <a:pos x="24" y="72"/>
                </a:cxn>
                <a:cxn ang="0">
                  <a:pos x="20" y="76"/>
                </a:cxn>
                <a:cxn ang="0">
                  <a:pos x="0" y="70"/>
                </a:cxn>
                <a:cxn ang="0">
                  <a:pos x="6" y="58"/>
                </a:cxn>
                <a:cxn ang="0">
                  <a:pos x="8" y="48"/>
                </a:cxn>
                <a:cxn ang="0">
                  <a:pos x="8" y="36"/>
                </a:cxn>
                <a:cxn ang="0">
                  <a:pos x="10" y="28"/>
                </a:cxn>
                <a:cxn ang="0">
                  <a:pos x="10" y="20"/>
                </a:cxn>
                <a:cxn ang="0">
                  <a:pos x="12" y="14"/>
                </a:cxn>
                <a:cxn ang="0">
                  <a:pos x="16" y="16"/>
                </a:cxn>
                <a:cxn ang="0">
                  <a:pos x="20" y="16"/>
                </a:cxn>
                <a:cxn ang="0">
                  <a:pos x="28" y="20"/>
                </a:cxn>
                <a:cxn ang="0">
                  <a:pos x="36" y="18"/>
                </a:cxn>
                <a:cxn ang="0">
                  <a:pos x="66" y="0"/>
                </a:cxn>
              </a:cxnLst>
              <a:rect l="0" t="0" r="r" b="b"/>
              <a:pathLst>
                <a:path w="68" h="76">
                  <a:moveTo>
                    <a:pt x="66" y="0"/>
                  </a:moveTo>
                  <a:lnTo>
                    <a:pt x="68" y="24"/>
                  </a:lnTo>
                  <a:lnTo>
                    <a:pt x="66" y="30"/>
                  </a:lnTo>
                  <a:lnTo>
                    <a:pt x="38" y="34"/>
                  </a:lnTo>
                  <a:lnTo>
                    <a:pt x="50" y="50"/>
                  </a:lnTo>
                  <a:lnTo>
                    <a:pt x="44" y="56"/>
                  </a:lnTo>
                  <a:lnTo>
                    <a:pt x="42" y="62"/>
                  </a:lnTo>
                  <a:lnTo>
                    <a:pt x="30" y="64"/>
                  </a:lnTo>
                  <a:lnTo>
                    <a:pt x="24" y="72"/>
                  </a:lnTo>
                  <a:lnTo>
                    <a:pt x="20" y="76"/>
                  </a:lnTo>
                  <a:lnTo>
                    <a:pt x="0" y="70"/>
                  </a:lnTo>
                  <a:lnTo>
                    <a:pt x="6" y="58"/>
                  </a:lnTo>
                  <a:lnTo>
                    <a:pt x="8" y="48"/>
                  </a:lnTo>
                  <a:lnTo>
                    <a:pt x="8" y="36"/>
                  </a:lnTo>
                  <a:lnTo>
                    <a:pt x="10" y="28"/>
                  </a:lnTo>
                  <a:lnTo>
                    <a:pt x="10" y="20"/>
                  </a:lnTo>
                  <a:lnTo>
                    <a:pt x="12" y="14"/>
                  </a:lnTo>
                  <a:lnTo>
                    <a:pt x="16" y="16"/>
                  </a:lnTo>
                  <a:lnTo>
                    <a:pt x="20" y="16"/>
                  </a:lnTo>
                  <a:lnTo>
                    <a:pt x="28" y="20"/>
                  </a:lnTo>
                  <a:lnTo>
                    <a:pt x="36" y="18"/>
                  </a:lnTo>
                  <a:lnTo>
                    <a:pt x="66" y="0"/>
                  </a:lnTo>
                  <a:close/>
                </a:path>
              </a:pathLst>
            </a:custGeom>
            <a:grpFill/>
            <a:ln w="3175">
              <a:solidFill>
                <a:schemeClr val="accent3"/>
              </a:solidFill>
              <a:prstDash val="solid"/>
              <a:round/>
              <a:headEnd/>
              <a:tailEnd/>
            </a:ln>
          </p:spPr>
          <p:txBody>
            <a:bodyPr/>
            <a:lstStyle/>
            <a:p>
              <a:pPr>
                <a:defRPr/>
              </a:pPr>
              <a:endParaRPr lang="en-GB"/>
            </a:p>
          </p:txBody>
        </p:sp>
        <p:sp>
          <p:nvSpPr>
            <p:cNvPr id="229" name="Freeform 230"/>
            <p:cNvSpPr>
              <a:spLocks/>
            </p:cNvSpPr>
            <p:nvPr/>
          </p:nvSpPr>
          <p:spPr bwMode="gray">
            <a:xfrm>
              <a:off x="3253" y="2041"/>
              <a:ext cx="330" cy="268"/>
            </a:xfrm>
            <a:custGeom>
              <a:avLst/>
              <a:gdLst/>
              <a:ahLst/>
              <a:cxnLst>
                <a:cxn ang="0">
                  <a:pos x="0" y="68"/>
                </a:cxn>
                <a:cxn ang="0">
                  <a:pos x="4" y="46"/>
                </a:cxn>
                <a:cxn ang="0">
                  <a:pos x="22" y="52"/>
                </a:cxn>
                <a:cxn ang="0">
                  <a:pos x="26" y="48"/>
                </a:cxn>
                <a:cxn ang="0">
                  <a:pos x="32" y="40"/>
                </a:cxn>
                <a:cxn ang="0">
                  <a:pos x="44" y="38"/>
                </a:cxn>
                <a:cxn ang="0">
                  <a:pos x="46" y="32"/>
                </a:cxn>
                <a:cxn ang="0">
                  <a:pos x="52" y="26"/>
                </a:cxn>
                <a:cxn ang="0">
                  <a:pos x="40" y="10"/>
                </a:cxn>
                <a:cxn ang="0">
                  <a:pos x="68" y="6"/>
                </a:cxn>
                <a:cxn ang="0">
                  <a:pos x="70" y="0"/>
                </a:cxn>
                <a:cxn ang="0">
                  <a:pos x="90" y="4"/>
                </a:cxn>
                <a:cxn ang="0">
                  <a:pos x="126" y="24"/>
                </a:cxn>
                <a:cxn ang="0">
                  <a:pos x="134" y="36"/>
                </a:cxn>
                <a:cxn ang="0">
                  <a:pos x="136" y="40"/>
                </a:cxn>
                <a:cxn ang="0">
                  <a:pos x="144" y="42"/>
                </a:cxn>
                <a:cxn ang="0">
                  <a:pos x="158" y="52"/>
                </a:cxn>
                <a:cxn ang="0">
                  <a:pos x="174" y="52"/>
                </a:cxn>
                <a:cxn ang="0">
                  <a:pos x="190" y="52"/>
                </a:cxn>
                <a:cxn ang="0">
                  <a:pos x="200" y="54"/>
                </a:cxn>
                <a:cxn ang="0">
                  <a:pos x="208" y="62"/>
                </a:cxn>
                <a:cxn ang="0">
                  <a:pos x="216" y="62"/>
                </a:cxn>
                <a:cxn ang="0">
                  <a:pos x="226" y="82"/>
                </a:cxn>
                <a:cxn ang="0">
                  <a:pos x="234" y="88"/>
                </a:cxn>
                <a:cxn ang="0">
                  <a:pos x="242" y="96"/>
                </a:cxn>
                <a:cxn ang="0">
                  <a:pos x="244" y="110"/>
                </a:cxn>
                <a:cxn ang="0">
                  <a:pos x="248" y="118"/>
                </a:cxn>
                <a:cxn ang="0">
                  <a:pos x="256" y="128"/>
                </a:cxn>
                <a:cxn ang="0">
                  <a:pos x="260" y="132"/>
                </a:cxn>
                <a:cxn ang="0">
                  <a:pos x="282" y="158"/>
                </a:cxn>
                <a:cxn ang="0">
                  <a:pos x="290" y="160"/>
                </a:cxn>
                <a:cxn ang="0">
                  <a:pos x="302" y="164"/>
                </a:cxn>
                <a:cxn ang="0">
                  <a:pos x="308" y="166"/>
                </a:cxn>
                <a:cxn ang="0">
                  <a:pos x="326" y="164"/>
                </a:cxn>
                <a:cxn ang="0">
                  <a:pos x="330" y="172"/>
                </a:cxn>
                <a:cxn ang="0">
                  <a:pos x="330" y="186"/>
                </a:cxn>
                <a:cxn ang="0">
                  <a:pos x="322" y="204"/>
                </a:cxn>
                <a:cxn ang="0">
                  <a:pos x="306" y="208"/>
                </a:cxn>
                <a:cxn ang="0">
                  <a:pos x="290" y="216"/>
                </a:cxn>
                <a:cxn ang="0">
                  <a:pos x="274" y="226"/>
                </a:cxn>
                <a:cxn ang="0">
                  <a:pos x="258" y="224"/>
                </a:cxn>
                <a:cxn ang="0">
                  <a:pos x="226" y="230"/>
                </a:cxn>
                <a:cxn ang="0">
                  <a:pos x="200" y="254"/>
                </a:cxn>
                <a:cxn ang="0">
                  <a:pos x="170" y="248"/>
                </a:cxn>
                <a:cxn ang="0">
                  <a:pos x="136" y="250"/>
                </a:cxn>
                <a:cxn ang="0">
                  <a:pos x="128" y="268"/>
                </a:cxn>
                <a:cxn ang="0">
                  <a:pos x="120" y="250"/>
                </a:cxn>
                <a:cxn ang="0">
                  <a:pos x="106" y="232"/>
                </a:cxn>
                <a:cxn ang="0">
                  <a:pos x="96" y="212"/>
                </a:cxn>
                <a:cxn ang="0">
                  <a:pos x="88" y="202"/>
                </a:cxn>
                <a:cxn ang="0">
                  <a:pos x="76" y="200"/>
                </a:cxn>
                <a:cxn ang="0">
                  <a:pos x="68" y="184"/>
                </a:cxn>
                <a:cxn ang="0">
                  <a:pos x="68" y="160"/>
                </a:cxn>
                <a:cxn ang="0">
                  <a:pos x="56" y="142"/>
                </a:cxn>
                <a:cxn ang="0">
                  <a:pos x="42" y="136"/>
                </a:cxn>
                <a:cxn ang="0">
                  <a:pos x="38" y="126"/>
                </a:cxn>
                <a:cxn ang="0">
                  <a:pos x="38" y="114"/>
                </a:cxn>
                <a:cxn ang="0">
                  <a:pos x="18" y="90"/>
                </a:cxn>
                <a:cxn ang="0">
                  <a:pos x="8" y="70"/>
                </a:cxn>
                <a:cxn ang="0">
                  <a:pos x="0" y="68"/>
                </a:cxn>
              </a:cxnLst>
              <a:rect l="0" t="0" r="r" b="b"/>
              <a:pathLst>
                <a:path w="330" h="268">
                  <a:moveTo>
                    <a:pt x="0" y="68"/>
                  </a:moveTo>
                  <a:lnTo>
                    <a:pt x="4" y="46"/>
                  </a:lnTo>
                  <a:lnTo>
                    <a:pt x="22" y="52"/>
                  </a:lnTo>
                  <a:lnTo>
                    <a:pt x="26" y="48"/>
                  </a:lnTo>
                  <a:lnTo>
                    <a:pt x="32" y="40"/>
                  </a:lnTo>
                  <a:lnTo>
                    <a:pt x="44" y="38"/>
                  </a:lnTo>
                  <a:lnTo>
                    <a:pt x="46" y="32"/>
                  </a:lnTo>
                  <a:lnTo>
                    <a:pt x="52" y="26"/>
                  </a:lnTo>
                  <a:lnTo>
                    <a:pt x="40" y="10"/>
                  </a:lnTo>
                  <a:lnTo>
                    <a:pt x="68" y="6"/>
                  </a:lnTo>
                  <a:lnTo>
                    <a:pt x="70" y="0"/>
                  </a:lnTo>
                  <a:lnTo>
                    <a:pt x="90" y="4"/>
                  </a:lnTo>
                  <a:lnTo>
                    <a:pt x="126" y="24"/>
                  </a:lnTo>
                  <a:lnTo>
                    <a:pt x="134" y="36"/>
                  </a:lnTo>
                  <a:lnTo>
                    <a:pt x="136" y="40"/>
                  </a:lnTo>
                  <a:lnTo>
                    <a:pt x="144" y="42"/>
                  </a:lnTo>
                  <a:lnTo>
                    <a:pt x="158" y="52"/>
                  </a:lnTo>
                  <a:lnTo>
                    <a:pt x="174" y="52"/>
                  </a:lnTo>
                  <a:lnTo>
                    <a:pt x="190" y="52"/>
                  </a:lnTo>
                  <a:lnTo>
                    <a:pt x="200" y="54"/>
                  </a:lnTo>
                  <a:lnTo>
                    <a:pt x="208" y="62"/>
                  </a:lnTo>
                  <a:lnTo>
                    <a:pt x="216" y="62"/>
                  </a:lnTo>
                  <a:lnTo>
                    <a:pt x="226" y="82"/>
                  </a:lnTo>
                  <a:lnTo>
                    <a:pt x="234" y="88"/>
                  </a:lnTo>
                  <a:lnTo>
                    <a:pt x="242" y="96"/>
                  </a:lnTo>
                  <a:lnTo>
                    <a:pt x="244" y="110"/>
                  </a:lnTo>
                  <a:lnTo>
                    <a:pt x="248" y="118"/>
                  </a:lnTo>
                  <a:lnTo>
                    <a:pt x="256" y="128"/>
                  </a:lnTo>
                  <a:lnTo>
                    <a:pt x="260" y="132"/>
                  </a:lnTo>
                  <a:lnTo>
                    <a:pt x="282" y="158"/>
                  </a:lnTo>
                  <a:lnTo>
                    <a:pt x="290" y="160"/>
                  </a:lnTo>
                  <a:lnTo>
                    <a:pt x="302" y="164"/>
                  </a:lnTo>
                  <a:lnTo>
                    <a:pt x="308" y="166"/>
                  </a:lnTo>
                  <a:lnTo>
                    <a:pt x="326" y="164"/>
                  </a:lnTo>
                  <a:lnTo>
                    <a:pt x="330" y="172"/>
                  </a:lnTo>
                  <a:lnTo>
                    <a:pt x="330" y="186"/>
                  </a:lnTo>
                  <a:lnTo>
                    <a:pt x="322" y="204"/>
                  </a:lnTo>
                  <a:lnTo>
                    <a:pt x="306" y="208"/>
                  </a:lnTo>
                  <a:lnTo>
                    <a:pt x="290" y="216"/>
                  </a:lnTo>
                  <a:lnTo>
                    <a:pt x="274" y="226"/>
                  </a:lnTo>
                  <a:lnTo>
                    <a:pt x="258" y="224"/>
                  </a:lnTo>
                  <a:lnTo>
                    <a:pt x="226" y="230"/>
                  </a:lnTo>
                  <a:lnTo>
                    <a:pt x="200" y="254"/>
                  </a:lnTo>
                  <a:lnTo>
                    <a:pt x="170" y="248"/>
                  </a:lnTo>
                  <a:lnTo>
                    <a:pt x="136" y="250"/>
                  </a:lnTo>
                  <a:lnTo>
                    <a:pt x="128" y="268"/>
                  </a:lnTo>
                  <a:lnTo>
                    <a:pt x="120" y="250"/>
                  </a:lnTo>
                  <a:lnTo>
                    <a:pt x="106" y="232"/>
                  </a:lnTo>
                  <a:lnTo>
                    <a:pt x="96" y="212"/>
                  </a:lnTo>
                  <a:lnTo>
                    <a:pt x="88" y="202"/>
                  </a:lnTo>
                  <a:lnTo>
                    <a:pt x="76" y="200"/>
                  </a:lnTo>
                  <a:lnTo>
                    <a:pt x="68" y="184"/>
                  </a:lnTo>
                  <a:lnTo>
                    <a:pt x="68" y="160"/>
                  </a:lnTo>
                  <a:lnTo>
                    <a:pt x="56" y="142"/>
                  </a:lnTo>
                  <a:lnTo>
                    <a:pt x="42" y="136"/>
                  </a:lnTo>
                  <a:lnTo>
                    <a:pt x="38" y="126"/>
                  </a:lnTo>
                  <a:lnTo>
                    <a:pt x="38" y="114"/>
                  </a:lnTo>
                  <a:lnTo>
                    <a:pt x="18" y="90"/>
                  </a:lnTo>
                  <a:lnTo>
                    <a:pt x="8" y="70"/>
                  </a:lnTo>
                  <a:lnTo>
                    <a:pt x="0" y="68"/>
                  </a:lnTo>
                  <a:close/>
                </a:path>
              </a:pathLst>
            </a:custGeom>
            <a:grpFill/>
            <a:ln w="3175">
              <a:solidFill>
                <a:schemeClr val="accent3"/>
              </a:solidFill>
              <a:prstDash val="solid"/>
              <a:round/>
              <a:headEnd/>
              <a:tailEnd/>
            </a:ln>
          </p:spPr>
          <p:txBody>
            <a:bodyPr/>
            <a:lstStyle/>
            <a:p>
              <a:pPr>
                <a:defRPr/>
              </a:pPr>
              <a:endParaRPr lang="en-GB"/>
            </a:p>
          </p:txBody>
        </p:sp>
        <p:sp>
          <p:nvSpPr>
            <p:cNvPr id="230" name="Freeform 231"/>
            <p:cNvSpPr>
              <a:spLocks/>
            </p:cNvSpPr>
            <p:nvPr/>
          </p:nvSpPr>
          <p:spPr bwMode="gray">
            <a:xfrm>
              <a:off x="3257" y="2037"/>
              <a:ext cx="8" cy="16"/>
            </a:xfrm>
            <a:custGeom>
              <a:avLst/>
              <a:gdLst/>
              <a:ahLst/>
              <a:cxnLst>
                <a:cxn ang="0">
                  <a:pos x="8" y="0"/>
                </a:cxn>
                <a:cxn ang="0">
                  <a:pos x="2" y="0"/>
                </a:cxn>
                <a:cxn ang="0">
                  <a:pos x="0" y="4"/>
                </a:cxn>
                <a:cxn ang="0">
                  <a:pos x="0" y="10"/>
                </a:cxn>
                <a:cxn ang="0">
                  <a:pos x="2" y="16"/>
                </a:cxn>
                <a:cxn ang="0">
                  <a:pos x="6" y="16"/>
                </a:cxn>
                <a:cxn ang="0">
                  <a:pos x="8" y="8"/>
                </a:cxn>
                <a:cxn ang="0">
                  <a:pos x="8" y="2"/>
                </a:cxn>
                <a:cxn ang="0">
                  <a:pos x="8" y="0"/>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grpFill/>
            <a:ln w="3175">
              <a:solidFill>
                <a:schemeClr val="accent3"/>
              </a:solidFill>
              <a:prstDash val="solid"/>
              <a:round/>
              <a:headEnd/>
              <a:tailEnd/>
            </a:ln>
          </p:spPr>
          <p:txBody>
            <a:bodyPr/>
            <a:lstStyle/>
            <a:p>
              <a:pPr>
                <a:defRPr/>
              </a:pPr>
              <a:endParaRPr lang="en-GB"/>
            </a:p>
          </p:txBody>
        </p:sp>
        <p:sp>
          <p:nvSpPr>
            <p:cNvPr id="231" name="Freeform 232"/>
            <p:cNvSpPr>
              <a:spLocks/>
            </p:cNvSpPr>
            <p:nvPr/>
          </p:nvSpPr>
          <p:spPr bwMode="gray">
            <a:xfrm>
              <a:off x="3509" y="2147"/>
              <a:ext cx="10" cy="26"/>
            </a:xfrm>
            <a:custGeom>
              <a:avLst/>
              <a:gdLst/>
              <a:ahLst/>
              <a:cxnLst>
                <a:cxn ang="0">
                  <a:pos x="0" y="22"/>
                </a:cxn>
                <a:cxn ang="0">
                  <a:pos x="0" y="10"/>
                </a:cxn>
                <a:cxn ang="0">
                  <a:pos x="4" y="0"/>
                </a:cxn>
                <a:cxn ang="0">
                  <a:pos x="8" y="0"/>
                </a:cxn>
                <a:cxn ang="0">
                  <a:pos x="10" y="8"/>
                </a:cxn>
                <a:cxn ang="0">
                  <a:pos x="10" y="14"/>
                </a:cxn>
                <a:cxn ang="0">
                  <a:pos x="8" y="22"/>
                </a:cxn>
                <a:cxn ang="0">
                  <a:pos x="4" y="26"/>
                </a:cxn>
                <a:cxn ang="0">
                  <a:pos x="0" y="22"/>
                </a:cxn>
              </a:cxnLst>
              <a:rect l="0" t="0" r="r" b="b"/>
              <a:pathLst>
                <a:path w="10" h="26">
                  <a:moveTo>
                    <a:pt x="0" y="22"/>
                  </a:moveTo>
                  <a:lnTo>
                    <a:pt x="0" y="10"/>
                  </a:lnTo>
                  <a:lnTo>
                    <a:pt x="4" y="0"/>
                  </a:lnTo>
                  <a:lnTo>
                    <a:pt x="8" y="0"/>
                  </a:lnTo>
                  <a:lnTo>
                    <a:pt x="10" y="8"/>
                  </a:lnTo>
                  <a:lnTo>
                    <a:pt x="10" y="14"/>
                  </a:lnTo>
                  <a:lnTo>
                    <a:pt x="8" y="22"/>
                  </a:lnTo>
                  <a:lnTo>
                    <a:pt x="4" y="26"/>
                  </a:lnTo>
                  <a:lnTo>
                    <a:pt x="0" y="22"/>
                  </a:lnTo>
                  <a:close/>
                </a:path>
              </a:pathLst>
            </a:custGeom>
            <a:grpFill/>
            <a:ln w="3175">
              <a:solidFill>
                <a:schemeClr val="accent3"/>
              </a:solidFill>
              <a:prstDash val="solid"/>
              <a:round/>
              <a:headEnd/>
              <a:tailEnd/>
            </a:ln>
          </p:spPr>
          <p:txBody>
            <a:bodyPr/>
            <a:lstStyle/>
            <a:p>
              <a:pPr>
                <a:defRPr/>
              </a:pPr>
              <a:endParaRPr lang="en-GB"/>
            </a:p>
          </p:txBody>
        </p:sp>
        <p:sp>
          <p:nvSpPr>
            <p:cNvPr id="232" name="Freeform 233"/>
            <p:cNvSpPr>
              <a:spLocks/>
            </p:cNvSpPr>
            <p:nvPr/>
          </p:nvSpPr>
          <p:spPr bwMode="gray">
            <a:xfrm>
              <a:off x="3501" y="2139"/>
              <a:ext cx="8" cy="12"/>
            </a:xfrm>
            <a:custGeom>
              <a:avLst/>
              <a:gdLst/>
              <a:ahLst/>
              <a:cxnLst>
                <a:cxn ang="0">
                  <a:pos x="0" y="0"/>
                </a:cxn>
                <a:cxn ang="0">
                  <a:pos x="8" y="2"/>
                </a:cxn>
                <a:cxn ang="0">
                  <a:pos x="4" y="12"/>
                </a:cxn>
                <a:cxn ang="0">
                  <a:pos x="0" y="0"/>
                </a:cxn>
              </a:cxnLst>
              <a:rect l="0" t="0" r="r" b="b"/>
              <a:pathLst>
                <a:path w="8" h="12">
                  <a:moveTo>
                    <a:pt x="0" y="0"/>
                  </a:moveTo>
                  <a:lnTo>
                    <a:pt x="8" y="2"/>
                  </a:lnTo>
                  <a:lnTo>
                    <a:pt x="4" y="12"/>
                  </a:lnTo>
                  <a:lnTo>
                    <a:pt x="0" y="0"/>
                  </a:lnTo>
                  <a:close/>
                </a:path>
              </a:pathLst>
            </a:custGeom>
            <a:grpFill/>
            <a:ln w="3175">
              <a:solidFill>
                <a:schemeClr val="accent3"/>
              </a:solidFill>
              <a:prstDash val="solid"/>
              <a:round/>
              <a:headEnd/>
              <a:tailEnd/>
            </a:ln>
          </p:spPr>
          <p:txBody>
            <a:bodyPr/>
            <a:lstStyle/>
            <a:p>
              <a:pPr>
                <a:defRPr/>
              </a:pPr>
              <a:endParaRPr lang="en-GB"/>
            </a:p>
          </p:txBody>
        </p:sp>
      </p:grpSp>
      <p:grpSp>
        <p:nvGrpSpPr>
          <p:cNvPr id="96" name="Group 290"/>
          <p:cNvGrpSpPr>
            <a:grpSpLocks/>
          </p:cNvGrpSpPr>
          <p:nvPr userDrawn="1"/>
        </p:nvGrpSpPr>
        <p:grpSpPr bwMode="gray">
          <a:xfrm>
            <a:off x="7297861" y="3295662"/>
            <a:ext cx="2610398" cy="2700238"/>
            <a:chOff x="3787" y="1627"/>
            <a:chExt cx="1746" cy="1740"/>
          </a:xfrm>
          <a:solidFill>
            <a:schemeClr val="accent3"/>
          </a:solidFill>
        </p:grpSpPr>
        <p:sp>
          <p:nvSpPr>
            <p:cNvPr id="234" name="Freeform 234"/>
            <p:cNvSpPr>
              <a:spLocks/>
            </p:cNvSpPr>
            <p:nvPr/>
          </p:nvSpPr>
          <p:spPr bwMode="gray">
            <a:xfrm>
              <a:off x="4327" y="2335"/>
              <a:ext cx="80" cy="68"/>
            </a:xfrm>
            <a:custGeom>
              <a:avLst/>
              <a:gdLst/>
              <a:ahLst/>
              <a:cxnLst>
                <a:cxn ang="0">
                  <a:pos x="40" y="66"/>
                </a:cxn>
                <a:cxn ang="0">
                  <a:pos x="34" y="66"/>
                </a:cxn>
                <a:cxn ang="0">
                  <a:pos x="32" y="68"/>
                </a:cxn>
                <a:cxn ang="0">
                  <a:pos x="18" y="64"/>
                </a:cxn>
                <a:cxn ang="0">
                  <a:pos x="12" y="54"/>
                </a:cxn>
                <a:cxn ang="0">
                  <a:pos x="8" y="44"/>
                </a:cxn>
                <a:cxn ang="0">
                  <a:pos x="0" y="24"/>
                </a:cxn>
                <a:cxn ang="0">
                  <a:pos x="0" y="18"/>
                </a:cxn>
                <a:cxn ang="0">
                  <a:pos x="8" y="4"/>
                </a:cxn>
                <a:cxn ang="0">
                  <a:pos x="48" y="2"/>
                </a:cxn>
                <a:cxn ang="0">
                  <a:pos x="48" y="8"/>
                </a:cxn>
                <a:cxn ang="0">
                  <a:pos x="58" y="8"/>
                </a:cxn>
                <a:cxn ang="0">
                  <a:pos x="62" y="0"/>
                </a:cxn>
                <a:cxn ang="0">
                  <a:pos x="66" y="2"/>
                </a:cxn>
                <a:cxn ang="0">
                  <a:pos x="68" y="6"/>
                </a:cxn>
                <a:cxn ang="0">
                  <a:pos x="80" y="6"/>
                </a:cxn>
                <a:cxn ang="0">
                  <a:pos x="80" y="16"/>
                </a:cxn>
                <a:cxn ang="0">
                  <a:pos x="76" y="26"/>
                </a:cxn>
                <a:cxn ang="0">
                  <a:pos x="70" y="38"/>
                </a:cxn>
                <a:cxn ang="0">
                  <a:pos x="64" y="46"/>
                </a:cxn>
                <a:cxn ang="0">
                  <a:pos x="54" y="50"/>
                </a:cxn>
                <a:cxn ang="0">
                  <a:pos x="54" y="58"/>
                </a:cxn>
                <a:cxn ang="0">
                  <a:pos x="44" y="62"/>
                </a:cxn>
                <a:cxn ang="0">
                  <a:pos x="40" y="66"/>
                </a:cxn>
              </a:cxnLst>
              <a:rect l="0" t="0" r="r" b="b"/>
              <a:pathLst>
                <a:path w="80" h="68">
                  <a:moveTo>
                    <a:pt x="40" y="66"/>
                  </a:moveTo>
                  <a:lnTo>
                    <a:pt x="34" y="66"/>
                  </a:lnTo>
                  <a:lnTo>
                    <a:pt x="32" y="68"/>
                  </a:lnTo>
                  <a:lnTo>
                    <a:pt x="18" y="64"/>
                  </a:lnTo>
                  <a:lnTo>
                    <a:pt x="12" y="54"/>
                  </a:lnTo>
                  <a:lnTo>
                    <a:pt x="8" y="44"/>
                  </a:lnTo>
                  <a:lnTo>
                    <a:pt x="0" y="24"/>
                  </a:lnTo>
                  <a:lnTo>
                    <a:pt x="0" y="18"/>
                  </a:lnTo>
                  <a:lnTo>
                    <a:pt x="8" y="4"/>
                  </a:lnTo>
                  <a:lnTo>
                    <a:pt x="48" y="2"/>
                  </a:lnTo>
                  <a:lnTo>
                    <a:pt x="48" y="8"/>
                  </a:lnTo>
                  <a:lnTo>
                    <a:pt x="58" y="8"/>
                  </a:lnTo>
                  <a:lnTo>
                    <a:pt x="62" y="0"/>
                  </a:lnTo>
                  <a:lnTo>
                    <a:pt x="66" y="2"/>
                  </a:lnTo>
                  <a:lnTo>
                    <a:pt x="68" y="6"/>
                  </a:lnTo>
                  <a:lnTo>
                    <a:pt x="80" y="6"/>
                  </a:lnTo>
                  <a:lnTo>
                    <a:pt x="80" y="16"/>
                  </a:lnTo>
                  <a:lnTo>
                    <a:pt x="76" y="26"/>
                  </a:lnTo>
                  <a:lnTo>
                    <a:pt x="70" y="38"/>
                  </a:lnTo>
                  <a:lnTo>
                    <a:pt x="64" y="46"/>
                  </a:lnTo>
                  <a:lnTo>
                    <a:pt x="54" y="50"/>
                  </a:lnTo>
                  <a:lnTo>
                    <a:pt x="54" y="58"/>
                  </a:lnTo>
                  <a:lnTo>
                    <a:pt x="44" y="62"/>
                  </a:lnTo>
                  <a:lnTo>
                    <a:pt x="40" y="66"/>
                  </a:lnTo>
                  <a:close/>
                </a:path>
              </a:pathLst>
            </a:custGeom>
            <a:grpFill/>
            <a:ln w="3175">
              <a:solidFill>
                <a:schemeClr val="accent3"/>
              </a:solidFill>
              <a:prstDash val="solid"/>
              <a:round/>
              <a:headEnd/>
              <a:tailEnd/>
            </a:ln>
          </p:spPr>
          <p:txBody>
            <a:bodyPr/>
            <a:lstStyle/>
            <a:p>
              <a:pPr>
                <a:defRPr/>
              </a:pPr>
              <a:endParaRPr lang="en-GB"/>
            </a:p>
          </p:txBody>
        </p:sp>
        <p:sp>
          <p:nvSpPr>
            <p:cNvPr id="235" name="Freeform 235"/>
            <p:cNvSpPr>
              <a:spLocks/>
            </p:cNvSpPr>
            <p:nvPr/>
          </p:nvSpPr>
          <p:spPr bwMode="gray">
            <a:xfrm>
              <a:off x="4325" y="2197"/>
              <a:ext cx="112" cy="234"/>
            </a:xfrm>
            <a:custGeom>
              <a:avLst/>
              <a:gdLst/>
              <a:ahLst/>
              <a:cxnLst>
                <a:cxn ang="0">
                  <a:pos x="42" y="204"/>
                </a:cxn>
                <a:cxn ang="0">
                  <a:pos x="44" y="206"/>
                </a:cxn>
                <a:cxn ang="0">
                  <a:pos x="44" y="208"/>
                </a:cxn>
                <a:cxn ang="0">
                  <a:pos x="44" y="214"/>
                </a:cxn>
                <a:cxn ang="0">
                  <a:pos x="42" y="214"/>
                </a:cxn>
                <a:cxn ang="0">
                  <a:pos x="40" y="234"/>
                </a:cxn>
                <a:cxn ang="0">
                  <a:pos x="52" y="226"/>
                </a:cxn>
                <a:cxn ang="0">
                  <a:pos x="66" y="218"/>
                </a:cxn>
                <a:cxn ang="0">
                  <a:pos x="66" y="210"/>
                </a:cxn>
                <a:cxn ang="0">
                  <a:pos x="70" y="204"/>
                </a:cxn>
                <a:cxn ang="0">
                  <a:pos x="82" y="206"/>
                </a:cxn>
                <a:cxn ang="0">
                  <a:pos x="94" y="202"/>
                </a:cxn>
                <a:cxn ang="0">
                  <a:pos x="108" y="190"/>
                </a:cxn>
                <a:cxn ang="0">
                  <a:pos x="112" y="172"/>
                </a:cxn>
                <a:cxn ang="0">
                  <a:pos x="108" y="152"/>
                </a:cxn>
                <a:cxn ang="0">
                  <a:pos x="104" y="138"/>
                </a:cxn>
                <a:cxn ang="0">
                  <a:pos x="100" y="122"/>
                </a:cxn>
                <a:cxn ang="0">
                  <a:pos x="60" y="78"/>
                </a:cxn>
                <a:cxn ang="0">
                  <a:pos x="54" y="70"/>
                </a:cxn>
                <a:cxn ang="0">
                  <a:pos x="62" y="50"/>
                </a:cxn>
                <a:cxn ang="0">
                  <a:pos x="74" y="34"/>
                </a:cxn>
                <a:cxn ang="0">
                  <a:pos x="82" y="32"/>
                </a:cxn>
                <a:cxn ang="0">
                  <a:pos x="80" y="24"/>
                </a:cxn>
                <a:cxn ang="0">
                  <a:pos x="70" y="20"/>
                </a:cxn>
                <a:cxn ang="0">
                  <a:pos x="68" y="6"/>
                </a:cxn>
                <a:cxn ang="0">
                  <a:pos x="58" y="4"/>
                </a:cxn>
                <a:cxn ang="0">
                  <a:pos x="50" y="0"/>
                </a:cxn>
                <a:cxn ang="0">
                  <a:pos x="44" y="0"/>
                </a:cxn>
                <a:cxn ang="0">
                  <a:pos x="34" y="6"/>
                </a:cxn>
                <a:cxn ang="0">
                  <a:pos x="2" y="8"/>
                </a:cxn>
                <a:cxn ang="0">
                  <a:pos x="0" y="14"/>
                </a:cxn>
                <a:cxn ang="0">
                  <a:pos x="10" y="24"/>
                </a:cxn>
                <a:cxn ang="0">
                  <a:pos x="12" y="38"/>
                </a:cxn>
                <a:cxn ang="0">
                  <a:pos x="34" y="36"/>
                </a:cxn>
                <a:cxn ang="0">
                  <a:pos x="40" y="46"/>
                </a:cxn>
                <a:cxn ang="0">
                  <a:pos x="42" y="56"/>
                </a:cxn>
                <a:cxn ang="0">
                  <a:pos x="28" y="56"/>
                </a:cxn>
                <a:cxn ang="0">
                  <a:pos x="26" y="66"/>
                </a:cxn>
                <a:cxn ang="0">
                  <a:pos x="34" y="70"/>
                </a:cxn>
                <a:cxn ang="0">
                  <a:pos x="62" y="96"/>
                </a:cxn>
                <a:cxn ang="0">
                  <a:pos x="80" y="116"/>
                </a:cxn>
                <a:cxn ang="0">
                  <a:pos x="84" y="130"/>
                </a:cxn>
                <a:cxn ang="0">
                  <a:pos x="82" y="144"/>
                </a:cxn>
                <a:cxn ang="0">
                  <a:pos x="82" y="152"/>
                </a:cxn>
                <a:cxn ang="0">
                  <a:pos x="78" y="164"/>
                </a:cxn>
                <a:cxn ang="0">
                  <a:pos x="72" y="176"/>
                </a:cxn>
                <a:cxn ang="0">
                  <a:pos x="66" y="184"/>
                </a:cxn>
                <a:cxn ang="0">
                  <a:pos x="56" y="188"/>
                </a:cxn>
                <a:cxn ang="0">
                  <a:pos x="56" y="196"/>
                </a:cxn>
                <a:cxn ang="0">
                  <a:pos x="46" y="200"/>
                </a:cxn>
                <a:cxn ang="0">
                  <a:pos x="42" y="204"/>
                </a:cxn>
              </a:cxnLst>
              <a:rect l="0" t="0" r="r" b="b"/>
              <a:pathLst>
                <a:path w="112" h="234">
                  <a:moveTo>
                    <a:pt x="42" y="204"/>
                  </a:moveTo>
                  <a:lnTo>
                    <a:pt x="44" y="206"/>
                  </a:lnTo>
                  <a:lnTo>
                    <a:pt x="44" y="208"/>
                  </a:lnTo>
                  <a:lnTo>
                    <a:pt x="44" y="214"/>
                  </a:lnTo>
                  <a:lnTo>
                    <a:pt x="42" y="214"/>
                  </a:lnTo>
                  <a:lnTo>
                    <a:pt x="40" y="234"/>
                  </a:lnTo>
                  <a:lnTo>
                    <a:pt x="52" y="226"/>
                  </a:lnTo>
                  <a:lnTo>
                    <a:pt x="66" y="218"/>
                  </a:lnTo>
                  <a:lnTo>
                    <a:pt x="66" y="210"/>
                  </a:lnTo>
                  <a:lnTo>
                    <a:pt x="70" y="204"/>
                  </a:lnTo>
                  <a:lnTo>
                    <a:pt x="82" y="206"/>
                  </a:lnTo>
                  <a:lnTo>
                    <a:pt x="94" y="202"/>
                  </a:lnTo>
                  <a:lnTo>
                    <a:pt x="108" y="190"/>
                  </a:lnTo>
                  <a:lnTo>
                    <a:pt x="112" y="172"/>
                  </a:lnTo>
                  <a:lnTo>
                    <a:pt x="108" y="152"/>
                  </a:lnTo>
                  <a:lnTo>
                    <a:pt x="104" y="138"/>
                  </a:lnTo>
                  <a:lnTo>
                    <a:pt x="100" y="122"/>
                  </a:lnTo>
                  <a:lnTo>
                    <a:pt x="60" y="78"/>
                  </a:lnTo>
                  <a:lnTo>
                    <a:pt x="54" y="70"/>
                  </a:lnTo>
                  <a:lnTo>
                    <a:pt x="62" y="50"/>
                  </a:lnTo>
                  <a:lnTo>
                    <a:pt x="74" y="34"/>
                  </a:lnTo>
                  <a:lnTo>
                    <a:pt x="82" y="32"/>
                  </a:lnTo>
                  <a:lnTo>
                    <a:pt x="80" y="24"/>
                  </a:lnTo>
                  <a:lnTo>
                    <a:pt x="70" y="20"/>
                  </a:lnTo>
                  <a:lnTo>
                    <a:pt x="68" y="6"/>
                  </a:lnTo>
                  <a:lnTo>
                    <a:pt x="58" y="4"/>
                  </a:lnTo>
                  <a:lnTo>
                    <a:pt x="50" y="0"/>
                  </a:lnTo>
                  <a:lnTo>
                    <a:pt x="44" y="0"/>
                  </a:lnTo>
                  <a:lnTo>
                    <a:pt x="34" y="6"/>
                  </a:lnTo>
                  <a:lnTo>
                    <a:pt x="2" y="8"/>
                  </a:lnTo>
                  <a:lnTo>
                    <a:pt x="0" y="14"/>
                  </a:lnTo>
                  <a:lnTo>
                    <a:pt x="10" y="24"/>
                  </a:lnTo>
                  <a:lnTo>
                    <a:pt x="12" y="38"/>
                  </a:lnTo>
                  <a:lnTo>
                    <a:pt x="34" y="36"/>
                  </a:lnTo>
                  <a:lnTo>
                    <a:pt x="40" y="46"/>
                  </a:lnTo>
                  <a:lnTo>
                    <a:pt x="42" y="56"/>
                  </a:lnTo>
                  <a:lnTo>
                    <a:pt x="28" y="56"/>
                  </a:lnTo>
                  <a:lnTo>
                    <a:pt x="26" y="66"/>
                  </a:lnTo>
                  <a:lnTo>
                    <a:pt x="34" y="70"/>
                  </a:lnTo>
                  <a:lnTo>
                    <a:pt x="62" y="96"/>
                  </a:lnTo>
                  <a:lnTo>
                    <a:pt x="80" y="116"/>
                  </a:lnTo>
                  <a:lnTo>
                    <a:pt x="84" y="130"/>
                  </a:lnTo>
                  <a:lnTo>
                    <a:pt x="82" y="144"/>
                  </a:lnTo>
                  <a:lnTo>
                    <a:pt x="82" y="152"/>
                  </a:lnTo>
                  <a:lnTo>
                    <a:pt x="78" y="164"/>
                  </a:lnTo>
                  <a:lnTo>
                    <a:pt x="72" y="176"/>
                  </a:lnTo>
                  <a:lnTo>
                    <a:pt x="66" y="184"/>
                  </a:lnTo>
                  <a:lnTo>
                    <a:pt x="56" y="188"/>
                  </a:lnTo>
                  <a:lnTo>
                    <a:pt x="56" y="196"/>
                  </a:lnTo>
                  <a:lnTo>
                    <a:pt x="46" y="200"/>
                  </a:lnTo>
                  <a:lnTo>
                    <a:pt x="42" y="204"/>
                  </a:lnTo>
                  <a:close/>
                </a:path>
              </a:pathLst>
            </a:custGeom>
            <a:grpFill/>
            <a:ln w="3175">
              <a:solidFill>
                <a:schemeClr val="accent3"/>
              </a:solidFill>
              <a:prstDash val="solid"/>
              <a:round/>
              <a:headEnd/>
              <a:tailEnd/>
            </a:ln>
          </p:spPr>
          <p:txBody>
            <a:bodyPr/>
            <a:lstStyle/>
            <a:p>
              <a:pPr>
                <a:defRPr/>
              </a:pPr>
              <a:endParaRPr lang="en-GB"/>
            </a:p>
          </p:txBody>
        </p:sp>
        <p:sp>
          <p:nvSpPr>
            <p:cNvPr id="236" name="Freeform 236"/>
            <p:cNvSpPr>
              <a:spLocks/>
            </p:cNvSpPr>
            <p:nvPr/>
          </p:nvSpPr>
          <p:spPr bwMode="gray">
            <a:xfrm>
              <a:off x="3939" y="1971"/>
              <a:ext cx="38" cy="36"/>
            </a:xfrm>
            <a:custGeom>
              <a:avLst/>
              <a:gdLst/>
              <a:ahLst/>
              <a:cxnLst>
                <a:cxn ang="0">
                  <a:pos x="14" y="36"/>
                </a:cxn>
                <a:cxn ang="0">
                  <a:pos x="12" y="28"/>
                </a:cxn>
                <a:cxn ang="0">
                  <a:pos x="2" y="22"/>
                </a:cxn>
                <a:cxn ang="0">
                  <a:pos x="0" y="8"/>
                </a:cxn>
                <a:cxn ang="0">
                  <a:pos x="6" y="4"/>
                </a:cxn>
                <a:cxn ang="0">
                  <a:pos x="20" y="0"/>
                </a:cxn>
                <a:cxn ang="0">
                  <a:pos x="28" y="6"/>
                </a:cxn>
                <a:cxn ang="0">
                  <a:pos x="38" y="12"/>
                </a:cxn>
                <a:cxn ang="0">
                  <a:pos x="38" y="20"/>
                </a:cxn>
                <a:cxn ang="0">
                  <a:pos x="32" y="26"/>
                </a:cxn>
                <a:cxn ang="0">
                  <a:pos x="24" y="30"/>
                </a:cxn>
                <a:cxn ang="0">
                  <a:pos x="14" y="36"/>
                </a:cxn>
              </a:cxnLst>
              <a:rect l="0" t="0" r="r" b="b"/>
              <a:pathLst>
                <a:path w="38" h="36">
                  <a:moveTo>
                    <a:pt x="14" y="36"/>
                  </a:moveTo>
                  <a:lnTo>
                    <a:pt x="12" y="28"/>
                  </a:lnTo>
                  <a:lnTo>
                    <a:pt x="2" y="22"/>
                  </a:lnTo>
                  <a:lnTo>
                    <a:pt x="0" y="8"/>
                  </a:lnTo>
                  <a:lnTo>
                    <a:pt x="6" y="4"/>
                  </a:lnTo>
                  <a:lnTo>
                    <a:pt x="20" y="0"/>
                  </a:lnTo>
                  <a:lnTo>
                    <a:pt x="28" y="6"/>
                  </a:lnTo>
                  <a:lnTo>
                    <a:pt x="38" y="12"/>
                  </a:lnTo>
                  <a:lnTo>
                    <a:pt x="38" y="20"/>
                  </a:lnTo>
                  <a:lnTo>
                    <a:pt x="32" y="26"/>
                  </a:lnTo>
                  <a:lnTo>
                    <a:pt x="24" y="30"/>
                  </a:lnTo>
                  <a:lnTo>
                    <a:pt x="14" y="36"/>
                  </a:lnTo>
                  <a:close/>
                </a:path>
              </a:pathLst>
            </a:custGeom>
            <a:grpFill/>
            <a:ln w="3175">
              <a:solidFill>
                <a:schemeClr val="accent3"/>
              </a:solidFill>
              <a:prstDash val="solid"/>
              <a:round/>
              <a:headEnd/>
              <a:tailEnd/>
            </a:ln>
          </p:spPr>
          <p:txBody>
            <a:bodyPr/>
            <a:lstStyle/>
            <a:p>
              <a:pPr>
                <a:defRPr/>
              </a:pPr>
              <a:endParaRPr lang="en-GB"/>
            </a:p>
          </p:txBody>
        </p:sp>
        <p:sp>
          <p:nvSpPr>
            <p:cNvPr id="237" name="Freeform 237"/>
            <p:cNvSpPr>
              <a:spLocks/>
            </p:cNvSpPr>
            <p:nvPr/>
          </p:nvSpPr>
          <p:spPr bwMode="gray">
            <a:xfrm>
              <a:off x="3971" y="2069"/>
              <a:ext cx="130" cy="72"/>
            </a:xfrm>
            <a:custGeom>
              <a:avLst/>
              <a:gdLst/>
              <a:ahLst/>
              <a:cxnLst>
                <a:cxn ang="0">
                  <a:pos x="16" y="6"/>
                </a:cxn>
                <a:cxn ang="0">
                  <a:pos x="30" y="0"/>
                </a:cxn>
                <a:cxn ang="0">
                  <a:pos x="44" y="14"/>
                </a:cxn>
                <a:cxn ang="0">
                  <a:pos x="60" y="22"/>
                </a:cxn>
                <a:cxn ang="0">
                  <a:pos x="72" y="30"/>
                </a:cxn>
                <a:cxn ang="0">
                  <a:pos x="88" y="40"/>
                </a:cxn>
                <a:cxn ang="0">
                  <a:pos x="104" y="44"/>
                </a:cxn>
                <a:cxn ang="0">
                  <a:pos x="128" y="46"/>
                </a:cxn>
                <a:cxn ang="0">
                  <a:pos x="128" y="58"/>
                </a:cxn>
                <a:cxn ang="0">
                  <a:pos x="130" y="70"/>
                </a:cxn>
                <a:cxn ang="0">
                  <a:pos x="102" y="72"/>
                </a:cxn>
                <a:cxn ang="0">
                  <a:pos x="88" y="66"/>
                </a:cxn>
                <a:cxn ang="0">
                  <a:pos x="72" y="54"/>
                </a:cxn>
                <a:cxn ang="0">
                  <a:pos x="48" y="52"/>
                </a:cxn>
                <a:cxn ang="0">
                  <a:pos x="34" y="46"/>
                </a:cxn>
                <a:cxn ang="0">
                  <a:pos x="20" y="36"/>
                </a:cxn>
                <a:cxn ang="0">
                  <a:pos x="0" y="30"/>
                </a:cxn>
                <a:cxn ang="0">
                  <a:pos x="4" y="14"/>
                </a:cxn>
                <a:cxn ang="0">
                  <a:pos x="16" y="6"/>
                </a:cxn>
              </a:cxnLst>
              <a:rect l="0" t="0" r="r" b="b"/>
              <a:pathLst>
                <a:path w="130" h="72">
                  <a:moveTo>
                    <a:pt x="16" y="6"/>
                  </a:moveTo>
                  <a:lnTo>
                    <a:pt x="30" y="0"/>
                  </a:lnTo>
                  <a:lnTo>
                    <a:pt x="44" y="14"/>
                  </a:lnTo>
                  <a:lnTo>
                    <a:pt x="60" y="22"/>
                  </a:lnTo>
                  <a:lnTo>
                    <a:pt x="72" y="30"/>
                  </a:lnTo>
                  <a:lnTo>
                    <a:pt x="88" y="40"/>
                  </a:lnTo>
                  <a:lnTo>
                    <a:pt x="104" y="44"/>
                  </a:lnTo>
                  <a:lnTo>
                    <a:pt x="128" y="46"/>
                  </a:lnTo>
                  <a:lnTo>
                    <a:pt x="128" y="58"/>
                  </a:lnTo>
                  <a:lnTo>
                    <a:pt x="130" y="70"/>
                  </a:lnTo>
                  <a:lnTo>
                    <a:pt x="102" y="72"/>
                  </a:lnTo>
                  <a:lnTo>
                    <a:pt x="88" y="66"/>
                  </a:lnTo>
                  <a:lnTo>
                    <a:pt x="72" y="54"/>
                  </a:lnTo>
                  <a:lnTo>
                    <a:pt x="48" y="52"/>
                  </a:lnTo>
                  <a:lnTo>
                    <a:pt x="34" y="46"/>
                  </a:lnTo>
                  <a:lnTo>
                    <a:pt x="20" y="36"/>
                  </a:lnTo>
                  <a:lnTo>
                    <a:pt x="0" y="30"/>
                  </a:lnTo>
                  <a:lnTo>
                    <a:pt x="4" y="14"/>
                  </a:lnTo>
                  <a:lnTo>
                    <a:pt x="16" y="6"/>
                  </a:lnTo>
                  <a:close/>
                </a:path>
              </a:pathLst>
            </a:custGeom>
            <a:grpFill/>
            <a:ln w="3175">
              <a:solidFill>
                <a:schemeClr val="accent3"/>
              </a:solidFill>
              <a:prstDash val="solid"/>
              <a:round/>
              <a:headEnd/>
              <a:tailEnd/>
            </a:ln>
          </p:spPr>
          <p:txBody>
            <a:bodyPr/>
            <a:lstStyle/>
            <a:p>
              <a:pPr>
                <a:defRPr/>
              </a:pPr>
              <a:endParaRPr lang="en-GB"/>
            </a:p>
          </p:txBody>
        </p:sp>
        <p:sp>
          <p:nvSpPr>
            <p:cNvPr id="238" name="Freeform 238"/>
            <p:cNvSpPr>
              <a:spLocks/>
            </p:cNvSpPr>
            <p:nvPr/>
          </p:nvSpPr>
          <p:spPr bwMode="gray">
            <a:xfrm>
              <a:off x="4115" y="2109"/>
              <a:ext cx="50" cy="26"/>
            </a:xfrm>
            <a:custGeom>
              <a:avLst/>
              <a:gdLst/>
              <a:ahLst/>
              <a:cxnLst>
                <a:cxn ang="0">
                  <a:pos x="10" y="0"/>
                </a:cxn>
                <a:cxn ang="0">
                  <a:pos x="4" y="6"/>
                </a:cxn>
                <a:cxn ang="0">
                  <a:pos x="2" y="6"/>
                </a:cxn>
                <a:cxn ang="0">
                  <a:pos x="0" y="14"/>
                </a:cxn>
                <a:cxn ang="0">
                  <a:pos x="2" y="20"/>
                </a:cxn>
                <a:cxn ang="0">
                  <a:pos x="8" y="24"/>
                </a:cxn>
                <a:cxn ang="0">
                  <a:pos x="16" y="26"/>
                </a:cxn>
                <a:cxn ang="0">
                  <a:pos x="32" y="24"/>
                </a:cxn>
                <a:cxn ang="0">
                  <a:pos x="46" y="22"/>
                </a:cxn>
                <a:cxn ang="0">
                  <a:pos x="50" y="16"/>
                </a:cxn>
                <a:cxn ang="0">
                  <a:pos x="46" y="6"/>
                </a:cxn>
                <a:cxn ang="0">
                  <a:pos x="32" y="4"/>
                </a:cxn>
                <a:cxn ang="0">
                  <a:pos x="20" y="0"/>
                </a:cxn>
                <a:cxn ang="0">
                  <a:pos x="10" y="0"/>
                </a:cxn>
              </a:cxnLst>
              <a:rect l="0" t="0" r="r" b="b"/>
              <a:pathLst>
                <a:path w="50" h="26">
                  <a:moveTo>
                    <a:pt x="10" y="0"/>
                  </a:moveTo>
                  <a:lnTo>
                    <a:pt x="4" y="6"/>
                  </a:lnTo>
                  <a:lnTo>
                    <a:pt x="2" y="6"/>
                  </a:lnTo>
                  <a:lnTo>
                    <a:pt x="0" y="14"/>
                  </a:lnTo>
                  <a:lnTo>
                    <a:pt x="2" y="20"/>
                  </a:lnTo>
                  <a:lnTo>
                    <a:pt x="8" y="24"/>
                  </a:lnTo>
                  <a:lnTo>
                    <a:pt x="16" y="26"/>
                  </a:lnTo>
                  <a:lnTo>
                    <a:pt x="32" y="24"/>
                  </a:lnTo>
                  <a:lnTo>
                    <a:pt x="46" y="22"/>
                  </a:lnTo>
                  <a:lnTo>
                    <a:pt x="50" y="16"/>
                  </a:lnTo>
                  <a:lnTo>
                    <a:pt x="46" y="6"/>
                  </a:lnTo>
                  <a:lnTo>
                    <a:pt x="32" y="4"/>
                  </a:lnTo>
                  <a:lnTo>
                    <a:pt x="20" y="0"/>
                  </a:lnTo>
                  <a:lnTo>
                    <a:pt x="10" y="0"/>
                  </a:lnTo>
                  <a:close/>
                </a:path>
              </a:pathLst>
            </a:custGeom>
            <a:grpFill/>
            <a:ln w="3175">
              <a:solidFill>
                <a:schemeClr val="accent3"/>
              </a:solidFill>
              <a:prstDash val="solid"/>
              <a:round/>
              <a:headEnd/>
              <a:tailEnd/>
            </a:ln>
          </p:spPr>
          <p:txBody>
            <a:bodyPr/>
            <a:lstStyle/>
            <a:p>
              <a:pPr>
                <a:defRPr/>
              </a:pPr>
              <a:endParaRPr lang="en-GB"/>
            </a:p>
          </p:txBody>
        </p:sp>
        <p:sp>
          <p:nvSpPr>
            <p:cNvPr id="239" name="Freeform 239"/>
            <p:cNvSpPr>
              <a:spLocks/>
            </p:cNvSpPr>
            <p:nvPr/>
          </p:nvSpPr>
          <p:spPr bwMode="gray">
            <a:xfrm>
              <a:off x="4101" y="2139"/>
              <a:ext cx="70" cy="90"/>
            </a:xfrm>
            <a:custGeom>
              <a:avLst/>
              <a:gdLst/>
              <a:ahLst/>
              <a:cxnLst>
                <a:cxn ang="0">
                  <a:pos x="14" y="74"/>
                </a:cxn>
                <a:cxn ang="0">
                  <a:pos x="10" y="50"/>
                </a:cxn>
                <a:cxn ang="0">
                  <a:pos x="8" y="38"/>
                </a:cxn>
                <a:cxn ang="0">
                  <a:pos x="2" y="34"/>
                </a:cxn>
                <a:cxn ang="0">
                  <a:pos x="0" y="26"/>
                </a:cxn>
                <a:cxn ang="0">
                  <a:pos x="12" y="20"/>
                </a:cxn>
                <a:cxn ang="0">
                  <a:pos x="4" y="12"/>
                </a:cxn>
                <a:cxn ang="0">
                  <a:pos x="4" y="6"/>
                </a:cxn>
                <a:cxn ang="0">
                  <a:pos x="10" y="0"/>
                </a:cxn>
                <a:cxn ang="0">
                  <a:pos x="14" y="6"/>
                </a:cxn>
                <a:cxn ang="0">
                  <a:pos x="24" y="10"/>
                </a:cxn>
                <a:cxn ang="0">
                  <a:pos x="30" y="22"/>
                </a:cxn>
                <a:cxn ang="0">
                  <a:pos x="64" y="22"/>
                </a:cxn>
                <a:cxn ang="0">
                  <a:pos x="64" y="34"/>
                </a:cxn>
                <a:cxn ang="0">
                  <a:pos x="56" y="38"/>
                </a:cxn>
                <a:cxn ang="0">
                  <a:pos x="52" y="40"/>
                </a:cxn>
                <a:cxn ang="0">
                  <a:pos x="48" y="46"/>
                </a:cxn>
                <a:cxn ang="0">
                  <a:pos x="48" y="50"/>
                </a:cxn>
                <a:cxn ang="0">
                  <a:pos x="48" y="54"/>
                </a:cxn>
                <a:cxn ang="0">
                  <a:pos x="56" y="58"/>
                </a:cxn>
                <a:cxn ang="0">
                  <a:pos x="60" y="46"/>
                </a:cxn>
                <a:cxn ang="0">
                  <a:pos x="70" y="48"/>
                </a:cxn>
                <a:cxn ang="0">
                  <a:pos x="68" y="60"/>
                </a:cxn>
                <a:cxn ang="0">
                  <a:pos x="68" y="70"/>
                </a:cxn>
                <a:cxn ang="0">
                  <a:pos x="70" y="76"/>
                </a:cxn>
                <a:cxn ang="0">
                  <a:pos x="70" y="86"/>
                </a:cxn>
                <a:cxn ang="0">
                  <a:pos x="64" y="90"/>
                </a:cxn>
                <a:cxn ang="0">
                  <a:pos x="60" y="82"/>
                </a:cxn>
                <a:cxn ang="0">
                  <a:pos x="58" y="68"/>
                </a:cxn>
                <a:cxn ang="0">
                  <a:pos x="54" y="64"/>
                </a:cxn>
                <a:cxn ang="0">
                  <a:pos x="48" y="62"/>
                </a:cxn>
                <a:cxn ang="0">
                  <a:pos x="40" y="56"/>
                </a:cxn>
                <a:cxn ang="0">
                  <a:pos x="36" y="62"/>
                </a:cxn>
                <a:cxn ang="0">
                  <a:pos x="36" y="74"/>
                </a:cxn>
                <a:cxn ang="0">
                  <a:pos x="26" y="74"/>
                </a:cxn>
                <a:cxn ang="0">
                  <a:pos x="14" y="74"/>
                </a:cxn>
              </a:cxnLst>
              <a:rect l="0" t="0" r="r" b="b"/>
              <a:pathLst>
                <a:path w="70" h="90">
                  <a:moveTo>
                    <a:pt x="14" y="74"/>
                  </a:moveTo>
                  <a:lnTo>
                    <a:pt x="10" y="50"/>
                  </a:lnTo>
                  <a:lnTo>
                    <a:pt x="8" y="38"/>
                  </a:lnTo>
                  <a:lnTo>
                    <a:pt x="2" y="34"/>
                  </a:lnTo>
                  <a:lnTo>
                    <a:pt x="0" y="26"/>
                  </a:lnTo>
                  <a:lnTo>
                    <a:pt x="12" y="20"/>
                  </a:lnTo>
                  <a:lnTo>
                    <a:pt x="4" y="12"/>
                  </a:lnTo>
                  <a:lnTo>
                    <a:pt x="4" y="6"/>
                  </a:lnTo>
                  <a:lnTo>
                    <a:pt x="10" y="0"/>
                  </a:lnTo>
                  <a:lnTo>
                    <a:pt x="14" y="6"/>
                  </a:lnTo>
                  <a:lnTo>
                    <a:pt x="24" y="10"/>
                  </a:lnTo>
                  <a:lnTo>
                    <a:pt x="30" y="22"/>
                  </a:lnTo>
                  <a:lnTo>
                    <a:pt x="64" y="22"/>
                  </a:lnTo>
                  <a:lnTo>
                    <a:pt x="64" y="34"/>
                  </a:lnTo>
                  <a:lnTo>
                    <a:pt x="56" y="38"/>
                  </a:lnTo>
                  <a:lnTo>
                    <a:pt x="52" y="40"/>
                  </a:lnTo>
                  <a:lnTo>
                    <a:pt x="48" y="46"/>
                  </a:lnTo>
                  <a:lnTo>
                    <a:pt x="48" y="50"/>
                  </a:lnTo>
                  <a:lnTo>
                    <a:pt x="48" y="54"/>
                  </a:lnTo>
                  <a:lnTo>
                    <a:pt x="56" y="58"/>
                  </a:lnTo>
                  <a:lnTo>
                    <a:pt x="60" y="46"/>
                  </a:lnTo>
                  <a:lnTo>
                    <a:pt x="70" y="48"/>
                  </a:lnTo>
                  <a:lnTo>
                    <a:pt x="68" y="60"/>
                  </a:lnTo>
                  <a:lnTo>
                    <a:pt x="68" y="70"/>
                  </a:lnTo>
                  <a:lnTo>
                    <a:pt x="70" y="76"/>
                  </a:lnTo>
                  <a:lnTo>
                    <a:pt x="70" y="86"/>
                  </a:lnTo>
                  <a:lnTo>
                    <a:pt x="64" y="90"/>
                  </a:lnTo>
                  <a:lnTo>
                    <a:pt x="60" y="82"/>
                  </a:lnTo>
                  <a:lnTo>
                    <a:pt x="58" y="68"/>
                  </a:lnTo>
                  <a:lnTo>
                    <a:pt x="54" y="64"/>
                  </a:lnTo>
                  <a:lnTo>
                    <a:pt x="48" y="62"/>
                  </a:lnTo>
                  <a:lnTo>
                    <a:pt x="40" y="56"/>
                  </a:lnTo>
                  <a:lnTo>
                    <a:pt x="36" y="62"/>
                  </a:lnTo>
                  <a:lnTo>
                    <a:pt x="36" y="74"/>
                  </a:lnTo>
                  <a:lnTo>
                    <a:pt x="26" y="74"/>
                  </a:lnTo>
                  <a:lnTo>
                    <a:pt x="14" y="74"/>
                  </a:lnTo>
                  <a:close/>
                </a:path>
              </a:pathLst>
            </a:custGeom>
            <a:grpFill/>
            <a:ln w="3175">
              <a:solidFill>
                <a:schemeClr val="accent3"/>
              </a:solidFill>
              <a:prstDash val="solid"/>
              <a:round/>
              <a:headEnd/>
              <a:tailEnd/>
            </a:ln>
          </p:spPr>
          <p:txBody>
            <a:bodyPr/>
            <a:lstStyle/>
            <a:p>
              <a:pPr>
                <a:defRPr/>
              </a:pPr>
              <a:endParaRPr lang="en-GB"/>
            </a:p>
          </p:txBody>
        </p:sp>
        <p:sp>
          <p:nvSpPr>
            <p:cNvPr id="240" name="Freeform 240"/>
            <p:cNvSpPr>
              <a:spLocks/>
            </p:cNvSpPr>
            <p:nvPr/>
          </p:nvSpPr>
          <p:spPr bwMode="gray">
            <a:xfrm>
              <a:off x="3969" y="2413"/>
              <a:ext cx="32" cy="58"/>
            </a:xfrm>
            <a:custGeom>
              <a:avLst/>
              <a:gdLst/>
              <a:ahLst/>
              <a:cxnLst>
                <a:cxn ang="0">
                  <a:pos x="6" y="0"/>
                </a:cxn>
                <a:cxn ang="0">
                  <a:pos x="16" y="12"/>
                </a:cxn>
                <a:cxn ang="0">
                  <a:pos x="26" y="26"/>
                </a:cxn>
                <a:cxn ang="0">
                  <a:pos x="32" y="40"/>
                </a:cxn>
                <a:cxn ang="0">
                  <a:pos x="26" y="56"/>
                </a:cxn>
                <a:cxn ang="0">
                  <a:pos x="16" y="58"/>
                </a:cxn>
                <a:cxn ang="0">
                  <a:pos x="6" y="56"/>
                </a:cxn>
                <a:cxn ang="0">
                  <a:pos x="0" y="44"/>
                </a:cxn>
                <a:cxn ang="0">
                  <a:pos x="0" y="26"/>
                </a:cxn>
                <a:cxn ang="0">
                  <a:pos x="4" y="12"/>
                </a:cxn>
                <a:cxn ang="0">
                  <a:pos x="6" y="0"/>
                </a:cxn>
              </a:cxnLst>
              <a:rect l="0" t="0" r="r" b="b"/>
              <a:pathLst>
                <a:path w="32" h="58">
                  <a:moveTo>
                    <a:pt x="6" y="0"/>
                  </a:moveTo>
                  <a:lnTo>
                    <a:pt x="16" y="12"/>
                  </a:lnTo>
                  <a:lnTo>
                    <a:pt x="26" y="26"/>
                  </a:lnTo>
                  <a:lnTo>
                    <a:pt x="32" y="40"/>
                  </a:lnTo>
                  <a:lnTo>
                    <a:pt x="26" y="56"/>
                  </a:lnTo>
                  <a:lnTo>
                    <a:pt x="16" y="58"/>
                  </a:lnTo>
                  <a:lnTo>
                    <a:pt x="6" y="56"/>
                  </a:lnTo>
                  <a:lnTo>
                    <a:pt x="0" y="44"/>
                  </a:lnTo>
                  <a:lnTo>
                    <a:pt x="0" y="26"/>
                  </a:lnTo>
                  <a:lnTo>
                    <a:pt x="4" y="12"/>
                  </a:lnTo>
                  <a:lnTo>
                    <a:pt x="6" y="0"/>
                  </a:lnTo>
                  <a:close/>
                </a:path>
              </a:pathLst>
            </a:custGeom>
            <a:grpFill/>
            <a:ln w="3175">
              <a:solidFill>
                <a:schemeClr val="accent3"/>
              </a:solidFill>
              <a:prstDash val="solid"/>
              <a:round/>
              <a:headEnd/>
              <a:tailEnd/>
            </a:ln>
          </p:spPr>
          <p:txBody>
            <a:bodyPr/>
            <a:lstStyle/>
            <a:p>
              <a:pPr>
                <a:defRPr/>
              </a:pPr>
              <a:endParaRPr lang="en-GB"/>
            </a:p>
          </p:txBody>
        </p:sp>
        <p:sp>
          <p:nvSpPr>
            <p:cNvPr id="241" name="Freeform 241"/>
            <p:cNvSpPr>
              <a:spLocks/>
            </p:cNvSpPr>
            <p:nvPr/>
          </p:nvSpPr>
          <p:spPr bwMode="gray">
            <a:xfrm>
              <a:off x="3787" y="1977"/>
              <a:ext cx="460" cy="464"/>
            </a:xfrm>
            <a:custGeom>
              <a:avLst/>
              <a:gdLst/>
              <a:ahLst/>
              <a:cxnLst>
                <a:cxn ang="0">
                  <a:pos x="14" y="196"/>
                </a:cxn>
                <a:cxn ang="0">
                  <a:pos x="40" y="196"/>
                </a:cxn>
                <a:cxn ang="0">
                  <a:pos x="24" y="158"/>
                </a:cxn>
                <a:cxn ang="0">
                  <a:pos x="26" y="136"/>
                </a:cxn>
                <a:cxn ang="0">
                  <a:pos x="54" y="138"/>
                </a:cxn>
                <a:cxn ang="0">
                  <a:pos x="106" y="62"/>
                </a:cxn>
                <a:cxn ang="0">
                  <a:pos x="118" y="22"/>
                </a:cxn>
                <a:cxn ang="0">
                  <a:pos x="152" y="2"/>
                </a:cxn>
                <a:cxn ang="0">
                  <a:pos x="166" y="30"/>
                </a:cxn>
                <a:cxn ang="0">
                  <a:pos x="176" y="56"/>
                </a:cxn>
                <a:cxn ang="0">
                  <a:pos x="162" y="76"/>
                </a:cxn>
                <a:cxn ang="0">
                  <a:pos x="188" y="106"/>
                </a:cxn>
                <a:cxn ang="0">
                  <a:pos x="232" y="144"/>
                </a:cxn>
                <a:cxn ang="0">
                  <a:pos x="286" y="164"/>
                </a:cxn>
                <a:cxn ang="0">
                  <a:pos x="328" y="138"/>
                </a:cxn>
                <a:cxn ang="0">
                  <a:pos x="336" y="156"/>
                </a:cxn>
                <a:cxn ang="0">
                  <a:pos x="378" y="148"/>
                </a:cxn>
                <a:cxn ang="0">
                  <a:pos x="394" y="122"/>
                </a:cxn>
                <a:cxn ang="0">
                  <a:pos x="434" y="114"/>
                </a:cxn>
                <a:cxn ang="0">
                  <a:pos x="460" y="128"/>
                </a:cxn>
                <a:cxn ang="0">
                  <a:pos x="440" y="148"/>
                </a:cxn>
                <a:cxn ang="0">
                  <a:pos x="414" y="182"/>
                </a:cxn>
                <a:cxn ang="0">
                  <a:pos x="390" y="232"/>
                </a:cxn>
                <a:cxn ang="0">
                  <a:pos x="382" y="222"/>
                </a:cxn>
                <a:cxn ang="0">
                  <a:pos x="370" y="220"/>
                </a:cxn>
                <a:cxn ang="0">
                  <a:pos x="366" y="202"/>
                </a:cxn>
                <a:cxn ang="0">
                  <a:pos x="378" y="184"/>
                </a:cxn>
                <a:cxn ang="0">
                  <a:pos x="328" y="168"/>
                </a:cxn>
                <a:cxn ang="0">
                  <a:pos x="318" y="174"/>
                </a:cxn>
                <a:cxn ang="0">
                  <a:pos x="316" y="196"/>
                </a:cxn>
                <a:cxn ang="0">
                  <a:pos x="328" y="236"/>
                </a:cxn>
                <a:cxn ang="0">
                  <a:pos x="290" y="262"/>
                </a:cxn>
                <a:cxn ang="0">
                  <a:pos x="258" y="290"/>
                </a:cxn>
                <a:cxn ang="0">
                  <a:pos x="218" y="320"/>
                </a:cxn>
                <a:cxn ang="0">
                  <a:pos x="202" y="340"/>
                </a:cxn>
                <a:cxn ang="0">
                  <a:pos x="188" y="368"/>
                </a:cxn>
                <a:cxn ang="0">
                  <a:pos x="180" y="404"/>
                </a:cxn>
                <a:cxn ang="0">
                  <a:pos x="170" y="446"/>
                </a:cxn>
                <a:cxn ang="0">
                  <a:pos x="148" y="464"/>
                </a:cxn>
                <a:cxn ang="0">
                  <a:pos x="126" y="428"/>
                </a:cxn>
                <a:cxn ang="0">
                  <a:pos x="80" y="330"/>
                </a:cxn>
                <a:cxn ang="0">
                  <a:pos x="74" y="254"/>
                </a:cxn>
                <a:cxn ang="0">
                  <a:pos x="60" y="234"/>
                </a:cxn>
                <a:cxn ang="0">
                  <a:pos x="38" y="260"/>
                </a:cxn>
                <a:cxn ang="0">
                  <a:pos x="10" y="232"/>
                </a:cxn>
                <a:cxn ang="0">
                  <a:pos x="24" y="222"/>
                </a:cxn>
                <a:cxn ang="0">
                  <a:pos x="0" y="208"/>
                </a:cxn>
              </a:cxnLst>
              <a:rect l="0" t="0" r="r" b="b"/>
              <a:pathLst>
                <a:path w="460" h="464">
                  <a:moveTo>
                    <a:pt x="0" y="208"/>
                  </a:moveTo>
                  <a:lnTo>
                    <a:pt x="6" y="196"/>
                  </a:lnTo>
                  <a:lnTo>
                    <a:pt x="14" y="196"/>
                  </a:lnTo>
                  <a:lnTo>
                    <a:pt x="22" y="202"/>
                  </a:lnTo>
                  <a:lnTo>
                    <a:pt x="26" y="196"/>
                  </a:lnTo>
                  <a:lnTo>
                    <a:pt x="40" y="196"/>
                  </a:lnTo>
                  <a:lnTo>
                    <a:pt x="40" y="186"/>
                  </a:lnTo>
                  <a:lnTo>
                    <a:pt x="28" y="172"/>
                  </a:lnTo>
                  <a:lnTo>
                    <a:pt x="24" y="158"/>
                  </a:lnTo>
                  <a:lnTo>
                    <a:pt x="16" y="158"/>
                  </a:lnTo>
                  <a:lnTo>
                    <a:pt x="16" y="148"/>
                  </a:lnTo>
                  <a:lnTo>
                    <a:pt x="26" y="136"/>
                  </a:lnTo>
                  <a:lnTo>
                    <a:pt x="34" y="136"/>
                  </a:lnTo>
                  <a:lnTo>
                    <a:pt x="42" y="140"/>
                  </a:lnTo>
                  <a:lnTo>
                    <a:pt x="54" y="138"/>
                  </a:lnTo>
                  <a:lnTo>
                    <a:pt x="98" y="82"/>
                  </a:lnTo>
                  <a:lnTo>
                    <a:pt x="100" y="68"/>
                  </a:lnTo>
                  <a:lnTo>
                    <a:pt x="106" y="62"/>
                  </a:lnTo>
                  <a:lnTo>
                    <a:pt x="90" y="48"/>
                  </a:lnTo>
                  <a:lnTo>
                    <a:pt x="88" y="18"/>
                  </a:lnTo>
                  <a:lnTo>
                    <a:pt x="118" y="22"/>
                  </a:lnTo>
                  <a:lnTo>
                    <a:pt x="134" y="18"/>
                  </a:lnTo>
                  <a:lnTo>
                    <a:pt x="140" y="0"/>
                  </a:lnTo>
                  <a:lnTo>
                    <a:pt x="152" y="2"/>
                  </a:lnTo>
                  <a:lnTo>
                    <a:pt x="154" y="16"/>
                  </a:lnTo>
                  <a:lnTo>
                    <a:pt x="164" y="22"/>
                  </a:lnTo>
                  <a:lnTo>
                    <a:pt x="166" y="30"/>
                  </a:lnTo>
                  <a:lnTo>
                    <a:pt x="166" y="40"/>
                  </a:lnTo>
                  <a:lnTo>
                    <a:pt x="178" y="48"/>
                  </a:lnTo>
                  <a:lnTo>
                    <a:pt x="176" y="56"/>
                  </a:lnTo>
                  <a:lnTo>
                    <a:pt x="166" y="58"/>
                  </a:lnTo>
                  <a:lnTo>
                    <a:pt x="162" y="68"/>
                  </a:lnTo>
                  <a:lnTo>
                    <a:pt x="162" y="76"/>
                  </a:lnTo>
                  <a:lnTo>
                    <a:pt x="188" y="88"/>
                  </a:lnTo>
                  <a:lnTo>
                    <a:pt x="200" y="98"/>
                  </a:lnTo>
                  <a:lnTo>
                    <a:pt x="188" y="106"/>
                  </a:lnTo>
                  <a:lnTo>
                    <a:pt x="184" y="122"/>
                  </a:lnTo>
                  <a:lnTo>
                    <a:pt x="204" y="128"/>
                  </a:lnTo>
                  <a:lnTo>
                    <a:pt x="232" y="144"/>
                  </a:lnTo>
                  <a:lnTo>
                    <a:pt x="256" y="146"/>
                  </a:lnTo>
                  <a:lnTo>
                    <a:pt x="272" y="158"/>
                  </a:lnTo>
                  <a:lnTo>
                    <a:pt x="286" y="164"/>
                  </a:lnTo>
                  <a:lnTo>
                    <a:pt x="314" y="162"/>
                  </a:lnTo>
                  <a:lnTo>
                    <a:pt x="312" y="138"/>
                  </a:lnTo>
                  <a:lnTo>
                    <a:pt x="328" y="138"/>
                  </a:lnTo>
                  <a:lnTo>
                    <a:pt x="328" y="146"/>
                  </a:lnTo>
                  <a:lnTo>
                    <a:pt x="330" y="152"/>
                  </a:lnTo>
                  <a:lnTo>
                    <a:pt x="336" y="156"/>
                  </a:lnTo>
                  <a:lnTo>
                    <a:pt x="344" y="158"/>
                  </a:lnTo>
                  <a:lnTo>
                    <a:pt x="374" y="154"/>
                  </a:lnTo>
                  <a:lnTo>
                    <a:pt x="378" y="148"/>
                  </a:lnTo>
                  <a:lnTo>
                    <a:pt x="374" y="138"/>
                  </a:lnTo>
                  <a:lnTo>
                    <a:pt x="384" y="136"/>
                  </a:lnTo>
                  <a:lnTo>
                    <a:pt x="394" y="122"/>
                  </a:lnTo>
                  <a:lnTo>
                    <a:pt x="406" y="122"/>
                  </a:lnTo>
                  <a:lnTo>
                    <a:pt x="412" y="114"/>
                  </a:lnTo>
                  <a:lnTo>
                    <a:pt x="434" y="114"/>
                  </a:lnTo>
                  <a:lnTo>
                    <a:pt x="444" y="112"/>
                  </a:lnTo>
                  <a:lnTo>
                    <a:pt x="444" y="126"/>
                  </a:lnTo>
                  <a:lnTo>
                    <a:pt x="460" y="128"/>
                  </a:lnTo>
                  <a:lnTo>
                    <a:pt x="454" y="138"/>
                  </a:lnTo>
                  <a:lnTo>
                    <a:pt x="454" y="148"/>
                  </a:lnTo>
                  <a:lnTo>
                    <a:pt x="440" y="148"/>
                  </a:lnTo>
                  <a:lnTo>
                    <a:pt x="424" y="162"/>
                  </a:lnTo>
                  <a:lnTo>
                    <a:pt x="422" y="174"/>
                  </a:lnTo>
                  <a:lnTo>
                    <a:pt x="414" y="182"/>
                  </a:lnTo>
                  <a:lnTo>
                    <a:pt x="410" y="202"/>
                  </a:lnTo>
                  <a:lnTo>
                    <a:pt x="396" y="204"/>
                  </a:lnTo>
                  <a:lnTo>
                    <a:pt x="390" y="232"/>
                  </a:lnTo>
                  <a:lnTo>
                    <a:pt x="384" y="238"/>
                  </a:lnTo>
                  <a:lnTo>
                    <a:pt x="382" y="232"/>
                  </a:lnTo>
                  <a:lnTo>
                    <a:pt x="382" y="222"/>
                  </a:lnTo>
                  <a:lnTo>
                    <a:pt x="384" y="210"/>
                  </a:lnTo>
                  <a:lnTo>
                    <a:pt x="374" y="208"/>
                  </a:lnTo>
                  <a:lnTo>
                    <a:pt x="370" y="220"/>
                  </a:lnTo>
                  <a:lnTo>
                    <a:pt x="362" y="216"/>
                  </a:lnTo>
                  <a:lnTo>
                    <a:pt x="362" y="208"/>
                  </a:lnTo>
                  <a:lnTo>
                    <a:pt x="366" y="202"/>
                  </a:lnTo>
                  <a:lnTo>
                    <a:pt x="370" y="200"/>
                  </a:lnTo>
                  <a:lnTo>
                    <a:pt x="378" y="196"/>
                  </a:lnTo>
                  <a:lnTo>
                    <a:pt x="378" y="184"/>
                  </a:lnTo>
                  <a:lnTo>
                    <a:pt x="344" y="184"/>
                  </a:lnTo>
                  <a:lnTo>
                    <a:pt x="338" y="172"/>
                  </a:lnTo>
                  <a:lnTo>
                    <a:pt x="328" y="168"/>
                  </a:lnTo>
                  <a:lnTo>
                    <a:pt x="324" y="162"/>
                  </a:lnTo>
                  <a:lnTo>
                    <a:pt x="318" y="168"/>
                  </a:lnTo>
                  <a:lnTo>
                    <a:pt x="318" y="174"/>
                  </a:lnTo>
                  <a:lnTo>
                    <a:pt x="326" y="182"/>
                  </a:lnTo>
                  <a:lnTo>
                    <a:pt x="314" y="188"/>
                  </a:lnTo>
                  <a:lnTo>
                    <a:pt x="316" y="196"/>
                  </a:lnTo>
                  <a:lnTo>
                    <a:pt x="322" y="200"/>
                  </a:lnTo>
                  <a:lnTo>
                    <a:pt x="324" y="214"/>
                  </a:lnTo>
                  <a:lnTo>
                    <a:pt x="328" y="236"/>
                  </a:lnTo>
                  <a:lnTo>
                    <a:pt x="318" y="242"/>
                  </a:lnTo>
                  <a:lnTo>
                    <a:pt x="296" y="246"/>
                  </a:lnTo>
                  <a:lnTo>
                    <a:pt x="290" y="262"/>
                  </a:lnTo>
                  <a:lnTo>
                    <a:pt x="276" y="274"/>
                  </a:lnTo>
                  <a:lnTo>
                    <a:pt x="262" y="278"/>
                  </a:lnTo>
                  <a:lnTo>
                    <a:pt x="258" y="290"/>
                  </a:lnTo>
                  <a:lnTo>
                    <a:pt x="234" y="312"/>
                  </a:lnTo>
                  <a:lnTo>
                    <a:pt x="222" y="314"/>
                  </a:lnTo>
                  <a:lnTo>
                    <a:pt x="218" y="320"/>
                  </a:lnTo>
                  <a:lnTo>
                    <a:pt x="216" y="328"/>
                  </a:lnTo>
                  <a:lnTo>
                    <a:pt x="204" y="332"/>
                  </a:lnTo>
                  <a:lnTo>
                    <a:pt x="202" y="340"/>
                  </a:lnTo>
                  <a:lnTo>
                    <a:pt x="190" y="342"/>
                  </a:lnTo>
                  <a:lnTo>
                    <a:pt x="182" y="350"/>
                  </a:lnTo>
                  <a:lnTo>
                    <a:pt x="188" y="368"/>
                  </a:lnTo>
                  <a:lnTo>
                    <a:pt x="186" y="376"/>
                  </a:lnTo>
                  <a:lnTo>
                    <a:pt x="188" y="388"/>
                  </a:lnTo>
                  <a:lnTo>
                    <a:pt x="180" y="404"/>
                  </a:lnTo>
                  <a:lnTo>
                    <a:pt x="180" y="424"/>
                  </a:lnTo>
                  <a:lnTo>
                    <a:pt x="166" y="436"/>
                  </a:lnTo>
                  <a:lnTo>
                    <a:pt x="170" y="446"/>
                  </a:lnTo>
                  <a:lnTo>
                    <a:pt x="160" y="446"/>
                  </a:lnTo>
                  <a:lnTo>
                    <a:pt x="156" y="452"/>
                  </a:lnTo>
                  <a:lnTo>
                    <a:pt x="148" y="464"/>
                  </a:lnTo>
                  <a:lnTo>
                    <a:pt x="136" y="460"/>
                  </a:lnTo>
                  <a:lnTo>
                    <a:pt x="124" y="440"/>
                  </a:lnTo>
                  <a:lnTo>
                    <a:pt x="126" y="428"/>
                  </a:lnTo>
                  <a:lnTo>
                    <a:pt x="104" y="390"/>
                  </a:lnTo>
                  <a:lnTo>
                    <a:pt x="102" y="374"/>
                  </a:lnTo>
                  <a:lnTo>
                    <a:pt x="80" y="330"/>
                  </a:lnTo>
                  <a:lnTo>
                    <a:pt x="74" y="278"/>
                  </a:lnTo>
                  <a:lnTo>
                    <a:pt x="68" y="262"/>
                  </a:lnTo>
                  <a:lnTo>
                    <a:pt x="74" y="254"/>
                  </a:lnTo>
                  <a:lnTo>
                    <a:pt x="72" y="246"/>
                  </a:lnTo>
                  <a:lnTo>
                    <a:pt x="68" y="234"/>
                  </a:lnTo>
                  <a:lnTo>
                    <a:pt x="60" y="234"/>
                  </a:lnTo>
                  <a:lnTo>
                    <a:pt x="58" y="246"/>
                  </a:lnTo>
                  <a:lnTo>
                    <a:pt x="46" y="258"/>
                  </a:lnTo>
                  <a:lnTo>
                    <a:pt x="38" y="260"/>
                  </a:lnTo>
                  <a:lnTo>
                    <a:pt x="24" y="252"/>
                  </a:lnTo>
                  <a:lnTo>
                    <a:pt x="20" y="244"/>
                  </a:lnTo>
                  <a:lnTo>
                    <a:pt x="10" y="232"/>
                  </a:lnTo>
                  <a:lnTo>
                    <a:pt x="26" y="232"/>
                  </a:lnTo>
                  <a:lnTo>
                    <a:pt x="32" y="224"/>
                  </a:lnTo>
                  <a:lnTo>
                    <a:pt x="24" y="222"/>
                  </a:lnTo>
                  <a:lnTo>
                    <a:pt x="10" y="222"/>
                  </a:lnTo>
                  <a:lnTo>
                    <a:pt x="4" y="216"/>
                  </a:lnTo>
                  <a:lnTo>
                    <a:pt x="0" y="208"/>
                  </a:lnTo>
                  <a:close/>
                </a:path>
              </a:pathLst>
            </a:custGeom>
            <a:grpFill/>
            <a:ln w="3175">
              <a:solidFill>
                <a:schemeClr val="accent3"/>
              </a:solidFill>
              <a:prstDash val="solid"/>
              <a:round/>
              <a:headEnd/>
              <a:tailEnd/>
            </a:ln>
          </p:spPr>
          <p:txBody>
            <a:bodyPr/>
            <a:lstStyle/>
            <a:p>
              <a:pPr>
                <a:defRPr/>
              </a:pPr>
              <a:endParaRPr lang="en-GB"/>
            </a:p>
          </p:txBody>
        </p:sp>
        <p:sp>
          <p:nvSpPr>
            <p:cNvPr id="242" name="Freeform 242"/>
            <p:cNvSpPr>
              <a:spLocks/>
            </p:cNvSpPr>
            <p:nvPr/>
          </p:nvSpPr>
          <p:spPr bwMode="gray">
            <a:xfrm>
              <a:off x="4165" y="2105"/>
              <a:ext cx="134" cy="296"/>
            </a:xfrm>
            <a:custGeom>
              <a:avLst/>
              <a:gdLst/>
              <a:ahLst/>
              <a:cxnLst>
                <a:cxn ang="0">
                  <a:pos x="6" y="120"/>
                </a:cxn>
                <a:cxn ang="0">
                  <a:pos x="12" y="104"/>
                </a:cxn>
                <a:cxn ang="0">
                  <a:pos x="32" y="74"/>
                </a:cxn>
                <a:cxn ang="0">
                  <a:pos x="44" y="46"/>
                </a:cxn>
                <a:cxn ang="0">
                  <a:pos x="62" y="20"/>
                </a:cxn>
                <a:cxn ang="0">
                  <a:pos x="76" y="10"/>
                </a:cxn>
                <a:cxn ang="0">
                  <a:pos x="90" y="2"/>
                </a:cxn>
                <a:cxn ang="0">
                  <a:pos x="104" y="18"/>
                </a:cxn>
                <a:cxn ang="0">
                  <a:pos x="94" y="52"/>
                </a:cxn>
                <a:cxn ang="0">
                  <a:pos x="86" y="68"/>
                </a:cxn>
                <a:cxn ang="0">
                  <a:pos x="106" y="88"/>
                </a:cxn>
                <a:cxn ang="0">
                  <a:pos x="116" y="108"/>
                </a:cxn>
                <a:cxn ang="0">
                  <a:pos x="124" y="116"/>
                </a:cxn>
                <a:cxn ang="0">
                  <a:pos x="134" y="126"/>
                </a:cxn>
                <a:cxn ang="0">
                  <a:pos x="106" y="144"/>
                </a:cxn>
                <a:cxn ang="0">
                  <a:pos x="88" y="158"/>
                </a:cxn>
                <a:cxn ang="0">
                  <a:pos x="84" y="168"/>
                </a:cxn>
                <a:cxn ang="0">
                  <a:pos x="88" y="184"/>
                </a:cxn>
                <a:cxn ang="0">
                  <a:pos x="104" y="208"/>
                </a:cxn>
                <a:cxn ang="0">
                  <a:pos x="96" y="228"/>
                </a:cxn>
                <a:cxn ang="0">
                  <a:pos x="110" y="248"/>
                </a:cxn>
                <a:cxn ang="0">
                  <a:pos x="116" y="274"/>
                </a:cxn>
                <a:cxn ang="0">
                  <a:pos x="100" y="296"/>
                </a:cxn>
                <a:cxn ang="0">
                  <a:pos x="100" y="280"/>
                </a:cxn>
                <a:cxn ang="0">
                  <a:pos x="100" y="256"/>
                </a:cxn>
                <a:cxn ang="0">
                  <a:pos x="90" y="230"/>
                </a:cxn>
                <a:cxn ang="0">
                  <a:pos x="84" y="200"/>
                </a:cxn>
                <a:cxn ang="0">
                  <a:pos x="68" y="200"/>
                </a:cxn>
                <a:cxn ang="0">
                  <a:pos x="54" y="212"/>
                </a:cxn>
                <a:cxn ang="0">
                  <a:pos x="36" y="204"/>
                </a:cxn>
                <a:cxn ang="0">
                  <a:pos x="38" y="176"/>
                </a:cxn>
                <a:cxn ang="0">
                  <a:pos x="26" y="158"/>
                </a:cxn>
                <a:cxn ang="0">
                  <a:pos x="0" y="124"/>
                </a:cxn>
              </a:cxnLst>
              <a:rect l="0" t="0" r="r" b="b"/>
              <a:pathLst>
                <a:path w="134" h="296">
                  <a:moveTo>
                    <a:pt x="0" y="124"/>
                  </a:moveTo>
                  <a:lnTo>
                    <a:pt x="6" y="120"/>
                  </a:lnTo>
                  <a:lnTo>
                    <a:pt x="6" y="110"/>
                  </a:lnTo>
                  <a:lnTo>
                    <a:pt x="12" y="104"/>
                  </a:lnTo>
                  <a:lnTo>
                    <a:pt x="18" y="76"/>
                  </a:lnTo>
                  <a:lnTo>
                    <a:pt x="32" y="74"/>
                  </a:lnTo>
                  <a:lnTo>
                    <a:pt x="36" y="54"/>
                  </a:lnTo>
                  <a:lnTo>
                    <a:pt x="44" y="46"/>
                  </a:lnTo>
                  <a:lnTo>
                    <a:pt x="46" y="34"/>
                  </a:lnTo>
                  <a:lnTo>
                    <a:pt x="62" y="20"/>
                  </a:lnTo>
                  <a:lnTo>
                    <a:pt x="76" y="20"/>
                  </a:lnTo>
                  <a:lnTo>
                    <a:pt x="76" y="10"/>
                  </a:lnTo>
                  <a:lnTo>
                    <a:pt x="82" y="0"/>
                  </a:lnTo>
                  <a:lnTo>
                    <a:pt x="90" y="2"/>
                  </a:lnTo>
                  <a:lnTo>
                    <a:pt x="96" y="12"/>
                  </a:lnTo>
                  <a:lnTo>
                    <a:pt x="104" y="18"/>
                  </a:lnTo>
                  <a:lnTo>
                    <a:pt x="102" y="42"/>
                  </a:lnTo>
                  <a:lnTo>
                    <a:pt x="94" y="52"/>
                  </a:lnTo>
                  <a:lnTo>
                    <a:pt x="86" y="64"/>
                  </a:lnTo>
                  <a:lnTo>
                    <a:pt x="86" y="68"/>
                  </a:lnTo>
                  <a:lnTo>
                    <a:pt x="106" y="74"/>
                  </a:lnTo>
                  <a:lnTo>
                    <a:pt x="106" y="88"/>
                  </a:lnTo>
                  <a:lnTo>
                    <a:pt x="116" y="92"/>
                  </a:lnTo>
                  <a:lnTo>
                    <a:pt x="116" y="108"/>
                  </a:lnTo>
                  <a:lnTo>
                    <a:pt x="124" y="110"/>
                  </a:lnTo>
                  <a:lnTo>
                    <a:pt x="124" y="116"/>
                  </a:lnTo>
                  <a:lnTo>
                    <a:pt x="132" y="116"/>
                  </a:lnTo>
                  <a:lnTo>
                    <a:pt x="134" y="126"/>
                  </a:lnTo>
                  <a:lnTo>
                    <a:pt x="116" y="136"/>
                  </a:lnTo>
                  <a:lnTo>
                    <a:pt x="106" y="144"/>
                  </a:lnTo>
                  <a:lnTo>
                    <a:pt x="88" y="146"/>
                  </a:lnTo>
                  <a:lnTo>
                    <a:pt x="88" y="158"/>
                  </a:lnTo>
                  <a:lnTo>
                    <a:pt x="86" y="162"/>
                  </a:lnTo>
                  <a:lnTo>
                    <a:pt x="84" y="168"/>
                  </a:lnTo>
                  <a:lnTo>
                    <a:pt x="86" y="178"/>
                  </a:lnTo>
                  <a:lnTo>
                    <a:pt x="88" y="184"/>
                  </a:lnTo>
                  <a:lnTo>
                    <a:pt x="98" y="192"/>
                  </a:lnTo>
                  <a:lnTo>
                    <a:pt x="104" y="208"/>
                  </a:lnTo>
                  <a:lnTo>
                    <a:pt x="100" y="218"/>
                  </a:lnTo>
                  <a:lnTo>
                    <a:pt x="96" y="228"/>
                  </a:lnTo>
                  <a:lnTo>
                    <a:pt x="102" y="236"/>
                  </a:lnTo>
                  <a:lnTo>
                    <a:pt x="110" y="248"/>
                  </a:lnTo>
                  <a:lnTo>
                    <a:pt x="110" y="264"/>
                  </a:lnTo>
                  <a:lnTo>
                    <a:pt x="116" y="274"/>
                  </a:lnTo>
                  <a:lnTo>
                    <a:pt x="112" y="286"/>
                  </a:lnTo>
                  <a:lnTo>
                    <a:pt x="100" y="296"/>
                  </a:lnTo>
                  <a:lnTo>
                    <a:pt x="98" y="288"/>
                  </a:lnTo>
                  <a:lnTo>
                    <a:pt x="100" y="280"/>
                  </a:lnTo>
                  <a:lnTo>
                    <a:pt x="100" y="270"/>
                  </a:lnTo>
                  <a:lnTo>
                    <a:pt x="100" y="256"/>
                  </a:lnTo>
                  <a:lnTo>
                    <a:pt x="98" y="250"/>
                  </a:lnTo>
                  <a:lnTo>
                    <a:pt x="90" y="230"/>
                  </a:lnTo>
                  <a:lnTo>
                    <a:pt x="90" y="214"/>
                  </a:lnTo>
                  <a:lnTo>
                    <a:pt x="84" y="200"/>
                  </a:lnTo>
                  <a:lnTo>
                    <a:pt x="74" y="188"/>
                  </a:lnTo>
                  <a:lnTo>
                    <a:pt x="68" y="200"/>
                  </a:lnTo>
                  <a:lnTo>
                    <a:pt x="56" y="204"/>
                  </a:lnTo>
                  <a:lnTo>
                    <a:pt x="54" y="212"/>
                  </a:lnTo>
                  <a:lnTo>
                    <a:pt x="42" y="212"/>
                  </a:lnTo>
                  <a:lnTo>
                    <a:pt x="36" y="204"/>
                  </a:lnTo>
                  <a:lnTo>
                    <a:pt x="36" y="190"/>
                  </a:lnTo>
                  <a:lnTo>
                    <a:pt x="38" y="176"/>
                  </a:lnTo>
                  <a:lnTo>
                    <a:pt x="34" y="166"/>
                  </a:lnTo>
                  <a:lnTo>
                    <a:pt x="26" y="158"/>
                  </a:lnTo>
                  <a:lnTo>
                    <a:pt x="14" y="138"/>
                  </a:lnTo>
                  <a:lnTo>
                    <a:pt x="0" y="124"/>
                  </a:lnTo>
                  <a:close/>
                </a:path>
              </a:pathLst>
            </a:custGeom>
            <a:grpFill/>
            <a:ln w="3175">
              <a:solidFill>
                <a:schemeClr val="accent3"/>
              </a:solidFill>
              <a:prstDash val="solid"/>
              <a:round/>
              <a:headEnd/>
              <a:tailEnd/>
            </a:ln>
          </p:spPr>
          <p:txBody>
            <a:bodyPr/>
            <a:lstStyle/>
            <a:p>
              <a:pPr>
                <a:defRPr/>
              </a:pPr>
              <a:endParaRPr lang="en-GB"/>
            </a:p>
          </p:txBody>
        </p:sp>
        <p:sp>
          <p:nvSpPr>
            <p:cNvPr id="243" name="Freeform 243"/>
            <p:cNvSpPr>
              <a:spLocks/>
            </p:cNvSpPr>
            <p:nvPr/>
          </p:nvSpPr>
          <p:spPr bwMode="gray">
            <a:xfrm>
              <a:off x="4249" y="2239"/>
              <a:ext cx="130" cy="240"/>
            </a:xfrm>
            <a:custGeom>
              <a:avLst/>
              <a:gdLst/>
              <a:ahLst/>
              <a:cxnLst>
                <a:cxn ang="0">
                  <a:pos x="20" y="198"/>
                </a:cxn>
                <a:cxn ang="0">
                  <a:pos x="14" y="174"/>
                </a:cxn>
                <a:cxn ang="0">
                  <a:pos x="28" y="152"/>
                </a:cxn>
                <a:cxn ang="0">
                  <a:pos x="26" y="130"/>
                </a:cxn>
                <a:cxn ang="0">
                  <a:pos x="18" y="102"/>
                </a:cxn>
                <a:cxn ang="0">
                  <a:pos x="20" y="74"/>
                </a:cxn>
                <a:cxn ang="0">
                  <a:pos x="4" y="50"/>
                </a:cxn>
                <a:cxn ang="0">
                  <a:pos x="4" y="24"/>
                </a:cxn>
                <a:cxn ang="0">
                  <a:pos x="22" y="10"/>
                </a:cxn>
                <a:cxn ang="0">
                  <a:pos x="48" y="6"/>
                </a:cxn>
                <a:cxn ang="0">
                  <a:pos x="56" y="16"/>
                </a:cxn>
                <a:cxn ang="0">
                  <a:pos x="56" y="34"/>
                </a:cxn>
                <a:cxn ang="0">
                  <a:pos x="68" y="42"/>
                </a:cxn>
                <a:cxn ang="0">
                  <a:pos x="88" y="40"/>
                </a:cxn>
                <a:cxn ang="0">
                  <a:pos x="116" y="50"/>
                </a:cxn>
                <a:cxn ang="0">
                  <a:pos x="130" y="76"/>
                </a:cxn>
                <a:cxn ang="0">
                  <a:pos x="126" y="98"/>
                </a:cxn>
                <a:cxn ang="0">
                  <a:pos x="78" y="112"/>
                </a:cxn>
                <a:cxn ang="0">
                  <a:pos x="82" y="130"/>
                </a:cxn>
                <a:cxn ang="0">
                  <a:pos x="84" y="144"/>
                </a:cxn>
                <a:cxn ang="0">
                  <a:pos x="56" y="126"/>
                </a:cxn>
                <a:cxn ang="0">
                  <a:pos x="44" y="116"/>
                </a:cxn>
                <a:cxn ang="0">
                  <a:pos x="40" y="132"/>
                </a:cxn>
                <a:cxn ang="0">
                  <a:pos x="32" y="154"/>
                </a:cxn>
                <a:cxn ang="0">
                  <a:pos x="24" y="178"/>
                </a:cxn>
                <a:cxn ang="0">
                  <a:pos x="40" y="186"/>
                </a:cxn>
                <a:cxn ang="0">
                  <a:pos x="46" y="210"/>
                </a:cxn>
                <a:cxn ang="0">
                  <a:pos x="64" y="222"/>
                </a:cxn>
                <a:cxn ang="0">
                  <a:pos x="68" y="234"/>
                </a:cxn>
                <a:cxn ang="0">
                  <a:pos x="56" y="238"/>
                </a:cxn>
                <a:cxn ang="0">
                  <a:pos x="52" y="226"/>
                </a:cxn>
                <a:cxn ang="0">
                  <a:pos x="34" y="214"/>
                </a:cxn>
              </a:cxnLst>
              <a:rect l="0" t="0" r="r" b="b"/>
              <a:pathLst>
                <a:path w="130" h="240">
                  <a:moveTo>
                    <a:pt x="34" y="214"/>
                  </a:moveTo>
                  <a:lnTo>
                    <a:pt x="20" y="198"/>
                  </a:lnTo>
                  <a:lnTo>
                    <a:pt x="12" y="194"/>
                  </a:lnTo>
                  <a:lnTo>
                    <a:pt x="14" y="174"/>
                  </a:lnTo>
                  <a:lnTo>
                    <a:pt x="16" y="162"/>
                  </a:lnTo>
                  <a:lnTo>
                    <a:pt x="28" y="152"/>
                  </a:lnTo>
                  <a:lnTo>
                    <a:pt x="32" y="140"/>
                  </a:lnTo>
                  <a:lnTo>
                    <a:pt x="26" y="130"/>
                  </a:lnTo>
                  <a:lnTo>
                    <a:pt x="26" y="114"/>
                  </a:lnTo>
                  <a:lnTo>
                    <a:pt x="18" y="102"/>
                  </a:lnTo>
                  <a:lnTo>
                    <a:pt x="12" y="94"/>
                  </a:lnTo>
                  <a:lnTo>
                    <a:pt x="20" y="74"/>
                  </a:lnTo>
                  <a:lnTo>
                    <a:pt x="14" y="58"/>
                  </a:lnTo>
                  <a:lnTo>
                    <a:pt x="4" y="50"/>
                  </a:lnTo>
                  <a:lnTo>
                    <a:pt x="0" y="30"/>
                  </a:lnTo>
                  <a:lnTo>
                    <a:pt x="4" y="24"/>
                  </a:lnTo>
                  <a:lnTo>
                    <a:pt x="4" y="12"/>
                  </a:lnTo>
                  <a:lnTo>
                    <a:pt x="22" y="10"/>
                  </a:lnTo>
                  <a:lnTo>
                    <a:pt x="36" y="0"/>
                  </a:lnTo>
                  <a:lnTo>
                    <a:pt x="48" y="6"/>
                  </a:lnTo>
                  <a:lnTo>
                    <a:pt x="48" y="14"/>
                  </a:lnTo>
                  <a:lnTo>
                    <a:pt x="56" y="16"/>
                  </a:lnTo>
                  <a:lnTo>
                    <a:pt x="60" y="30"/>
                  </a:lnTo>
                  <a:lnTo>
                    <a:pt x="56" y="34"/>
                  </a:lnTo>
                  <a:lnTo>
                    <a:pt x="56" y="48"/>
                  </a:lnTo>
                  <a:lnTo>
                    <a:pt x="68" y="42"/>
                  </a:lnTo>
                  <a:lnTo>
                    <a:pt x="76" y="36"/>
                  </a:lnTo>
                  <a:lnTo>
                    <a:pt x="88" y="40"/>
                  </a:lnTo>
                  <a:lnTo>
                    <a:pt x="100" y="32"/>
                  </a:lnTo>
                  <a:lnTo>
                    <a:pt x="116" y="50"/>
                  </a:lnTo>
                  <a:lnTo>
                    <a:pt x="120" y="66"/>
                  </a:lnTo>
                  <a:lnTo>
                    <a:pt x="130" y="76"/>
                  </a:lnTo>
                  <a:lnTo>
                    <a:pt x="130" y="86"/>
                  </a:lnTo>
                  <a:lnTo>
                    <a:pt x="126" y="98"/>
                  </a:lnTo>
                  <a:lnTo>
                    <a:pt x="86" y="100"/>
                  </a:lnTo>
                  <a:lnTo>
                    <a:pt x="78" y="112"/>
                  </a:lnTo>
                  <a:lnTo>
                    <a:pt x="78" y="120"/>
                  </a:lnTo>
                  <a:lnTo>
                    <a:pt x="82" y="130"/>
                  </a:lnTo>
                  <a:lnTo>
                    <a:pt x="86" y="140"/>
                  </a:lnTo>
                  <a:lnTo>
                    <a:pt x="84" y="144"/>
                  </a:lnTo>
                  <a:lnTo>
                    <a:pt x="72" y="128"/>
                  </a:lnTo>
                  <a:lnTo>
                    <a:pt x="56" y="126"/>
                  </a:lnTo>
                  <a:lnTo>
                    <a:pt x="56" y="116"/>
                  </a:lnTo>
                  <a:lnTo>
                    <a:pt x="44" y="116"/>
                  </a:lnTo>
                  <a:lnTo>
                    <a:pt x="40" y="120"/>
                  </a:lnTo>
                  <a:lnTo>
                    <a:pt x="40" y="132"/>
                  </a:lnTo>
                  <a:lnTo>
                    <a:pt x="38" y="140"/>
                  </a:lnTo>
                  <a:lnTo>
                    <a:pt x="32" y="154"/>
                  </a:lnTo>
                  <a:lnTo>
                    <a:pt x="28" y="162"/>
                  </a:lnTo>
                  <a:lnTo>
                    <a:pt x="24" y="178"/>
                  </a:lnTo>
                  <a:lnTo>
                    <a:pt x="30" y="182"/>
                  </a:lnTo>
                  <a:lnTo>
                    <a:pt x="40" y="186"/>
                  </a:lnTo>
                  <a:lnTo>
                    <a:pt x="42" y="192"/>
                  </a:lnTo>
                  <a:lnTo>
                    <a:pt x="46" y="210"/>
                  </a:lnTo>
                  <a:lnTo>
                    <a:pt x="52" y="218"/>
                  </a:lnTo>
                  <a:lnTo>
                    <a:pt x="64" y="222"/>
                  </a:lnTo>
                  <a:lnTo>
                    <a:pt x="72" y="230"/>
                  </a:lnTo>
                  <a:lnTo>
                    <a:pt x="68" y="234"/>
                  </a:lnTo>
                  <a:lnTo>
                    <a:pt x="66" y="240"/>
                  </a:lnTo>
                  <a:lnTo>
                    <a:pt x="56" y="238"/>
                  </a:lnTo>
                  <a:lnTo>
                    <a:pt x="58" y="230"/>
                  </a:lnTo>
                  <a:lnTo>
                    <a:pt x="52" y="226"/>
                  </a:lnTo>
                  <a:lnTo>
                    <a:pt x="42" y="224"/>
                  </a:lnTo>
                  <a:lnTo>
                    <a:pt x="34" y="214"/>
                  </a:lnTo>
                  <a:close/>
                </a:path>
              </a:pathLst>
            </a:custGeom>
            <a:grpFill/>
            <a:ln w="3175">
              <a:solidFill>
                <a:schemeClr val="accent3"/>
              </a:solidFill>
              <a:prstDash val="solid"/>
              <a:round/>
              <a:headEnd/>
              <a:tailEnd/>
            </a:ln>
          </p:spPr>
          <p:txBody>
            <a:bodyPr/>
            <a:lstStyle/>
            <a:p>
              <a:pPr>
                <a:defRPr/>
              </a:pPr>
              <a:endParaRPr lang="en-GB"/>
            </a:p>
          </p:txBody>
        </p:sp>
        <p:sp>
          <p:nvSpPr>
            <p:cNvPr id="244" name="Freeform 244"/>
            <p:cNvSpPr>
              <a:spLocks/>
            </p:cNvSpPr>
            <p:nvPr/>
          </p:nvSpPr>
          <p:spPr bwMode="gray">
            <a:xfrm>
              <a:off x="4291" y="2463"/>
              <a:ext cx="64" cy="82"/>
            </a:xfrm>
            <a:custGeom>
              <a:avLst/>
              <a:gdLst/>
              <a:ahLst/>
              <a:cxnLst>
                <a:cxn ang="0">
                  <a:pos x="0" y="0"/>
                </a:cxn>
                <a:cxn ang="0">
                  <a:pos x="10" y="2"/>
                </a:cxn>
                <a:cxn ang="0">
                  <a:pos x="16" y="6"/>
                </a:cxn>
                <a:cxn ang="0">
                  <a:pos x="14" y="14"/>
                </a:cxn>
                <a:cxn ang="0">
                  <a:pos x="24" y="16"/>
                </a:cxn>
                <a:cxn ang="0">
                  <a:pos x="26" y="10"/>
                </a:cxn>
                <a:cxn ang="0">
                  <a:pos x="30" y="6"/>
                </a:cxn>
                <a:cxn ang="0">
                  <a:pos x="40" y="14"/>
                </a:cxn>
                <a:cxn ang="0">
                  <a:pos x="52" y="30"/>
                </a:cxn>
                <a:cxn ang="0">
                  <a:pos x="52" y="40"/>
                </a:cxn>
                <a:cxn ang="0">
                  <a:pos x="54" y="62"/>
                </a:cxn>
                <a:cxn ang="0">
                  <a:pos x="60" y="70"/>
                </a:cxn>
                <a:cxn ang="0">
                  <a:pos x="64" y="78"/>
                </a:cxn>
                <a:cxn ang="0">
                  <a:pos x="64" y="82"/>
                </a:cxn>
                <a:cxn ang="0">
                  <a:pos x="54" y="82"/>
                </a:cxn>
                <a:cxn ang="0">
                  <a:pos x="36" y="72"/>
                </a:cxn>
                <a:cxn ang="0">
                  <a:pos x="16" y="60"/>
                </a:cxn>
                <a:cxn ang="0">
                  <a:pos x="18" y="52"/>
                </a:cxn>
                <a:cxn ang="0">
                  <a:pos x="10" y="42"/>
                </a:cxn>
                <a:cxn ang="0">
                  <a:pos x="4" y="26"/>
                </a:cxn>
                <a:cxn ang="0">
                  <a:pos x="4" y="10"/>
                </a:cxn>
                <a:cxn ang="0">
                  <a:pos x="0" y="0"/>
                </a:cxn>
              </a:cxnLst>
              <a:rect l="0" t="0" r="r" b="b"/>
              <a:pathLst>
                <a:path w="64" h="82">
                  <a:moveTo>
                    <a:pt x="0" y="0"/>
                  </a:moveTo>
                  <a:lnTo>
                    <a:pt x="10" y="2"/>
                  </a:lnTo>
                  <a:lnTo>
                    <a:pt x="16" y="6"/>
                  </a:lnTo>
                  <a:lnTo>
                    <a:pt x="14" y="14"/>
                  </a:lnTo>
                  <a:lnTo>
                    <a:pt x="24" y="16"/>
                  </a:lnTo>
                  <a:lnTo>
                    <a:pt x="26" y="10"/>
                  </a:lnTo>
                  <a:lnTo>
                    <a:pt x="30" y="6"/>
                  </a:lnTo>
                  <a:lnTo>
                    <a:pt x="40" y="14"/>
                  </a:lnTo>
                  <a:lnTo>
                    <a:pt x="52" y="30"/>
                  </a:lnTo>
                  <a:lnTo>
                    <a:pt x="52" y="40"/>
                  </a:lnTo>
                  <a:lnTo>
                    <a:pt x="54" y="62"/>
                  </a:lnTo>
                  <a:lnTo>
                    <a:pt x="60" y="70"/>
                  </a:lnTo>
                  <a:lnTo>
                    <a:pt x="64" y="78"/>
                  </a:lnTo>
                  <a:lnTo>
                    <a:pt x="64" y="82"/>
                  </a:lnTo>
                  <a:lnTo>
                    <a:pt x="54" y="82"/>
                  </a:lnTo>
                  <a:lnTo>
                    <a:pt x="36" y="72"/>
                  </a:lnTo>
                  <a:lnTo>
                    <a:pt x="16" y="60"/>
                  </a:lnTo>
                  <a:lnTo>
                    <a:pt x="18" y="52"/>
                  </a:lnTo>
                  <a:lnTo>
                    <a:pt x="10" y="42"/>
                  </a:lnTo>
                  <a:lnTo>
                    <a:pt x="4" y="26"/>
                  </a:lnTo>
                  <a:lnTo>
                    <a:pt x="4" y="10"/>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45" name="Freeform 245"/>
            <p:cNvSpPr>
              <a:spLocks/>
            </p:cNvSpPr>
            <p:nvPr/>
          </p:nvSpPr>
          <p:spPr bwMode="gray">
            <a:xfrm>
              <a:off x="4443" y="2459"/>
              <a:ext cx="154" cy="94"/>
            </a:xfrm>
            <a:custGeom>
              <a:avLst/>
              <a:gdLst/>
              <a:ahLst/>
              <a:cxnLst>
                <a:cxn ang="0">
                  <a:pos x="0" y="84"/>
                </a:cxn>
                <a:cxn ang="0">
                  <a:pos x="10" y="94"/>
                </a:cxn>
                <a:cxn ang="0">
                  <a:pos x="22" y="94"/>
                </a:cxn>
                <a:cxn ang="0">
                  <a:pos x="30" y="92"/>
                </a:cxn>
                <a:cxn ang="0">
                  <a:pos x="44" y="86"/>
                </a:cxn>
                <a:cxn ang="0">
                  <a:pos x="52" y="84"/>
                </a:cxn>
                <a:cxn ang="0">
                  <a:pos x="60" y="92"/>
                </a:cxn>
                <a:cxn ang="0">
                  <a:pos x="72" y="86"/>
                </a:cxn>
                <a:cxn ang="0">
                  <a:pos x="84" y="74"/>
                </a:cxn>
                <a:cxn ang="0">
                  <a:pos x="94" y="56"/>
                </a:cxn>
                <a:cxn ang="0">
                  <a:pos x="96" y="44"/>
                </a:cxn>
                <a:cxn ang="0">
                  <a:pos x="102" y="40"/>
                </a:cxn>
                <a:cxn ang="0">
                  <a:pos x="118" y="38"/>
                </a:cxn>
                <a:cxn ang="0">
                  <a:pos x="126" y="44"/>
                </a:cxn>
                <a:cxn ang="0">
                  <a:pos x="138" y="44"/>
                </a:cxn>
                <a:cxn ang="0">
                  <a:pos x="142" y="40"/>
                </a:cxn>
                <a:cxn ang="0">
                  <a:pos x="134" y="34"/>
                </a:cxn>
                <a:cxn ang="0">
                  <a:pos x="140" y="30"/>
                </a:cxn>
                <a:cxn ang="0">
                  <a:pos x="148" y="30"/>
                </a:cxn>
                <a:cxn ang="0">
                  <a:pos x="154" y="28"/>
                </a:cxn>
                <a:cxn ang="0">
                  <a:pos x="140" y="20"/>
                </a:cxn>
                <a:cxn ang="0">
                  <a:pos x="132" y="16"/>
                </a:cxn>
                <a:cxn ang="0">
                  <a:pos x="124" y="8"/>
                </a:cxn>
                <a:cxn ang="0">
                  <a:pos x="120" y="2"/>
                </a:cxn>
                <a:cxn ang="0">
                  <a:pos x="110" y="0"/>
                </a:cxn>
                <a:cxn ang="0">
                  <a:pos x="102" y="10"/>
                </a:cxn>
                <a:cxn ang="0">
                  <a:pos x="96" y="18"/>
                </a:cxn>
                <a:cxn ang="0">
                  <a:pos x="92" y="22"/>
                </a:cxn>
                <a:cxn ang="0">
                  <a:pos x="88" y="28"/>
                </a:cxn>
                <a:cxn ang="0">
                  <a:pos x="98" y="36"/>
                </a:cxn>
                <a:cxn ang="0">
                  <a:pos x="94" y="40"/>
                </a:cxn>
                <a:cxn ang="0">
                  <a:pos x="88" y="36"/>
                </a:cxn>
                <a:cxn ang="0">
                  <a:pos x="84" y="38"/>
                </a:cxn>
                <a:cxn ang="0">
                  <a:pos x="82" y="46"/>
                </a:cxn>
                <a:cxn ang="0">
                  <a:pos x="76" y="46"/>
                </a:cxn>
                <a:cxn ang="0">
                  <a:pos x="68" y="40"/>
                </a:cxn>
                <a:cxn ang="0">
                  <a:pos x="60" y="54"/>
                </a:cxn>
                <a:cxn ang="0">
                  <a:pos x="52" y="64"/>
                </a:cxn>
                <a:cxn ang="0">
                  <a:pos x="40" y="62"/>
                </a:cxn>
                <a:cxn ang="0">
                  <a:pos x="28" y="66"/>
                </a:cxn>
                <a:cxn ang="0">
                  <a:pos x="22" y="78"/>
                </a:cxn>
                <a:cxn ang="0">
                  <a:pos x="26" y="84"/>
                </a:cxn>
                <a:cxn ang="0">
                  <a:pos x="28" y="88"/>
                </a:cxn>
                <a:cxn ang="0">
                  <a:pos x="20" y="92"/>
                </a:cxn>
                <a:cxn ang="0">
                  <a:pos x="14" y="84"/>
                </a:cxn>
                <a:cxn ang="0">
                  <a:pos x="10" y="80"/>
                </a:cxn>
                <a:cxn ang="0">
                  <a:pos x="0" y="84"/>
                </a:cxn>
              </a:cxnLst>
              <a:rect l="0" t="0" r="r" b="b"/>
              <a:pathLst>
                <a:path w="154" h="94">
                  <a:moveTo>
                    <a:pt x="0" y="84"/>
                  </a:moveTo>
                  <a:lnTo>
                    <a:pt x="10" y="94"/>
                  </a:lnTo>
                  <a:lnTo>
                    <a:pt x="22" y="94"/>
                  </a:lnTo>
                  <a:lnTo>
                    <a:pt x="30" y="92"/>
                  </a:lnTo>
                  <a:lnTo>
                    <a:pt x="44" y="86"/>
                  </a:lnTo>
                  <a:lnTo>
                    <a:pt x="52" y="84"/>
                  </a:lnTo>
                  <a:lnTo>
                    <a:pt x="60" y="92"/>
                  </a:lnTo>
                  <a:lnTo>
                    <a:pt x="72" y="86"/>
                  </a:lnTo>
                  <a:lnTo>
                    <a:pt x="84" y="74"/>
                  </a:lnTo>
                  <a:lnTo>
                    <a:pt x="94" y="56"/>
                  </a:lnTo>
                  <a:lnTo>
                    <a:pt x="96" y="44"/>
                  </a:lnTo>
                  <a:lnTo>
                    <a:pt x="102" y="40"/>
                  </a:lnTo>
                  <a:lnTo>
                    <a:pt x="118" y="38"/>
                  </a:lnTo>
                  <a:lnTo>
                    <a:pt x="126" y="44"/>
                  </a:lnTo>
                  <a:lnTo>
                    <a:pt x="138" y="44"/>
                  </a:lnTo>
                  <a:lnTo>
                    <a:pt x="142" y="40"/>
                  </a:lnTo>
                  <a:lnTo>
                    <a:pt x="134" y="34"/>
                  </a:lnTo>
                  <a:lnTo>
                    <a:pt x="140" y="30"/>
                  </a:lnTo>
                  <a:lnTo>
                    <a:pt x="148" y="30"/>
                  </a:lnTo>
                  <a:lnTo>
                    <a:pt x="154" y="28"/>
                  </a:lnTo>
                  <a:lnTo>
                    <a:pt x="140" y="20"/>
                  </a:lnTo>
                  <a:lnTo>
                    <a:pt x="132" y="16"/>
                  </a:lnTo>
                  <a:lnTo>
                    <a:pt x="124" y="8"/>
                  </a:lnTo>
                  <a:lnTo>
                    <a:pt x="120" y="2"/>
                  </a:lnTo>
                  <a:lnTo>
                    <a:pt x="110" y="0"/>
                  </a:lnTo>
                  <a:lnTo>
                    <a:pt x="102" y="10"/>
                  </a:lnTo>
                  <a:lnTo>
                    <a:pt x="96" y="18"/>
                  </a:lnTo>
                  <a:lnTo>
                    <a:pt x="92" y="22"/>
                  </a:lnTo>
                  <a:lnTo>
                    <a:pt x="88" y="28"/>
                  </a:lnTo>
                  <a:lnTo>
                    <a:pt x="98" y="36"/>
                  </a:lnTo>
                  <a:lnTo>
                    <a:pt x="94" y="40"/>
                  </a:lnTo>
                  <a:lnTo>
                    <a:pt x="88" y="36"/>
                  </a:lnTo>
                  <a:lnTo>
                    <a:pt x="84" y="38"/>
                  </a:lnTo>
                  <a:lnTo>
                    <a:pt x="82" y="46"/>
                  </a:lnTo>
                  <a:lnTo>
                    <a:pt x="76" y="46"/>
                  </a:lnTo>
                  <a:lnTo>
                    <a:pt x="68" y="40"/>
                  </a:lnTo>
                  <a:lnTo>
                    <a:pt x="60" y="54"/>
                  </a:lnTo>
                  <a:lnTo>
                    <a:pt x="52" y="64"/>
                  </a:lnTo>
                  <a:lnTo>
                    <a:pt x="40" y="62"/>
                  </a:lnTo>
                  <a:lnTo>
                    <a:pt x="28" y="66"/>
                  </a:lnTo>
                  <a:lnTo>
                    <a:pt x="22" y="78"/>
                  </a:lnTo>
                  <a:lnTo>
                    <a:pt x="26" y="84"/>
                  </a:lnTo>
                  <a:lnTo>
                    <a:pt x="28" y="88"/>
                  </a:lnTo>
                  <a:lnTo>
                    <a:pt x="20" y="92"/>
                  </a:lnTo>
                  <a:lnTo>
                    <a:pt x="14" y="84"/>
                  </a:lnTo>
                  <a:lnTo>
                    <a:pt x="10" y="80"/>
                  </a:lnTo>
                  <a:lnTo>
                    <a:pt x="0" y="84"/>
                  </a:lnTo>
                  <a:close/>
                </a:path>
              </a:pathLst>
            </a:custGeom>
            <a:grpFill/>
            <a:ln w="3175">
              <a:solidFill>
                <a:schemeClr val="accent3"/>
              </a:solidFill>
              <a:prstDash val="solid"/>
              <a:round/>
              <a:headEnd/>
              <a:tailEnd/>
            </a:ln>
          </p:spPr>
          <p:txBody>
            <a:bodyPr/>
            <a:lstStyle/>
            <a:p>
              <a:pPr>
                <a:defRPr/>
              </a:pPr>
              <a:endParaRPr lang="en-GB"/>
            </a:p>
          </p:txBody>
        </p:sp>
        <p:sp>
          <p:nvSpPr>
            <p:cNvPr id="246" name="Freeform 246"/>
            <p:cNvSpPr>
              <a:spLocks/>
            </p:cNvSpPr>
            <p:nvPr/>
          </p:nvSpPr>
          <p:spPr bwMode="gray">
            <a:xfrm>
              <a:off x="4429" y="2497"/>
              <a:ext cx="160" cy="134"/>
            </a:xfrm>
            <a:custGeom>
              <a:avLst/>
              <a:gdLst/>
              <a:ahLst/>
              <a:cxnLst>
                <a:cxn ang="0">
                  <a:pos x="14" y="46"/>
                </a:cxn>
                <a:cxn ang="0">
                  <a:pos x="24" y="56"/>
                </a:cxn>
                <a:cxn ang="0">
                  <a:pos x="36" y="56"/>
                </a:cxn>
                <a:cxn ang="0">
                  <a:pos x="44" y="54"/>
                </a:cxn>
                <a:cxn ang="0">
                  <a:pos x="66" y="46"/>
                </a:cxn>
                <a:cxn ang="0">
                  <a:pos x="74" y="54"/>
                </a:cxn>
                <a:cxn ang="0">
                  <a:pos x="86" y="48"/>
                </a:cxn>
                <a:cxn ang="0">
                  <a:pos x="98" y="36"/>
                </a:cxn>
                <a:cxn ang="0">
                  <a:pos x="108" y="18"/>
                </a:cxn>
                <a:cxn ang="0">
                  <a:pos x="110" y="6"/>
                </a:cxn>
                <a:cxn ang="0">
                  <a:pos x="116" y="2"/>
                </a:cxn>
                <a:cxn ang="0">
                  <a:pos x="132" y="0"/>
                </a:cxn>
                <a:cxn ang="0">
                  <a:pos x="140" y="6"/>
                </a:cxn>
                <a:cxn ang="0">
                  <a:pos x="138" y="14"/>
                </a:cxn>
                <a:cxn ang="0">
                  <a:pos x="132" y="16"/>
                </a:cxn>
                <a:cxn ang="0">
                  <a:pos x="140" y="26"/>
                </a:cxn>
                <a:cxn ang="0">
                  <a:pos x="146" y="42"/>
                </a:cxn>
                <a:cxn ang="0">
                  <a:pos x="150" y="48"/>
                </a:cxn>
                <a:cxn ang="0">
                  <a:pos x="160" y="56"/>
                </a:cxn>
                <a:cxn ang="0">
                  <a:pos x="156" y="60"/>
                </a:cxn>
                <a:cxn ang="0">
                  <a:pos x="144" y="58"/>
                </a:cxn>
                <a:cxn ang="0">
                  <a:pos x="138" y="64"/>
                </a:cxn>
                <a:cxn ang="0">
                  <a:pos x="136" y="84"/>
                </a:cxn>
                <a:cxn ang="0">
                  <a:pos x="120" y="96"/>
                </a:cxn>
                <a:cxn ang="0">
                  <a:pos x="122" y="112"/>
                </a:cxn>
                <a:cxn ang="0">
                  <a:pos x="120" y="118"/>
                </a:cxn>
                <a:cxn ang="0">
                  <a:pos x="118" y="134"/>
                </a:cxn>
                <a:cxn ang="0">
                  <a:pos x="94" y="132"/>
                </a:cxn>
                <a:cxn ang="0">
                  <a:pos x="92" y="124"/>
                </a:cxn>
                <a:cxn ang="0">
                  <a:pos x="64" y="120"/>
                </a:cxn>
                <a:cxn ang="0">
                  <a:pos x="60" y="126"/>
                </a:cxn>
                <a:cxn ang="0">
                  <a:pos x="46" y="124"/>
                </a:cxn>
                <a:cxn ang="0">
                  <a:pos x="44" y="116"/>
                </a:cxn>
                <a:cxn ang="0">
                  <a:pos x="24" y="116"/>
                </a:cxn>
                <a:cxn ang="0">
                  <a:pos x="20" y="96"/>
                </a:cxn>
                <a:cxn ang="0">
                  <a:pos x="12" y="86"/>
                </a:cxn>
                <a:cxn ang="0">
                  <a:pos x="2" y="66"/>
                </a:cxn>
                <a:cxn ang="0">
                  <a:pos x="0" y="54"/>
                </a:cxn>
                <a:cxn ang="0">
                  <a:pos x="6" y="46"/>
                </a:cxn>
                <a:cxn ang="0">
                  <a:pos x="14" y="46"/>
                </a:cxn>
              </a:cxnLst>
              <a:rect l="0" t="0" r="r" b="b"/>
              <a:pathLst>
                <a:path w="160" h="134">
                  <a:moveTo>
                    <a:pt x="14" y="46"/>
                  </a:moveTo>
                  <a:lnTo>
                    <a:pt x="24" y="56"/>
                  </a:lnTo>
                  <a:lnTo>
                    <a:pt x="36" y="56"/>
                  </a:lnTo>
                  <a:lnTo>
                    <a:pt x="44" y="54"/>
                  </a:lnTo>
                  <a:lnTo>
                    <a:pt x="66" y="46"/>
                  </a:lnTo>
                  <a:lnTo>
                    <a:pt x="74" y="54"/>
                  </a:lnTo>
                  <a:lnTo>
                    <a:pt x="86" y="48"/>
                  </a:lnTo>
                  <a:lnTo>
                    <a:pt x="98" y="36"/>
                  </a:lnTo>
                  <a:lnTo>
                    <a:pt x="108" y="18"/>
                  </a:lnTo>
                  <a:lnTo>
                    <a:pt x="110" y="6"/>
                  </a:lnTo>
                  <a:lnTo>
                    <a:pt x="116" y="2"/>
                  </a:lnTo>
                  <a:lnTo>
                    <a:pt x="132" y="0"/>
                  </a:lnTo>
                  <a:lnTo>
                    <a:pt x="140" y="6"/>
                  </a:lnTo>
                  <a:lnTo>
                    <a:pt x="138" y="14"/>
                  </a:lnTo>
                  <a:lnTo>
                    <a:pt x="132" y="16"/>
                  </a:lnTo>
                  <a:lnTo>
                    <a:pt x="140" y="26"/>
                  </a:lnTo>
                  <a:lnTo>
                    <a:pt x="146" y="42"/>
                  </a:lnTo>
                  <a:lnTo>
                    <a:pt x="150" y="48"/>
                  </a:lnTo>
                  <a:lnTo>
                    <a:pt x="160" y="56"/>
                  </a:lnTo>
                  <a:lnTo>
                    <a:pt x="156" y="60"/>
                  </a:lnTo>
                  <a:lnTo>
                    <a:pt x="144" y="58"/>
                  </a:lnTo>
                  <a:lnTo>
                    <a:pt x="138" y="64"/>
                  </a:lnTo>
                  <a:lnTo>
                    <a:pt x="136" y="84"/>
                  </a:lnTo>
                  <a:lnTo>
                    <a:pt x="120" y="96"/>
                  </a:lnTo>
                  <a:lnTo>
                    <a:pt x="122" y="112"/>
                  </a:lnTo>
                  <a:lnTo>
                    <a:pt x="120" y="118"/>
                  </a:lnTo>
                  <a:lnTo>
                    <a:pt x="118" y="134"/>
                  </a:lnTo>
                  <a:lnTo>
                    <a:pt x="94" y="132"/>
                  </a:lnTo>
                  <a:lnTo>
                    <a:pt x="92" y="124"/>
                  </a:lnTo>
                  <a:lnTo>
                    <a:pt x="64" y="120"/>
                  </a:lnTo>
                  <a:lnTo>
                    <a:pt x="60" y="126"/>
                  </a:lnTo>
                  <a:lnTo>
                    <a:pt x="46" y="124"/>
                  </a:lnTo>
                  <a:lnTo>
                    <a:pt x="44" y="116"/>
                  </a:lnTo>
                  <a:lnTo>
                    <a:pt x="24" y="116"/>
                  </a:lnTo>
                  <a:lnTo>
                    <a:pt x="20" y="96"/>
                  </a:lnTo>
                  <a:lnTo>
                    <a:pt x="12" y="86"/>
                  </a:lnTo>
                  <a:lnTo>
                    <a:pt x="2" y="66"/>
                  </a:lnTo>
                  <a:lnTo>
                    <a:pt x="0" y="54"/>
                  </a:lnTo>
                  <a:lnTo>
                    <a:pt x="6" y="46"/>
                  </a:lnTo>
                  <a:lnTo>
                    <a:pt x="14" y="46"/>
                  </a:lnTo>
                  <a:close/>
                </a:path>
              </a:pathLst>
            </a:custGeom>
            <a:grpFill/>
            <a:ln w="3175">
              <a:solidFill>
                <a:schemeClr val="accent3"/>
              </a:solidFill>
              <a:prstDash val="solid"/>
              <a:round/>
              <a:headEnd/>
              <a:tailEnd/>
            </a:ln>
          </p:spPr>
          <p:txBody>
            <a:bodyPr/>
            <a:lstStyle/>
            <a:p>
              <a:pPr>
                <a:defRPr/>
              </a:pPr>
              <a:endParaRPr lang="en-GB"/>
            </a:p>
          </p:txBody>
        </p:sp>
        <p:sp>
          <p:nvSpPr>
            <p:cNvPr id="247" name="Freeform 247"/>
            <p:cNvSpPr>
              <a:spLocks/>
            </p:cNvSpPr>
            <p:nvPr/>
          </p:nvSpPr>
          <p:spPr bwMode="gray">
            <a:xfrm>
              <a:off x="4211" y="2483"/>
              <a:ext cx="172" cy="176"/>
            </a:xfrm>
            <a:custGeom>
              <a:avLst/>
              <a:gdLst/>
              <a:ahLst/>
              <a:cxnLst>
                <a:cxn ang="0">
                  <a:pos x="0" y="0"/>
                </a:cxn>
                <a:cxn ang="0">
                  <a:pos x="20" y="2"/>
                </a:cxn>
                <a:cxn ang="0">
                  <a:pos x="38" y="4"/>
                </a:cxn>
                <a:cxn ang="0">
                  <a:pos x="48" y="18"/>
                </a:cxn>
                <a:cxn ang="0">
                  <a:pos x="60" y="28"/>
                </a:cxn>
                <a:cxn ang="0">
                  <a:pos x="72" y="36"/>
                </a:cxn>
                <a:cxn ang="0">
                  <a:pos x="84" y="50"/>
                </a:cxn>
                <a:cxn ang="0">
                  <a:pos x="96" y="54"/>
                </a:cxn>
                <a:cxn ang="0">
                  <a:pos x="108" y="64"/>
                </a:cxn>
                <a:cxn ang="0">
                  <a:pos x="122" y="78"/>
                </a:cxn>
                <a:cxn ang="0">
                  <a:pos x="134" y="84"/>
                </a:cxn>
                <a:cxn ang="0">
                  <a:pos x="134" y="96"/>
                </a:cxn>
                <a:cxn ang="0">
                  <a:pos x="136" y="102"/>
                </a:cxn>
                <a:cxn ang="0">
                  <a:pos x="144" y="104"/>
                </a:cxn>
                <a:cxn ang="0">
                  <a:pos x="152" y="116"/>
                </a:cxn>
                <a:cxn ang="0">
                  <a:pos x="152" y="124"/>
                </a:cxn>
                <a:cxn ang="0">
                  <a:pos x="150" y="130"/>
                </a:cxn>
                <a:cxn ang="0">
                  <a:pos x="160" y="124"/>
                </a:cxn>
                <a:cxn ang="0">
                  <a:pos x="172" y="130"/>
                </a:cxn>
                <a:cxn ang="0">
                  <a:pos x="172" y="156"/>
                </a:cxn>
                <a:cxn ang="0">
                  <a:pos x="170" y="176"/>
                </a:cxn>
                <a:cxn ang="0">
                  <a:pos x="160" y="174"/>
                </a:cxn>
                <a:cxn ang="0">
                  <a:pos x="152" y="176"/>
                </a:cxn>
                <a:cxn ang="0">
                  <a:pos x="142" y="174"/>
                </a:cxn>
                <a:cxn ang="0">
                  <a:pos x="96" y="128"/>
                </a:cxn>
                <a:cxn ang="0">
                  <a:pos x="90" y="120"/>
                </a:cxn>
                <a:cxn ang="0">
                  <a:pos x="86" y="106"/>
                </a:cxn>
                <a:cxn ang="0">
                  <a:pos x="64" y="80"/>
                </a:cxn>
                <a:cxn ang="0">
                  <a:pos x="60" y="70"/>
                </a:cxn>
                <a:cxn ang="0">
                  <a:pos x="60" y="62"/>
                </a:cxn>
                <a:cxn ang="0">
                  <a:pos x="46" y="50"/>
                </a:cxn>
                <a:cxn ang="0">
                  <a:pos x="38" y="50"/>
                </a:cxn>
                <a:cxn ang="0">
                  <a:pos x="38" y="42"/>
                </a:cxn>
                <a:cxn ang="0">
                  <a:pos x="20" y="22"/>
                </a:cxn>
                <a:cxn ang="0">
                  <a:pos x="4" y="10"/>
                </a:cxn>
                <a:cxn ang="0">
                  <a:pos x="0" y="0"/>
                </a:cxn>
              </a:cxnLst>
              <a:rect l="0" t="0" r="r" b="b"/>
              <a:pathLst>
                <a:path w="172" h="176">
                  <a:moveTo>
                    <a:pt x="0" y="0"/>
                  </a:moveTo>
                  <a:lnTo>
                    <a:pt x="20" y="2"/>
                  </a:lnTo>
                  <a:lnTo>
                    <a:pt x="38" y="4"/>
                  </a:lnTo>
                  <a:lnTo>
                    <a:pt x="48" y="18"/>
                  </a:lnTo>
                  <a:lnTo>
                    <a:pt x="60" y="28"/>
                  </a:lnTo>
                  <a:lnTo>
                    <a:pt x="72" y="36"/>
                  </a:lnTo>
                  <a:lnTo>
                    <a:pt x="84" y="50"/>
                  </a:lnTo>
                  <a:lnTo>
                    <a:pt x="96" y="54"/>
                  </a:lnTo>
                  <a:lnTo>
                    <a:pt x="108" y="64"/>
                  </a:lnTo>
                  <a:lnTo>
                    <a:pt x="122" y="78"/>
                  </a:lnTo>
                  <a:lnTo>
                    <a:pt x="134" y="84"/>
                  </a:lnTo>
                  <a:lnTo>
                    <a:pt x="134" y="96"/>
                  </a:lnTo>
                  <a:lnTo>
                    <a:pt x="136" y="102"/>
                  </a:lnTo>
                  <a:lnTo>
                    <a:pt x="144" y="104"/>
                  </a:lnTo>
                  <a:lnTo>
                    <a:pt x="152" y="116"/>
                  </a:lnTo>
                  <a:lnTo>
                    <a:pt x="152" y="124"/>
                  </a:lnTo>
                  <a:lnTo>
                    <a:pt x="150" y="130"/>
                  </a:lnTo>
                  <a:lnTo>
                    <a:pt x="160" y="124"/>
                  </a:lnTo>
                  <a:lnTo>
                    <a:pt x="172" y="130"/>
                  </a:lnTo>
                  <a:lnTo>
                    <a:pt x="172" y="156"/>
                  </a:lnTo>
                  <a:lnTo>
                    <a:pt x="170" y="176"/>
                  </a:lnTo>
                  <a:lnTo>
                    <a:pt x="160" y="174"/>
                  </a:lnTo>
                  <a:lnTo>
                    <a:pt x="152" y="176"/>
                  </a:lnTo>
                  <a:lnTo>
                    <a:pt x="142" y="174"/>
                  </a:lnTo>
                  <a:lnTo>
                    <a:pt x="96" y="128"/>
                  </a:lnTo>
                  <a:lnTo>
                    <a:pt x="90" y="120"/>
                  </a:lnTo>
                  <a:lnTo>
                    <a:pt x="86" y="106"/>
                  </a:lnTo>
                  <a:lnTo>
                    <a:pt x="64" y="80"/>
                  </a:lnTo>
                  <a:lnTo>
                    <a:pt x="60" y="70"/>
                  </a:lnTo>
                  <a:lnTo>
                    <a:pt x="60" y="62"/>
                  </a:lnTo>
                  <a:lnTo>
                    <a:pt x="46" y="50"/>
                  </a:lnTo>
                  <a:lnTo>
                    <a:pt x="38" y="50"/>
                  </a:lnTo>
                  <a:lnTo>
                    <a:pt x="38" y="42"/>
                  </a:lnTo>
                  <a:lnTo>
                    <a:pt x="20" y="22"/>
                  </a:lnTo>
                  <a:lnTo>
                    <a:pt x="4" y="10"/>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48" name="Freeform 248"/>
            <p:cNvSpPr>
              <a:spLocks/>
            </p:cNvSpPr>
            <p:nvPr/>
          </p:nvSpPr>
          <p:spPr bwMode="gray">
            <a:xfrm>
              <a:off x="4407" y="2609"/>
              <a:ext cx="16" cy="14"/>
            </a:xfrm>
            <a:custGeom>
              <a:avLst/>
              <a:gdLst/>
              <a:ahLst/>
              <a:cxnLst>
                <a:cxn ang="0">
                  <a:pos x="0" y="6"/>
                </a:cxn>
                <a:cxn ang="0">
                  <a:pos x="6" y="0"/>
                </a:cxn>
                <a:cxn ang="0">
                  <a:pos x="16" y="4"/>
                </a:cxn>
                <a:cxn ang="0">
                  <a:pos x="14" y="12"/>
                </a:cxn>
                <a:cxn ang="0">
                  <a:pos x="6" y="14"/>
                </a:cxn>
                <a:cxn ang="0">
                  <a:pos x="0" y="6"/>
                </a:cxn>
              </a:cxnLst>
              <a:rect l="0" t="0" r="r" b="b"/>
              <a:pathLst>
                <a:path w="16" h="14">
                  <a:moveTo>
                    <a:pt x="0" y="6"/>
                  </a:moveTo>
                  <a:lnTo>
                    <a:pt x="6" y="0"/>
                  </a:lnTo>
                  <a:lnTo>
                    <a:pt x="16" y="4"/>
                  </a:lnTo>
                  <a:lnTo>
                    <a:pt x="14" y="12"/>
                  </a:lnTo>
                  <a:lnTo>
                    <a:pt x="6" y="14"/>
                  </a:lnTo>
                  <a:lnTo>
                    <a:pt x="0" y="6"/>
                  </a:lnTo>
                  <a:close/>
                </a:path>
              </a:pathLst>
            </a:custGeom>
            <a:grpFill/>
            <a:ln w="3175">
              <a:solidFill>
                <a:schemeClr val="accent3"/>
              </a:solidFill>
              <a:prstDash val="solid"/>
              <a:round/>
              <a:headEnd/>
              <a:tailEnd/>
            </a:ln>
          </p:spPr>
          <p:txBody>
            <a:bodyPr/>
            <a:lstStyle/>
            <a:p>
              <a:pPr>
                <a:defRPr/>
              </a:pPr>
              <a:endParaRPr lang="en-GB"/>
            </a:p>
          </p:txBody>
        </p:sp>
        <p:sp>
          <p:nvSpPr>
            <p:cNvPr id="249" name="Freeform 249"/>
            <p:cNvSpPr>
              <a:spLocks/>
            </p:cNvSpPr>
            <p:nvPr/>
          </p:nvSpPr>
          <p:spPr bwMode="gray">
            <a:xfrm>
              <a:off x="4373" y="2593"/>
              <a:ext cx="26" cy="28"/>
            </a:xfrm>
            <a:custGeom>
              <a:avLst/>
              <a:gdLst/>
              <a:ahLst/>
              <a:cxnLst>
                <a:cxn ang="0">
                  <a:pos x="0" y="0"/>
                </a:cxn>
                <a:cxn ang="0">
                  <a:pos x="12" y="0"/>
                </a:cxn>
                <a:cxn ang="0">
                  <a:pos x="14" y="10"/>
                </a:cxn>
                <a:cxn ang="0">
                  <a:pos x="18" y="16"/>
                </a:cxn>
                <a:cxn ang="0">
                  <a:pos x="24" y="18"/>
                </a:cxn>
                <a:cxn ang="0">
                  <a:pos x="26" y="26"/>
                </a:cxn>
                <a:cxn ang="0">
                  <a:pos x="20" y="28"/>
                </a:cxn>
                <a:cxn ang="0">
                  <a:pos x="14" y="24"/>
                </a:cxn>
                <a:cxn ang="0">
                  <a:pos x="12" y="16"/>
                </a:cxn>
                <a:cxn ang="0">
                  <a:pos x="6" y="10"/>
                </a:cxn>
                <a:cxn ang="0">
                  <a:pos x="0" y="8"/>
                </a:cxn>
                <a:cxn ang="0">
                  <a:pos x="0" y="0"/>
                </a:cxn>
              </a:cxnLst>
              <a:rect l="0" t="0" r="r" b="b"/>
              <a:pathLst>
                <a:path w="26" h="28">
                  <a:moveTo>
                    <a:pt x="0" y="0"/>
                  </a:moveTo>
                  <a:lnTo>
                    <a:pt x="12" y="0"/>
                  </a:lnTo>
                  <a:lnTo>
                    <a:pt x="14" y="10"/>
                  </a:lnTo>
                  <a:lnTo>
                    <a:pt x="18" y="16"/>
                  </a:lnTo>
                  <a:lnTo>
                    <a:pt x="24" y="18"/>
                  </a:lnTo>
                  <a:lnTo>
                    <a:pt x="26" y="26"/>
                  </a:lnTo>
                  <a:lnTo>
                    <a:pt x="20" y="28"/>
                  </a:lnTo>
                  <a:lnTo>
                    <a:pt x="14" y="24"/>
                  </a:lnTo>
                  <a:lnTo>
                    <a:pt x="12" y="16"/>
                  </a:lnTo>
                  <a:lnTo>
                    <a:pt x="6" y="10"/>
                  </a:lnTo>
                  <a:lnTo>
                    <a:pt x="0" y="8"/>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50" name="Freeform 250"/>
            <p:cNvSpPr>
              <a:spLocks/>
            </p:cNvSpPr>
            <p:nvPr/>
          </p:nvSpPr>
          <p:spPr bwMode="gray">
            <a:xfrm>
              <a:off x="4377" y="2665"/>
              <a:ext cx="158" cy="44"/>
            </a:xfrm>
            <a:custGeom>
              <a:avLst/>
              <a:gdLst/>
              <a:ahLst/>
              <a:cxnLst>
                <a:cxn ang="0">
                  <a:pos x="8" y="2"/>
                </a:cxn>
                <a:cxn ang="0">
                  <a:pos x="28" y="0"/>
                </a:cxn>
                <a:cxn ang="0">
                  <a:pos x="46" y="10"/>
                </a:cxn>
                <a:cxn ang="0">
                  <a:pos x="56" y="14"/>
                </a:cxn>
                <a:cxn ang="0">
                  <a:pos x="74" y="14"/>
                </a:cxn>
                <a:cxn ang="0">
                  <a:pos x="84" y="10"/>
                </a:cxn>
                <a:cxn ang="0">
                  <a:pos x="100" y="10"/>
                </a:cxn>
                <a:cxn ang="0">
                  <a:pos x="112" y="18"/>
                </a:cxn>
                <a:cxn ang="0">
                  <a:pos x="114" y="24"/>
                </a:cxn>
                <a:cxn ang="0">
                  <a:pos x="134" y="26"/>
                </a:cxn>
                <a:cxn ang="0">
                  <a:pos x="142" y="26"/>
                </a:cxn>
                <a:cxn ang="0">
                  <a:pos x="144" y="32"/>
                </a:cxn>
                <a:cxn ang="0">
                  <a:pos x="154" y="36"/>
                </a:cxn>
                <a:cxn ang="0">
                  <a:pos x="158" y="42"/>
                </a:cxn>
                <a:cxn ang="0">
                  <a:pos x="144" y="44"/>
                </a:cxn>
                <a:cxn ang="0">
                  <a:pos x="126" y="40"/>
                </a:cxn>
                <a:cxn ang="0">
                  <a:pos x="116" y="38"/>
                </a:cxn>
                <a:cxn ang="0">
                  <a:pos x="108" y="38"/>
                </a:cxn>
                <a:cxn ang="0">
                  <a:pos x="78" y="36"/>
                </a:cxn>
                <a:cxn ang="0">
                  <a:pos x="68" y="28"/>
                </a:cxn>
                <a:cxn ang="0">
                  <a:pos x="36" y="28"/>
                </a:cxn>
                <a:cxn ang="0">
                  <a:pos x="26" y="24"/>
                </a:cxn>
                <a:cxn ang="0">
                  <a:pos x="14" y="20"/>
                </a:cxn>
                <a:cxn ang="0">
                  <a:pos x="10" y="16"/>
                </a:cxn>
                <a:cxn ang="0">
                  <a:pos x="0" y="10"/>
                </a:cxn>
                <a:cxn ang="0">
                  <a:pos x="8" y="2"/>
                </a:cxn>
              </a:cxnLst>
              <a:rect l="0" t="0" r="r" b="b"/>
              <a:pathLst>
                <a:path w="158" h="44">
                  <a:moveTo>
                    <a:pt x="8" y="2"/>
                  </a:moveTo>
                  <a:lnTo>
                    <a:pt x="28" y="0"/>
                  </a:lnTo>
                  <a:lnTo>
                    <a:pt x="46" y="10"/>
                  </a:lnTo>
                  <a:lnTo>
                    <a:pt x="56" y="14"/>
                  </a:lnTo>
                  <a:lnTo>
                    <a:pt x="74" y="14"/>
                  </a:lnTo>
                  <a:lnTo>
                    <a:pt x="84" y="10"/>
                  </a:lnTo>
                  <a:lnTo>
                    <a:pt x="100" y="10"/>
                  </a:lnTo>
                  <a:lnTo>
                    <a:pt x="112" y="18"/>
                  </a:lnTo>
                  <a:lnTo>
                    <a:pt x="114" y="24"/>
                  </a:lnTo>
                  <a:lnTo>
                    <a:pt x="134" y="26"/>
                  </a:lnTo>
                  <a:lnTo>
                    <a:pt x="142" y="26"/>
                  </a:lnTo>
                  <a:lnTo>
                    <a:pt x="144" y="32"/>
                  </a:lnTo>
                  <a:lnTo>
                    <a:pt x="154" y="36"/>
                  </a:lnTo>
                  <a:lnTo>
                    <a:pt x="158" y="42"/>
                  </a:lnTo>
                  <a:lnTo>
                    <a:pt x="144" y="44"/>
                  </a:lnTo>
                  <a:lnTo>
                    <a:pt x="126" y="40"/>
                  </a:lnTo>
                  <a:lnTo>
                    <a:pt x="116" y="38"/>
                  </a:lnTo>
                  <a:lnTo>
                    <a:pt x="108" y="38"/>
                  </a:lnTo>
                  <a:lnTo>
                    <a:pt x="78" y="36"/>
                  </a:lnTo>
                  <a:lnTo>
                    <a:pt x="68" y="28"/>
                  </a:lnTo>
                  <a:lnTo>
                    <a:pt x="36" y="28"/>
                  </a:lnTo>
                  <a:lnTo>
                    <a:pt x="26" y="24"/>
                  </a:lnTo>
                  <a:lnTo>
                    <a:pt x="14" y="20"/>
                  </a:lnTo>
                  <a:lnTo>
                    <a:pt x="10" y="16"/>
                  </a:lnTo>
                  <a:lnTo>
                    <a:pt x="0" y="10"/>
                  </a:lnTo>
                  <a:lnTo>
                    <a:pt x="8" y="2"/>
                  </a:lnTo>
                  <a:close/>
                </a:path>
              </a:pathLst>
            </a:custGeom>
            <a:grpFill/>
            <a:ln w="3175">
              <a:solidFill>
                <a:schemeClr val="accent3"/>
              </a:solidFill>
              <a:prstDash val="solid"/>
              <a:round/>
              <a:headEnd/>
              <a:tailEnd/>
            </a:ln>
          </p:spPr>
          <p:txBody>
            <a:bodyPr/>
            <a:lstStyle/>
            <a:p>
              <a:pPr>
                <a:defRPr/>
              </a:pPr>
              <a:endParaRPr lang="en-GB"/>
            </a:p>
          </p:txBody>
        </p:sp>
        <p:sp>
          <p:nvSpPr>
            <p:cNvPr id="251" name="Freeform 251"/>
            <p:cNvSpPr>
              <a:spLocks/>
            </p:cNvSpPr>
            <p:nvPr/>
          </p:nvSpPr>
          <p:spPr bwMode="gray">
            <a:xfrm>
              <a:off x="4665" y="2699"/>
              <a:ext cx="56" cy="36"/>
            </a:xfrm>
            <a:custGeom>
              <a:avLst/>
              <a:gdLst/>
              <a:ahLst/>
              <a:cxnLst>
                <a:cxn ang="0">
                  <a:pos x="0" y="36"/>
                </a:cxn>
                <a:cxn ang="0">
                  <a:pos x="18" y="28"/>
                </a:cxn>
                <a:cxn ang="0">
                  <a:pos x="30" y="18"/>
                </a:cxn>
                <a:cxn ang="0">
                  <a:pos x="54" y="8"/>
                </a:cxn>
                <a:cxn ang="0">
                  <a:pos x="56" y="2"/>
                </a:cxn>
                <a:cxn ang="0">
                  <a:pos x="38" y="0"/>
                </a:cxn>
                <a:cxn ang="0">
                  <a:pos x="24" y="8"/>
                </a:cxn>
                <a:cxn ang="0">
                  <a:pos x="14" y="16"/>
                </a:cxn>
                <a:cxn ang="0">
                  <a:pos x="8" y="18"/>
                </a:cxn>
                <a:cxn ang="0">
                  <a:pos x="2" y="22"/>
                </a:cxn>
                <a:cxn ang="0">
                  <a:pos x="0" y="36"/>
                </a:cxn>
              </a:cxnLst>
              <a:rect l="0" t="0" r="r" b="b"/>
              <a:pathLst>
                <a:path w="56" h="36">
                  <a:moveTo>
                    <a:pt x="0" y="36"/>
                  </a:moveTo>
                  <a:lnTo>
                    <a:pt x="18" y="28"/>
                  </a:lnTo>
                  <a:lnTo>
                    <a:pt x="30" y="18"/>
                  </a:lnTo>
                  <a:lnTo>
                    <a:pt x="54" y="8"/>
                  </a:lnTo>
                  <a:lnTo>
                    <a:pt x="56" y="2"/>
                  </a:lnTo>
                  <a:lnTo>
                    <a:pt x="38" y="0"/>
                  </a:lnTo>
                  <a:lnTo>
                    <a:pt x="24" y="8"/>
                  </a:lnTo>
                  <a:lnTo>
                    <a:pt x="14" y="16"/>
                  </a:lnTo>
                  <a:lnTo>
                    <a:pt x="8" y="18"/>
                  </a:lnTo>
                  <a:lnTo>
                    <a:pt x="2" y="22"/>
                  </a:lnTo>
                  <a:lnTo>
                    <a:pt x="0" y="36"/>
                  </a:lnTo>
                  <a:close/>
                </a:path>
              </a:pathLst>
            </a:custGeom>
            <a:grpFill/>
            <a:ln w="3175">
              <a:solidFill>
                <a:schemeClr val="accent3"/>
              </a:solidFill>
              <a:prstDash val="solid"/>
              <a:round/>
              <a:headEnd/>
              <a:tailEnd/>
            </a:ln>
          </p:spPr>
          <p:txBody>
            <a:bodyPr/>
            <a:lstStyle/>
            <a:p>
              <a:pPr>
                <a:defRPr/>
              </a:pPr>
              <a:endParaRPr lang="en-GB"/>
            </a:p>
          </p:txBody>
        </p:sp>
        <p:sp>
          <p:nvSpPr>
            <p:cNvPr id="252" name="Freeform 252"/>
            <p:cNvSpPr>
              <a:spLocks/>
            </p:cNvSpPr>
            <p:nvPr/>
          </p:nvSpPr>
          <p:spPr bwMode="gray">
            <a:xfrm>
              <a:off x="4591" y="2717"/>
              <a:ext cx="30" cy="16"/>
            </a:xfrm>
            <a:custGeom>
              <a:avLst/>
              <a:gdLst/>
              <a:ahLst/>
              <a:cxnLst>
                <a:cxn ang="0">
                  <a:pos x="2" y="0"/>
                </a:cxn>
                <a:cxn ang="0">
                  <a:pos x="14" y="0"/>
                </a:cxn>
                <a:cxn ang="0">
                  <a:pos x="24" y="6"/>
                </a:cxn>
                <a:cxn ang="0">
                  <a:pos x="30" y="12"/>
                </a:cxn>
                <a:cxn ang="0">
                  <a:pos x="26" y="16"/>
                </a:cxn>
                <a:cxn ang="0">
                  <a:pos x="14" y="14"/>
                </a:cxn>
                <a:cxn ang="0">
                  <a:pos x="4" y="8"/>
                </a:cxn>
                <a:cxn ang="0">
                  <a:pos x="0" y="4"/>
                </a:cxn>
                <a:cxn ang="0">
                  <a:pos x="2" y="0"/>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grpFill/>
            <a:ln w="3175">
              <a:solidFill>
                <a:schemeClr val="accent3"/>
              </a:solidFill>
              <a:prstDash val="solid"/>
              <a:round/>
              <a:headEnd/>
              <a:tailEnd/>
            </a:ln>
          </p:spPr>
          <p:txBody>
            <a:bodyPr/>
            <a:lstStyle/>
            <a:p>
              <a:pPr>
                <a:defRPr/>
              </a:pPr>
              <a:endParaRPr lang="en-GB"/>
            </a:p>
          </p:txBody>
        </p:sp>
        <p:sp>
          <p:nvSpPr>
            <p:cNvPr id="253" name="Freeform 253"/>
            <p:cNvSpPr>
              <a:spLocks/>
            </p:cNvSpPr>
            <p:nvPr/>
          </p:nvSpPr>
          <p:spPr bwMode="gray">
            <a:xfrm>
              <a:off x="4605" y="2699"/>
              <a:ext cx="38" cy="10"/>
            </a:xfrm>
            <a:custGeom>
              <a:avLst/>
              <a:gdLst/>
              <a:ahLst/>
              <a:cxnLst>
                <a:cxn ang="0">
                  <a:pos x="0" y="10"/>
                </a:cxn>
                <a:cxn ang="0">
                  <a:pos x="18" y="10"/>
                </a:cxn>
                <a:cxn ang="0">
                  <a:pos x="38" y="10"/>
                </a:cxn>
                <a:cxn ang="0">
                  <a:pos x="38" y="4"/>
                </a:cxn>
                <a:cxn ang="0">
                  <a:pos x="24" y="4"/>
                </a:cxn>
                <a:cxn ang="0">
                  <a:pos x="18" y="2"/>
                </a:cxn>
                <a:cxn ang="0">
                  <a:pos x="8" y="0"/>
                </a:cxn>
                <a:cxn ang="0">
                  <a:pos x="4" y="2"/>
                </a:cxn>
                <a:cxn ang="0">
                  <a:pos x="0" y="10"/>
                </a:cxn>
              </a:cxnLst>
              <a:rect l="0" t="0" r="r" b="b"/>
              <a:pathLst>
                <a:path w="38" h="10">
                  <a:moveTo>
                    <a:pt x="0" y="10"/>
                  </a:moveTo>
                  <a:lnTo>
                    <a:pt x="18" y="10"/>
                  </a:lnTo>
                  <a:lnTo>
                    <a:pt x="38" y="10"/>
                  </a:lnTo>
                  <a:lnTo>
                    <a:pt x="38" y="4"/>
                  </a:lnTo>
                  <a:lnTo>
                    <a:pt x="24" y="4"/>
                  </a:lnTo>
                  <a:lnTo>
                    <a:pt x="18" y="2"/>
                  </a:lnTo>
                  <a:lnTo>
                    <a:pt x="8" y="0"/>
                  </a:lnTo>
                  <a:lnTo>
                    <a:pt x="4" y="2"/>
                  </a:lnTo>
                  <a:lnTo>
                    <a:pt x="0" y="10"/>
                  </a:lnTo>
                  <a:close/>
                </a:path>
              </a:pathLst>
            </a:custGeom>
            <a:grpFill/>
            <a:ln w="3175">
              <a:solidFill>
                <a:schemeClr val="accent3"/>
              </a:solidFill>
              <a:prstDash val="solid"/>
              <a:round/>
              <a:headEnd/>
              <a:tailEnd/>
            </a:ln>
          </p:spPr>
          <p:txBody>
            <a:bodyPr/>
            <a:lstStyle/>
            <a:p>
              <a:pPr>
                <a:defRPr/>
              </a:pPr>
              <a:endParaRPr lang="en-GB"/>
            </a:p>
          </p:txBody>
        </p:sp>
        <p:sp>
          <p:nvSpPr>
            <p:cNvPr id="254" name="Freeform 254"/>
            <p:cNvSpPr>
              <a:spLocks/>
            </p:cNvSpPr>
            <p:nvPr/>
          </p:nvSpPr>
          <p:spPr bwMode="gray">
            <a:xfrm>
              <a:off x="4575" y="2699"/>
              <a:ext cx="20" cy="10"/>
            </a:xfrm>
            <a:custGeom>
              <a:avLst/>
              <a:gdLst/>
              <a:ahLst/>
              <a:cxnLst>
                <a:cxn ang="0">
                  <a:pos x="0" y="2"/>
                </a:cxn>
                <a:cxn ang="0">
                  <a:pos x="0" y="10"/>
                </a:cxn>
                <a:cxn ang="0">
                  <a:pos x="20" y="10"/>
                </a:cxn>
                <a:cxn ang="0">
                  <a:pos x="18" y="2"/>
                </a:cxn>
                <a:cxn ang="0">
                  <a:pos x="8" y="0"/>
                </a:cxn>
                <a:cxn ang="0">
                  <a:pos x="0" y="2"/>
                </a:cxn>
              </a:cxnLst>
              <a:rect l="0" t="0" r="r" b="b"/>
              <a:pathLst>
                <a:path w="20" h="10">
                  <a:moveTo>
                    <a:pt x="0" y="2"/>
                  </a:moveTo>
                  <a:lnTo>
                    <a:pt x="0" y="10"/>
                  </a:lnTo>
                  <a:lnTo>
                    <a:pt x="20" y="10"/>
                  </a:lnTo>
                  <a:lnTo>
                    <a:pt x="18" y="2"/>
                  </a:lnTo>
                  <a:lnTo>
                    <a:pt x="8" y="0"/>
                  </a:lnTo>
                  <a:lnTo>
                    <a:pt x="0" y="2"/>
                  </a:lnTo>
                  <a:close/>
                </a:path>
              </a:pathLst>
            </a:custGeom>
            <a:grpFill/>
            <a:ln w="3175">
              <a:solidFill>
                <a:schemeClr val="accent3"/>
              </a:solidFill>
              <a:prstDash val="solid"/>
              <a:round/>
              <a:headEnd/>
              <a:tailEnd/>
            </a:ln>
          </p:spPr>
          <p:txBody>
            <a:bodyPr/>
            <a:lstStyle/>
            <a:p>
              <a:pPr>
                <a:defRPr/>
              </a:pPr>
              <a:endParaRPr lang="en-GB"/>
            </a:p>
          </p:txBody>
        </p:sp>
        <p:sp>
          <p:nvSpPr>
            <p:cNvPr id="255" name="Freeform 255"/>
            <p:cNvSpPr>
              <a:spLocks/>
            </p:cNvSpPr>
            <p:nvPr/>
          </p:nvSpPr>
          <p:spPr bwMode="gray">
            <a:xfrm>
              <a:off x="4543" y="2699"/>
              <a:ext cx="26" cy="18"/>
            </a:xfrm>
            <a:custGeom>
              <a:avLst/>
              <a:gdLst/>
              <a:ahLst/>
              <a:cxnLst>
                <a:cxn ang="0">
                  <a:pos x="2" y="0"/>
                </a:cxn>
                <a:cxn ang="0">
                  <a:pos x="14" y="2"/>
                </a:cxn>
                <a:cxn ang="0">
                  <a:pos x="26" y="4"/>
                </a:cxn>
                <a:cxn ang="0">
                  <a:pos x="26" y="10"/>
                </a:cxn>
                <a:cxn ang="0">
                  <a:pos x="24" y="18"/>
                </a:cxn>
                <a:cxn ang="0">
                  <a:pos x="12" y="14"/>
                </a:cxn>
                <a:cxn ang="0">
                  <a:pos x="0" y="10"/>
                </a:cxn>
                <a:cxn ang="0">
                  <a:pos x="2" y="0"/>
                </a:cxn>
              </a:cxnLst>
              <a:rect l="0" t="0" r="r" b="b"/>
              <a:pathLst>
                <a:path w="26" h="18">
                  <a:moveTo>
                    <a:pt x="2" y="0"/>
                  </a:moveTo>
                  <a:lnTo>
                    <a:pt x="14" y="2"/>
                  </a:lnTo>
                  <a:lnTo>
                    <a:pt x="26" y="4"/>
                  </a:lnTo>
                  <a:lnTo>
                    <a:pt x="26" y="10"/>
                  </a:lnTo>
                  <a:lnTo>
                    <a:pt x="24" y="18"/>
                  </a:lnTo>
                  <a:lnTo>
                    <a:pt x="12" y="14"/>
                  </a:lnTo>
                  <a:lnTo>
                    <a:pt x="0" y="10"/>
                  </a:lnTo>
                  <a:lnTo>
                    <a:pt x="2" y="0"/>
                  </a:lnTo>
                  <a:close/>
                </a:path>
              </a:pathLst>
            </a:custGeom>
            <a:grpFill/>
            <a:ln w="3175">
              <a:solidFill>
                <a:schemeClr val="accent3"/>
              </a:solidFill>
              <a:prstDash val="solid"/>
              <a:round/>
              <a:headEnd/>
              <a:tailEnd/>
            </a:ln>
          </p:spPr>
          <p:txBody>
            <a:bodyPr/>
            <a:lstStyle/>
            <a:p>
              <a:pPr>
                <a:defRPr/>
              </a:pPr>
              <a:endParaRPr lang="en-GB"/>
            </a:p>
          </p:txBody>
        </p:sp>
        <p:sp>
          <p:nvSpPr>
            <p:cNvPr id="256" name="Freeform 256"/>
            <p:cNvSpPr>
              <a:spLocks/>
            </p:cNvSpPr>
            <p:nvPr/>
          </p:nvSpPr>
          <p:spPr bwMode="gray">
            <a:xfrm>
              <a:off x="4589" y="2541"/>
              <a:ext cx="98" cy="118"/>
            </a:xfrm>
            <a:custGeom>
              <a:avLst/>
              <a:gdLst/>
              <a:ahLst/>
              <a:cxnLst>
                <a:cxn ang="0">
                  <a:pos x="12" y="36"/>
                </a:cxn>
                <a:cxn ang="0">
                  <a:pos x="12" y="26"/>
                </a:cxn>
                <a:cxn ang="0">
                  <a:pos x="20" y="14"/>
                </a:cxn>
                <a:cxn ang="0">
                  <a:pos x="32" y="8"/>
                </a:cxn>
                <a:cxn ang="0">
                  <a:pos x="48" y="10"/>
                </a:cxn>
                <a:cxn ang="0">
                  <a:pos x="58" y="14"/>
                </a:cxn>
                <a:cxn ang="0">
                  <a:pos x="74" y="14"/>
                </a:cxn>
                <a:cxn ang="0">
                  <a:pos x="84" y="12"/>
                </a:cxn>
                <a:cxn ang="0">
                  <a:pos x="90" y="8"/>
                </a:cxn>
                <a:cxn ang="0">
                  <a:pos x="98" y="0"/>
                </a:cxn>
                <a:cxn ang="0">
                  <a:pos x="98" y="8"/>
                </a:cxn>
                <a:cxn ang="0">
                  <a:pos x="88" y="20"/>
                </a:cxn>
                <a:cxn ang="0">
                  <a:pos x="80" y="26"/>
                </a:cxn>
                <a:cxn ang="0">
                  <a:pos x="56" y="22"/>
                </a:cxn>
                <a:cxn ang="0">
                  <a:pos x="42" y="20"/>
                </a:cxn>
                <a:cxn ang="0">
                  <a:pos x="30" y="20"/>
                </a:cxn>
                <a:cxn ang="0">
                  <a:pos x="24" y="20"/>
                </a:cxn>
                <a:cxn ang="0">
                  <a:pos x="18" y="26"/>
                </a:cxn>
                <a:cxn ang="0">
                  <a:pos x="18" y="36"/>
                </a:cxn>
                <a:cxn ang="0">
                  <a:pos x="22" y="42"/>
                </a:cxn>
                <a:cxn ang="0">
                  <a:pos x="26" y="46"/>
                </a:cxn>
                <a:cxn ang="0">
                  <a:pos x="28" y="50"/>
                </a:cxn>
                <a:cxn ang="0">
                  <a:pos x="32" y="52"/>
                </a:cxn>
                <a:cxn ang="0">
                  <a:pos x="38" y="44"/>
                </a:cxn>
                <a:cxn ang="0">
                  <a:pos x="42" y="42"/>
                </a:cxn>
                <a:cxn ang="0">
                  <a:pos x="52" y="44"/>
                </a:cxn>
                <a:cxn ang="0">
                  <a:pos x="60" y="40"/>
                </a:cxn>
                <a:cxn ang="0">
                  <a:pos x="70" y="40"/>
                </a:cxn>
                <a:cxn ang="0">
                  <a:pos x="68" y="46"/>
                </a:cxn>
                <a:cxn ang="0">
                  <a:pos x="56" y="48"/>
                </a:cxn>
                <a:cxn ang="0">
                  <a:pos x="50" y="54"/>
                </a:cxn>
                <a:cxn ang="0">
                  <a:pos x="44" y="60"/>
                </a:cxn>
                <a:cxn ang="0">
                  <a:pos x="44" y="62"/>
                </a:cxn>
                <a:cxn ang="0">
                  <a:pos x="48" y="68"/>
                </a:cxn>
                <a:cxn ang="0">
                  <a:pos x="54" y="80"/>
                </a:cxn>
                <a:cxn ang="0">
                  <a:pos x="54" y="84"/>
                </a:cxn>
                <a:cxn ang="0">
                  <a:pos x="56" y="92"/>
                </a:cxn>
                <a:cxn ang="0">
                  <a:pos x="62" y="96"/>
                </a:cxn>
                <a:cxn ang="0">
                  <a:pos x="54" y="100"/>
                </a:cxn>
                <a:cxn ang="0">
                  <a:pos x="46" y="98"/>
                </a:cxn>
                <a:cxn ang="0">
                  <a:pos x="44" y="104"/>
                </a:cxn>
                <a:cxn ang="0">
                  <a:pos x="38" y="94"/>
                </a:cxn>
                <a:cxn ang="0">
                  <a:pos x="34" y="84"/>
                </a:cxn>
                <a:cxn ang="0">
                  <a:pos x="32" y="70"/>
                </a:cxn>
                <a:cxn ang="0">
                  <a:pos x="24" y="70"/>
                </a:cxn>
                <a:cxn ang="0">
                  <a:pos x="22" y="76"/>
                </a:cxn>
                <a:cxn ang="0">
                  <a:pos x="24" y="92"/>
                </a:cxn>
                <a:cxn ang="0">
                  <a:pos x="24" y="98"/>
                </a:cxn>
                <a:cxn ang="0">
                  <a:pos x="24" y="112"/>
                </a:cxn>
                <a:cxn ang="0">
                  <a:pos x="22" y="118"/>
                </a:cxn>
                <a:cxn ang="0">
                  <a:pos x="10" y="116"/>
                </a:cxn>
                <a:cxn ang="0">
                  <a:pos x="10" y="102"/>
                </a:cxn>
                <a:cxn ang="0">
                  <a:pos x="12" y="90"/>
                </a:cxn>
                <a:cxn ang="0">
                  <a:pos x="10" y="84"/>
                </a:cxn>
                <a:cxn ang="0">
                  <a:pos x="0" y="80"/>
                </a:cxn>
                <a:cxn ang="0">
                  <a:pos x="0" y="68"/>
                </a:cxn>
                <a:cxn ang="0">
                  <a:pos x="4" y="58"/>
                </a:cxn>
                <a:cxn ang="0">
                  <a:pos x="8" y="42"/>
                </a:cxn>
                <a:cxn ang="0">
                  <a:pos x="12" y="36"/>
                </a:cxn>
              </a:cxnLst>
              <a:rect l="0" t="0" r="r" b="b"/>
              <a:pathLst>
                <a:path w="98" h="118">
                  <a:moveTo>
                    <a:pt x="12" y="36"/>
                  </a:moveTo>
                  <a:lnTo>
                    <a:pt x="12" y="26"/>
                  </a:lnTo>
                  <a:lnTo>
                    <a:pt x="20" y="14"/>
                  </a:lnTo>
                  <a:lnTo>
                    <a:pt x="32" y="8"/>
                  </a:lnTo>
                  <a:lnTo>
                    <a:pt x="48" y="10"/>
                  </a:lnTo>
                  <a:lnTo>
                    <a:pt x="58" y="14"/>
                  </a:lnTo>
                  <a:lnTo>
                    <a:pt x="74" y="14"/>
                  </a:lnTo>
                  <a:lnTo>
                    <a:pt x="84" y="12"/>
                  </a:lnTo>
                  <a:lnTo>
                    <a:pt x="90" y="8"/>
                  </a:lnTo>
                  <a:lnTo>
                    <a:pt x="98" y="0"/>
                  </a:lnTo>
                  <a:lnTo>
                    <a:pt x="98" y="8"/>
                  </a:lnTo>
                  <a:lnTo>
                    <a:pt x="88" y="20"/>
                  </a:lnTo>
                  <a:lnTo>
                    <a:pt x="80" y="26"/>
                  </a:lnTo>
                  <a:lnTo>
                    <a:pt x="56" y="22"/>
                  </a:lnTo>
                  <a:lnTo>
                    <a:pt x="42" y="20"/>
                  </a:lnTo>
                  <a:lnTo>
                    <a:pt x="30" y="20"/>
                  </a:lnTo>
                  <a:lnTo>
                    <a:pt x="24" y="20"/>
                  </a:lnTo>
                  <a:lnTo>
                    <a:pt x="18" y="26"/>
                  </a:lnTo>
                  <a:lnTo>
                    <a:pt x="18" y="36"/>
                  </a:lnTo>
                  <a:lnTo>
                    <a:pt x="22" y="42"/>
                  </a:lnTo>
                  <a:lnTo>
                    <a:pt x="26" y="46"/>
                  </a:lnTo>
                  <a:lnTo>
                    <a:pt x="28" y="50"/>
                  </a:lnTo>
                  <a:lnTo>
                    <a:pt x="32" y="52"/>
                  </a:lnTo>
                  <a:lnTo>
                    <a:pt x="38" y="44"/>
                  </a:lnTo>
                  <a:lnTo>
                    <a:pt x="42" y="42"/>
                  </a:lnTo>
                  <a:lnTo>
                    <a:pt x="52" y="44"/>
                  </a:lnTo>
                  <a:lnTo>
                    <a:pt x="60" y="40"/>
                  </a:lnTo>
                  <a:lnTo>
                    <a:pt x="70" y="40"/>
                  </a:lnTo>
                  <a:lnTo>
                    <a:pt x="68" y="46"/>
                  </a:lnTo>
                  <a:lnTo>
                    <a:pt x="56" y="48"/>
                  </a:lnTo>
                  <a:lnTo>
                    <a:pt x="50" y="54"/>
                  </a:lnTo>
                  <a:lnTo>
                    <a:pt x="44" y="60"/>
                  </a:lnTo>
                  <a:lnTo>
                    <a:pt x="44" y="62"/>
                  </a:lnTo>
                  <a:lnTo>
                    <a:pt x="48" y="68"/>
                  </a:lnTo>
                  <a:lnTo>
                    <a:pt x="54" y="80"/>
                  </a:lnTo>
                  <a:lnTo>
                    <a:pt x="54" y="84"/>
                  </a:lnTo>
                  <a:lnTo>
                    <a:pt x="56" y="92"/>
                  </a:lnTo>
                  <a:lnTo>
                    <a:pt x="62" y="96"/>
                  </a:lnTo>
                  <a:lnTo>
                    <a:pt x="54" y="100"/>
                  </a:lnTo>
                  <a:lnTo>
                    <a:pt x="46" y="98"/>
                  </a:lnTo>
                  <a:lnTo>
                    <a:pt x="44" y="104"/>
                  </a:lnTo>
                  <a:lnTo>
                    <a:pt x="38" y="94"/>
                  </a:lnTo>
                  <a:lnTo>
                    <a:pt x="34" y="84"/>
                  </a:lnTo>
                  <a:lnTo>
                    <a:pt x="32" y="70"/>
                  </a:lnTo>
                  <a:lnTo>
                    <a:pt x="24" y="70"/>
                  </a:lnTo>
                  <a:lnTo>
                    <a:pt x="22" y="76"/>
                  </a:lnTo>
                  <a:lnTo>
                    <a:pt x="24" y="92"/>
                  </a:lnTo>
                  <a:lnTo>
                    <a:pt x="24" y="98"/>
                  </a:lnTo>
                  <a:lnTo>
                    <a:pt x="24" y="112"/>
                  </a:lnTo>
                  <a:lnTo>
                    <a:pt x="22" y="118"/>
                  </a:lnTo>
                  <a:lnTo>
                    <a:pt x="10" y="116"/>
                  </a:lnTo>
                  <a:lnTo>
                    <a:pt x="10" y="102"/>
                  </a:lnTo>
                  <a:lnTo>
                    <a:pt x="12" y="90"/>
                  </a:lnTo>
                  <a:lnTo>
                    <a:pt x="10" y="84"/>
                  </a:lnTo>
                  <a:lnTo>
                    <a:pt x="0" y="80"/>
                  </a:lnTo>
                  <a:lnTo>
                    <a:pt x="0" y="68"/>
                  </a:lnTo>
                  <a:lnTo>
                    <a:pt x="4" y="58"/>
                  </a:lnTo>
                  <a:lnTo>
                    <a:pt x="8" y="42"/>
                  </a:lnTo>
                  <a:lnTo>
                    <a:pt x="12" y="36"/>
                  </a:lnTo>
                  <a:close/>
                </a:path>
              </a:pathLst>
            </a:custGeom>
            <a:grpFill/>
            <a:ln w="3175">
              <a:solidFill>
                <a:schemeClr val="accent3"/>
              </a:solidFill>
              <a:prstDash val="solid"/>
              <a:round/>
              <a:headEnd/>
              <a:tailEnd/>
            </a:ln>
          </p:spPr>
          <p:txBody>
            <a:bodyPr/>
            <a:lstStyle/>
            <a:p>
              <a:pPr>
                <a:defRPr/>
              </a:pPr>
              <a:endParaRPr lang="en-GB"/>
            </a:p>
          </p:txBody>
        </p:sp>
        <p:sp>
          <p:nvSpPr>
            <p:cNvPr id="257" name="Freeform 257"/>
            <p:cNvSpPr>
              <a:spLocks/>
            </p:cNvSpPr>
            <p:nvPr/>
          </p:nvSpPr>
          <p:spPr bwMode="gray">
            <a:xfrm>
              <a:off x="4777" y="2577"/>
              <a:ext cx="162" cy="136"/>
            </a:xfrm>
            <a:custGeom>
              <a:avLst/>
              <a:gdLst/>
              <a:ahLst/>
              <a:cxnLst>
                <a:cxn ang="0">
                  <a:pos x="2" y="8"/>
                </a:cxn>
                <a:cxn ang="0">
                  <a:pos x="20" y="2"/>
                </a:cxn>
                <a:cxn ang="0">
                  <a:pos x="30" y="0"/>
                </a:cxn>
                <a:cxn ang="0">
                  <a:pos x="48" y="2"/>
                </a:cxn>
                <a:cxn ang="0">
                  <a:pos x="56" y="10"/>
                </a:cxn>
                <a:cxn ang="0">
                  <a:pos x="54" y="22"/>
                </a:cxn>
                <a:cxn ang="0">
                  <a:pos x="54" y="30"/>
                </a:cxn>
                <a:cxn ang="0">
                  <a:pos x="60" y="34"/>
                </a:cxn>
                <a:cxn ang="0">
                  <a:pos x="62" y="42"/>
                </a:cxn>
                <a:cxn ang="0">
                  <a:pos x="70" y="44"/>
                </a:cxn>
                <a:cxn ang="0">
                  <a:pos x="80" y="42"/>
                </a:cxn>
                <a:cxn ang="0">
                  <a:pos x="86" y="32"/>
                </a:cxn>
                <a:cxn ang="0">
                  <a:pos x="94" y="26"/>
                </a:cxn>
                <a:cxn ang="0">
                  <a:pos x="104" y="22"/>
                </a:cxn>
                <a:cxn ang="0">
                  <a:pos x="110" y="16"/>
                </a:cxn>
                <a:cxn ang="0">
                  <a:pos x="128" y="22"/>
                </a:cxn>
                <a:cxn ang="0">
                  <a:pos x="142" y="26"/>
                </a:cxn>
                <a:cxn ang="0">
                  <a:pos x="158" y="32"/>
                </a:cxn>
                <a:cxn ang="0">
                  <a:pos x="162" y="34"/>
                </a:cxn>
                <a:cxn ang="0">
                  <a:pos x="162" y="136"/>
                </a:cxn>
                <a:cxn ang="0">
                  <a:pos x="148" y="124"/>
                </a:cxn>
                <a:cxn ang="0">
                  <a:pos x="138" y="120"/>
                </a:cxn>
                <a:cxn ang="0">
                  <a:pos x="130" y="120"/>
                </a:cxn>
                <a:cxn ang="0">
                  <a:pos x="124" y="124"/>
                </a:cxn>
                <a:cxn ang="0">
                  <a:pos x="110" y="126"/>
                </a:cxn>
                <a:cxn ang="0">
                  <a:pos x="108" y="118"/>
                </a:cxn>
                <a:cxn ang="0">
                  <a:pos x="110" y="114"/>
                </a:cxn>
                <a:cxn ang="0">
                  <a:pos x="116" y="112"/>
                </a:cxn>
                <a:cxn ang="0">
                  <a:pos x="124" y="110"/>
                </a:cxn>
                <a:cxn ang="0">
                  <a:pos x="126" y="98"/>
                </a:cxn>
                <a:cxn ang="0">
                  <a:pos x="122" y="90"/>
                </a:cxn>
                <a:cxn ang="0">
                  <a:pos x="112" y="80"/>
                </a:cxn>
                <a:cxn ang="0">
                  <a:pos x="90" y="68"/>
                </a:cxn>
                <a:cxn ang="0">
                  <a:pos x="66" y="62"/>
                </a:cxn>
                <a:cxn ang="0">
                  <a:pos x="60" y="56"/>
                </a:cxn>
                <a:cxn ang="0">
                  <a:pos x="54" y="54"/>
                </a:cxn>
                <a:cxn ang="0">
                  <a:pos x="48" y="40"/>
                </a:cxn>
                <a:cxn ang="0">
                  <a:pos x="42" y="42"/>
                </a:cxn>
                <a:cxn ang="0">
                  <a:pos x="42" y="48"/>
                </a:cxn>
                <a:cxn ang="0">
                  <a:pos x="42" y="58"/>
                </a:cxn>
                <a:cxn ang="0">
                  <a:pos x="32" y="56"/>
                </a:cxn>
                <a:cxn ang="0">
                  <a:pos x="32" y="46"/>
                </a:cxn>
                <a:cxn ang="0">
                  <a:pos x="30" y="40"/>
                </a:cxn>
                <a:cxn ang="0">
                  <a:pos x="20" y="38"/>
                </a:cxn>
                <a:cxn ang="0">
                  <a:pos x="30" y="32"/>
                </a:cxn>
                <a:cxn ang="0">
                  <a:pos x="42" y="34"/>
                </a:cxn>
                <a:cxn ang="0">
                  <a:pos x="50" y="32"/>
                </a:cxn>
                <a:cxn ang="0">
                  <a:pos x="46" y="24"/>
                </a:cxn>
                <a:cxn ang="0">
                  <a:pos x="30" y="24"/>
                </a:cxn>
                <a:cxn ang="0">
                  <a:pos x="20" y="26"/>
                </a:cxn>
                <a:cxn ang="0">
                  <a:pos x="16" y="16"/>
                </a:cxn>
                <a:cxn ang="0">
                  <a:pos x="6" y="16"/>
                </a:cxn>
                <a:cxn ang="0">
                  <a:pos x="0" y="14"/>
                </a:cxn>
                <a:cxn ang="0">
                  <a:pos x="2" y="8"/>
                </a:cxn>
              </a:cxnLst>
              <a:rect l="0" t="0" r="r" b="b"/>
              <a:pathLst>
                <a:path w="162" h="136">
                  <a:moveTo>
                    <a:pt x="2" y="8"/>
                  </a:moveTo>
                  <a:lnTo>
                    <a:pt x="20" y="2"/>
                  </a:lnTo>
                  <a:lnTo>
                    <a:pt x="30" y="0"/>
                  </a:lnTo>
                  <a:lnTo>
                    <a:pt x="48" y="2"/>
                  </a:lnTo>
                  <a:lnTo>
                    <a:pt x="56" y="10"/>
                  </a:lnTo>
                  <a:lnTo>
                    <a:pt x="54" y="22"/>
                  </a:lnTo>
                  <a:lnTo>
                    <a:pt x="54" y="30"/>
                  </a:lnTo>
                  <a:lnTo>
                    <a:pt x="60" y="34"/>
                  </a:lnTo>
                  <a:lnTo>
                    <a:pt x="62" y="42"/>
                  </a:lnTo>
                  <a:lnTo>
                    <a:pt x="70" y="44"/>
                  </a:lnTo>
                  <a:lnTo>
                    <a:pt x="80" y="42"/>
                  </a:lnTo>
                  <a:lnTo>
                    <a:pt x="86" y="32"/>
                  </a:lnTo>
                  <a:lnTo>
                    <a:pt x="94" y="26"/>
                  </a:lnTo>
                  <a:lnTo>
                    <a:pt x="104" y="22"/>
                  </a:lnTo>
                  <a:lnTo>
                    <a:pt x="110" y="16"/>
                  </a:lnTo>
                  <a:lnTo>
                    <a:pt x="128" y="22"/>
                  </a:lnTo>
                  <a:lnTo>
                    <a:pt x="142" y="26"/>
                  </a:lnTo>
                  <a:lnTo>
                    <a:pt x="158" y="32"/>
                  </a:lnTo>
                  <a:lnTo>
                    <a:pt x="162" y="34"/>
                  </a:lnTo>
                  <a:lnTo>
                    <a:pt x="162" y="136"/>
                  </a:lnTo>
                  <a:lnTo>
                    <a:pt x="148" y="124"/>
                  </a:lnTo>
                  <a:lnTo>
                    <a:pt x="138" y="120"/>
                  </a:lnTo>
                  <a:lnTo>
                    <a:pt x="130" y="120"/>
                  </a:lnTo>
                  <a:lnTo>
                    <a:pt x="124" y="124"/>
                  </a:lnTo>
                  <a:lnTo>
                    <a:pt x="110" y="126"/>
                  </a:lnTo>
                  <a:lnTo>
                    <a:pt x="108" y="118"/>
                  </a:lnTo>
                  <a:lnTo>
                    <a:pt x="110" y="114"/>
                  </a:lnTo>
                  <a:lnTo>
                    <a:pt x="116" y="112"/>
                  </a:lnTo>
                  <a:lnTo>
                    <a:pt x="124" y="110"/>
                  </a:lnTo>
                  <a:lnTo>
                    <a:pt x="126" y="98"/>
                  </a:lnTo>
                  <a:lnTo>
                    <a:pt x="122" y="90"/>
                  </a:lnTo>
                  <a:lnTo>
                    <a:pt x="112" y="80"/>
                  </a:lnTo>
                  <a:lnTo>
                    <a:pt x="90" y="68"/>
                  </a:lnTo>
                  <a:lnTo>
                    <a:pt x="66" y="62"/>
                  </a:lnTo>
                  <a:lnTo>
                    <a:pt x="60" y="56"/>
                  </a:lnTo>
                  <a:lnTo>
                    <a:pt x="54" y="54"/>
                  </a:lnTo>
                  <a:lnTo>
                    <a:pt x="48" y="40"/>
                  </a:lnTo>
                  <a:lnTo>
                    <a:pt x="42" y="42"/>
                  </a:lnTo>
                  <a:lnTo>
                    <a:pt x="42" y="48"/>
                  </a:lnTo>
                  <a:lnTo>
                    <a:pt x="42" y="58"/>
                  </a:lnTo>
                  <a:lnTo>
                    <a:pt x="32" y="56"/>
                  </a:lnTo>
                  <a:lnTo>
                    <a:pt x="32" y="46"/>
                  </a:lnTo>
                  <a:lnTo>
                    <a:pt x="30" y="40"/>
                  </a:lnTo>
                  <a:lnTo>
                    <a:pt x="20" y="38"/>
                  </a:lnTo>
                  <a:lnTo>
                    <a:pt x="30" y="32"/>
                  </a:lnTo>
                  <a:lnTo>
                    <a:pt x="42" y="34"/>
                  </a:lnTo>
                  <a:lnTo>
                    <a:pt x="50" y="32"/>
                  </a:lnTo>
                  <a:lnTo>
                    <a:pt x="46" y="24"/>
                  </a:lnTo>
                  <a:lnTo>
                    <a:pt x="30" y="24"/>
                  </a:lnTo>
                  <a:lnTo>
                    <a:pt x="20" y="26"/>
                  </a:lnTo>
                  <a:lnTo>
                    <a:pt x="16" y="16"/>
                  </a:lnTo>
                  <a:lnTo>
                    <a:pt x="6" y="16"/>
                  </a:lnTo>
                  <a:lnTo>
                    <a:pt x="0" y="14"/>
                  </a:lnTo>
                  <a:lnTo>
                    <a:pt x="2" y="8"/>
                  </a:lnTo>
                  <a:close/>
                </a:path>
              </a:pathLst>
            </a:custGeom>
            <a:grpFill/>
            <a:ln w="3175">
              <a:solidFill>
                <a:schemeClr val="accent3"/>
              </a:solidFill>
              <a:prstDash val="solid"/>
              <a:round/>
              <a:headEnd/>
              <a:tailEnd/>
            </a:ln>
          </p:spPr>
          <p:txBody>
            <a:bodyPr/>
            <a:lstStyle/>
            <a:p>
              <a:pPr>
                <a:defRPr/>
              </a:pPr>
              <a:endParaRPr lang="en-GB"/>
            </a:p>
          </p:txBody>
        </p:sp>
        <p:sp>
          <p:nvSpPr>
            <p:cNvPr id="258" name="Freeform 258"/>
            <p:cNvSpPr>
              <a:spLocks/>
            </p:cNvSpPr>
            <p:nvPr/>
          </p:nvSpPr>
          <p:spPr bwMode="gray">
            <a:xfrm>
              <a:off x="4731" y="2613"/>
              <a:ext cx="48" cy="16"/>
            </a:xfrm>
            <a:custGeom>
              <a:avLst/>
              <a:gdLst/>
              <a:ahLst/>
              <a:cxnLst>
                <a:cxn ang="0">
                  <a:pos x="4" y="2"/>
                </a:cxn>
                <a:cxn ang="0">
                  <a:pos x="20" y="0"/>
                </a:cxn>
                <a:cxn ang="0">
                  <a:pos x="38" y="2"/>
                </a:cxn>
                <a:cxn ang="0">
                  <a:pos x="48" y="10"/>
                </a:cxn>
                <a:cxn ang="0">
                  <a:pos x="46" y="16"/>
                </a:cxn>
                <a:cxn ang="0">
                  <a:pos x="34" y="12"/>
                </a:cxn>
                <a:cxn ang="0">
                  <a:pos x="24" y="10"/>
                </a:cxn>
                <a:cxn ang="0">
                  <a:pos x="12" y="10"/>
                </a:cxn>
                <a:cxn ang="0">
                  <a:pos x="8" y="14"/>
                </a:cxn>
                <a:cxn ang="0">
                  <a:pos x="2" y="14"/>
                </a:cxn>
                <a:cxn ang="0">
                  <a:pos x="0" y="6"/>
                </a:cxn>
                <a:cxn ang="0">
                  <a:pos x="4" y="2"/>
                </a:cxn>
              </a:cxnLst>
              <a:rect l="0" t="0" r="r" b="b"/>
              <a:pathLst>
                <a:path w="48" h="16">
                  <a:moveTo>
                    <a:pt x="4" y="2"/>
                  </a:moveTo>
                  <a:lnTo>
                    <a:pt x="20" y="0"/>
                  </a:lnTo>
                  <a:lnTo>
                    <a:pt x="38" y="2"/>
                  </a:lnTo>
                  <a:lnTo>
                    <a:pt x="48" y="10"/>
                  </a:lnTo>
                  <a:lnTo>
                    <a:pt x="46" y="16"/>
                  </a:lnTo>
                  <a:lnTo>
                    <a:pt x="34" y="12"/>
                  </a:lnTo>
                  <a:lnTo>
                    <a:pt x="24" y="10"/>
                  </a:lnTo>
                  <a:lnTo>
                    <a:pt x="12" y="10"/>
                  </a:lnTo>
                  <a:lnTo>
                    <a:pt x="8" y="14"/>
                  </a:lnTo>
                  <a:lnTo>
                    <a:pt x="2" y="14"/>
                  </a:lnTo>
                  <a:lnTo>
                    <a:pt x="0" y="6"/>
                  </a:lnTo>
                  <a:lnTo>
                    <a:pt x="4" y="2"/>
                  </a:lnTo>
                  <a:close/>
                </a:path>
              </a:pathLst>
            </a:custGeom>
            <a:grpFill/>
            <a:ln w="3175">
              <a:solidFill>
                <a:schemeClr val="accent3"/>
              </a:solidFill>
              <a:prstDash val="solid"/>
              <a:round/>
              <a:headEnd/>
              <a:tailEnd/>
            </a:ln>
          </p:spPr>
          <p:txBody>
            <a:bodyPr/>
            <a:lstStyle/>
            <a:p>
              <a:pPr>
                <a:defRPr/>
              </a:pPr>
              <a:endParaRPr lang="en-GB"/>
            </a:p>
          </p:txBody>
        </p:sp>
        <p:sp>
          <p:nvSpPr>
            <p:cNvPr id="259" name="Freeform 259"/>
            <p:cNvSpPr>
              <a:spLocks/>
            </p:cNvSpPr>
            <p:nvPr/>
          </p:nvSpPr>
          <p:spPr bwMode="gray">
            <a:xfrm>
              <a:off x="4705" y="2619"/>
              <a:ext cx="18" cy="10"/>
            </a:xfrm>
            <a:custGeom>
              <a:avLst/>
              <a:gdLst/>
              <a:ahLst/>
              <a:cxnLst>
                <a:cxn ang="0">
                  <a:pos x="2" y="0"/>
                </a:cxn>
                <a:cxn ang="0">
                  <a:pos x="12" y="0"/>
                </a:cxn>
                <a:cxn ang="0">
                  <a:pos x="18" y="4"/>
                </a:cxn>
                <a:cxn ang="0">
                  <a:pos x="14" y="10"/>
                </a:cxn>
                <a:cxn ang="0">
                  <a:pos x="4" y="10"/>
                </a:cxn>
                <a:cxn ang="0">
                  <a:pos x="0" y="6"/>
                </a:cxn>
                <a:cxn ang="0">
                  <a:pos x="2" y="0"/>
                </a:cxn>
              </a:cxnLst>
              <a:rect l="0" t="0" r="r" b="b"/>
              <a:pathLst>
                <a:path w="18" h="10">
                  <a:moveTo>
                    <a:pt x="2" y="0"/>
                  </a:moveTo>
                  <a:lnTo>
                    <a:pt x="12" y="0"/>
                  </a:lnTo>
                  <a:lnTo>
                    <a:pt x="18" y="4"/>
                  </a:lnTo>
                  <a:lnTo>
                    <a:pt x="14" y="10"/>
                  </a:lnTo>
                  <a:lnTo>
                    <a:pt x="4" y="10"/>
                  </a:lnTo>
                  <a:lnTo>
                    <a:pt x="0" y="6"/>
                  </a:lnTo>
                  <a:lnTo>
                    <a:pt x="2" y="0"/>
                  </a:lnTo>
                  <a:close/>
                </a:path>
              </a:pathLst>
            </a:custGeom>
            <a:grpFill/>
            <a:ln w="3175">
              <a:solidFill>
                <a:schemeClr val="accent3"/>
              </a:solidFill>
              <a:prstDash val="solid"/>
              <a:round/>
              <a:headEnd/>
              <a:tailEnd/>
            </a:ln>
          </p:spPr>
          <p:txBody>
            <a:bodyPr/>
            <a:lstStyle/>
            <a:p>
              <a:pPr>
                <a:defRPr/>
              </a:pPr>
              <a:endParaRPr lang="en-GB"/>
            </a:p>
          </p:txBody>
        </p:sp>
        <p:sp>
          <p:nvSpPr>
            <p:cNvPr id="260" name="Freeform 260"/>
            <p:cNvSpPr>
              <a:spLocks/>
            </p:cNvSpPr>
            <p:nvPr/>
          </p:nvSpPr>
          <p:spPr bwMode="gray">
            <a:xfrm>
              <a:off x="4725" y="2537"/>
              <a:ext cx="22" cy="50"/>
            </a:xfrm>
            <a:custGeom>
              <a:avLst/>
              <a:gdLst/>
              <a:ahLst/>
              <a:cxnLst>
                <a:cxn ang="0">
                  <a:pos x="0" y="0"/>
                </a:cxn>
                <a:cxn ang="0">
                  <a:pos x="6" y="2"/>
                </a:cxn>
                <a:cxn ang="0">
                  <a:pos x="8" y="10"/>
                </a:cxn>
                <a:cxn ang="0">
                  <a:pos x="8" y="14"/>
                </a:cxn>
                <a:cxn ang="0">
                  <a:pos x="14" y="6"/>
                </a:cxn>
                <a:cxn ang="0">
                  <a:pos x="20" y="4"/>
                </a:cxn>
                <a:cxn ang="0">
                  <a:pos x="22" y="14"/>
                </a:cxn>
                <a:cxn ang="0">
                  <a:pos x="16" y="16"/>
                </a:cxn>
                <a:cxn ang="0">
                  <a:pos x="14" y="20"/>
                </a:cxn>
                <a:cxn ang="0">
                  <a:pos x="18" y="22"/>
                </a:cxn>
                <a:cxn ang="0">
                  <a:pos x="20" y="26"/>
                </a:cxn>
                <a:cxn ang="0">
                  <a:pos x="8" y="26"/>
                </a:cxn>
                <a:cxn ang="0">
                  <a:pos x="8" y="30"/>
                </a:cxn>
                <a:cxn ang="0">
                  <a:pos x="10" y="38"/>
                </a:cxn>
                <a:cxn ang="0">
                  <a:pos x="16" y="44"/>
                </a:cxn>
                <a:cxn ang="0">
                  <a:pos x="18" y="46"/>
                </a:cxn>
                <a:cxn ang="0">
                  <a:pos x="18" y="48"/>
                </a:cxn>
                <a:cxn ang="0">
                  <a:pos x="16" y="50"/>
                </a:cxn>
                <a:cxn ang="0">
                  <a:pos x="12" y="50"/>
                </a:cxn>
                <a:cxn ang="0">
                  <a:pos x="8" y="48"/>
                </a:cxn>
                <a:cxn ang="0">
                  <a:pos x="6" y="46"/>
                </a:cxn>
                <a:cxn ang="0">
                  <a:pos x="2" y="32"/>
                </a:cxn>
                <a:cxn ang="0">
                  <a:pos x="0" y="22"/>
                </a:cxn>
                <a:cxn ang="0">
                  <a:pos x="2" y="12"/>
                </a:cxn>
                <a:cxn ang="0">
                  <a:pos x="0" y="0"/>
                </a:cxn>
              </a:cxnLst>
              <a:rect l="0" t="0" r="r" b="b"/>
              <a:pathLst>
                <a:path w="22" h="50">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8"/>
                  </a:lnTo>
                  <a:lnTo>
                    <a:pt x="16" y="44"/>
                  </a:lnTo>
                  <a:lnTo>
                    <a:pt x="18" y="46"/>
                  </a:lnTo>
                  <a:lnTo>
                    <a:pt x="18" y="48"/>
                  </a:lnTo>
                  <a:lnTo>
                    <a:pt x="16" y="50"/>
                  </a:lnTo>
                  <a:lnTo>
                    <a:pt x="12" y="50"/>
                  </a:lnTo>
                  <a:lnTo>
                    <a:pt x="8" y="48"/>
                  </a:lnTo>
                  <a:lnTo>
                    <a:pt x="6" y="46"/>
                  </a:lnTo>
                  <a:lnTo>
                    <a:pt x="2" y="32"/>
                  </a:lnTo>
                  <a:lnTo>
                    <a:pt x="0" y="22"/>
                  </a:lnTo>
                  <a:lnTo>
                    <a:pt x="2" y="12"/>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61" name="Freeform 261"/>
            <p:cNvSpPr>
              <a:spLocks/>
            </p:cNvSpPr>
            <p:nvPr/>
          </p:nvSpPr>
          <p:spPr bwMode="gray">
            <a:xfrm>
              <a:off x="4939" y="2611"/>
              <a:ext cx="154" cy="130"/>
            </a:xfrm>
            <a:custGeom>
              <a:avLst/>
              <a:gdLst/>
              <a:ahLst/>
              <a:cxnLst>
                <a:cxn ang="0">
                  <a:pos x="0" y="0"/>
                </a:cxn>
                <a:cxn ang="0">
                  <a:pos x="14" y="4"/>
                </a:cxn>
                <a:cxn ang="0">
                  <a:pos x="32" y="10"/>
                </a:cxn>
                <a:cxn ang="0">
                  <a:pos x="50" y="18"/>
                </a:cxn>
                <a:cxn ang="0">
                  <a:pos x="66" y="28"/>
                </a:cxn>
                <a:cxn ang="0">
                  <a:pos x="74" y="38"/>
                </a:cxn>
                <a:cxn ang="0">
                  <a:pos x="84" y="44"/>
                </a:cxn>
                <a:cxn ang="0">
                  <a:pos x="100" y="52"/>
                </a:cxn>
                <a:cxn ang="0">
                  <a:pos x="108" y="58"/>
                </a:cxn>
                <a:cxn ang="0">
                  <a:pos x="108" y="62"/>
                </a:cxn>
                <a:cxn ang="0">
                  <a:pos x="110" y="64"/>
                </a:cxn>
                <a:cxn ang="0">
                  <a:pos x="108" y="66"/>
                </a:cxn>
                <a:cxn ang="0">
                  <a:pos x="94" y="66"/>
                </a:cxn>
                <a:cxn ang="0">
                  <a:pos x="100" y="72"/>
                </a:cxn>
                <a:cxn ang="0">
                  <a:pos x="110" y="86"/>
                </a:cxn>
                <a:cxn ang="0">
                  <a:pos x="124" y="102"/>
                </a:cxn>
                <a:cxn ang="0">
                  <a:pos x="130" y="106"/>
                </a:cxn>
                <a:cxn ang="0">
                  <a:pos x="138" y="114"/>
                </a:cxn>
                <a:cxn ang="0">
                  <a:pos x="154" y="124"/>
                </a:cxn>
                <a:cxn ang="0">
                  <a:pos x="152" y="130"/>
                </a:cxn>
                <a:cxn ang="0">
                  <a:pos x="136" y="122"/>
                </a:cxn>
                <a:cxn ang="0">
                  <a:pos x="124" y="120"/>
                </a:cxn>
                <a:cxn ang="0">
                  <a:pos x="104" y="118"/>
                </a:cxn>
                <a:cxn ang="0">
                  <a:pos x="94" y="106"/>
                </a:cxn>
                <a:cxn ang="0">
                  <a:pos x="84" y="92"/>
                </a:cxn>
                <a:cxn ang="0">
                  <a:pos x="72" y="84"/>
                </a:cxn>
                <a:cxn ang="0">
                  <a:pos x="60" y="76"/>
                </a:cxn>
                <a:cxn ang="0">
                  <a:pos x="46" y="70"/>
                </a:cxn>
                <a:cxn ang="0">
                  <a:pos x="46" y="80"/>
                </a:cxn>
                <a:cxn ang="0">
                  <a:pos x="42" y="86"/>
                </a:cxn>
                <a:cxn ang="0">
                  <a:pos x="28" y="88"/>
                </a:cxn>
                <a:cxn ang="0">
                  <a:pos x="30" y="96"/>
                </a:cxn>
                <a:cxn ang="0">
                  <a:pos x="38" y="100"/>
                </a:cxn>
                <a:cxn ang="0">
                  <a:pos x="32" y="106"/>
                </a:cxn>
                <a:cxn ang="0">
                  <a:pos x="18" y="102"/>
                </a:cxn>
                <a:cxn ang="0">
                  <a:pos x="8" y="102"/>
                </a:cxn>
                <a:cxn ang="0">
                  <a:pos x="0" y="102"/>
                </a:cxn>
                <a:cxn ang="0">
                  <a:pos x="0" y="0"/>
                </a:cxn>
              </a:cxnLst>
              <a:rect l="0" t="0" r="r" b="b"/>
              <a:pathLst>
                <a:path w="154" h="130">
                  <a:moveTo>
                    <a:pt x="0" y="0"/>
                  </a:moveTo>
                  <a:lnTo>
                    <a:pt x="14" y="4"/>
                  </a:lnTo>
                  <a:lnTo>
                    <a:pt x="32" y="10"/>
                  </a:lnTo>
                  <a:lnTo>
                    <a:pt x="50" y="18"/>
                  </a:lnTo>
                  <a:lnTo>
                    <a:pt x="66" y="28"/>
                  </a:lnTo>
                  <a:lnTo>
                    <a:pt x="74" y="38"/>
                  </a:lnTo>
                  <a:lnTo>
                    <a:pt x="84" y="44"/>
                  </a:lnTo>
                  <a:lnTo>
                    <a:pt x="100" y="52"/>
                  </a:lnTo>
                  <a:lnTo>
                    <a:pt x="108" y="58"/>
                  </a:lnTo>
                  <a:lnTo>
                    <a:pt x="108" y="62"/>
                  </a:lnTo>
                  <a:lnTo>
                    <a:pt x="110" y="64"/>
                  </a:lnTo>
                  <a:lnTo>
                    <a:pt x="108" y="66"/>
                  </a:lnTo>
                  <a:lnTo>
                    <a:pt x="94" y="66"/>
                  </a:lnTo>
                  <a:lnTo>
                    <a:pt x="100" y="72"/>
                  </a:lnTo>
                  <a:lnTo>
                    <a:pt x="110" y="86"/>
                  </a:lnTo>
                  <a:lnTo>
                    <a:pt x="124" y="102"/>
                  </a:lnTo>
                  <a:lnTo>
                    <a:pt x="130" y="106"/>
                  </a:lnTo>
                  <a:lnTo>
                    <a:pt x="138" y="114"/>
                  </a:lnTo>
                  <a:lnTo>
                    <a:pt x="154" y="124"/>
                  </a:lnTo>
                  <a:lnTo>
                    <a:pt x="152" y="130"/>
                  </a:lnTo>
                  <a:lnTo>
                    <a:pt x="136" y="122"/>
                  </a:lnTo>
                  <a:lnTo>
                    <a:pt x="124" y="120"/>
                  </a:lnTo>
                  <a:lnTo>
                    <a:pt x="104" y="118"/>
                  </a:lnTo>
                  <a:lnTo>
                    <a:pt x="94" y="106"/>
                  </a:lnTo>
                  <a:lnTo>
                    <a:pt x="84" y="92"/>
                  </a:lnTo>
                  <a:lnTo>
                    <a:pt x="72" y="84"/>
                  </a:lnTo>
                  <a:lnTo>
                    <a:pt x="60" y="76"/>
                  </a:lnTo>
                  <a:lnTo>
                    <a:pt x="46" y="70"/>
                  </a:lnTo>
                  <a:lnTo>
                    <a:pt x="46" y="80"/>
                  </a:lnTo>
                  <a:lnTo>
                    <a:pt x="42" y="86"/>
                  </a:lnTo>
                  <a:lnTo>
                    <a:pt x="28" y="88"/>
                  </a:lnTo>
                  <a:lnTo>
                    <a:pt x="30" y="96"/>
                  </a:lnTo>
                  <a:lnTo>
                    <a:pt x="38" y="100"/>
                  </a:lnTo>
                  <a:lnTo>
                    <a:pt x="32" y="106"/>
                  </a:lnTo>
                  <a:lnTo>
                    <a:pt x="18" y="102"/>
                  </a:lnTo>
                  <a:lnTo>
                    <a:pt x="8" y="102"/>
                  </a:lnTo>
                  <a:lnTo>
                    <a:pt x="0" y="102"/>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62" name="Freeform 262"/>
            <p:cNvSpPr>
              <a:spLocks/>
            </p:cNvSpPr>
            <p:nvPr/>
          </p:nvSpPr>
          <p:spPr bwMode="gray">
            <a:xfrm>
              <a:off x="5063" y="2635"/>
              <a:ext cx="58" cy="36"/>
            </a:xfrm>
            <a:custGeom>
              <a:avLst/>
              <a:gdLst/>
              <a:ahLst/>
              <a:cxnLst>
                <a:cxn ang="0">
                  <a:pos x="0" y="22"/>
                </a:cxn>
                <a:cxn ang="0">
                  <a:pos x="14" y="22"/>
                </a:cxn>
                <a:cxn ang="0">
                  <a:pos x="34" y="22"/>
                </a:cxn>
                <a:cxn ang="0">
                  <a:pos x="40" y="16"/>
                </a:cxn>
                <a:cxn ang="0">
                  <a:pos x="50" y="6"/>
                </a:cxn>
                <a:cxn ang="0">
                  <a:pos x="56" y="0"/>
                </a:cxn>
                <a:cxn ang="0">
                  <a:pos x="58" y="10"/>
                </a:cxn>
                <a:cxn ang="0">
                  <a:pos x="54" y="18"/>
                </a:cxn>
                <a:cxn ang="0">
                  <a:pos x="46" y="22"/>
                </a:cxn>
                <a:cxn ang="0">
                  <a:pos x="38" y="28"/>
                </a:cxn>
                <a:cxn ang="0">
                  <a:pos x="32" y="34"/>
                </a:cxn>
                <a:cxn ang="0">
                  <a:pos x="20" y="36"/>
                </a:cxn>
                <a:cxn ang="0">
                  <a:pos x="6" y="32"/>
                </a:cxn>
                <a:cxn ang="0">
                  <a:pos x="0" y="28"/>
                </a:cxn>
                <a:cxn ang="0">
                  <a:pos x="0" y="22"/>
                </a:cxn>
              </a:cxnLst>
              <a:rect l="0" t="0" r="r" b="b"/>
              <a:pathLst>
                <a:path w="58" h="36">
                  <a:moveTo>
                    <a:pt x="0" y="22"/>
                  </a:moveTo>
                  <a:lnTo>
                    <a:pt x="14" y="22"/>
                  </a:lnTo>
                  <a:lnTo>
                    <a:pt x="34" y="22"/>
                  </a:lnTo>
                  <a:lnTo>
                    <a:pt x="40" y="16"/>
                  </a:lnTo>
                  <a:lnTo>
                    <a:pt x="50" y="6"/>
                  </a:lnTo>
                  <a:lnTo>
                    <a:pt x="56" y="0"/>
                  </a:lnTo>
                  <a:lnTo>
                    <a:pt x="58" y="10"/>
                  </a:lnTo>
                  <a:lnTo>
                    <a:pt x="54" y="18"/>
                  </a:lnTo>
                  <a:lnTo>
                    <a:pt x="46" y="22"/>
                  </a:lnTo>
                  <a:lnTo>
                    <a:pt x="38" y="28"/>
                  </a:lnTo>
                  <a:lnTo>
                    <a:pt x="32" y="34"/>
                  </a:lnTo>
                  <a:lnTo>
                    <a:pt x="20" y="36"/>
                  </a:lnTo>
                  <a:lnTo>
                    <a:pt x="6" y="32"/>
                  </a:lnTo>
                  <a:lnTo>
                    <a:pt x="0" y="28"/>
                  </a:lnTo>
                  <a:lnTo>
                    <a:pt x="0" y="22"/>
                  </a:lnTo>
                  <a:close/>
                </a:path>
              </a:pathLst>
            </a:custGeom>
            <a:grpFill/>
            <a:ln w="3175">
              <a:solidFill>
                <a:schemeClr val="accent3"/>
              </a:solidFill>
              <a:prstDash val="solid"/>
              <a:round/>
              <a:headEnd/>
              <a:tailEnd/>
            </a:ln>
          </p:spPr>
          <p:txBody>
            <a:bodyPr/>
            <a:lstStyle/>
            <a:p>
              <a:pPr>
                <a:defRPr/>
              </a:pPr>
              <a:endParaRPr lang="en-GB"/>
            </a:p>
          </p:txBody>
        </p:sp>
        <p:sp>
          <p:nvSpPr>
            <p:cNvPr id="263" name="Freeform 263"/>
            <p:cNvSpPr>
              <a:spLocks/>
            </p:cNvSpPr>
            <p:nvPr/>
          </p:nvSpPr>
          <p:spPr bwMode="gray">
            <a:xfrm>
              <a:off x="5155" y="2653"/>
              <a:ext cx="22" cy="28"/>
            </a:xfrm>
            <a:custGeom>
              <a:avLst/>
              <a:gdLst/>
              <a:ahLst/>
              <a:cxnLst>
                <a:cxn ang="0">
                  <a:pos x="0" y="0"/>
                </a:cxn>
                <a:cxn ang="0">
                  <a:pos x="10" y="6"/>
                </a:cxn>
                <a:cxn ang="0">
                  <a:pos x="20" y="16"/>
                </a:cxn>
                <a:cxn ang="0">
                  <a:pos x="22" y="28"/>
                </a:cxn>
                <a:cxn ang="0">
                  <a:pos x="12" y="22"/>
                </a:cxn>
                <a:cxn ang="0">
                  <a:pos x="8" y="14"/>
                </a:cxn>
                <a:cxn ang="0">
                  <a:pos x="2" y="8"/>
                </a:cxn>
                <a:cxn ang="0">
                  <a:pos x="0" y="0"/>
                </a:cxn>
              </a:cxnLst>
              <a:rect l="0" t="0" r="r" b="b"/>
              <a:pathLst>
                <a:path w="22" h="28">
                  <a:moveTo>
                    <a:pt x="0" y="0"/>
                  </a:moveTo>
                  <a:lnTo>
                    <a:pt x="10" y="6"/>
                  </a:lnTo>
                  <a:lnTo>
                    <a:pt x="20" y="16"/>
                  </a:lnTo>
                  <a:lnTo>
                    <a:pt x="22" y="28"/>
                  </a:lnTo>
                  <a:lnTo>
                    <a:pt x="12" y="22"/>
                  </a:lnTo>
                  <a:lnTo>
                    <a:pt x="8" y="14"/>
                  </a:lnTo>
                  <a:lnTo>
                    <a:pt x="2" y="8"/>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64" name="Freeform 264"/>
            <p:cNvSpPr>
              <a:spLocks/>
            </p:cNvSpPr>
            <p:nvPr/>
          </p:nvSpPr>
          <p:spPr bwMode="gray">
            <a:xfrm>
              <a:off x="5233" y="2717"/>
              <a:ext cx="20" cy="12"/>
            </a:xfrm>
            <a:custGeom>
              <a:avLst/>
              <a:gdLst/>
              <a:ahLst/>
              <a:cxnLst>
                <a:cxn ang="0">
                  <a:pos x="4" y="0"/>
                </a:cxn>
                <a:cxn ang="0">
                  <a:pos x="10" y="0"/>
                </a:cxn>
                <a:cxn ang="0">
                  <a:pos x="20" y="8"/>
                </a:cxn>
                <a:cxn ang="0">
                  <a:pos x="20" y="10"/>
                </a:cxn>
                <a:cxn ang="0">
                  <a:pos x="20" y="12"/>
                </a:cxn>
                <a:cxn ang="0">
                  <a:pos x="18" y="12"/>
                </a:cxn>
                <a:cxn ang="0">
                  <a:pos x="4" y="10"/>
                </a:cxn>
                <a:cxn ang="0">
                  <a:pos x="0" y="4"/>
                </a:cxn>
                <a:cxn ang="0">
                  <a:pos x="4" y="0"/>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grpFill/>
            <a:ln w="3175">
              <a:solidFill>
                <a:schemeClr val="accent3"/>
              </a:solidFill>
              <a:prstDash val="solid"/>
              <a:round/>
              <a:headEnd/>
              <a:tailEnd/>
            </a:ln>
          </p:spPr>
          <p:txBody>
            <a:bodyPr/>
            <a:lstStyle/>
            <a:p>
              <a:pPr>
                <a:defRPr/>
              </a:pPr>
              <a:endParaRPr lang="en-GB"/>
            </a:p>
          </p:txBody>
        </p:sp>
        <p:sp>
          <p:nvSpPr>
            <p:cNvPr id="265" name="Freeform 265"/>
            <p:cNvSpPr>
              <a:spLocks/>
            </p:cNvSpPr>
            <p:nvPr/>
          </p:nvSpPr>
          <p:spPr bwMode="gray">
            <a:xfrm>
              <a:off x="5249" y="2701"/>
              <a:ext cx="16" cy="20"/>
            </a:xfrm>
            <a:custGeom>
              <a:avLst/>
              <a:gdLst/>
              <a:ahLst/>
              <a:cxnLst>
                <a:cxn ang="0">
                  <a:pos x="0" y="0"/>
                </a:cxn>
                <a:cxn ang="0">
                  <a:pos x="2" y="8"/>
                </a:cxn>
                <a:cxn ang="0">
                  <a:pos x="6" y="18"/>
                </a:cxn>
                <a:cxn ang="0">
                  <a:pos x="16" y="20"/>
                </a:cxn>
                <a:cxn ang="0">
                  <a:pos x="14" y="8"/>
                </a:cxn>
                <a:cxn ang="0">
                  <a:pos x="8" y="4"/>
                </a:cxn>
                <a:cxn ang="0">
                  <a:pos x="0" y="0"/>
                </a:cxn>
              </a:cxnLst>
              <a:rect l="0" t="0" r="r" b="b"/>
              <a:pathLst>
                <a:path w="16" h="20">
                  <a:moveTo>
                    <a:pt x="0" y="0"/>
                  </a:moveTo>
                  <a:lnTo>
                    <a:pt x="2" y="8"/>
                  </a:lnTo>
                  <a:lnTo>
                    <a:pt x="6" y="18"/>
                  </a:lnTo>
                  <a:lnTo>
                    <a:pt x="16" y="20"/>
                  </a:lnTo>
                  <a:lnTo>
                    <a:pt x="14" y="8"/>
                  </a:lnTo>
                  <a:lnTo>
                    <a:pt x="8" y="4"/>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66" name="Freeform 266"/>
            <p:cNvSpPr>
              <a:spLocks/>
            </p:cNvSpPr>
            <p:nvPr/>
          </p:nvSpPr>
          <p:spPr bwMode="gray">
            <a:xfrm>
              <a:off x="5263" y="2733"/>
              <a:ext cx="14" cy="10"/>
            </a:xfrm>
            <a:custGeom>
              <a:avLst/>
              <a:gdLst/>
              <a:ahLst/>
              <a:cxnLst>
                <a:cxn ang="0">
                  <a:pos x="0" y="2"/>
                </a:cxn>
                <a:cxn ang="0">
                  <a:pos x="6" y="0"/>
                </a:cxn>
                <a:cxn ang="0">
                  <a:pos x="14" y="4"/>
                </a:cxn>
                <a:cxn ang="0">
                  <a:pos x="14" y="10"/>
                </a:cxn>
                <a:cxn ang="0">
                  <a:pos x="6" y="8"/>
                </a:cxn>
                <a:cxn ang="0">
                  <a:pos x="0" y="2"/>
                </a:cxn>
              </a:cxnLst>
              <a:rect l="0" t="0" r="r" b="b"/>
              <a:pathLst>
                <a:path w="14" h="10">
                  <a:moveTo>
                    <a:pt x="0" y="2"/>
                  </a:moveTo>
                  <a:lnTo>
                    <a:pt x="6" y="0"/>
                  </a:lnTo>
                  <a:lnTo>
                    <a:pt x="14" y="4"/>
                  </a:lnTo>
                  <a:lnTo>
                    <a:pt x="14" y="10"/>
                  </a:lnTo>
                  <a:lnTo>
                    <a:pt x="6" y="8"/>
                  </a:lnTo>
                  <a:lnTo>
                    <a:pt x="0" y="2"/>
                  </a:lnTo>
                  <a:close/>
                </a:path>
              </a:pathLst>
            </a:custGeom>
            <a:grpFill/>
            <a:ln w="3175">
              <a:solidFill>
                <a:schemeClr val="accent3"/>
              </a:solidFill>
              <a:prstDash val="solid"/>
              <a:round/>
              <a:headEnd/>
              <a:tailEnd/>
            </a:ln>
          </p:spPr>
          <p:txBody>
            <a:bodyPr/>
            <a:lstStyle/>
            <a:p>
              <a:pPr>
                <a:defRPr/>
              </a:pPr>
              <a:endParaRPr lang="en-GB"/>
            </a:p>
          </p:txBody>
        </p:sp>
        <p:sp>
          <p:nvSpPr>
            <p:cNvPr id="267" name="Freeform 267"/>
            <p:cNvSpPr>
              <a:spLocks/>
            </p:cNvSpPr>
            <p:nvPr/>
          </p:nvSpPr>
          <p:spPr bwMode="gray">
            <a:xfrm>
              <a:off x="5307" y="2895"/>
              <a:ext cx="44" cy="36"/>
            </a:xfrm>
            <a:custGeom>
              <a:avLst/>
              <a:gdLst/>
              <a:ahLst/>
              <a:cxnLst>
                <a:cxn ang="0">
                  <a:pos x="0" y="0"/>
                </a:cxn>
                <a:cxn ang="0">
                  <a:pos x="14" y="6"/>
                </a:cxn>
                <a:cxn ang="0">
                  <a:pos x="24" y="18"/>
                </a:cxn>
                <a:cxn ang="0">
                  <a:pos x="34" y="24"/>
                </a:cxn>
                <a:cxn ang="0">
                  <a:pos x="44" y="32"/>
                </a:cxn>
                <a:cxn ang="0">
                  <a:pos x="42" y="36"/>
                </a:cxn>
                <a:cxn ang="0">
                  <a:pos x="30" y="28"/>
                </a:cxn>
                <a:cxn ang="0">
                  <a:pos x="20" y="20"/>
                </a:cxn>
                <a:cxn ang="0">
                  <a:pos x="10" y="12"/>
                </a:cxn>
                <a:cxn ang="0">
                  <a:pos x="2" y="8"/>
                </a:cxn>
                <a:cxn ang="0">
                  <a:pos x="0" y="0"/>
                </a:cxn>
              </a:cxnLst>
              <a:rect l="0" t="0" r="r" b="b"/>
              <a:pathLst>
                <a:path w="44" h="36">
                  <a:moveTo>
                    <a:pt x="0" y="0"/>
                  </a:moveTo>
                  <a:lnTo>
                    <a:pt x="14" y="6"/>
                  </a:lnTo>
                  <a:lnTo>
                    <a:pt x="24" y="18"/>
                  </a:lnTo>
                  <a:lnTo>
                    <a:pt x="34" y="24"/>
                  </a:lnTo>
                  <a:lnTo>
                    <a:pt x="44" y="32"/>
                  </a:lnTo>
                  <a:lnTo>
                    <a:pt x="42" y="36"/>
                  </a:lnTo>
                  <a:lnTo>
                    <a:pt x="30" y="28"/>
                  </a:lnTo>
                  <a:lnTo>
                    <a:pt x="20" y="20"/>
                  </a:lnTo>
                  <a:lnTo>
                    <a:pt x="10" y="12"/>
                  </a:lnTo>
                  <a:lnTo>
                    <a:pt x="2" y="8"/>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68" name="Freeform 268"/>
            <p:cNvSpPr>
              <a:spLocks/>
            </p:cNvSpPr>
            <p:nvPr/>
          </p:nvSpPr>
          <p:spPr bwMode="gray">
            <a:xfrm>
              <a:off x="5445" y="3135"/>
              <a:ext cx="88" cy="136"/>
            </a:xfrm>
            <a:custGeom>
              <a:avLst/>
              <a:gdLst/>
              <a:ahLst/>
              <a:cxnLst>
                <a:cxn ang="0">
                  <a:pos x="20" y="98"/>
                </a:cxn>
                <a:cxn ang="0">
                  <a:pos x="14" y="90"/>
                </a:cxn>
                <a:cxn ang="0">
                  <a:pos x="22" y="84"/>
                </a:cxn>
                <a:cxn ang="0">
                  <a:pos x="28" y="80"/>
                </a:cxn>
                <a:cxn ang="0">
                  <a:pos x="28" y="62"/>
                </a:cxn>
                <a:cxn ang="0">
                  <a:pos x="30" y="46"/>
                </a:cxn>
                <a:cxn ang="0">
                  <a:pos x="20" y="34"/>
                </a:cxn>
                <a:cxn ang="0">
                  <a:pos x="8" y="26"/>
                </a:cxn>
                <a:cxn ang="0">
                  <a:pos x="2" y="10"/>
                </a:cxn>
                <a:cxn ang="0">
                  <a:pos x="0" y="0"/>
                </a:cxn>
                <a:cxn ang="0">
                  <a:pos x="10" y="10"/>
                </a:cxn>
                <a:cxn ang="0">
                  <a:pos x="22" y="18"/>
                </a:cxn>
                <a:cxn ang="0">
                  <a:pos x="30" y="26"/>
                </a:cxn>
                <a:cxn ang="0">
                  <a:pos x="28" y="34"/>
                </a:cxn>
                <a:cxn ang="0">
                  <a:pos x="34" y="44"/>
                </a:cxn>
                <a:cxn ang="0">
                  <a:pos x="38" y="52"/>
                </a:cxn>
                <a:cxn ang="0">
                  <a:pos x="44" y="46"/>
                </a:cxn>
                <a:cxn ang="0">
                  <a:pos x="46" y="52"/>
                </a:cxn>
                <a:cxn ang="0">
                  <a:pos x="52" y="60"/>
                </a:cxn>
                <a:cxn ang="0">
                  <a:pos x="64" y="68"/>
                </a:cxn>
                <a:cxn ang="0">
                  <a:pos x="76" y="66"/>
                </a:cxn>
                <a:cxn ang="0">
                  <a:pos x="82" y="60"/>
                </a:cxn>
                <a:cxn ang="0">
                  <a:pos x="88" y="62"/>
                </a:cxn>
                <a:cxn ang="0">
                  <a:pos x="88" y="74"/>
                </a:cxn>
                <a:cxn ang="0">
                  <a:pos x="80" y="80"/>
                </a:cxn>
                <a:cxn ang="0">
                  <a:pos x="80" y="88"/>
                </a:cxn>
                <a:cxn ang="0">
                  <a:pos x="64" y="90"/>
                </a:cxn>
                <a:cxn ang="0">
                  <a:pos x="64" y="98"/>
                </a:cxn>
                <a:cxn ang="0">
                  <a:pos x="64" y="106"/>
                </a:cxn>
                <a:cxn ang="0">
                  <a:pos x="58" y="114"/>
                </a:cxn>
                <a:cxn ang="0">
                  <a:pos x="50" y="126"/>
                </a:cxn>
                <a:cxn ang="0">
                  <a:pos x="40" y="136"/>
                </a:cxn>
                <a:cxn ang="0">
                  <a:pos x="32" y="134"/>
                </a:cxn>
                <a:cxn ang="0">
                  <a:pos x="30" y="122"/>
                </a:cxn>
                <a:cxn ang="0">
                  <a:pos x="36" y="116"/>
                </a:cxn>
                <a:cxn ang="0">
                  <a:pos x="36" y="108"/>
                </a:cxn>
                <a:cxn ang="0">
                  <a:pos x="30" y="100"/>
                </a:cxn>
                <a:cxn ang="0">
                  <a:pos x="20" y="98"/>
                </a:cxn>
              </a:cxnLst>
              <a:rect l="0" t="0" r="r" b="b"/>
              <a:pathLst>
                <a:path w="88" h="136">
                  <a:moveTo>
                    <a:pt x="20" y="98"/>
                  </a:moveTo>
                  <a:lnTo>
                    <a:pt x="14" y="90"/>
                  </a:lnTo>
                  <a:lnTo>
                    <a:pt x="22" y="84"/>
                  </a:lnTo>
                  <a:lnTo>
                    <a:pt x="28" y="80"/>
                  </a:lnTo>
                  <a:lnTo>
                    <a:pt x="28" y="62"/>
                  </a:lnTo>
                  <a:lnTo>
                    <a:pt x="30" y="46"/>
                  </a:lnTo>
                  <a:lnTo>
                    <a:pt x="20" y="34"/>
                  </a:lnTo>
                  <a:lnTo>
                    <a:pt x="8" y="26"/>
                  </a:lnTo>
                  <a:lnTo>
                    <a:pt x="2" y="10"/>
                  </a:lnTo>
                  <a:lnTo>
                    <a:pt x="0" y="0"/>
                  </a:lnTo>
                  <a:lnTo>
                    <a:pt x="10" y="10"/>
                  </a:lnTo>
                  <a:lnTo>
                    <a:pt x="22" y="18"/>
                  </a:lnTo>
                  <a:lnTo>
                    <a:pt x="30" y="26"/>
                  </a:lnTo>
                  <a:lnTo>
                    <a:pt x="28" y="34"/>
                  </a:lnTo>
                  <a:lnTo>
                    <a:pt x="34" y="44"/>
                  </a:lnTo>
                  <a:lnTo>
                    <a:pt x="38" y="52"/>
                  </a:lnTo>
                  <a:lnTo>
                    <a:pt x="44" y="46"/>
                  </a:lnTo>
                  <a:lnTo>
                    <a:pt x="46" y="52"/>
                  </a:lnTo>
                  <a:lnTo>
                    <a:pt x="52" y="60"/>
                  </a:lnTo>
                  <a:lnTo>
                    <a:pt x="64" y="68"/>
                  </a:lnTo>
                  <a:lnTo>
                    <a:pt x="76" y="66"/>
                  </a:lnTo>
                  <a:lnTo>
                    <a:pt x="82" y="60"/>
                  </a:lnTo>
                  <a:lnTo>
                    <a:pt x="88" y="62"/>
                  </a:lnTo>
                  <a:lnTo>
                    <a:pt x="88" y="74"/>
                  </a:lnTo>
                  <a:lnTo>
                    <a:pt x="80" y="80"/>
                  </a:lnTo>
                  <a:lnTo>
                    <a:pt x="80" y="88"/>
                  </a:lnTo>
                  <a:lnTo>
                    <a:pt x="64" y="90"/>
                  </a:lnTo>
                  <a:lnTo>
                    <a:pt x="64" y="98"/>
                  </a:lnTo>
                  <a:lnTo>
                    <a:pt x="64" y="106"/>
                  </a:lnTo>
                  <a:lnTo>
                    <a:pt x="58" y="114"/>
                  </a:lnTo>
                  <a:lnTo>
                    <a:pt x="50" y="126"/>
                  </a:lnTo>
                  <a:lnTo>
                    <a:pt x="40" y="136"/>
                  </a:lnTo>
                  <a:lnTo>
                    <a:pt x="32" y="134"/>
                  </a:lnTo>
                  <a:lnTo>
                    <a:pt x="30" y="122"/>
                  </a:lnTo>
                  <a:lnTo>
                    <a:pt x="36" y="116"/>
                  </a:lnTo>
                  <a:lnTo>
                    <a:pt x="36" y="108"/>
                  </a:lnTo>
                  <a:lnTo>
                    <a:pt x="30" y="100"/>
                  </a:lnTo>
                  <a:lnTo>
                    <a:pt x="20" y="98"/>
                  </a:lnTo>
                  <a:close/>
                </a:path>
              </a:pathLst>
            </a:custGeom>
            <a:grpFill/>
            <a:ln w="3175">
              <a:solidFill>
                <a:schemeClr val="accent3"/>
              </a:solidFill>
              <a:prstDash val="solid"/>
              <a:round/>
              <a:headEnd/>
              <a:tailEnd/>
            </a:ln>
          </p:spPr>
          <p:txBody>
            <a:bodyPr/>
            <a:lstStyle/>
            <a:p>
              <a:pPr>
                <a:defRPr/>
              </a:pPr>
              <a:endParaRPr lang="en-GB"/>
            </a:p>
          </p:txBody>
        </p:sp>
        <p:sp>
          <p:nvSpPr>
            <p:cNvPr id="269" name="Freeform 269"/>
            <p:cNvSpPr>
              <a:spLocks/>
            </p:cNvSpPr>
            <p:nvPr/>
          </p:nvSpPr>
          <p:spPr bwMode="gray">
            <a:xfrm>
              <a:off x="5345" y="3251"/>
              <a:ext cx="122" cy="116"/>
            </a:xfrm>
            <a:custGeom>
              <a:avLst/>
              <a:gdLst/>
              <a:ahLst/>
              <a:cxnLst>
                <a:cxn ang="0">
                  <a:pos x="92" y="0"/>
                </a:cxn>
                <a:cxn ang="0">
                  <a:pos x="100" y="2"/>
                </a:cxn>
                <a:cxn ang="0">
                  <a:pos x="106" y="10"/>
                </a:cxn>
                <a:cxn ang="0">
                  <a:pos x="116" y="10"/>
                </a:cxn>
                <a:cxn ang="0">
                  <a:pos x="122" y="10"/>
                </a:cxn>
                <a:cxn ang="0">
                  <a:pos x="122" y="20"/>
                </a:cxn>
                <a:cxn ang="0">
                  <a:pos x="116" y="30"/>
                </a:cxn>
                <a:cxn ang="0">
                  <a:pos x="110" y="38"/>
                </a:cxn>
                <a:cxn ang="0">
                  <a:pos x="100" y="46"/>
                </a:cxn>
                <a:cxn ang="0">
                  <a:pos x="100" y="60"/>
                </a:cxn>
                <a:cxn ang="0">
                  <a:pos x="90" y="62"/>
                </a:cxn>
                <a:cxn ang="0">
                  <a:pos x="80" y="66"/>
                </a:cxn>
                <a:cxn ang="0">
                  <a:pos x="74" y="74"/>
                </a:cxn>
                <a:cxn ang="0">
                  <a:pos x="70" y="90"/>
                </a:cxn>
                <a:cxn ang="0">
                  <a:pos x="58" y="104"/>
                </a:cxn>
                <a:cxn ang="0">
                  <a:pos x="48" y="114"/>
                </a:cxn>
                <a:cxn ang="0">
                  <a:pos x="30" y="116"/>
                </a:cxn>
                <a:cxn ang="0">
                  <a:pos x="22" y="110"/>
                </a:cxn>
                <a:cxn ang="0">
                  <a:pos x="16" y="108"/>
                </a:cxn>
                <a:cxn ang="0">
                  <a:pos x="0" y="106"/>
                </a:cxn>
                <a:cxn ang="0">
                  <a:pos x="4" y="92"/>
                </a:cxn>
                <a:cxn ang="0">
                  <a:pos x="14" y="80"/>
                </a:cxn>
                <a:cxn ang="0">
                  <a:pos x="30" y="64"/>
                </a:cxn>
                <a:cxn ang="0">
                  <a:pos x="38" y="64"/>
                </a:cxn>
                <a:cxn ang="0">
                  <a:pos x="48" y="52"/>
                </a:cxn>
                <a:cxn ang="0">
                  <a:pos x="60" y="52"/>
                </a:cxn>
                <a:cxn ang="0">
                  <a:pos x="72" y="36"/>
                </a:cxn>
                <a:cxn ang="0">
                  <a:pos x="78" y="26"/>
                </a:cxn>
                <a:cxn ang="0">
                  <a:pos x="88" y="20"/>
                </a:cxn>
                <a:cxn ang="0">
                  <a:pos x="88" y="10"/>
                </a:cxn>
                <a:cxn ang="0">
                  <a:pos x="92" y="0"/>
                </a:cxn>
              </a:cxnLst>
              <a:rect l="0" t="0" r="r" b="b"/>
              <a:pathLst>
                <a:path w="122" h="116">
                  <a:moveTo>
                    <a:pt x="92" y="0"/>
                  </a:moveTo>
                  <a:lnTo>
                    <a:pt x="100" y="2"/>
                  </a:lnTo>
                  <a:lnTo>
                    <a:pt x="106" y="10"/>
                  </a:lnTo>
                  <a:lnTo>
                    <a:pt x="116" y="10"/>
                  </a:lnTo>
                  <a:lnTo>
                    <a:pt x="122" y="10"/>
                  </a:lnTo>
                  <a:lnTo>
                    <a:pt x="122" y="20"/>
                  </a:lnTo>
                  <a:lnTo>
                    <a:pt x="116" y="30"/>
                  </a:lnTo>
                  <a:lnTo>
                    <a:pt x="110" y="38"/>
                  </a:lnTo>
                  <a:lnTo>
                    <a:pt x="100" y="46"/>
                  </a:lnTo>
                  <a:lnTo>
                    <a:pt x="100" y="60"/>
                  </a:lnTo>
                  <a:lnTo>
                    <a:pt x="90" y="62"/>
                  </a:lnTo>
                  <a:lnTo>
                    <a:pt x="80" y="66"/>
                  </a:lnTo>
                  <a:lnTo>
                    <a:pt x="74" y="74"/>
                  </a:lnTo>
                  <a:lnTo>
                    <a:pt x="70" y="90"/>
                  </a:lnTo>
                  <a:lnTo>
                    <a:pt x="58" y="104"/>
                  </a:lnTo>
                  <a:lnTo>
                    <a:pt x="48" y="114"/>
                  </a:lnTo>
                  <a:lnTo>
                    <a:pt x="30" y="116"/>
                  </a:lnTo>
                  <a:lnTo>
                    <a:pt x="22" y="110"/>
                  </a:lnTo>
                  <a:lnTo>
                    <a:pt x="16" y="108"/>
                  </a:lnTo>
                  <a:lnTo>
                    <a:pt x="0" y="106"/>
                  </a:lnTo>
                  <a:lnTo>
                    <a:pt x="4" y="92"/>
                  </a:lnTo>
                  <a:lnTo>
                    <a:pt x="14" y="80"/>
                  </a:lnTo>
                  <a:lnTo>
                    <a:pt x="30" y="64"/>
                  </a:lnTo>
                  <a:lnTo>
                    <a:pt x="38" y="64"/>
                  </a:lnTo>
                  <a:lnTo>
                    <a:pt x="48" y="52"/>
                  </a:lnTo>
                  <a:lnTo>
                    <a:pt x="60" y="52"/>
                  </a:lnTo>
                  <a:lnTo>
                    <a:pt x="72" y="36"/>
                  </a:lnTo>
                  <a:lnTo>
                    <a:pt x="78" y="26"/>
                  </a:lnTo>
                  <a:lnTo>
                    <a:pt x="88" y="20"/>
                  </a:lnTo>
                  <a:lnTo>
                    <a:pt x="88" y="10"/>
                  </a:lnTo>
                  <a:lnTo>
                    <a:pt x="92" y="0"/>
                  </a:lnTo>
                  <a:close/>
                </a:path>
              </a:pathLst>
            </a:custGeom>
            <a:grpFill/>
            <a:ln w="3175">
              <a:solidFill>
                <a:schemeClr val="accent3"/>
              </a:solidFill>
              <a:prstDash val="solid"/>
              <a:round/>
              <a:headEnd/>
              <a:tailEnd/>
            </a:ln>
          </p:spPr>
          <p:txBody>
            <a:bodyPr/>
            <a:lstStyle/>
            <a:p>
              <a:pPr>
                <a:defRPr/>
              </a:pPr>
              <a:endParaRPr lang="en-GB"/>
            </a:p>
          </p:txBody>
        </p:sp>
        <p:sp>
          <p:nvSpPr>
            <p:cNvPr id="270" name="Freeform 270"/>
            <p:cNvSpPr>
              <a:spLocks/>
            </p:cNvSpPr>
            <p:nvPr/>
          </p:nvSpPr>
          <p:spPr bwMode="gray">
            <a:xfrm>
              <a:off x="4997" y="3251"/>
              <a:ext cx="58" cy="58"/>
            </a:xfrm>
            <a:custGeom>
              <a:avLst/>
              <a:gdLst/>
              <a:ahLst/>
              <a:cxnLst>
                <a:cxn ang="0">
                  <a:pos x="2" y="0"/>
                </a:cxn>
                <a:cxn ang="0">
                  <a:pos x="12" y="6"/>
                </a:cxn>
                <a:cxn ang="0">
                  <a:pos x="26" y="12"/>
                </a:cxn>
                <a:cxn ang="0">
                  <a:pos x="40" y="10"/>
                </a:cxn>
                <a:cxn ang="0">
                  <a:pos x="52" y="8"/>
                </a:cxn>
                <a:cxn ang="0">
                  <a:pos x="58" y="10"/>
                </a:cxn>
                <a:cxn ang="0">
                  <a:pos x="58" y="26"/>
                </a:cxn>
                <a:cxn ang="0">
                  <a:pos x="54" y="34"/>
                </a:cxn>
                <a:cxn ang="0">
                  <a:pos x="52" y="42"/>
                </a:cxn>
                <a:cxn ang="0">
                  <a:pos x="48" y="46"/>
                </a:cxn>
                <a:cxn ang="0">
                  <a:pos x="42" y="46"/>
                </a:cxn>
                <a:cxn ang="0">
                  <a:pos x="40" y="50"/>
                </a:cxn>
                <a:cxn ang="0">
                  <a:pos x="32" y="58"/>
                </a:cxn>
                <a:cxn ang="0">
                  <a:pos x="24" y="56"/>
                </a:cxn>
                <a:cxn ang="0">
                  <a:pos x="16" y="48"/>
                </a:cxn>
                <a:cxn ang="0">
                  <a:pos x="10" y="40"/>
                </a:cxn>
                <a:cxn ang="0">
                  <a:pos x="12" y="26"/>
                </a:cxn>
                <a:cxn ang="0">
                  <a:pos x="8" y="18"/>
                </a:cxn>
                <a:cxn ang="0">
                  <a:pos x="0" y="12"/>
                </a:cxn>
                <a:cxn ang="0">
                  <a:pos x="2" y="0"/>
                </a:cxn>
              </a:cxnLst>
              <a:rect l="0" t="0" r="r" b="b"/>
              <a:pathLst>
                <a:path w="58" h="58">
                  <a:moveTo>
                    <a:pt x="2" y="0"/>
                  </a:moveTo>
                  <a:lnTo>
                    <a:pt x="12" y="6"/>
                  </a:lnTo>
                  <a:lnTo>
                    <a:pt x="26" y="12"/>
                  </a:lnTo>
                  <a:lnTo>
                    <a:pt x="40" y="10"/>
                  </a:lnTo>
                  <a:lnTo>
                    <a:pt x="52" y="8"/>
                  </a:lnTo>
                  <a:lnTo>
                    <a:pt x="58" y="10"/>
                  </a:lnTo>
                  <a:lnTo>
                    <a:pt x="58" y="26"/>
                  </a:lnTo>
                  <a:lnTo>
                    <a:pt x="54" y="34"/>
                  </a:lnTo>
                  <a:lnTo>
                    <a:pt x="52" y="42"/>
                  </a:lnTo>
                  <a:lnTo>
                    <a:pt x="48" y="46"/>
                  </a:lnTo>
                  <a:lnTo>
                    <a:pt x="42" y="46"/>
                  </a:lnTo>
                  <a:lnTo>
                    <a:pt x="40" y="50"/>
                  </a:lnTo>
                  <a:lnTo>
                    <a:pt x="32" y="58"/>
                  </a:lnTo>
                  <a:lnTo>
                    <a:pt x="24" y="56"/>
                  </a:lnTo>
                  <a:lnTo>
                    <a:pt x="16" y="48"/>
                  </a:lnTo>
                  <a:lnTo>
                    <a:pt x="10" y="40"/>
                  </a:lnTo>
                  <a:lnTo>
                    <a:pt x="12" y="26"/>
                  </a:lnTo>
                  <a:lnTo>
                    <a:pt x="8" y="18"/>
                  </a:lnTo>
                  <a:lnTo>
                    <a:pt x="0" y="12"/>
                  </a:lnTo>
                  <a:lnTo>
                    <a:pt x="2" y="0"/>
                  </a:lnTo>
                  <a:close/>
                </a:path>
              </a:pathLst>
            </a:custGeom>
            <a:grpFill/>
            <a:ln w="3175">
              <a:solidFill>
                <a:schemeClr val="accent3"/>
              </a:solidFill>
              <a:prstDash val="solid"/>
              <a:round/>
              <a:headEnd/>
              <a:tailEnd/>
            </a:ln>
          </p:spPr>
          <p:txBody>
            <a:bodyPr/>
            <a:lstStyle/>
            <a:p>
              <a:pPr>
                <a:defRPr/>
              </a:pPr>
              <a:endParaRPr lang="en-GB"/>
            </a:p>
          </p:txBody>
        </p:sp>
        <p:sp>
          <p:nvSpPr>
            <p:cNvPr id="271" name="Freeform 271"/>
            <p:cNvSpPr>
              <a:spLocks/>
            </p:cNvSpPr>
            <p:nvPr/>
          </p:nvSpPr>
          <p:spPr bwMode="gray">
            <a:xfrm>
              <a:off x="4497" y="2743"/>
              <a:ext cx="640" cy="476"/>
            </a:xfrm>
            <a:custGeom>
              <a:avLst/>
              <a:gdLst/>
              <a:ahLst/>
              <a:cxnLst>
                <a:cxn ang="0">
                  <a:pos x="308" y="18"/>
                </a:cxn>
                <a:cxn ang="0">
                  <a:pos x="308" y="4"/>
                </a:cxn>
                <a:cxn ang="0">
                  <a:pos x="340" y="18"/>
                </a:cxn>
                <a:cxn ang="0">
                  <a:pos x="362" y="22"/>
                </a:cxn>
                <a:cxn ang="0">
                  <a:pos x="372" y="30"/>
                </a:cxn>
                <a:cxn ang="0">
                  <a:pos x="352" y="54"/>
                </a:cxn>
                <a:cxn ang="0">
                  <a:pos x="372" y="78"/>
                </a:cxn>
                <a:cxn ang="0">
                  <a:pos x="416" y="102"/>
                </a:cxn>
                <a:cxn ang="0">
                  <a:pos x="450" y="84"/>
                </a:cxn>
                <a:cxn ang="0">
                  <a:pos x="456" y="22"/>
                </a:cxn>
                <a:cxn ang="0">
                  <a:pos x="470" y="6"/>
                </a:cxn>
                <a:cxn ang="0">
                  <a:pos x="484" y="54"/>
                </a:cxn>
                <a:cxn ang="0">
                  <a:pos x="510" y="72"/>
                </a:cxn>
                <a:cxn ang="0">
                  <a:pos x="522" y="102"/>
                </a:cxn>
                <a:cxn ang="0">
                  <a:pos x="532" y="134"/>
                </a:cxn>
                <a:cxn ang="0">
                  <a:pos x="568" y="162"/>
                </a:cxn>
                <a:cxn ang="0">
                  <a:pos x="582" y="188"/>
                </a:cxn>
                <a:cxn ang="0">
                  <a:pos x="612" y="214"/>
                </a:cxn>
                <a:cxn ang="0">
                  <a:pos x="634" y="254"/>
                </a:cxn>
                <a:cxn ang="0">
                  <a:pos x="640" y="300"/>
                </a:cxn>
                <a:cxn ang="0">
                  <a:pos x="624" y="358"/>
                </a:cxn>
                <a:cxn ang="0">
                  <a:pos x="596" y="402"/>
                </a:cxn>
                <a:cxn ang="0">
                  <a:pos x="582" y="450"/>
                </a:cxn>
                <a:cxn ang="0">
                  <a:pos x="550" y="452"/>
                </a:cxn>
                <a:cxn ang="0">
                  <a:pos x="532" y="474"/>
                </a:cxn>
                <a:cxn ang="0">
                  <a:pos x="516" y="468"/>
                </a:cxn>
                <a:cxn ang="0">
                  <a:pos x="500" y="460"/>
                </a:cxn>
                <a:cxn ang="0">
                  <a:pos x="462" y="464"/>
                </a:cxn>
                <a:cxn ang="0">
                  <a:pos x="430" y="452"/>
                </a:cxn>
                <a:cxn ang="0">
                  <a:pos x="418" y="424"/>
                </a:cxn>
                <a:cxn ang="0">
                  <a:pos x="400" y="408"/>
                </a:cxn>
                <a:cxn ang="0">
                  <a:pos x="390" y="402"/>
                </a:cxn>
                <a:cxn ang="0">
                  <a:pos x="392" y="382"/>
                </a:cxn>
                <a:cxn ang="0">
                  <a:pos x="382" y="376"/>
                </a:cxn>
                <a:cxn ang="0">
                  <a:pos x="360" y="402"/>
                </a:cxn>
                <a:cxn ang="0">
                  <a:pos x="340" y="372"/>
                </a:cxn>
                <a:cxn ang="0">
                  <a:pos x="298" y="350"/>
                </a:cxn>
                <a:cxn ang="0">
                  <a:pos x="228" y="356"/>
                </a:cxn>
                <a:cxn ang="0">
                  <a:pos x="172" y="372"/>
                </a:cxn>
                <a:cxn ang="0">
                  <a:pos x="108" y="386"/>
                </a:cxn>
                <a:cxn ang="0">
                  <a:pos x="80" y="406"/>
                </a:cxn>
                <a:cxn ang="0">
                  <a:pos x="30" y="394"/>
                </a:cxn>
                <a:cxn ang="0">
                  <a:pos x="40" y="356"/>
                </a:cxn>
                <a:cxn ang="0">
                  <a:pos x="30" y="310"/>
                </a:cxn>
                <a:cxn ang="0">
                  <a:pos x="4" y="254"/>
                </a:cxn>
                <a:cxn ang="0">
                  <a:pos x="10" y="254"/>
                </a:cxn>
                <a:cxn ang="0">
                  <a:pos x="12" y="238"/>
                </a:cxn>
                <a:cxn ang="0">
                  <a:pos x="12" y="188"/>
                </a:cxn>
                <a:cxn ang="0">
                  <a:pos x="24" y="178"/>
                </a:cxn>
                <a:cxn ang="0">
                  <a:pos x="62" y="158"/>
                </a:cxn>
                <a:cxn ang="0">
                  <a:pos x="122" y="144"/>
                </a:cxn>
                <a:cxn ang="0">
                  <a:pos x="146" y="98"/>
                </a:cxn>
                <a:cxn ang="0">
                  <a:pos x="164" y="102"/>
                </a:cxn>
                <a:cxn ang="0">
                  <a:pos x="176" y="88"/>
                </a:cxn>
                <a:cxn ang="0">
                  <a:pos x="192" y="66"/>
                </a:cxn>
                <a:cxn ang="0">
                  <a:pos x="220" y="48"/>
                </a:cxn>
                <a:cxn ang="0">
                  <a:pos x="242" y="66"/>
                </a:cxn>
                <a:cxn ang="0">
                  <a:pos x="256" y="52"/>
                </a:cxn>
                <a:cxn ang="0">
                  <a:pos x="282" y="24"/>
                </a:cxn>
              </a:cxnLst>
              <a:rect l="0" t="0" r="r" b="b"/>
              <a:pathLst>
                <a:path w="640" h="476">
                  <a:moveTo>
                    <a:pt x="286" y="20"/>
                  </a:moveTo>
                  <a:lnTo>
                    <a:pt x="296" y="22"/>
                  </a:lnTo>
                  <a:lnTo>
                    <a:pt x="308" y="18"/>
                  </a:lnTo>
                  <a:lnTo>
                    <a:pt x="310" y="12"/>
                  </a:lnTo>
                  <a:lnTo>
                    <a:pt x="302" y="6"/>
                  </a:lnTo>
                  <a:lnTo>
                    <a:pt x="308" y="4"/>
                  </a:lnTo>
                  <a:lnTo>
                    <a:pt x="322" y="10"/>
                  </a:lnTo>
                  <a:lnTo>
                    <a:pt x="330" y="14"/>
                  </a:lnTo>
                  <a:lnTo>
                    <a:pt x="340" y="18"/>
                  </a:lnTo>
                  <a:lnTo>
                    <a:pt x="348" y="20"/>
                  </a:lnTo>
                  <a:lnTo>
                    <a:pt x="354" y="22"/>
                  </a:lnTo>
                  <a:lnTo>
                    <a:pt x="362" y="22"/>
                  </a:lnTo>
                  <a:lnTo>
                    <a:pt x="372" y="18"/>
                  </a:lnTo>
                  <a:lnTo>
                    <a:pt x="380" y="22"/>
                  </a:lnTo>
                  <a:lnTo>
                    <a:pt x="372" y="30"/>
                  </a:lnTo>
                  <a:lnTo>
                    <a:pt x="366" y="40"/>
                  </a:lnTo>
                  <a:lnTo>
                    <a:pt x="360" y="48"/>
                  </a:lnTo>
                  <a:lnTo>
                    <a:pt x="352" y="54"/>
                  </a:lnTo>
                  <a:lnTo>
                    <a:pt x="352" y="62"/>
                  </a:lnTo>
                  <a:lnTo>
                    <a:pt x="358" y="68"/>
                  </a:lnTo>
                  <a:lnTo>
                    <a:pt x="372" y="78"/>
                  </a:lnTo>
                  <a:lnTo>
                    <a:pt x="388" y="84"/>
                  </a:lnTo>
                  <a:lnTo>
                    <a:pt x="404" y="96"/>
                  </a:lnTo>
                  <a:lnTo>
                    <a:pt x="416" y="102"/>
                  </a:lnTo>
                  <a:lnTo>
                    <a:pt x="432" y="112"/>
                  </a:lnTo>
                  <a:lnTo>
                    <a:pt x="442" y="100"/>
                  </a:lnTo>
                  <a:lnTo>
                    <a:pt x="450" y="84"/>
                  </a:lnTo>
                  <a:lnTo>
                    <a:pt x="452" y="66"/>
                  </a:lnTo>
                  <a:lnTo>
                    <a:pt x="450" y="40"/>
                  </a:lnTo>
                  <a:lnTo>
                    <a:pt x="456" y="22"/>
                  </a:lnTo>
                  <a:lnTo>
                    <a:pt x="460" y="10"/>
                  </a:lnTo>
                  <a:lnTo>
                    <a:pt x="464" y="0"/>
                  </a:lnTo>
                  <a:lnTo>
                    <a:pt x="470" y="6"/>
                  </a:lnTo>
                  <a:lnTo>
                    <a:pt x="478" y="20"/>
                  </a:lnTo>
                  <a:lnTo>
                    <a:pt x="482" y="32"/>
                  </a:lnTo>
                  <a:lnTo>
                    <a:pt x="484" y="54"/>
                  </a:lnTo>
                  <a:lnTo>
                    <a:pt x="494" y="58"/>
                  </a:lnTo>
                  <a:lnTo>
                    <a:pt x="506" y="62"/>
                  </a:lnTo>
                  <a:lnTo>
                    <a:pt x="510" y="72"/>
                  </a:lnTo>
                  <a:lnTo>
                    <a:pt x="512" y="82"/>
                  </a:lnTo>
                  <a:lnTo>
                    <a:pt x="512" y="96"/>
                  </a:lnTo>
                  <a:lnTo>
                    <a:pt x="522" y="102"/>
                  </a:lnTo>
                  <a:lnTo>
                    <a:pt x="526" y="112"/>
                  </a:lnTo>
                  <a:lnTo>
                    <a:pt x="526" y="124"/>
                  </a:lnTo>
                  <a:lnTo>
                    <a:pt x="532" y="134"/>
                  </a:lnTo>
                  <a:lnTo>
                    <a:pt x="544" y="138"/>
                  </a:lnTo>
                  <a:lnTo>
                    <a:pt x="558" y="148"/>
                  </a:lnTo>
                  <a:lnTo>
                    <a:pt x="568" y="162"/>
                  </a:lnTo>
                  <a:lnTo>
                    <a:pt x="578" y="172"/>
                  </a:lnTo>
                  <a:lnTo>
                    <a:pt x="578" y="182"/>
                  </a:lnTo>
                  <a:lnTo>
                    <a:pt x="582" y="188"/>
                  </a:lnTo>
                  <a:lnTo>
                    <a:pt x="594" y="188"/>
                  </a:lnTo>
                  <a:lnTo>
                    <a:pt x="598" y="204"/>
                  </a:lnTo>
                  <a:lnTo>
                    <a:pt x="612" y="214"/>
                  </a:lnTo>
                  <a:lnTo>
                    <a:pt x="624" y="228"/>
                  </a:lnTo>
                  <a:lnTo>
                    <a:pt x="630" y="242"/>
                  </a:lnTo>
                  <a:lnTo>
                    <a:pt x="634" y="254"/>
                  </a:lnTo>
                  <a:lnTo>
                    <a:pt x="636" y="270"/>
                  </a:lnTo>
                  <a:lnTo>
                    <a:pt x="638" y="282"/>
                  </a:lnTo>
                  <a:lnTo>
                    <a:pt x="640" y="300"/>
                  </a:lnTo>
                  <a:lnTo>
                    <a:pt x="634" y="322"/>
                  </a:lnTo>
                  <a:lnTo>
                    <a:pt x="632" y="340"/>
                  </a:lnTo>
                  <a:lnTo>
                    <a:pt x="624" y="358"/>
                  </a:lnTo>
                  <a:lnTo>
                    <a:pt x="612" y="368"/>
                  </a:lnTo>
                  <a:lnTo>
                    <a:pt x="606" y="380"/>
                  </a:lnTo>
                  <a:lnTo>
                    <a:pt x="596" y="402"/>
                  </a:lnTo>
                  <a:lnTo>
                    <a:pt x="590" y="418"/>
                  </a:lnTo>
                  <a:lnTo>
                    <a:pt x="582" y="432"/>
                  </a:lnTo>
                  <a:lnTo>
                    <a:pt x="582" y="450"/>
                  </a:lnTo>
                  <a:lnTo>
                    <a:pt x="576" y="454"/>
                  </a:lnTo>
                  <a:lnTo>
                    <a:pt x="566" y="454"/>
                  </a:lnTo>
                  <a:lnTo>
                    <a:pt x="550" y="452"/>
                  </a:lnTo>
                  <a:lnTo>
                    <a:pt x="546" y="464"/>
                  </a:lnTo>
                  <a:lnTo>
                    <a:pt x="534" y="472"/>
                  </a:lnTo>
                  <a:lnTo>
                    <a:pt x="532" y="474"/>
                  </a:lnTo>
                  <a:lnTo>
                    <a:pt x="526" y="476"/>
                  </a:lnTo>
                  <a:lnTo>
                    <a:pt x="520" y="472"/>
                  </a:lnTo>
                  <a:lnTo>
                    <a:pt x="516" y="468"/>
                  </a:lnTo>
                  <a:lnTo>
                    <a:pt x="510" y="462"/>
                  </a:lnTo>
                  <a:lnTo>
                    <a:pt x="506" y="458"/>
                  </a:lnTo>
                  <a:lnTo>
                    <a:pt x="500" y="460"/>
                  </a:lnTo>
                  <a:lnTo>
                    <a:pt x="486" y="474"/>
                  </a:lnTo>
                  <a:lnTo>
                    <a:pt x="474" y="470"/>
                  </a:lnTo>
                  <a:lnTo>
                    <a:pt x="462" y="464"/>
                  </a:lnTo>
                  <a:lnTo>
                    <a:pt x="450" y="464"/>
                  </a:lnTo>
                  <a:lnTo>
                    <a:pt x="438" y="462"/>
                  </a:lnTo>
                  <a:lnTo>
                    <a:pt x="430" y="452"/>
                  </a:lnTo>
                  <a:lnTo>
                    <a:pt x="424" y="444"/>
                  </a:lnTo>
                  <a:lnTo>
                    <a:pt x="426" y="434"/>
                  </a:lnTo>
                  <a:lnTo>
                    <a:pt x="418" y="424"/>
                  </a:lnTo>
                  <a:lnTo>
                    <a:pt x="410" y="416"/>
                  </a:lnTo>
                  <a:lnTo>
                    <a:pt x="402" y="416"/>
                  </a:lnTo>
                  <a:lnTo>
                    <a:pt x="400" y="408"/>
                  </a:lnTo>
                  <a:lnTo>
                    <a:pt x="406" y="398"/>
                  </a:lnTo>
                  <a:lnTo>
                    <a:pt x="398" y="394"/>
                  </a:lnTo>
                  <a:lnTo>
                    <a:pt x="390" y="402"/>
                  </a:lnTo>
                  <a:lnTo>
                    <a:pt x="380" y="408"/>
                  </a:lnTo>
                  <a:lnTo>
                    <a:pt x="386" y="388"/>
                  </a:lnTo>
                  <a:lnTo>
                    <a:pt x="392" y="382"/>
                  </a:lnTo>
                  <a:lnTo>
                    <a:pt x="394" y="376"/>
                  </a:lnTo>
                  <a:lnTo>
                    <a:pt x="390" y="366"/>
                  </a:lnTo>
                  <a:lnTo>
                    <a:pt x="382" y="376"/>
                  </a:lnTo>
                  <a:lnTo>
                    <a:pt x="376" y="386"/>
                  </a:lnTo>
                  <a:lnTo>
                    <a:pt x="366" y="394"/>
                  </a:lnTo>
                  <a:lnTo>
                    <a:pt x="360" y="402"/>
                  </a:lnTo>
                  <a:lnTo>
                    <a:pt x="352" y="398"/>
                  </a:lnTo>
                  <a:lnTo>
                    <a:pt x="350" y="386"/>
                  </a:lnTo>
                  <a:lnTo>
                    <a:pt x="340" y="372"/>
                  </a:lnTo>
                  <a:lnTo>
                    <a:pt x="334" y="364"/>
                  </a:lnTo>
                  <a:lnTo>
                    <a:pt x="328" y="358"/>
                  </a:lnTo>
                  <a:lnTo>
                    <a:pt x="298" y="350"/>
                  </a:lnTo>
                  <a:lnTo>
                    <a:pt x="258" y="344"/>
                  </a:lnTo>
                  <a:lnTo>
                    <a:pt x="246" y="348"/>
                  </a:lnTo>
                  <a:lnTo>
                    <a:pt x="228" y="356"/>
                  </a:lnTo>
                  <a:lnTo>
                    <a:pt x="200" y="358"/>
                  </a:lnTo>
                  <a:lnTo>
                    <a:pt x="184" y="368"/>
                  </a:lnTo>
                  <a:lnTo>
                    <a:pt x="172" y="372"/>
                  </a:lnTo>
                  <a:lnTo>
                    <a:pt x="170" y="380"/>
                  </a:lnTo>
                  <a:lnTo>
                    <a:pt x="164" y="386"/>
                  </a:lnTo>
                  <a:lnTo>
                    <a:pt x="108" y="386"/>
                  </a:lnTo>
                  <a:lnTo>
                    <a:pt x="100" y="394"/>
                  </a:lnTo>
                  <a:lnTo>
                    <a:pt x="90" y="394"/>
                  </a:lnTo>
                  <a:lnTo>
                    <a:pt x="80" y="406"/>
                  </a:lnTo>
                  <a:lnTo>
                    <a:pt x="54" y="408"/>
                  </a:lnTo>
                  <a:lnTo>
                    <a:pt x="42" y="400"/>
                  </a:lnTo>
                  <a:lnTo>
                    <a:pt x="30" y="394"/>
                  </a:lnTo>
                  <a:lnTo>
                    <a:pt x="28" y="384"/>
                  </a:lnTo>
                  <a:lnTo>
                    <a:pt x="40" y="378"/>
                  </a:lnTo>
                  <a:lnTo>
                    <a:pt x="40" y="356"/>
                  </a:lnTo>
                  <a:lnTo>
                    <a:pt x="40" y="342"/>
                  </a:lnTo>
                  <a:lnTo>
                    <a:pt x="30" y="328"/>
                  </a:lnTo>
                  <a:lnTo>
                    <a:pt x="30" y="310"/>
                  </a:lnTo>
                  <a:lnTo>
                    <a:pt x="18" y="280"/>
                  </a:lnTo>
                  <a:lnTo>
                    <a:pt x="10" y="264"/>
                  </a:lnTo>
                  <a:lnTo>
                    <a:pt x="4" y="254"/>
                  </a:lnTo>
                  <a:lnTo>
                    <a:pt x="0" y="246"/>
                  </a:lnTo>
                  <a:lnTo>
                    <a:pt x="6" y="248"/>
                  </a:lnTo>
                  <a:lnTo>
                    <a:pt x="10" y="254"/>
                  </a:lnTo>
                  <a:lnTo>
                    <a:pt x="18" y="254"/>
                  </a:lnTo>
                  <a:lnTo>
                    <a:pt x="20" y="244"/>
                  </a:lnTo>
                  <a:lnTo>
                    <a:pt x="12" y="238"/>
                  </a:lnTo>
                  <a:lnTo>
                    <a:pt x="6" y="218"/>
                  </a:lnTo>
                  <a:lnTo>
                    <a:pt x="6" y="204"/>
                  </a:lnTo>
                  <a:lnTo>
                    <a:pt x="12" y="188"/>
                  </a:lnTo>
                  <a:lnTo>
                    <a:pt x="14" y="180"/>
                  </a:lnTo>
                  <a:lnTo>
                    <a:pt x="20" y="186"/>
                  </a:lnTo>
                  <a:lnTo>
                    <a:pt x="24" y="178"/>
                  </a:lnTo>
                  <a:lnTo>
                    <a:pt x="34" y="178"/>
                  </a:lnTo>
                  <a:lnTo>
                    <a:pt x="48" y="162"/>
                  </a:lnTo>
                  <a:lnTo>
                    <a:pt x="62" y="158"/>
                  </a:lnTo>
                  <a:lnTo>
                    <a:pt x="86" y="154"/>
                  </a:lnTo>
                  <a:lnTo>
                    <a:pt x="110" y="146"/>
                  </a:lnTo>
                  <a:lnTo>
                    <a:pt x="122" y="144"/>
                  </a:lnTo>
                  <a:lnTo>
                    <a:pt x="144" y="118"/>
                  </a:lnTo>
                  <a:lnTo>
                    <a:pt x="142" y="106"/>
                  </a:lnTo>
                  <a:lnTo>
                    <a:pt x="146" y="98"/>
                  </a:lnTo>
                  <a:lnTo>
                    <a:pt x="156" y="92"/>
                  </a:lnTo>
                  <a:lnTo>
                    <a:pt x="160" y="98"/>
                  </a:lnTo>
                  <a:lnTo>
                    <a:pt x="164" y="102"/>
                  </a:lnTo>
                  <a:lnTo>
                    <a:pt x="168" y="96"/>
                  </a:lnTo>
                  <a:lnTo>
                    <a:pt x="168" y="84"/>
                  </a:lnTo>
                  <a:lnTo>
                    <a:pt x="176" y="88"/>
                  </a:lnTo>
                  <a:lnTo>
                    <a:pt x="180" y="84"/>
                  </a:lnTo>
                  <a:lnTo>
                    <a:pt x="182" y="72"/>
                  </a:lnTo>
                  <a:lnTo>
                    <a:pt x="192" y="66"/>
                  </a:lnTo>
                  <a:lnTo>
                    <a:pt x="198" y="60"/>
                  </a:lnTo>
                  <a:lnTo>
                    <a:pt x="204" y="60"/>
                  </a:lnTo>
                  <a:lnTo>
                    <a:pt x="220" y="48"/>
                  </a:lnTo>
                  <a:lnTo>
                    <a:pt x="230" y="54"/>
                  </a:lnTo>
                  <a:lnTo>
                    <a:pt x="236" y="60"/>
                  </a:lnTo>
                  <a:lnTo>
                    <a:pt x="242" y="66"/>
                  </a:lnTo>
                  <a:lnTo>
                    <a:pt x="254" y="64"/>
                  </a:lnTo>
                  <a:lnTo>
                    <a:pt x="262" y="62"/>
                  </a:lnTo>
                  <a:lnTo>
                    <a:pt x="256" y="52"/>
                  </a:lnTo>
                  <a:lnTo>
                    <a:pt x="268" y="40"/>
                  </a:lnTo>
                  <a:lnTo>
                    <a:pt x="274" y="28"/>
                  </a:lnTo>
                  <a:lnTo>
                    <a:pt x="282" y="24"/>
                  </a:lnTo>
                  <a:lnTo>
                    <a:pt x="286" y="20"/>
                  </a:lnTo>
                  <a:close/>
                </a:path>
              </a:pathLst>
            </a:custGeom>
            <a:grpFill/>
            <a:ln w="3175">
              <a:solidFill>
                <a:schemeClr val="accent3"/>
              </a:solidFill>
              <a:prstDash val="solid"/>
              <a:round/>
              <a:headEnd/>
              <a:tailEnd/>
            </a:ln>
          </p:spPr>
          <p:txBody>
            <a:bodyPr/>
            <a:lstStyle/>
            <a:p>
              <a:pPr>
                <a:defRPr/>
              </a:pPr>
              <a:endParaRPr lang="en-GB"/>
            </a:p>
          </p:txBody>
        </p:sp>
        <p:sp>
          <p:nvSpPr>
            <p:cNvPr id="272" name="Freeform 272"/>
            <p:cNvSpPr>
              <a:spLocks/>
            </p:cNvSpPr>
            <p:nvPr/>
          </p:nvSpPr>
          <p:spPr bwMode="gray">
            <a:xfrm>
              <a:off x="4603" y="2273"/>
              <a:ext cx="70" cy="96"/>
            </a:xfrm>
            <a:custGeom>
              <a:avLst/>
              <a:gdLst/>
              <a:ahLst/>
              <a:cxnLst>
                <a:cxn ang="0">
                  <a:pos x="4" y="58"/>
                </a:cxn>
                <a:cxn ang="0">
                  <a:pos x="14" y="64"/>
                </a:cxn>
                <a:cxn ang="0">
                  <a:pos x="16" y="76"/>
                </a:cxn>
                <a:cxn ang="0">
                  <a:pos x="24" y="78"/>
                </a:cxn>
                <a:cxn ang="0">
                  <a:pos x="30" y="72"/>
                </a:cxn>
                <a:cxn ang="0">
                  <a:pos x="38" y="74"/>
                </a:cxn>
                <a:cxn ang="0">
                  <a:pos x="40" y="82"/>
                </a:cxn>
                <a:cxn ang="0">
                  <a:pos x="48" y="80"/>
                </a:cxn>
                <a:cxn ang="0">
                  <a:pos x="52" y="84"/>
                </a:cxn>
                <a:cxn ang="0">
                  <a:pos x="62" y="90"/>
                </a:cxn>
                <a:cxn ang="0">
                  <a:pos x="66" y="96"/>
                </a:cxn>
                <a:cxn ang="0">
                  <a:pos x="70" y="90"/>
                </a:cxn>
                <a:cxn ang="0">
                  <a:pos x="62" y="84"/>
                </a:cxn>
                <a:cxn ang="0">
                  <a:pos x="62" y="78"/>
                </a:cxn>
                <a:cxn ang="0">
                  <a:pos x="58" y="72"/>
                </a:cxn>
                <a:cxn ang="0">
                  <a:pos x="50" y="72"/>
                </a:cxn>
                <a:cxn ang="0">
                  <a:pos x="46" y="68"/>
                </a:cxn>
                <a:cxn ang="0">
                  <a:pos x="40" y="70"/>
                </a:cxn>
                <a:cxn ang="0">
                  <a:pos x="32" y="66"/>
                </a:cxn>
                <a:cxn ang="0">
                  <a:pos x="28" y="62"/>
                </a:cxn>
                <a:cxn ang="0">
                  <a:pos x="26" y="54"/>
                </a:cxn>
                <a:cxn ang="0">
                  <a:pos x="28" y="42"/>
                </a:cxn>
                <a:cxn ang="0">
                  <a:pos x="34" y="40"/>
                </a:cxn>
                <a:cxn ang="0">
                  <a:pos x="40" y="26"/>
                </a:cxn>
                <a:cxn ang="0">
                  <a:pos x="38" y="14"/>
                </a:cxn>
                <a:cxn ang="0">
                  <a:pos x="38" y="4"/>
                </a:cxn>
                <a:cxn ang="0">
                  <a:pos x="28" y="2"/>
                </a:cxn>
                <a:cxn ang="0">
                  <a:pos x="12" y="0"/>
                </a:cxn>
                <a:cxn ang="0">
                  <a:pos x="10" y="16"/>
                </a:cxn>
                <a:cxn ang="0">
                  <a:pos x="10" y="28"/>
                </a:cxn>
                <a:cxn ang="0">
                  <a:pos x="12" y="36"/>
                </a:cxn>
                <a:cxn ang="0">
                  <a:pos x="0" y="38"/>
                </a:cxn>
                <a:cxn ang="0">
                  <a:pos x="2" y="44"/>
                </a:cxn>
                <a:cxn ang="0">
                  <a:pos x="4" y="48"/>
                </a:cxn>
                <a:cxn ang="0">
                  <a:pos x="4" y="58"/>
                </a:cxn>
              </a:cxnLst>
              <a:rect l="0" t="0" r="r" b="b"/>
              <a:pathLst>
                <a:path w="70" h="96">
                  <a:moveTo>
                    <a:pt x="4" y="58"/>
                  </a:moveTo>
                  <a:lnTo>
                    <a:pt x="14" y="64"/>
                  </a:lnTo>
                  <a:lnTo>
                    <a:pt x="16" y="76"/>
                  </a:lnTo>
                  <a:lnTo>
                    <a:pt x="24" y="78"/>
                  </a:lnTo>
                  <a:lnTo>
                    <a:pt x="30" y="72"/>
                  </a:lnTo>
                  <a:lnTo>
                    <a:pt x="38" y="74"/>
                  </a:lnTo>
                  <a:lnTo>
                    <a:pt x="40" y="82"/>
                  </a:lnTo>
                  <a:lnTo>
                    <a:pt x="48" y="80"/>
                  </a:lnTo>
                  <a:lnTo>
                    <a:pt x="52" y="84"/>
                  </a:lnTo>
                  <a:lnTo>
                    <a:pt x="62" y="90"/>
                  </a:lnTo>
                  <a:lnTo>
                    <a:pt x="66" y="96"/>
                  </a:lnTo>
                  <a:lnTo>
                    <a:pt x="70" y="90"/>
                  </a:lnTo>
                  <a:lnTo>
                    <a:pt x="62" y="84"/>
                  </a:lnTo>
                  <a:lnTo>
                    <a:pt x="62" y="78"/>
                  </a:lnTo>
                  <a:lnTo>
                    <a:pt x="58" y="72"/>
                  </a:lnTo>
                  <a:lnTo>
                    <a:pt x="50" y="72"/>
                  </a:lnTo>
                  <a:lnTo>
                    <a:pt x="46" y="68"/>
                  </a:lnTo>
                  <a:lnTo>
                    <a:pt x="40" y="70"/>
                  </a:lnTo>
                  <a:lnTo>
                    <a:pt x="32" y="66"/>
                  </a:lnTo>
                  <a:lnTo>
                    <a:pt x="28" y="62"/>
                  </a:lnTo>
                  <a:lnTo>
                    <a:pt x="26" y="54"/>
                  </a:lnTo>
                  <a:lnTo>
                    <a:pt x="28" y="42"/>
                  </a:lnTo>
                  <a:lnTo>
                    <a:pt x="34" y="40"/>
                  </a:lnTo>
                  <a:lnTo>
                    <a:pt x="40" y="26"/>
                  </a:lnTo>
                  <a:lnTo>
                    <a:pt x="38" y="14"/>
                  </a:lnTo>
                  <a:lnTo>
                    <a:pt x="38" y="4"/>
                  </a:lnTo>
                  <a:lnTo>
                    <a:pt x="28" y="2"/>
                  </a:lnTo>
                  <a:lnTo>
                    <a:pt x="12" y="0"/>
                  </a:lnTo>
                  <a:lnTo>
                    <a:pt x="10" y="16"/>
                  </a:lnTo>
                  <a:lnTo>
                    <a:pt x="10" y="28"/>
                  </a:lnTo>
                  <a:lnTo>
                    <a:pt x="12" y="36"/>
                  </a:lnTo>
                  <a:lnTo>
                    <a:pt x="0" y="38"/>
                  </a:lnTo>
                  <a:lnTo>
                    <a:pt x="2" y="44"/>
                  </a:lnTo>
                  <a:lnTo>
                    <a:pt x="4" y="48"/>
                  </a:lnTo>
                  <a:lnTo>
                    <a:pt x="4" y="58"/>
                  </a:lnTo>
                  <a:close/>
                </a:path>
              </a:pathLst>
            </a:custGeom>
            <a:grpFill/>
            <a:ln w="3175">
              <a:solidFill>
                <a:schemeClr val="accent3"/>
              </a:solidFill>
              <a:prstDash val="solid"/>
              <a:round/>
              <a:headEnd/>
              <a:tailEnd/>
            </a:ln>
          </p:spPr>
          <p:txBody>
            <a:bodyPr/>
            <a:lstStyle/>
            <a:p>
              <a:pPr>
                <a:defRPr/>
              </a:pPr>
              <a:endParaRPr lang="en-GB"/>
            </a:p>
          </p:txBody>
        </p:sp>
        <p:sp>
          <p:nvSpPr>
            <p:cNvPr id="273" name="Freeform 273"/>
            <p:cNvSpPr>
              <a:spLocks/>
            </p:cNvSpPr>
            <p:nvPr/>
          </p:nvSpPr>
          <p:spPr bwMode="gray">
            <a:xfrm>
              <a:off x="4561" y="2391"/>
              <a:ext cx="42" cy="46"/>
            </a:xfrm>
            <a:custGeom>
              <a:avLst/>
              <a:gdLst/>
              <a:ahLst/>
              <a:cxnLst>
                <a:cxn ang="0">
                  <a:pos x="0" y="46"/>
                </a:cxn>
                <a:cxn ang="0">
                  <a:pos x="8" y="34"/>
                </a:cxn>
                <a:cxn ang="0">
                  <a:pos x="20" y="20"/>
                </a:cxn>
                <a:cxn ang="0">
                  <a:pos x="32" y="10"/>
                </a:cxn>
                <a:cxn ang="0">
                  <a:pos x="36" y="0"/>
                </a:cxn>
                <a:cxn ang="0">
                  <a:pos x="38" y="6"/>
                </a:cxn>
                <a:cxn ang="0">
                  <a:pos x="42" y="12"/>
                </a:cxn>
                <a:cxn ang="0">
                  <a:pos x="32" y="16"/>
                </a:cxn>
                <a:cxn ang="0">
                  <a:pos x="20" y="30"/>
                </a:cxn>
                <a:cxn ang="0">
                  <a:pos x="14" y="38"/>
                </a:cxn>
                <a:cxn ang="0">
                  <a:pos x="0" y="46"/>
                </a:cxn>
              </a:cxnLst>
              <a:rect l="0" t="0" r="r" b="b"/>
              <a:pathLst>
                <a:path w="42" h="46">
                  <a:moveTo>
                    <a:pt x="0" y="46"/>
                  </a:moveTo>
                  <a:lnTo>
                    <a:pt x="8" y="34"/>
                  </a:lnTo>
                  <a:lnTo>
                    <a:pt x="20" y="20"/>
                  </a:lnTo>
                  <a:lnTo>
                    <a:pt x="32" y="10"/>
                  </a:lnTo>
                  <a:lnTo>
                    <a:pt x="36" y="0"/>
                  </a:lnTo>
                  <a:lnTo>
                    <a:pt x="38" y="6"/>
                  </a:lnTo>
                  <a:lnTo>
                    <a:pt x="42" y="12"/>
                  </a:lnTo>
                  <a:lnTo>
                    <a:pt x="32" y="16"/>
                  </a:lnTo>
                  <a:lnTo>
                    <a:pt x="20" y="30"/>
                  </a:lnTo>
                  <a:lnTo>
                    <a:pt x="14" y="38"/>
                  </a:lnTo>
                  <a:lnTo>
                    <a:pt x="0" y="46"/>
                  </a:lnTo>
                  <a:close/>
                </a:path>
              </a:pathLst>
            </a:custGeom>
            <a:grpFill/>
            <a:ln w="3175">
              <a:solidFill>
                <a:schemeClr val="accent3"/>
              </a:solidFill>
              <a:prstDash val="solid"/>
              <a:round/>
              <a:headEnd/>
              <a:tailEnd/>
            </a:ln>
          </p:spPr>
          <p:txBody>
            <a:bodyPr/>
            <a:lstStyle/>
            <a:p>
              <a:pPr>
                <a:defRPr/>
              </a:pPr>
              <a:endParaRPr lang="en-GB"/>
            </a:p>
          </p:txBody>
        </p:sp>
        <p:sp>
          <p:nvSpPr>
            <p:cNvPr id="274" name="Freeform 274"/>
            <p:cNvSpPr>
              <a:spLocks/>
            </p:cNvSpPr>
            <p:nvPr/>
          </p:nvSpPr>
          <p:spPr bwMode="gray">
            <a:xfrm>
              <a:off x="4635" y="2415"/>
              <a:ext cx="74" cy="60"/>
            </a:xfrm>
            <a:custGeom>
              <a:avLst/>
              <a:gdLst/>
              <a:ahLst/>
              <a:cxnLst>
                <a:cxn ang="0">
                  <a:pos x="58" y="58"/>
                </a:cxn>
                <a:cxn ang="0">
                  <a:pos x="40" y="60"/>
                </a:cxn>
                <a:cxn ang="0">
                  <a:pos x="34" y="48"/>
                </a:cxn>
                <a:cxn ang="0">
                  <a:pos x="34" y="38"/>
                </a:cxn>
                <a:cxn ang="0">
                  <a:pos x="40" y="36"/>
                </a:cxn>
                <a:cxn ang="0">
                  <a:pos x="32" y="30"/>
                </a:cxn>
                <a:cxn ang="0">
                  <a:pos x="24" y="32"/>
                </a:cxn>
                <a:cxn ang="0">
                  <a:pos x="18" y="34"/>
                </a:cxn>
                <a:cxn ang="0">
                  <a:pos x="12" y="36"/>
                </a:cxn>
                <a:cxn ang="0">
                  <a:pos x="8" y="44"/>
                </a:cxn>
                <a:cxn ang="0">
                  <a:pos x="4" y="50"/>
                </a:cxn>
                <a:cxn ang="0">
                  <a:pos x="0" y="38"/>
                </a:cxn>
                <a:cxn ang="0">
                  <a:pos x="4" y="28"/>
                </a:cxn>
                <a:cxn ang="0">
                  <a:pos x="14" y="24"/>
                </a:cxn>
                <a:cxn ang="0">
                  <a:pos x="22" y="20"/>
                </a:cxn>
                <a:cxn ang="0">
                  <a:pos x="26" y="14"/>
                </a:cxn>
                <a:cxn ang="0">
                  <a:pos x="32" y="22"/>
                </a:cxn>
                <a:cxn ang="0">
                  <a:pos x="36" y="24"/>
                </a:cxn>
                <a:cxn ang="0">
                  <a:pos x="42" y="18"/>
                </a:cxn>
                <a:cxn ang="0">
                  <a:pos x="50" y="8"/>
                </a:cxn>
                <a:cxn ang="0">
                  <a:pos x="54" y="10"/>
                </a:cxn>
                <a:cxn ang="0">
                  <a:pos x="58" y="10"/>
                </a:cxn>
                <a:cxn ang="0">
                  <a:pos x="58" y="4"/>
                </a:cxn>
                <a:cxn ang="0">
                  <a:pos x="62" y="0"/>
                </a:cxn>
                <a:cxn ang="0">
                  <a:pos x="68" y="6"/>
                </a:cxn>
                <a:cxn ang="0">
                  <a:pos x="72" y="14"/>
                </a:cxn>
                <a:cxn ang="0">
                  <a:pos x="74" y="28"/>
                </a:cxn>
                <a:cxn ang="0">
                  <a:pos x="74" y="42"/>
                </a:cxn>
                <a:cxn ang="0">
                  <a:pos x="66" y="44"/>
                </a:cxn>
                <a:cxn ang="0">
                  <a:pos x="64" y="36"/>
                </a:cxn>
                <a:cxn ang="0">
                  <a:pos x="58" y="42"/>
                </a:cxn>
                <a:cxn ang="0">
                  <a:pos x="54" y="46"/>
                </a:cxn>
                <a:cxn ang="0">
                  <a:pos x="58" y="58"/>
                </a:cxn>
              </a:cxnLst>
              <a:rect l="0" t="0" r="r" b="b"/>
              <a:pathLst>
                <a:path w="74" h="60">
                  <a:moveTo>
                    <a:pt x="58" y="58"/>
                  </a:moveTo>
                  <a:lnTo>
                    <a:pt x="40" y="60"/>
                  </a:lnTo>
                  <a:lnTo>
                    <a:pt x="34" y="48"/>
                  </a:lnTo>
                  <a:lnTo>
                    <a:pt x="34" y="38"/>
                  </a:lnTo>
                  <a:lnTo>
                    <a:pt x="40" y="36"/>
                  </a:lnTo>
                  <a:lnTo>
                    <a:pt x="32" y="30"/>
                  </a:lnTo>
                  <a:lnTo>
                    <a:pt x="24" y="32"/>
                  </a:lnTo>
                  <a:lnTo>
                    <a:pt x="18" y="34"/>
                  </a:lnTo>
                  <a:lnTo>
                    <a:pt x="12" y="36"/>
                  </a:lnTo>
                  <a:lnTo>
                    <a:pt x="8" y="44"/>
                  </a:lnTo>
                  <a:lnTo>
                    <a:pt x="4" y="50"/>
                  </a:lnTo>
                  <a:lnTo>
                    <a:pt x="0" y="38"/>
                  </a:lnTo>
                  <a:lnTo>
                    <a:pt x="4" y="28"/>
                  </a:lnTo>
                  <a:lnTo>
                    <a:pt x="14" y="24"/>
                  </a:lnTo>
                  <a:lnTo>
                    <a:pt x="22" y="20"/>
                  </a:lnTo>
                  <a:lnTo>
                    <a:pt x="26" y="14"/>
                  </a:lnTo>
                  <a:lnTo>
                    <a:pt x="32" y="22"/>
                  </a:lnTo>
                  <a:lnTo>
                    <a:pt x="36" y="24"/>
                  </a:lnTo>
                  <a:lnTo>
                    <a:pt x="42" y="18"/>
                  </a:lnTo>
                  <a:lnTo>
                    <a:pt x="50" y="8"/>
                  </a:lnTo>
                  <a:lnTo>
                    <a:pt x="54" y="10"/>
                  </a:lnTo>
                  <a:lnTo>
                    <a:pt x="58" y="10"/>
                  </a:lnTo>
                  <a:lnTo>
                    <a:pt x="58" y="4"/>
                  </a:lnTo>
                  <a:lnTo>
                    <a:pt x="62" y="0"/>
                  </a:lnTo>
                  <a:lnTo>
                    <a:pt x="68" y="6"/>
                  </a:lnTo>
                  <a:lnTo>
                    <a:pt x="72" y="14"/>
                  </a:lnTo>
                  <a:lnTo>
                    <a:pt x="74" y="28"/>
                  </a:lnTo>
                  <a:lnTo>
                    <a:pt x="74" y="42"/>
                  </a:lnTo>
                  <a:lnTo>
                    <a:pt x="66" y="44"/>
                  </a:lnTo>
                  <a:lnTo>
                    <a:pt x="64" y="36"/>
                  </a:lnTo>
                  <a:lnTo>
                    <a:pt x="58" y="42"/>
                  </a:lnTo>
                  <a:lnTo>
                    <a:pt x="54" y="46"/>
                  </a:lnTo>
                  <a:lnTo>
                    <a:pt x="58" y="58"/>
                  </a:lnTo>
                  <a:close/>
                </a:path>
              </a:pathLst>
            </a:custGeom>
            <a:grpFill/>
            <a:ln w="3175">
              <a:solidFill>
                <a:schemeClr val="accent3"/>
              </a:solidFill>
              <a:prstDash val="solid"/>
              <a:round/>
              <a:headEnd/>
              <a:tailEnd/>
            </a:ln>
          </p:spPr>
          <p:txBody>
            <a:bodyPr/>
            <a:lstStyle/>
            <a:p>
              <a:pPr>
                <a:defRPr/>
              </a:pPr>
              <a:endParaRPr lang="en-GB"/>
            </a:p>
          </p:txBody>
        </p:sp>
        <p:sp>
          <p:nvSpPr>
            <p:cNvPr id="275" name="Freeform 275"/>
            <p:cNvSpPr>
              <a:spLocks/>
            </p:cNvSpPr>
            <p:nvPr/>
          </p:nvSpPr>
          <p:spPr bwMode="gray">
            <a:xfrm>
              <a:off x="4675" y="2369"/>
              <a:ext cx="18" cy="22"/>
            </a:xfrm>
            <a:custGeom>
              <a:avLst/>
              <a:gdLst/>
              <a:ahLst/>
              <a:cxnLst>
                <a:cxn ang="0">
                  <a:pos x="0" y="4"/>
                </a:cxn>
                <a:cxn ang="0">
                  <a:pos x="12" y="0"/>
                </a:cxn>
                <a:cxn ang="0">
                  <a:pos x="18" y="2"/>
                </a:cxn>
                <a:cxn ang="0">
                  <a:pos x="18" y="16"/>
                </a:cxn>
                <a:cxn ang="0">
                  <a:pos x="18" y="22"/>
                </a:cxn>
                <a:cxn ang="0">
                  <a:pos x="10" y="18"/>
                </a:cxn>
                <a:cxn ang="0">
                  <a:pos x="4" y="12"/>
                </a:cxn>
                <a:cxn ang="0">
                  <a:pos x="0" y="4"/>
                </a:cxn>
              </a:cxnLst>
              <a:rect l="0" t="0" r="r" b="b"/>
              <a:pathLst>
                <a:path w="18" h="22">
                  <a:moveTo>
                    <a:pt x="0" y="4"/>
                  </a:moveTo>
                  <a:lnTo>
                    <a:pt x="12" y="0"/>
                  </a:lnTo>
                  <a:lnTo>
                    <a:pt x="18" y="2"/>
                  </a:lnTo>
                  <a:lnTo>
                    <a:pt x="18" y="16"/>
                  </a:lnTo>
                  <a:lnTo>
                    <a:pt x="18" y="22"/>
                  </a:lnTo>
                  <a:lnTo>
                    <a:pt x="10" y="18"/>
                  </a:lnTo>
                  <a:lnTo>
                    <a:pt x="4" y="12"/>
                  </a:lnTo>
                  <a:lnTo>
                    <a:pt x="0" y="4"/>
                  </a:lnTo>
                  <a:close/>
                </a:path>
              </a:pathLst>
            </a:custGeom>
            <a:grpFill/>
            <a:ln w="3175">
              <a:solidFill>
                <a:schemeClr val="accent3"/>
              </a:solidFill>
              <a:prstDash val="solid"/>
              <a:round/>
              <a:headEnd/>
              <a:tailEnd/>
            </a:ln>
          </p:spPr>
          <p:txBody>
            <a:bodyPr/>
            <a:lstStyle/>
            <a:p>
              <a:pPr>
                <a:defRPr/>
              </a:pPr>
              <a:endParaRPr lang="en-GB"/>
            </a:p>
          </p:txBody>
        </p:sp>
        <p:sp>
          <p:nvSpPr>
            <p:cNvPr id="276" name="Freeform 276"/>
            <p:cNvSpPr>
              <a:spLocks/>
            </p:cNvSpPr>
            <p:nvPr/>
          </p:nvSpPr>
          <p:spPr bwMode="gray">
            <a:xfrm>
              <a:off x="4611" y="2353"/>
              <a:ext cx="20" cy="24"/>
            </a:xfrm>
            <a:custGeom>
              <a:avLst/>
              <a:gdLst/>
              <a:ahLst/>
              <a:cxnLst>
                <a:cxn ang="0">
                  <a:pos x="0" y="0"/>
                </a:cxn>
                <a:cxn ang="0">
                  <a:pos x="10" y="2"/>
                </a:cxn>
                <a:cxn ang="0">
                  <a:pos x="20" y="10"/>
                </a:cxn>
                <a:cxn ang="0">
                  <a:pos x="18" y="22"/>
                </a:cxn>
                <a:cxn ang="0">
                  <a:pos x="12" y="24"/>
                </a:cxn>
                <a:cxn ang="0">
                  <a:pos x="6" y="10"/>
                </a:cxn>
                <a:cxn ang="0">
                  <a:pos x="2" y="6"/>
                </a:cxn>
                <a:cxn ang="0">
                  <a:pos x="0" y="0"/>
                </a:cxn>
              </a:cxnLst>
              <a:rect l="0" t="0" r="r" b="b"/>
              <a:pathLst>
                <a:path w="20" h="24">
                  <a:moveTo>
                    <a:pt x="0" y="0"/>
                  </a:moveTo>
                  <a:lnTo>
                    <a:pt x="10" y="2"/>
                  </a:lnTo>
                  <a:lnTo>
                    <a:pt x="20" y="10"/>
                  </a:lnTo>
                  <a:lnTo>
                    <a:pt x="18" y="22"/>
                  </a:lnTo>
                  <a:lnTo>
                    <a:pt x="12" y="24"/>
                  </a:lnTo>
                  <a:lnTo>
                    <a:pt x="6" y="10"/>
                  </a:lnTo>
                  <a:lnTo>
                    <a:pt x="2" y="6"/>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77" name="Freeform 277"/>
            <p:cNvSpPr>
              <a:spLocks/>
            </p:cNvSpPr>
            <p:nvPr/>
          </p:nvSpPr>
          <p:spPr bwMode="gray">
            <a:xfrm>
              <a:off x="4637" y="2383"/>
              <a:ext cx="22" cy="20"/>
            </a:xfrm>
            <a:custGeom>
              <a:avLst/>
              <a:gdLst/>
              <a:ahLst/>
              <a:cxnLst>
                <a:cxn ang="0">
                  <a:pos x="0" y="0"/>
                </a:cxn>
                <a:cxn ang="0">
                  <a:pos x="0" y="10"/>
                </a:cxn>
                <a:cxn ang="0">
                  <a:pos x="0" y="20"/>
                </a:cxn>
                <a:cxn ang="0">
                  <a:pos x="6" y="16"/>
                </a:cxn>
                <a:cxn ang="0">
                  <a:pos x="18" y="8"/>
                </a:cxn>
                <a:cxn ang="0">
                  <a:pos x="22" y="2"/>
                </a:cxn>
                <a:cxn ang="0">
                  <a:pos x="14" y="0"/>
                </a:cxn>
                <a:cxn ang="0">
                  <a:pos x="8" y="2"/>
                </a:cxn>
                <a:cxn ang="0">
                  <a:pos x="0" y="0"/>
                </a:cxn>
              </a:cxnLst>
              <a:rect l="0" t="0" r="r" b="b"/>
              <a:pathLst>
                <a:path w="22" h="20">
                  <a:moveTo>
                    <a:pt x="0" y="0"/>
                  </a:moveTo>
                  <a:lnTo>
                    <a:pt x="0" y="10"/>
                  </a:lnTo>
                  <a:lnTo>
                    <a:pt x="0" y="20"/>
                  </a:lnTo>
                  <a:lnTo>
                    <a:pt x="6" y="16"/>
                  </a:lnTo>
                  <a:lnTo>
                    <a:pt x="18" y="8"/>
                  </a:lnTo>
                  <a:lnTo>
                    <a:pt x="22" y="2"/>
                  </a:lnTo>
                  <a:lnTo>
                    <a:pt x="14" y="0"/>
                  </a:lnTo>
                  <a:lnTo>
                    <a:pt x="8" y="2"/>
                  </a:lnTo>
                  <a:lnTo>
                    <a:pt x="0" y="0"/>
                  </a:lnTo>
                  <a:close/>
                </a:path>
              </a:pathLst>
            </a:custGeom>
            <a:grpFill/>
            <a:ln w="3175">
              <a:solidFill>
                <a:schemeClr val="accent3"/>
              </a:solidFill>
              <a:prstDash val="solid"/>
              <a:round/>
              <a:headEnd/>
              <a:tailEnd/>
            </a:ln>
          </p:spPr>
          <p:txBody>
            <a:bodyPr/>
            <a:lstStyle/>
            <a:p>
              <a:pPr>
                <a:defRPr/>
              </a:pPr>
              <a:endParaRPr lang="en-GB"/>
            </a:p>
          </p:txBody>
        </p:sp>
        <p:sp>
          <p:nvSpPr>
            <p:cNvPr id="278" name="Freeform 278"/>
            <p:cNvSpPr>
              <a:spLocks/>
            </p:cNvSpPr>
            <p:nvPr/>
          </p:nvSpPr>
          <p:spPr bwMode="gray">
            <a:xfrm>
              <a:off x="4643" y="2395"/>
              <a:ext cx="24" cy="28"/>
            </a:xfrm>
            <a:custGeom>
              <a:avLst/>
              <a:gdLst/>
              <a:ahLst/>
              <a:cxnLst>
                <a:cxn ang="0">
                  <a:pos x="0" y="18"/>
                </a:cxn>
                <a:cxn ang="0">
                  <a:pos x="6" y="26"/>
                </a:cxn>
                <a:cxn ang="0">
                  <a:pos x="14" y="28"/>
                </a:cxn>
                <a:cxn ang="0">
                  <a:pos x="14" y="16"/>
                </a:cxn>
                <a:cxn ang="0">
                  <a:pos x="18" y="12"/>
                </a:cxn>
                <a:cxn ang="0">
                  <a:pos x="24" y="8"/>
                </a:cxn>
                <a:cxn ang="0">
                  <a:pos x="22" y="4"/>
                </a:cxn>
                <a:cxn ang="0">
                  <a:pos x="16" y="0"/>
                </a:cxn>
                <a:cxn ang="0">
                  <a:pos x="10" y="2"/>
                </a:cxn>
                <a:cxn ang="0">
                  <a:pos x="8" y="10"/>
                </a:cxn>
                <a:cxn ang="0">
                  <a:pos x="4" y="16"/>
                </a:cxn>
                <a:cxn ang="0">
                  <a:pos x="0" y="18"/>
                </a:cxn>
              </a:cxnLst>
              <a:rect l="0" t="0" r="r" b="b"/>
              <a:pathLst>
                <a:path w="24" h="28">
                  <a:moveTo>
                    <a:pt x="0" y="18"/>
                  </a:moveTo>
                  <a:lnTo>
                    <a:pt x="6" y="26"/>
                  </a:lnTo>
                  <a:lnTo>
                    <a:pt x="14" y="28"/>
                  </a:lnTo>
                  <a:lnTo>
                    <a:pt x="14" y="16"/>
                  </a:lnTo>
                  <a:lnTo>
                    <a:pt x="18" y="12"/>
                  </a:lnTo>
                  <a:lnTo>
                    <a:pt x="24" y="8"/>
                  </a:lnTo>
                  <a:lnTo>
                    <a:pt x="22" y="4"/>
                  </a:lnTo>
                  <a:lnTo>
                    <a:pt x="16" y="0"/>
                  </a:lnTo>
                  <a:lnTo>
                    <a:pt x="10" y="2"/>
                  </a:lnTo>
                  <a:lnTo>
                    <a:pt x="8" y="10"/>
                  </a:lnTo>
                  <a:lnTo>
                    <a:pt x="4" y="16"/>
                  </a:lnTo>
                  <a:lnTo>
                    <a:pt x="0" y="18"/>
                  </a:lnTo>
                  <a:close/>
                </a:path>
              </a:pathLst>
            </a:custGeom>
            <a:grpFill/>
            <a:ln w="3175">
              <a:solidFill>
                <a:schemeClr val="accent3"/>
              </a:solidFill>
              <a:prstDash val="solid"/>
              <a:round/>
              <a:headEnd/>
              <a:tailEnd/>
            </a:ln>
          </p:spPr>
          <p:txBody>
            <a:bodyPr/>
            <a:lstStyle/>
            <a:p>
              <a:pPr>
                <a:defRPr/>
              </a:pPr>
              <a:endParaRPr lang="en-GB"/>
            </a:p>
          </p:txBody>
        </p:sp>
        <p:sp>
          <p:nvSpPr>
            <p:cNvPr id="279" name="Freeform 279"/>
            <p:cNvSpPr>
              <a:spLocks/>
            </p:cNvSpPr>
            <p:nvPr/>
          </p:nvSpPr>
          <p:spPr bwMode="gray">
            <a:xfrm>
              <a:off x="4607" y="2161"/>
              <a:ext cx="30" cy="54"/>
            </a:xfrm>
            <a:custGeom>
              <a:avLst/>
              <a:gdLst/>
              <a:ahLst/>
              <a:cxnLst>
                <a:cxn ang="0">
                  <a:pos x="30" y="4"/>
                </a:cxn>
                <a:cxn ang="0">
                  <a:pos x="26" y="18"/>
                </a:cxn>
                <a:cxn ang="0">
                  <a:pos x="22" y="28"/>
                </a:cxn>
                <a:cxn ang="0">
                  <a:pos x="20" y="36"/>
                </a:cxn>
                <a:cxn ang="0">
                  <a:pos x="16" y="48"/>
                </a:cxn>
                <a:cxn ang="0">
                  <a:pos x="10" y="54"/>
                </a:cxn>
                <a:cxn ang="0">
                  <a:pos x="4" y="42"/>
                </a:cxn>
                <a:cxn ang="0">
                  <a:pos x="0" y="26"/>
                </a:cxn>
                <a:cxn ang="0">
                  <a:pos x="8" y="12"/>
                </a:cxn>
                <a:cxn ang="0">
                  <a:pos x="18" y="4"/>
                </a:cxn>
                <a:cxn ang="0">
                  <a:pos x="22" y="0"/>
                </a:cxn>
                <a:cxn ang="0">
                  <a:pos x="30" y="4"/>
                </a:cxn>
              </a:cxnLst>
              <a:rect l="0" t="0" r="r" b="b"/>
              <a:pathLst>
                <a:path w="30" h="54">
                  <a:moveTo>
                    <a:pt x="30" y="4"/>
                  </a:moveTo>
                  <a:lnTo>
                    <a:pt x="26" y="18"/>
                  </a:lnTo>
                  <a:lnTo>
                    <a:pt x="22" y="28"/>
                  </a:lnTo>
                  <a:lnTo>
                    <a:pt x="20" y="36"/>
                  </a:lnTo>
                  <a:lnTo>
                    <a:pt x="16" y="48"/>
                  </a:lnTo>
                  <a:lnTo>
                    <a:pt x="10" y="54"/>
                  </a:lnTo>
                  <a:lnTo>
                    <a:pt x="4" y="42"/>
                  </a:lnTo>
                  <a:lnTo>
                    <a:pt x="0" y="26"/>
                  </a:lnTo>
                  <a:lnTo>
                    <a:pt x="8" y="12"/>
                  </a:lnTo>
                  <a:lnTo>
                    <a:pt x="18" y="4"/>
                  </a:lnTo>
                  <a:lnTo>
                    <a:pt x="22" y="0"/>
                  </a:lnTo>
                  <a:lnTo>
                    <a:pt x="30" y="4"/>
                  </a:lnTo>
                  <a:close/>
                </a:path>
              </a:pathLst>
            </a:custGeom>
            <a:grpFill/>
            <a:ln w="3175">
              <a:solidFill>
                <a:schemeClr val="accent3"/>
              </a:solidFill>
              <a:prstDash val="solid"/>
              <a:round/>
              <a:headEnd/>
              <a:tailEnd/>
            </a:ln>
          </p:spPr>
          <p:txBody>
            <a:bodyPr/>
            <a:lstStyle/>
            <a:p>
              <a:pPr>
                <a:defRPr/>
              </a:pPr>
              <a:endParaRPr lang="en-GB"/>
            </a:p>
          </p:txBody>
        </p:sp>
        <p:sp>
          <p:nvSpPr>
            <p:cNvPr id="280" name="Freeform 280"/>
            <p:cNvSpPr>
              <a:spLocks/>
            </p:cNvSpPr>
            <p:nvPr/>
          </p:nvSpPr>
          <p:spPr bwMode="gray">
            <a:xfrm>
              <a:off x="4425" y="2247"/>
              <a:ext cx="38" cy="30"/>
            </a:xfrm>
            <a:custGeom>
              <a:avLst/>
              <a:gdLst/>
              <a:ahLst/>
              <a:cxnLst>
                <a:cxn ang="0">
                  <a:pos x="10" y="6"/>
                </a:cxn>
                <a:cxn ang="0">
                  <a:pos x="20" y="0"/>
                </a:cxn>
                <a:cxn ang="0">
                  <a:pos x="30" y="0"/>
                </a:cxn>
                <a:cxn ang="0">
                  <a:pos x="38" y="2"/>
                </a:cxn>
                <a:cxn ang="0">
                  <a:pos x="34" y="8"/>
                </a:cxn>
                <a:cxn ang="0">
                  <a:pos x="30" y="14"/>
                </a:cxn>
                <a:cxn ang="0">
                  <a:pos x="30" y="24"/>
                </a:cxn>
                <a:cxn ang="0">
                  <a:pos x="22" y="26"/>
                </a:cxn>
                <a:cxn ang="0">
                  <a:pos x="16" y="30"/>
                </a:cxn>
                <a:cxn ang="0">
                  <a:pos x="6" y="28"/>
                </a:cxn>
                <a:cxn ang="0">
                  <a:pos x="0" y="20"/>
                </a:cxn>
                <a:cxn ang="0">
                  <a:pos x="0" y="10"/>
                </a:cxn>
                <a:cxn ang="0">
                  <a:pos x="10" y="6"/>
                </a:cxn>
              </a:cxnLst>
              <a:rect l="0" t="0" r="r" b="b"/>
              <a:pathLst>
                <a:path w="38" h="30">
                  <a:moveTo>
                    <a:pt x="10" y="6"/>
                  </a:moveTo>
                  <a:lnTo>
                    <a:pt x="20" y="0"/>
                  </a:lnTo>
                  <a:lnTo>
                    <a:pt x="30" y="0"/>
                  </a:lnTo>
                  <a:lnTo>
                    <a:pt x="38" y="2"/>
                  </a:lnTo>
                  <a:lnTo>
                    <a:pt x="34" y="8"/>
                  </a:lnTo>
                  <a:lnTo>
                    <a:pt x="30" y="14"/>
                  </a:lnTo>
                  <a:lnTo>
                    <a:pt x="30" y="24"/>
                  </a:lnTo>
                  <a:lnTo>
                    <a:pt x="22" y="26"/>
                  </a:lnTo>
                  <a:lnTo>
                    <a:pt x="16" y="30"/>
                  </a:lnTo>
                  <a:lnTo>
                    <a:pt x="6" y="28"/>
                  </a:lnTo>
                  <a:lnTo>
                    <a:pt x="0" y="20"/>
                  </a:lnTo>
                  <a:lnTo>
                    <a:pt x="0" y="10"/>
                  </a:lnTo>
                  <a:lnTo>
                    <a:pt x="10" y="6"/>
                  </a:lnTo>
                  <a:close/>
                </a:path>
              </a:pathLst>
            </a:custGeom>
            <a:grpFill/>
            <a:ln w="3175">
              <a:solidFill>
                <a:schemeClr val="accent3"/>
              </a:solidFill>
              <a:prstDash val="solid"/>
              <a:round/>
              <a:headEnd/>
              <a:tailEnd/>
            </a:ln>
          </p:spPr>
          <p:txBody>
            <a:bodyPr/>
            <a:lstStyle/>
            <a:p>
              <a:pPr>
                <a:defRPr/>
              </a:pPr>
              <a:endParaRPr lang="en-GB"/>
            </a:p>
          </p:txBody>
        </p:sp>
        <p:sp>
          <p:nvSpPr>
            <p:cNvPr id="281" name="Freeform 281"/>
            <p:cNvSpPr>
              <a:spLocks/>
            </p:cNvSpPr>
            <p:nvPr/>
          </p:nvSpPr>
          <p:spPr bwMode="gray">
            <a:xfrm>
              <a:off x="4921" y="1795"/>
              <a:ext cx="92" cy="78"/>
            </a:xfrm>
            <a:custGeom>
              <a:avLst/>
              <a:gdLst/>
              <a:ahLst/>
              <a:cxnLst>
                <a:cxn ang="0">
                  <a:pos x="30" y="0"/>
                </a:cxn>
                <a:cxn ang="0">
                  <a:pos x="38" y="6"/>
                </a:cxn>
                <a:cxn ang="0">
                  <a:pos x="48" y="16"/>
                </a:cxn>
                <a:cxn ang="0">
                  <a:pos x="66" y="26"/>
                </a:cxn>
                <a:cxn ang="0">
                  <a:pos x="76" y="30"/>
                </a:cxn>
                <a:cxn ang="0">
                  <a:pos x="84" y="24"/>
                </a:cxn>
                <a:cxn ang="0">
                  <a:pos x="90" y="24"/>
                </a:cxn>
                <a:cxn ang="0">
                  <a:pos x="84" y="30"/>
                </a:cxn>
                <a:cxn ang="0">
                  <a:pos x="88" y="36"/>
                </a:cxn>
                <a:cxn ang="0">
                  <a:pos x="92" y="40"/>
                </a:cxn>
                <a:cxn ang="0">
                  <a:pos x="84" y="46"/>
                </a:cxn>
                <a:cxn ang="0">
                  <a:pos x="80" y="48"/>
                </a:cxn>
                <a:cxn ang="0">
                  <a:pos x="74" y="46"/>
                </a:cxn>
                <a:cxn ang="0">
                  <a:pos x="68" y="48"/>
                </a:cxn>
                <a:cxn ang="0">
                  <a:pos x="58" y="52"/>
                </a:cxn>
                <a:cxn ang="0">
                  <a:pos x="52" y="60"/>
                </a:cxn>
                <a:cxn ang="0">
                  <a:pos x="52" y="66"/>
                </a:cxn>
                <a:cxn ang="0">
                  <a:pos x="44" y="62"/>
                </a:cxn>
                <a:cxn ang="0">
                  <a:pos x="36" y="56"/>
                </a:cxn>
                <a:cxn ang="0">
                  <a:pos x="28" y="54"/>
                </a:cxn>
                <a:cxn ang="0">
                  <a:pos x="24" y="56"/>
                </a:cxn>
                <a:cxn ang="0">
                  <a:pos x="22" y="60"/>
                </a:cxn>
                <a:cxn ang="0">
                  <a:pos x="16" y="56"/>
                </a:cxn>
                <a:cxn ang="0">
                  <a:pos x="10" y="54"/>
                </a:cxn>
                <a:cxn ang="0">
                  <a:pos x="8" y="58"/>
                </a:cxn>
                <a:cxn ang="0">
                  <a:pos x="10" y="64"/>
                </a:cxn>
                <a:cxn ang="0">
                  <a:pos x="16" y="66"/>
                </a:cxn>
                <a:cxn ang="0">
                  <a:pos x="14" y="72"/>
                </a:cxn>
                <a:cxn ang="0">
                  <a:pos x="8" y="74"/>
                </a:cxn>
                <a:cxn ang="0">
                  <a:pos x="2" y="78"/>
                </a:cxn>
                <a:cxn ang="0">
                  <a:pos x="2" y="68"/>
                </a:cxn>
                <a:cxn ang="0">
                  <a:pos x="0" y="60"/>
                </a:cxn>
                <a:cxn ang="0">
                  <a:pos x="0" y="52"/>
                </a:cxn>
                <a:cxn ang="0">
                  <a:pos x="6" y="50"/>
                </a:cxn>
                <a:cxn ang="0">
                  <a:pos x="10" y="44"/>
                </a:cxn>
                <a:cxn ang="0">
                  <a:pos x="10" y="38"/>
                </a:cxn>
                <a:cxn ang="0">
                  <a:pos x="16" y="38"/>
                </a:cxn>
                <a:cxn ang="0">
                  <a:pos x="22" y="42"/>
                </a:cxn>
                <a:cxn ang="0">
                  <a:pos x="28" y="40"/>
                </a:cxn>
                <a:cxn ang="0">
                  <a:pos x="30" y="16"/>
                </a:cxn>
                <a:cxn ang="0">
                  <a:pos x="30" y="0"/>
                </a:cxn>
              </a:cxnLst>
              <a:rect l="0" t="0" r="r" b="b"/>
              <a:pathLst>
                <a:path w="92" h="78">
                  <a:moveTo>
                    <a:pt x="30" y="0"/>
                  </a:moveTo>
                  <a:lnTo>
                    <a:pt x="38" y="6"/>
                  </a:lnTo>
                  <a:lnTo>
                    <a:pt x="48" y="16"/>
                  </a:lnTo>
                  <a:lnTo>
                    <a:pt x="66" y="26"/>
                  </a:lnTo>
                  <a:lnTo>
                    <a:pt x="76" y="30"/>
                  </a:lnTo>
                  <a:lnTo>
                    <a:pt x="84" y="24"/>
                  </a:lnTo>
                  <a:lnTo>
                    <a:pt x="90" y="24"/>
                  </a:lnTo>
                  <a:lnTo>
                    <a:pt x="84" y="30"/>
                  </a:lnTo>
                  <a:lnTo>
                    <a:pt x="88" y="36"/>
                  </a:lnTo>
                  <a:lnTo>
                    <a:pt x="92" y="40"/>
                  </a:lnTo>
                  <a:lnTo>
                    <a:pt x="84" y="46"/>
                  </a:lnTo>
                  <a:lnTo>
                    <a:pt x="80" y="48"/>
                  </a:lnTo>
                  <a:lnTo>
                    <a:pt x="74" y="46"/>
                  </a:lnTo>
                  <a:lnTo>
                    <a:pt x="68" y="48"/>
                  </a:lnTo>
                  <a:lnTo>
                    <a:pt x="58" y="52"/>
                  </a:lnTo>
                  <a:lnTo>
                    <a:pt x="52" y="60"/>
                  </a:lnTo>
                  <a:lnTo>
                    <a:pt x="52" y="66"/>
                  </a:lnTo>
                  <a:lnTo>
                    <a:pt x="44" y="62"/>
                  </a:lnTo>
                  <a:lnTo>
                    <a:pt x="36" y="56"/>
                  </a:lnTo>
                  <a:lnTo>
                    <a:pt x="28" y="54"/>
                  </a:lnTo>
                  <a:lnTo>
                    <a:pt x="24" y="56"/>
                  </a:lnTo>
                  <a:lnTo>
                    <a:pt x="22" y="60"/>
                  </a:lnTo>
                  <a:lnTo>
                    <a:pt x="16" y="56"/>
                  </a:lnTo>
                  <a:lnTo>
                    <a:pt x="10" y="54"/>
                  </a:lnTo>
                  <a:lnTo>
                    <a:pt x="8" y="58"/>
                  </a:lnTo>
                  <a:lnTo>
                    <a:pt x="10" y="64"/>
                  </a:lnTo>
                  <a:lnTo>
                    <a:pt x="16" y="66"/>
                  </a:lnTo>
                  <a:lnTo>
                    <a:pt x="14" y="72"/>
                  </a:lnTo>
                  <a:lnTo>
                    <a:pt x="8" y="74"/>
                  </a:lnTo>
                  <a:lnTo>
                    <a:pt x="2" y="78"/>
                  </a:lnTo>
                  <a:lnTo>
                    <a:pt x="2" y="68"/>
                  </a:lnTo>
                  <a:lnTo>
                    <a:pt x="0" y="60"/>
                  </a:lnTo>
                  <a:lnTo>
                    <a:pt x="0" y="52"/>
                  </a:lnTo>
                  <a:lnTo>
                    <a:pt x="6" y="50"/>
                  </a:lnTo>
                  <a:lnTo>
                    <a:pt x="10" y="44"/>
                  </a:lnTo>
                  <a:lnTo>
                    <a:pt x="10" y="38"/>
                  </a:lnTo>
                  <a:lnTo>
                    <a:pt x="16" y="38"/>
                  </a:lnTo>
                  <a:lnTo>
                    <a:pt x="22" y="42"/>
                  </a:lnTo>
                  <a:lnTo>
                    <a:pt x="28" y="40"/>
                  </a:lnTo>
                  <a:lnTo>
                    <a:pt x="30" y="16"/>
                  </a:lnTo>
                  <a:lnTo>
                    <a:pt x="30" y="0"/>
                  </a:lnTo>
                  <a:close/>
                </a:path>
              </a:pathLst>
            </a:custGeom>
            <a:grpFill/>
            <a:ln w="3175">
              <a:solidFill>
                <a:schemeClr val="accent3"/>
              </a:solidFill>
              <a:prstDash val="solid"/>
              <a:round/>
              <a:headEnd/>
              <a:tailEnd/>
            </a:ln>
          </p:spPr>
          <p:txBody>
            <a:bodyPr/>
            <a:lstStyle/>
            <a:p>
              <a:pPr>
                <a:defRPr/>
              </a:pPr>
              <a:endParaRPr lang="en-GB"/>
            </a:p>
          </p:txBody>
        </p:sp>
        <p:sp>
          <p:nvSpPr>
            <p:cNvPr id="282" name="Freeform 282"/>
            <p:cNvSpPr>
              <a:spLocks/>
            </p:cNvSpPr>
            <p:nvPr/>
          </p:nvSpPr>
          <p:spPr bwMode="gray">
            <a:xfrm>
              <a:off x="4799" y="2003"/>
              <a:ext cx="40" cy="26"/>
            </a:xfrm>
            <a:custGeom>
              <a:avLst/>
              <a:gdLst/>
              <a:ahLst/>
              <a:cxnLst>
                <a:cxn ang="0">
                  <a:pos x="30" y="16"/>
                </a:cxn>
                <a:cxn ang="0">
                  <a:pos x="24" y="14"/>
                </a:cxn>
                <a:cxn ang="0">
                  <a:pos x="18" y="18"/>
                </a:cxn>
                <a:cxn ang="0">
                  <a:pos x="14" y="26"/>
                </a:cxn>
                <a:cxn ang="0">
                  <a:pos x="6" y="24"/>
                </a:cxn>
                <a:cxn ang="0">
                  <a:pos x="6" y="18"/>
                </a:cxn>
                <a:cxn ang="0">
                  <a:pos x="0" y="14"/>
                </a:cxn>
                <a:cxn ang="0">
                  <a:pos x="8" y="8"/>
                </a:cxn>
                <a:cxn ang="0">
                  <a:pos x="16" y="8"/>
                </a:cxn>
                <a:cxn ang="0">
                  <a:pos x="24" y="6"/>
                </a:cxn>
                <a:cxn ang="0">
                  <a:pos x="28" y="0"/>
                </a:cxn>
                <a:cxn ang="0">
                  <a:pos x="36" y="0"/>
                </a:cxn>
                <a:cxn ang="0">
                  <a:pos x="40" y="6"/>
                </a:cxn>
                <a:cxn ang="0">
                  <a:pos x="38" y="8"/>
                </a:cxn>
                <a:cxn ang="0">
                  <a:pos x="34" y="14"/>
                </a:cxn>
                <a:cxn ang="0">
                  <a:pos x="30" y="16"/>
                </a:cxn>
              </a:cxnLst>
              <a:rect l="0" t="0" r="r" b="b"/>
              <a:pathLst>
                <a:path w="40" h="26">
                  <a:moveTo>
                    <a:pt x="30" y="16"/>
                  </a:moveTo>
                  <a:lnTo>
                    <a:pt x="24" y="14"/>
                  </a:lnTo>
                  <a:lnTo>
                    <a:pt x="18" y="18"/>
                  </a:lnTo>
                  <a:lnTo>
                    <a:pt x="14" y="26"/>
                  </a:lnTo>
                  <a:lnTo>
                    <a:pt x="6" y="24"/>
                  </a:lnTo>
                  <a:lnTo>
                    <a:pt x="6" y="18"/>
                  </a:lnTo>
                  <a:lnTo>
                    <a:pt x="0" y="14"/>
                  </a:lnTo>
                  <a:lnTo>
                    <a:pt x="8" y="8"/>
                  </a:lnTo>
                  <a:lnTo>
                    <a:pt x="16" y="8"/>
                  </a:lnTo>
                  <a:lnTo>
                    <a:pt x="24" y="6"/>
                  </a:lnTo>
                  <a:lnTo>
                    <a:pt x="28" y="0"/>
                  </a:lnTo>
                  <a:lnTo>
                    <a:pt x="36" y="0"/>
                  </a:lnTo>
                  <a:lnTo>
                    <a:pt x="40" y="6"/>
                  </a:lnTo>
                  <a:lnTo>
                    <a:pt x="38" y="8"/>
                  </a:lnTo>
                  <a:lnTo>
                    <a:pt x="34" y="14"/>
                  </a:lnTo>
                  <a:lnTo>
                    <a:pt x="30" y="16"/>
                  </a:lnTo>
                  <a:close/>
                </a:path>
              </a:pathLst>
            </a:custGeom>
            <a:grpFill/>
            <a:ln w="3175">
              <a:solidFill>
                <a:schemeClr val="accent3"/>
              </a:solidFill>
              <a:prstDash val="solid"/>
              <a:round/>
              <a:headEnd/>
              <a:tailEnd/>
            </a:ln>
          </p:spPr>
          <p:txBody>
            <a:bodyPr/>
            <a:lstStyle/>
            <a:p>
              <a:pPr>
                <a:defRPr/>
              </a:pPr>
              <a:endParaRPr lang="en-GB"/>
            </a:p>
          </p:txBody>
        </p:sp>
        <p:sp>
          <p:nvSpPr>
            <p:cNvPr id="283" name="Freeform 283"/>
            <p:cNvSpPr>
              <a:spLocks/>
            </p:cNvSpPr>
            <p:nvPr/>
          </p:nvSpPr>
          <p:spPr bwMode="gray">
            <a:xfrm>
              <a:off x="4757" y="2009"/>
              <a:ext cx="38" cy="50"/>
            </a:xfrm>
            <a:custGeom>
              <a:avLst/>
              <a:gdLst/>
              <a:ahLst/>
              <a:cxnLst>
                <a:cxn ang="0">
                  <a:pos x="4" y="12"/>
                </a:cxn>
                <a:cxn ang="0">
                  <a:pos x="10" y="8"/>
                </a:cxn>
                <a:cxn ang="0">
                  <a:pos x="16" y="0"/>
                </a:cxn>
                <a:cxn ang="0">
                  <a:pos x="24" y="0"/>
                </a:cxn>
                <a:cxn ang="0">
                  <a:pos x="28" y="6"/>
                </a:cxn>
                <a:cxn ang="0">
                  <a:pos x="34" y="10"/>
                </a:cxn>
                <a:cxn ang="0">
                  <a:pos x="38" y="16"/>
                </a:cxn>
                <a:cxn ang="0">
                  <a:pos x="36" y="24"/>
                </a:cxn>
                <a:cxn ang="0">
                  <a:pos x="32" y="26"/>
                </a:cxn>
                <a:cxn ang="0">
                  <a:pos x="30" y="32"/>
                </a:cxn>
                <a:cxn ang="0">
                  <a:pos x="30" y="40"/>
                </a:cxn>
                <a:cxn ang="0">
                  <a:pos x="26" y="50"/>
                </a:cxn>
                <a:cxn ang="0">
                  <a:pos x="18" y="48"/>
                </a:cxn>
                <a:cxn ang="0">
                  <a:pos x="18" y="44"/>
                </a:cxn>
                <a:cxn ang="0">
                  <a:pos x="20" y="36"/>
                </a:cxn>
                <a:cxn ang="0">
                  <a:pos x="12" y="36"/>
                </a:cxn>
                <a:cxn ang="0">
                  <a:pos x="14" y="30"/>
                </a:cxn>
                <a:cxn ang="0">
                  <a:pos x="18" y="24"/>
                </a:cxn>
                <a:cxn ang="0">
                  <a:pos x="18" y="20"/>
                </a:cxn>
                <a:cxn ang="0">
                  <a:pos x="16" y="14"/>
                </a:cxn>
                <a:cxn ang="0">
                  <a:pos x="8" y="16"/>
                </a:cxn>
                <a:cxn ang="0">
                  <a:pos x="0" y="18"/>
                </a:cxn>
                <a:cxn ang="0">
                  <a:pos x="4" y="12"/>
                </a:cxn>
              </a:cxnLst>
              <a:rect l="0" t="0" r="r" b="b"/>
              <a:pathLst>
                <a:path w="38" h="50">
                  <a:moveTo>
                    <a:pt x="4" y="12"/>
                  </a:moveTo>
                  <a:lnTo>
                    <a:pt x="10" y="8"/>
                  </a:lnTo>
                  <a:lnTo>
                    <a:pt x="16" y="0"/>
                  </a:lnTo>
                  <a:lnTo>
                    <a:pt x="24" y="0"/>
                  </a:lnTo>
                  <a:lnTo>
                    <a:pt x="28" y="6"/>
                  </a:lnTo>
                  <a:lnTo>
                    <a:pt x="34" y="10"/>
                  </a:lnTo>
                  <a:lnTo>
                    <a:pt x="38" y="16"/>
                  </a:lnTo>
                  <a:lnTo>
                    <a:pt x="36" y="24"/>
                  </a:lnTo>
                  <a:lnTo>
                    <a:pt x="32" y="26"/>
                  </a:lnTo>
                  <a:lnTo>
                    <a:pt x="30" y="32"/>
                  </a:lnTo>
                  <a:lnTo>
                    <a:pt x="30" y="40"/>
                  </a:lnTo>
                  <a:lnTo>
                    <a:pt x="26" y="50"/>
                  </a:lnTo>
                  <a:lnTo>
                    <a:pt x="18" y="48"/>
                  </a:lnTo>
                  <a:lnTo>
                    <a:pt x="18" y="44"/>
                  </a:lnTo>
                  <a:lnTo>
                    <a:pt x="20" y="36"/>
                  </a:lnTo>
                  <a:lnTo>
                    <a:pt x="12" y="36"/>
                  </a:lnTo>
                  <a:lnTo>
                    <a:pt x="14" y="30"/>
                  </a:lnTo>
                  <a:lnTo>
                    <a:pt x="18" y="24"/>
                  </a:lnTo>
                  <a:lnTo>
                    <a:pt x="18" y="20"/>
                  </a:lnTo>
                  <a:lnTo>
                    <a:pt x="16" y="14"/>
                  </a:lnTo>
                  <a:lnTo>
                    <a:pt x="8" y="16"/>
                  </a:lnTo>
                  <a:lnTo>
                    <a:pt x="0" y="18"/>
                  </a:lnTo>
                  <a:lnTo>
                    <a:pt x="4" y="12"/>
                  </a:lnTo>
                  <a:close/>
                </a:path>
              </a:pathLst>
            </a:custGeom>
            <a:grpFill/>
            <a:ln w="3175">
              <a:solidFill>
                <a:schemeClr val="accent3"/>
              </a:solidFill>
              <a:prstDash val="solid"/>
              <a:round/>
              <a:headEnd/>
              <a:tailEnd/>
            </a:ln>
          </p:spPr>
          <p:txBody>
            <a:bodyPr/>
            <a:lstStyle/>
            <a:p>
              <a:pPr>
                <a:defRPr/>
              </a:pPr>
              <a:endParaRPr lang="en-GB"/>
            </a:p>
          </p:txBody>
        </p:sp>
        <p:sp>
          <p:nvSpPr>
            <p:cNvPr id="284" name="Freeform 284"/>
            <p:cNvSpPr>
              <a:spLocks/>
            </p:cNvSpPr>
            <p:nvPr/>
          </p:nvSpPr>
          <p:spPr bwMode="gray">
            <a:xfrm>
              <a:off x="4781" y="1869"/>
              <a:ext cx="174" cy="148"/>
            </a:xfrm>
            <a:custGeom>
              <a:avLst/>
              <a:gdLst/>
              <a:ahLst/>
              <a:cxnLst>
                <a:cxn ang="0">
                  <a:pos x="12" y="128"/>
                </a:cxn>
                <a:cxn ang="0">
                  <a:pos x="32" y="112"/>
                </a:cxn>
                <a:cxn ang="0">
                  <a:pos x="60" y="110"/>
                </a:cxn>
                <a:cxn ang="0">
                  <a:pos x="80" y="100"/>
                </a:cxn>
                <a:cxn ang="0">
                  <a:pos x="92" y="82"/>
                </a:cxn>
                <a:cxn ang="0">
                  <a:pos x="100" y="80"/>
                </a:cxn>
                <a:cxn ang="0">
                  <a:pos x="110" y="82"/>
                </a:cxn>
                <a:cxn ang="0">
                  <a:pos x="140" y="52"/>
                </a:cxn>
                <a:cxn ang="0">
                  <a:pos x="144" y="30"/>
                </a:cxn>
                <a:cxn ang="0">
                  <a:pos x="146" y="10"/>
                </a:cxn>
                <a:cxn ang="0">
                  <a:pos x="160" y="12"/>
                </a:cxn>
                <a:cxn ang="0">
                  <a:pos x="158" y="2"/>
                </a:cxn>
                <a:cxn ang="0">
                  <a:pos x="166" y="10"/>
                </a:cxn>
                <a:cxn ang="0">
                  <a:pos x="172" y="28"/>
                </a:cxn>
                <a:cxn ang="0">
                  <a:pos x="168" y="48"/>
                </a:cxn>
                <a:cxn ang="0">
                  <a:pos x="158" y="66"/>
                </a:cxn>
                <a:cxn ang="0">
                  <a:pos x="154" y="86"/>
                </a:cxn>
                <a:cxn ang="0">
                  <a:pos x="152" y="98"/>
                </a:cxn>
                <a:cxn ang="0">
                  <a:pos x="152" y="108"/>
                </a:cxn>
                <a:cxn ang="0">
                  <a:pos x="148" y="118"/>
                </a:cxn>
                <a:cxn ang="0">
                  <a:pos x="138" y="116"/>
                </a:cxn>
                <a:cxn ang="0">
                  <a:pos x="126" y="116"/>
                </a:cxn>
                <a:cxn ang="0">
                  <a:pos x="126" y="128"/>
                </a:cxn>
                <a:cxn ang="0">
                  <a:pos x="116" y="126"/>
                </a:cxn>
                <a:cxn ang="0">
                  <a:pos x="102" y="126"/>
                </a:cxn>
                <a:cxn ang="0">
                  <a:pos x="90" y="122"/>
                </a:cxn>
                <a:cxn ang="0">
                  <a:pos x="92" y="132"/>
                </a:cxn>
                <a:cxn ang="0">
                  <a:pos x="80" y="144"/>
                </a:cxn>
                <a:cxn ang="0">
                  <a:pos x="68" y="140"/>
                </a:cxn>
                <a:cxn ang="0">
                  <a:pos x="70" y="130"/>
                </a:cxn>
                <a:cxn ang="0">
                  <a:pos x="56" y="124"/>
                </a:cxn>
                <a:cxn ang="0">
                  <a:pos x="38" y="130"/>
                </a:cxn>
                <a:cxn ang="0">
                  <a:pos x="18" y="134"/>
                </a:cxn>
                <a:cxn ang="0">
                  <a:pos x="2" y="138"/>
                </a:cxn>
              </a:cxnLst>
              <a:rect l="0" t="0" r="r" b="b"/>
              <a:pathLst>
                <a:path w="174" h="148">
                  <a:moveTo>
                    <a:pt x="0" y="134"/>
                  </a:moveTo>
                  <a:lnTo>
                    <a:pt x="12" y="128"/>
                  </a:lnTo>
                  <a:lnTo>
                    <a:pt x="26" y="118"/>
                  </a:lnTo>
                  <a:lnTo>
                    <a:pt x="32" y="112"/>
                  </a:lnTo>
                  <a:lnTo>
                    <a:pt x="44" y="110"/>
                  </a:lnTo>
                  <a:lnTo>
                    <a:pt x="60" y="110"/>
                  </a:lnTo>
                  <a:lnTo>
                    <a:pt x="76" y="110"/>
                  </a:lnTo>
                  <a:lnTo>
                    <a:pt x="80" y="100"/>
                  </a:lnTo>
                  <a:lnTo>
                    <a:pt x="88" y="90"/>
                  </a:lnTo>
                  <a:lnTo>
                    <a:pt x="92" y="82"/>
                  </a:lnTo>
                  <a:lnTo>
                    <a:pt x="98" y="74"/>
                  </a:lnTo>
                  <a:lnTo>
                    <a:pt x="100" y="80"/>
                  </a:lnTo>
                  <a:lnTo>
                    <a:pt x="100" y="86"/>
                  </a:lnTo>
                  <a:lnTo>
                    <a:pt x="110" y="82"/>
                  </a:lnTo>
                  <a:lnTo>
                    <a:pt x="126" y="72"/>
                  </a:lnTo>
                  <a:lnTo>
                    <a:pt x="140" y="52"/>
                  </a:lnTo>
                  <a:lnTo>
                    <a:pt x="146" y="36"/>
                  </a:lnTo>
                  <a:lnTo>
                    <a:pt x="144" y="30"/>
                  </a:lnTo>
                  <a:lnTo>
                    <a:pt x="142" y="18"/>
                  </a:lnTo>
                  <a:lnTo>
                    <a:pt x="146" y="10"/>
                  </a:lnTo>
                  <a:lnTo>
                    <a:pt x="150" y="8"/>
                  </a:lnTo>
                  <a:lnTo>
                    <a:pt x="160" y="12"/>
                  </a:lnTo>
                  <a:lnTo>
                    <a:pt x="162" y="6"/>
                  </a:lnTo>
                  <a:lnTo>
                    <a:pt x="158" y="2"/>
                  </a:lnTo>
                  <a:lnTo>
                    <a:pt x="164" y="0"/>
                  </a:lnTo>
                  <a:lnTo>
                    <a:pt x="166" y="10"/>
                  </a:lnTo>
                  <a:lnTo>
                    <a:pt x="166" y="18"/>
                  </a:lnTo>
                  <a:lnTo>
                    <a:pt x="172" y="28"/>
                  </a:lnTo>
                  <a:lnTo>
                    <a:pt x="174" y="36"/>
                  </a:lnTo>
                  <a:lnTo>
                    <a:pt x="168" y="48"/>
                  </a:lnTo>
                  <a:lnTo>
                    <a:pt x="160" y="58"/>
                  </a:lnTo>
                  <a:lnTo>
                    <a:pt x="158" y="66"/>
                  </a:lnTo>
                  <a:lnTo>
                    <a:pt x="158" y="80"/>
                  </a:lnTo>
                  <a:lnTo>
                    <a:pt x="154" y="86"/>
                  </a:lnTo>
                  <a:lnTo>
                    <a:pt x="152" y="96"/>
                  </a:lnTo>
                  <a:lnTo>
                    <a:pt x="152" y="98"/>
                  </a:lnTo>
                  <a:lnTo>
                    <a:pt x="152" y="102"/>
                  </a:lnTo>
                  <a:lnTo>
                    <a:pt x="152" y="108"/>
                  </a:lnTo>
                  <a:lnTo>
                    <a:pt x="152" y="110"/>
                  </a:lnTo>
                  <a:lnTo>
                    <a:pt x="148" y="118"/>
                  </a:lnTo>
                  <a:lnTo>
                    <a:pt x="142" y="122"/>
                  </a:lnTo>
                  <a:lnTo>
                    <a:pt x="138" y="116"/>
                  </a:lnTo>
                  <a:lnTo>
                    <a:pt x="132" y="114"/>
                  </a:lnTo>
                  <a:lnTo>
                    <a:pt x="126" y="116"/>
                  </a:lnTo>
                  <a:lnTo>
                    <a:pt x="128" y="124"/>
                  </a:lnTo>
                  <a:lnTo>
                    <a:pt x="126" y="128"/>
                  </a:lnTo>
                  <a:lnTo>
                    <a:pt x="118" y="122"/>
                  </a:lnTo>
                  <a:lnTo>
                    <a:pt x="116" y="126"/>
                  </a:lnTo>
                  <a:lnTo>
                    <a:pt x="110" y="126"/>
                  </a:lnTo>
                  <a:lnTo>
                    <a:pt x="102" y="126"/>
                  </a:lnTo>
                  <a:lnTo>
                    <a:pt x="92" y="126"/>
                  </a:lnTo>
                  <a:lnTo>
                    <a:pt x="90" y="122"/>
                  </a:lnTo>
                  <a:lnTo>
                    <a:pt x="88" y="126"/>
                  </a:lnTo>
                  <a:lnTo>
                    <a:pt x="92" y="132"/>
                  </a:lnTo>
                  <a:lnTo>
                    <a:pt x="84" y="136"/>
                  </a:lnTo>
                  <a:lnTo>
                    <a:pt x="80" y="144"/>
                  </a:lnTo>
                  <a:lnTo>
                    <a:pt x="74" y="148"/>
                  </a:lnTo>
                  <a:lnTo>
                    <a:pt x="68" y="140"/>
                  </a:lnTo>
                  <a:lnTo>
                    <a:pt x="62" y="136"/>
                  </a:lnTo>
                  <a:lnTo>
                    <a:pt x="70" y="130"/>
                  </a:lnTo>
                  <a:lnTo>
                    <a:pt x="72" y="124"/>
                  </a:lnTo>
                  <a:lnTo>
                    <a:pt x="56" y="124"/>
                  </a:lnTo>
                  <a:lnTo>
                    <a:pt x="50" y="128"/>
                  </a:lnTo>
                  <a:lnTo>
                    <a:pt x="38" y="130"/>
                  </a:lnTo>
                  <a:lnTo>
                    <a:pt x="28" y="134"/>
                  </a:lnTo>
                  <a:lnTo>
                    <a:pt x="18" y="134"/>
                  </a:lnTo>
                  <a:lnTo>
                    <a:pt x="10" y="140"/>
                  </a:lnTo>
                  <a:lnTo>
                    <a:pt x="2" y="138"/>
                  </a:lnTo>
                  <a:lnTo>
                    <a:pt x="0" y="134"/>
                  </a:lnTo>
                  <a:close/>
                </a:path>
              </a:pathLst>
            </a:custGeom>
            <a:grpFill/>
            <a:ln w="3175">
              <a:solidFill>
                <a:schemeClr val="accent3"/>
              </a:solidFill>
              <a:prstDash val="solid"/>
              <a:round/>
              <a:headEnd/>
              <a:tailEnd/>
            </a:ln>
          </p:spPr>
          <p:txBody>
            <a:bodyPr/>
            <a:lstStyle/>
            <a:p>
              <a:pPr>
                <a:defRPr/>
              </a:pPr>
              <a:endParaRPr lang="en-GB"/>
            </a:p>
          </p:txBody>
        </p:sp>
        <p:sp>
          <p:nvSpPr>
            <p:cNvPr id="285" name="Freeform 285"/>
            <p:cNvSpPr>
              <a:spLocks/>
            </p:cNvSpPr>
            <p:nvPr/>
          </p:nvSpPr>
          <p:spPr bwMode="gray">
            <a:xfrm>
              <a:off x="4707" y="1927"/>
              <a:ext cx="50" cy="72"/>
            </a:xfrm>
            <a:custGeom>
              <a:avLst/>
              <a:gdLst/>
              <a:ahLst/>
              <a:cxnLst>
                <a:cxn ang="0">
                  <a:pos x="2" y="32"/>
                </a:cxn>
                <a:cxn ang="0">
                  <a:pos x="2" y="28"/>
                </a:cxn>
                <a:cxn ang="0">
                  <a:pos x="8" y="30"/>
                </a:cxn>
                <a:cxn ang="0">
                  <a:pos x="12" y="28"/>
                </a:cxn>
                <a:cxn ang="0">
                  <a:pos x="10" y="22"/>
                </a:cxn>
                <a:cxn ang="0">
                  <a:pos x="6" y="20"/>
                </a:cxn>
                <a:cxn ang="0">
                  <a:pos x="10" y="6"/>
                </a:cxn>
                <a:cxn ang="0">
                  <a:pos x="20" y="2"/>
                </a:cxn>
                <a:cxn ang="0">
                  <a:pos x="30" y="0"/>
                </a:cxn>
                <a:cxn ang="0">
                  <a:pos x="38" y="8"/>
                </a:cxn>
                <a:cxn ang="0">
                  <a:pos x="44" y="18"/>
                </a:cxn>
                <a:cxn ang="0">
                  <a:pos x="48" y="30"/>
                </a:cxn>
                <a:cxn ang="0">
                  <a:pos x="50" y="40"/>
                </a:cxn>
                <a:cxn ang="0">
                  <a:pos x="48" y="54"/>
                </a:cxn>
                <a:cxn ang="0">
                  <a:pos x="50" y="54"/>
                </a:cxn>
                <a:cxn ang="0">
                  <a:pos x="50" y="56"/>
                </a:cxn>
                <a:cxn ang="0">
                  <a:pos x="46" y="58"/>
                </a:cxn>
                <a:cxn ang="0">
                  <a:pos x="38" y="62"/>
                </a:cxn>
                <a:cxn ang="0">
                  <a:pos x="34" y="64"/>
                </a:cxn>
                <a:cxn ang="0">
                  <a:pos x="28" y="60"/>
                </a:cxn>
                <a:cxn ang="0">
                  <a:pos x="24" y="64"/>
                </a:cxn>
                <a:cxn ang="0">
                  <a:pos x="16" y="70"/>
                </a:cxn>
                <a:cxn ang="0">
                  <a:pos x="12" y="68"/>
                </a:cxn>
                <a:cxn ang="0">
                  <a:pos x="2" y="72"/>
                </a:cxn>
                <a:cxn ang="0">
                  <a:pos x="0" y="66"/>
                </a:cxn>
                <a:cxn ang="0">
                  <a:pos x="2" y="58"/>
                </a:cxn>
                <a:cxn ang="0">
                  <a:pos x="2" y="48"/>
                </a:cxn>
                <a:cxn ang="0">
                  <a:pos x="6" y="46"/>
                </a:cxn>
                <a:cxn ang="0">
                  <a:pos x="6" y="38"/>
                </a:cxn>
                <a:cxn ang="0">
                  <a:pos x="2" y="32"/>
                </a:cxn>
              </a:cxnLst>
              <a:rect l="0" t="0" r="r" b="b"/>
              <a:pathLst>
                <a:path w="50" h="72">
                  <a:moveTo>
                    <a:pt x="2" y="32"/>
                  </a:moveTo>
                  <a:lnTo>
                    <a:pt x="2" y="28"/>
                  </a:lnTo>
                  <a:lnTo>
                    <a:pt x="8" y="30"/>
                  </a:lnTo>
                  <a:lnTo>
                    <a:pt x="12" y="28"/>
                  </a:lnTo>
                  <a:lnTo>
                    <a:pt x="10" y="22"/>
                  </a:lnTo>
                  <a:lnTo>
                    <a:pt x="6" y="20"/>
                  </a:lnTo>
                  <a:lnTo>
                    <a:pt x="10" y="6"/>
                  </a:lnTo>
                  <a:lnTo>
                    <a:pt x="20" y="2"/>
                  </a:lnTo>
                  <a:lnTo>
                    <a:pt x="30" y="0"/>
                  </a:lnTo>
                  <a:lnTo>
                    <a:pt x="38" y="8"/>
                  </a:lnTo>
                  <a:lnTo>
                    <a:pt x="44" y="18"/>
                  </a:lnTo>
                  <a:lnTo>
                    <a:pt x="48" y="30"/>
                  </a:lnTo>
                  <a:lnTo>
                    <a:pt x="50" y="40"/>
                  </a:lnTo>
                  <a:lnTo>
                    <a:pt x="48" y="54"/>
                  </a:lnTo>
                  <a:lnTo>
                    <a:pt x="50" y="54"/>
                  </a:lnTo>
                  <a:lnTo>
                    <a:pt x="50" y="56"/>
                  </a:lnTo>
                  <a:lnTo>
                    <a:pt x="46" y="58"/>
                  </a:lnTo>
                  <a:lnTo>
                    <a:pt x="38" y="62"/>
                  </a:lnTo>
                  <a:lnTo>
                    <a:pt x="34" y="64"/>
                  </a:lnTo>
                  <a:lnTo>
                    <a:pt x="28" y="60"/>
                  </a:lnTo>
                  <a:lnTo>
                    <a:pt x="24" y="64"/>
                  </a:lnTo>
                  <a:lnTo>
                    <a:pt x="16" y="70"/>
                  </a:lnTo>
                  <a:lnTo>
                    <a:pt x="12" y="68"/>
                  </a:lnTo>
                  <a:lnTo>
                    <a:pt x="2" y="72"/>
                  </a:lnTo>
                  <a:lnTo>
                    <a:pt x="0" y="66"/>
                  </a:lnTo>
                  <a:lnTo>
                    <a:pt x="2" y="58"/>
                  </a:lnTo>
                  <a:lnTo>
                    <a:pt x="2" y="48"/>
                  </a:lnTo>
                  <a:lnTo>
                    <a:pt x="6" y="46"/>
                  </a:lnTo>
                  <a:lnTo>
                    <a:pt x="6" y="38"/>
                  </a:lnTo>
                  <a:lnTo>
                    <a:pt x="2" y="32"/>
                  </a:lnTo>
                  <a:close/>
                </a:path>
              </a:pathLst>
            </a:custGeom>
            <a:grpFill/>
            <a:ln w="3175">
              <a:solidFill>
                <a:schemeClr val="accent3"/>
              </a:solidFill>
              <a:prstDash val="solid"/>
              <a:round/>
              <a:headEnd/>
              <a:tailEnd/>
            </a:ln>
          </p:spPr>
          <p:txBody>
            <a:bodyPr/>
            <a:lstStyle/>
            <a:p>
              <a:pPr>
                <a:defRPr/>
              </a:pPr>
              <a:endParaRPr lang="en-GB"/>
            </a:p>
          </p:txBody>
        </p:sp>
        <p:sp>
          <p:nvSpPr>
            <p:cNvPr id="286" name="Freeform 286"/>
            <p:cNvSpPr>
              <a:spLocks/>
            </p:cNvSpPr>
            <p:nvPr/>
          </p:nvSpPr>
          <p:spPr bwMode="gray">
            <a:xfrm>
              <a:off x="4677" y="1843"/>
              <a:ext cx="98" cy="96"/>
            </a:xfrm>
            <a:custGeom>
              <a:avLst/>
              <a:gdLst/>
              <a:ahLst/>
              <a:cxnLst>
                <a:cxn ang="0">
                  <a:pos x="24" y="92"/>
                </a:cxn>
                <a:cxn ang="0">
                  <a:pos x="12" y="94"/>
                </a:cxn>
                <a:cxn ang="0">
                  <a:pos x="8" y="88"/>
                </a:cxn>
                <a:cxn ang="0">
                  <a:pos x="12" y="80"/>
                </a:cxn>
                <a:cxn ang="0">
                  <a:pos x="12" y="70"/>
                </a:cxn>
                <a:cxn ang="0">
                  <a:pos x="16" y="60"/>
                </a:cxn>
                <a:cxn ang="0">
                  <a:pos x="6" y="60"/>
                </a:cxn>
                <a:cxn ang="0">
                  <a:pos x="0" y="56"/>
                </a:cxn>
                <a:cxn ang="0">
                  <a:pos x="6" y="48"/>
                </a:cxn>
                <a:cxn ang="0">
                  <a:pos x="22" y="38"/>
                </a:cxn>
                <a:cxn ang="0">
                  <a:pos x="28" y="32"/>
                </a:cxn>
                <a:cxn ang="0">
                  <a:pos x="36" y="24"/>
                </a:cxn>
                <a:cxn ang="0">
                  <a:pos x="40" y="22"/>
                </a:cxn>
                <a:cxn ang="0">
                  <a:pos x="50" y="26"/>
                </a:cxn>
                <a:cxn ang="0">
                  <a:pos x="60" y="24"/>
                </a:cxn>
                <a:cxn ang="0">
                  <a:pos x="62" y="16"/>
                </a:cxn>
                <a:cxn ang="0">
                  <a:pos x="72" y="16"/>
                </a:cxn>
                <a:cxn ang="0">
                  <a:pos x="80" y="10"/>
                </a:cxn>
                <a:cxn ang="0">
                  <a:pos x="82" y="4"/>
                </a:cxn>
                <a:cxn ang="0">
                  <a:pos x="88" y="0"/>
                </a:cxn>
                <a:cxn ang="0">
                  <a:pos x="98" y="8"/>
                </a:cxn>
                <a:cxn ang="0">
                  <a:pos x="92" y="12"/>
                </a:cxn>
                <a:cxn ang="0">
                  <a:pos x="84" y="18"/>
                </a:cxn>
                <a:cxn ang="0">
                  <a:pos x="80" y="28"/>
                </a:cxn>
                <a:cxn ang="0">
                  <a:pos x="78" y="38"/>
                </a:cxn>
                <a:cxn ang="0">
                  <a:pos x="76" y="42"/>
                </a:cxn>
                <a:cxn ang="0">
                  <a:pos x="68" y="46"/>
                </a:cxn>
                <a:cxn ang="0">
                  <a:pos x="52" y="52"/>
                </a:cxn>
                <a:cxn ang="0">
                  <a:pos x="48" y="58"/>
                </a:cxn>
                <a:cxn ang="0">
                  <a:pos x="48" y="66"/>
                </a:cxn>
                <a:cxn ang="0">
                  <a:pos x="52" y="76"/>
                </a:cxn>
                <a:cxn ang="0">
                  <a:pos x="56" y="80"/>
                </a:cxn>
                <a:cxn ang="0">
                  <a:pos x="60" y="84"/>
                </a:cxn>
                <a:cxn ang="0">
                  <a:pos x="50" y="86"/>
                </a:cxn>
                <a:cxn ang="0">
                  <a:pos x="40" y="90"/>
                </a:cxn>
                <a:cxn ang="0">
                  <a:pos x="36" y="96"/>
                </a:cxn>
                <a:cxn ang="0">
                  <a:pos x="24" y="92"/>
                </a:cxn>
              </a:cxnLst>
              <a:rect l="0" t="0" r="r" b="b"/>
              <a:pathLst>
                <a:path w="98" h="96">
                  <a:moveTo>
                    <a:pt x="24" y="92"/>
                  </a:moveTo>
                  <a:lnTo>
                    <a:pt x="12" y="94"/>
                  </a:lnTo>
                  <a:lnTo>
                    <a:pt x="8" y="88"/>
                  </a:lnTo>
                  <a:lnTo>
                    <a:pt x="12" y="80"/>
                  </a:lnTo>
                  <a:lnTo>
                    <a:pt x="12" y="70"/>
                  </a:lnTo>
                  <a:lnTo>
                    <a:pt x="16" y="60"/>
                  </a:lnTo>
                  <a:lnTo>
                    <a:pt x="6" y="60"/>
                  </a:lnTo>
                  <a:lnTo>
                    <a:pt x="0" y="56"/>
                  </a:lnTo>
                  <a:lnTo>
                    <a:pt x="6" y="48"/>
                  </a:lnTo>
                  <a:lnTo>
                    <a:pt x="22" y="38"/>
                  </a:lnTo>
                  <a:lnTo>
                    <a:pt x="28" y="32"/>
                  </a:lnTo>
                  <a:lnTo>
                    <a:pt x="36" y="24"/>
                  </a:lnTo>
                  <a:lnTo>
                    <a:pt x="40" y="22"/>
                  </a:lnTo>
                  <a:lnTo>
                    <a:pt x="50" y="26"/>
                  </a:lnTo>
                  <a:lnTo>
                    <a:pt x="60" y="24"/>
                  </a:lnTo>
                  <a:lnTo>
                    <a:pt x="62" y="16"/>
                  </a:lnTo>
                  <a:lnTo>
                    <a:pt x="72" y="16"/>
                  </a:lnTo>
                  <a:lnTo>
                    <a:pt x="80" y="10"/>
                  </a:lnTo>
                  <a:lnTo>
                    <a:pt x="82" y="4"/>
                  </a:lnTo>
                  <a:lnTo>
                    <a:pt x="88" y="0"/>
                  </a:lnTo>
                  <a:lnTo>
                    <a:pt x="98" y="8"/>
                  </a:lnTo>
                  <a:lnTo>
                    <a:pt x="92" y="12"/>
                  </a:lnTo>
                  <a:lnTo>
                    <a:pt x="84" y="18"/>
                  </a:lnTo>
                  <a:lnTo>
                    <a:pt x="80" y="28"/>
                  </a:lnTo>
                  <a:lnTo>
                    <a:pt x="78" y="38"/>
                  </a:lnTo>
                  <a:lnTo>
                    <a:pt x="76" y="42"/>
                  </a:lnTo>
                  <a:lnTo>
                    <a:pt x="68" y="46"/>
                  </a:lnTo>
                  <a:lnTo>
                    <a:pt x="52" y="52"/>
                  </a:lnTo>
                  <a:lnTo>
                    <a:pt x="48" y="58"/>
                  </a:lnTo>
                  <a:lnTo>
                    <a:pt x="48" y="66"/>
                  </a:lnTo>
                  <a:lnTo>
                    <a:pt x="52" y="76"/>
                  </a:lnTo>
                  <a:lnTo>
                    <a:pt x="56" y="80"/>
                  </a:lnTo>
                  <a:lnTo>
                    <a:pt x="60" y="84"/>
                  </a:lnTo>
                  <a:lnTo>
                    <a:pt x="50" y="86"/>
                  </a:lnTo>
                  <a:lnTo>
                    <a:pt x="40" y="90"/>
                  </a:lnTo>
                  <a:lnTo>
                    <a:pt x="36" y="96"/>
                  </a:lnTo>
                  <a:lnTo>
                    <a:pt x="24" y="92"/>
                  </a:lnTo>
                  <a:close/>
                </a:path>
              </a:pathLst>
            </a:custGeom>
            <a:grpFill/>
            <a:ln w="3175">
              <a:solidFill>
                <a:schemeClr val="accent3"/>
              </a:solidFill>
              <a:prstDash val="solid"/>
              <a:round/>
              <a:headEnd/>
              <a:tailEnd/>
            </a:ln>
          </p:spPr>
          <p:txBody>
            <a:bodyPr/>
            <a:lstStyle/>
            <a:p>
              <a:pPr>
                <a:defRPr/>
              </a:pPr>
              <a:endParaRPr lang="en-GB"/>
            </a:p>
          </p:txBody>
        </p:sp>
        <p:sp>
          <p:nvSpPr>
            <p:cNvPr id="287" name="Freeform 287"/>
            <p:cNvSpPr>
              <a:spLocks/>
            </p:cNvSpPr>
            <p:nvPr/>
          </p:nvSpPr>
          <p:spPr bwMode="gray">
            <a:xfrm>
              <a:off x="3869" y="1627"/>
              <a:ext cx="972" cy="612"/>
            </a:xfrm>
            <a:custGeom>
              <a:avLst/>
              <a:gdLst/>
              <a:ahLst/>
              <a:cxnLst>
                <a:cxn ang="0">
                  <a:pos x="108" y="176"/>
                </a:cxn>
                <a:cxn ang="0">
                  <a:pos x="170" y="134"/>
                </a:cxn>
                <a:cxn ang="0">
                  <a:pos x="210" y="104"/>
                </a:cxn>
                <a:cxn ang="0">
                  <a:pos x="258" y="116"/>
                </a:cxn>
                <a:cxn ang="0">
                  <a:pos x="278" y="170"/>
                </a:cxn>
                <a:cxn ang="0">
                  <a:pos x="358" y="212"/>
                </a:cxn>
                <a:cxn ang="0">
                  <a:pos x="506" y="240"/>
                </a:cxn>
                <a:cxn ang="0">
                  <a:pos x="608" y="200"/>
                </a:cxn>
                <a:cxn ang="0">
                  <a:pos x="654" y="164"/>
                </a:cxn>
                <a:cxn ang="0">
                  <a:pos x="736" y="144"/>
                </a:cxn>
                <a:cxn ang="0">
                  <a:pos x="668" y="116"/>
                </a:cxn>
                <a:cxn ang="0">
                  <a:pos x="714" y="76"/>
                </a:cxn>
                <a:cxn ang="0">
                  <a:pos x="750" y="20"/>
                </a:cxn>
                <a:cxn ang="0">
                  <a:pos x="798" y="0"/>
                </a:cxn>
                <a:cxn ang="0">
                  <a:pos x="856" y="68"/>
                </a:cxn>
                <a:cxn ang="0">
                  <a:pos x="908" y="100"/>
                </a:cxn>
                <a:cxn ang="0">
                  <a:pos x="970" y="110"/>
                </a:cxn>
                <a:cxn ang="0">
                  <a:pos x="934" y="174"/>
                </a:cxn>
                <a:cxn ang="0">
                  <a:pos x="896" y="216"/>
                </a:cxn>
                <a:cxn ang="0">
                  <a:pos x="848" y="238"/>
                </a:cxn>
                <a:cxn ang="0">
                  <a:pos x="798" y="274"/>
                </a:cxn>
                <a:cxn ang="0">
                  <a:pos x="772" y="266"/>
                </a:cxn>
                <a:cxn ang="0">
                  <a:pos x="724" y="286"/>
                </a:cxn>
                <a:cxn ang="0">
                  <a:pos x="720" y="316"/>
                </a:cxn>
                <a:cxn ang="0">
                  <a:pos x="758" y="316"/>
                </a:cxn>
                <a:cxn ang="0">
                  <a:pos x="752" y="334"/>
                </a:cxn>
                <a:cxn ang="0">
                  <a:pos x="736" y="372"/>
                </a:cxn>
                <a:cxn ang="0">
                  <a:pos x="766" y="422"/>
                </a:cxn>
                <a:cxn ang="0">
                  <a:pos x="760" y="438"/>
                </a:cxn>
                <a:cxn ang="0">
                  <a:pos x="766" y="450"/>
                </a:cxn>
                <a:cxn ang="0">
                  <a:pos x="714" y="542"/>
                </a:cxn>
                <a:cxn ang="0">
                  <a:pos x="638" y="568"/>
                </a:cxn>
                <a:cxn ang="0">
                  <a:pos x="586" y="596"/>
                </a:cxn>
                <a:cxn ang="0">
                  <a:pos x="576" y="594"/>
                </a:cxn>
                <a:cxn ang="0">
                  <a:pos x="528" y="590"/>
                </a:cxn>
                <a:cxn ang="0">
                  <a:pos x="492" y="576"/>
                </a:cxn>
                <a:cxn ang="0">
                  <a:pos x="450" y="590"/>
                </a:cxn>
                <a:cxn ang="0">
                  <a:pos x="420" y="594"/>
                </a:cxn>
                <a:cxn ang="0">
                  <a:pos x="402" y="552"/>
                </a:cxn>
                <a:cxn ang="0">
                  <a:pos x="392" y="490"/>
                </a:cxn>
                <a:cxn ang="0">
                  <a:pos x="352" y="464"/>
                </a:cxn>
                <a:cxn ang="0">
                  <a:pos x="292" y="488"/>
                </a:cxn>
                <a:cxn ang="0">
                  <a:pos x="230" y="488"/>
                </a:cxn>
                <a:cxn ang="0">
                  <a:pos x="146" y="456"/>
                </a:cxn>
                <a:cxn ang="0">
                  <a:pos x="80" y="418"/>
                </a:cxn>
                <a:cxn ang="0">
                  <a:pos x="84" y="380"/>
                </a:cxn>
                <a:cxn ang="0">
                  <a:pos x="70" y="352"/>
                </a:cxn>
                <a:cxn ang="0">
                  <a:pos x="20" y="318"/>
                </a:cxn>
                <a:cxn ang="0">
                  <a:pos x="2" y="284"/>
                </a:cxn>
                <a:cxn ang="0">
                  <a:pos x="32" y="266"/>
                </a:cxn>
                <a:cxn ang="0">
                  <a:pos x="102" y="232"/>
                </a:cxn>
              </a:cxnLst>
              <a:rect l="0" t="0" r="r" b="b"/>
              <a:pathLst>
                <a:path w="972" h="612">
                  <a:moveTo>
                    <a:pt x="108" y="228"/>
                  </a:moveTo>
                  <a:lnTo>
                    <a:pt x="108" y="218"/>
                  </a:lnTo>
                  <a:lnTo>
                    <a:pt x="116" y="210"/>
                  </a:lnTo>
                  <a:lnTo>
                    <a:pt x="110" y="194"/>
                  </a:lnTo>
                  <a:lnTo>
                    <a:pt x="108" y="176"/>
                  </a:lnTo>
                  <a:lnTo>
                    <a:pt x="120" y="170"/>
                  </a:lnTo>
                  <a:lnTo>
                    <a:pt x="138" y="170"/>
                  </a:lnTo>
                  <a:lnTo>
                    <a:pt x="142" y="156"/>
                  </a:lnTo>
                  <a:lnTo>
                    <a:pt x="152" y="132"/>
                  </a:lnTo>
                  <a:lnTo>
                    <a:pt x="170" y="134"/>
                  </a:lnTo>
                  <a:lnTo>
                    <a:pt x="184" y="134"/>
                  </a:lnTo>
                  <a:lnTo>
                    <a:pt x="194" y="132"/>
                  </a:lnTo>
                  <a:lnTo>
                    <a:pt x="194" y="118"/>
                  </a:lnTo>
                  <a:lnTo>
                    <a:pt x="198" y="104"/>
                  </a:lnTo>
                  <a:lnTo>
                    <a:pt x="210" y="104"/>
                  </a:lnTo>
                  <a:lnTo>
                    <a:pt x="212" y="94"/>
                  </a:lnTo>
                  <a:lnTo>
                    <a:pt x="228" y="94"/>
                  </a:lnTo>
                  <a:lnTo>
                    <a:pt x="232" y="104"/>
                  </a:lnTo>
                  <a:lnTo>
                    <a:pt x="242" y="114"/>
                  </a:lnTo>
                  <a:lnTo>
                    <a:pt x="258" y="116"/>
                  </a:lnTo>
                  <a:lnTo>
                    <a:pt x="272" y="130"/>
                  </a:lnTo>
                  <a:lnTo>
                    <a:pt x="280" y="142"/>
                  </a:lnTo>
                  <a:lnTo>
                    <a:pt x="280" y="150"/>
                  </a:lnTo>
                  <a:lnTo>
                    <a:pt x="274" y="158"/>
                  </a:lnTo>
                  <a:lnTo>
                    <a:pt x="278" y="170"/>
                  </a:lnTo>
                  <a:lnTo>
                    <a:pt x="286" y="174"/>
                  </a:lnTo>
                  <a:lnTo>
                    <a:pt x="320" y="176"/>
                  </a:lnTo>
                  <a:lnTo>
                    <a:pt x="330" y="186"/>
                  </a:lnTo>
                  <a:lnTo>
                    <a:pt x="352" y="198"/>
                  </a:lnTo>
                  <a:lnTo>
                    <a:pt x="358" y="212"/>
                  </a:lnTo>
                  <a:lnTo>
                    <a:pt x="364" y="220"/>
                  </a:lnTo>
                  <a:lnTo>
                    <a:pt x="418" y="222"/>
                  </a:lnTo>
                  <a:lnTo>
                    <a:pt x="446" y="224"/>
                  </a:lnTo>
                  <a:lnTo>
                    <a:pt x="470" y="236"/>
                  </a:lnTo>
                  <a:lnTo>
                    <a:pt x="506" y="240"/>
                  </a:lnTo>
                  <a:lnTo>
                    <a:pt x="528" y="226"/>
                  </a:lnTo>
                  <a:lnTo>
                    <a:pt x="572" y="226"/>
                  </a:lnTo>
                  <a:lnTo>
                    <a:pt x="590" y="216"/>
                  </a:lnTo>
                  <a:lnTo>
                    <a:pt x="590" y="210"/>
                  </a:lnTo>
                  <a:lnTo>
                    <a:pt x="608" y="200"/>
                  </a:lnTo>
                  <a:lnTo>
                    <a:pt x="602" y="188"/>
                  </a:lnTo>
                  <a:lnTo>
                    <a:pt x="608" y="176"/>
                  </a:lnTo>
                  <a:lnTo>
                    <a:pt x="622" y="176"/>
                  </a:lnTo>
                  <a:lnTo>
                    <a:pt x="640" y="178"/>
                  </a:lnTo>
                  <a:lnTo>
                    <a:pt x="654" y="164"/>
                  </a:lnTo>
                  <a:lnTo>
                    <a:pt x="670" y="164"/>
                  </a:lnTo>
                  <a:lnTo>
                    <a:pt x="688" y="150"/>
                  </a:lnTo>
                  <a:lnTo>
                    <a:pt x="708" y="142"/>
                  </a:lnTo>
                  <a:lnTo>
                    <a:pt x="720" y="142"/>
                  </a:lnTo>
                  <a:lnTo>
                    <a:pt x="736" y="144"/>
                  </a:lnTo>
                  <a:lnTo>
                    <a:pt x="734" y="134"/>
                  </a:lnTo>
                  <a:lnTo>
                    <a:pt x="714" y="114"/>
                  </a:lnTo>
                  <a:lnTo>
                    <a:pt x="704" y="112"/>
                  </a:lnTo>
                  <a:lnTo>
                    <a:pt x="696" y="118"/>
                  </a:lnTo>
                  <a:lnTo>
                    <a:pt x="668" y="116"/>
                  </a:lnTo>
                  <a:lnTo>
                    <a:pt x="672" y="102"/>
                  </a:lnTo>
                  <a:lnTo>
                    <a:pt x="680" y="84"/>
                  </a:lnTo>
                  <a:lnTo>
                    <a:pt x="686" y="76"/>
                  </a:lnTo>
                  <a:lnTo>
                    <a:pt x="704" y="86"/>
                  </a:lnTo>
                  <a:lnTo>
                    <a:pt x="714" y="76"/>
                  </a:lnTo>
                  <a:lnTo>
                    <a:pt x="726" y="74"/>
                  </a:lnTo>
                  <a:lnTo>
                    <a:pt x="730" y="58"/>
                  </a:lnTo>
                  <a:lnTo>
                    <a:pt x="740" y="40"/>
                  </a:lnTo>
                  <a:lnTo>
                    <a:pt x="750" y="34"/>
                  </a:lnTo>
                  <a:lnTo>
                    <a:pt x="750" y="20"/>
                  </a:lnTo>
                  <a:lnTo>
                    <a:pt x="738" y="18"/>
                  </a:lnTo>
                  <a:lnTo>
                    <a:pt x="740" y="10"/>
                  </a:lnTo>
                  <a:lnTo>
                    <a:pt x="754" y="4"/>
                  </a:lnTo>
                  <a:lnTo>
                    <a:pt x="780" y="2"/>
                  </a:lnTo>
                  <a:lnTo>
                    <a:pt x="798" y="0"/>
                  </a:lnTo>
                  <a:lnTo>
                    <a:pt x="814" y="6"/>
                  </a:lnTo>
                  <a:lnTo>
                    <a:pt x="828" y="12"/>
                  </a:lnTo>
                  <a:lnTo>
                    <a:pt x="840" y="32"/>
                  </a:lnTo>
                  <a:lnTo>
                    <a:pt x="848" y="52"/>
                  </a:lnTo>
                  <a:lnTo>
                    <a:pt x="856" y="68"/>
                  </a:lnTo>
                  <a:lnTo>
                    <a:pt x="862" y="84"/>
                  </a:lnTo>
                  <a:lnTo>
                    <a:pt x="878" y="84"/>
                  </a:lnTo>
                  <a:lnTo>
                    <a:pt x="888" y="90"/>
                  </a:lnTo>
                  <a:lnTo>
                    <a:pt x="902" y="98"/>
                  </a:lnTo>
                  <a:lnTo>
                    <a:pt x="908" y="100"/>
                  </a:lnTo>
                  <a:lnTo>
                    <a:pt x="912" y="120"/>
                  </a:lnTo>
                  <a:lnTo>
                    <a:pt x="934" y="122"/>
                  </a:lnTo>
                  <a:lnTo>
                    <a:pt x="940" y="114"/>
                  </a:lnTo>
                  <a:lnTo>
                    <a:pt x="954" y="112"/>
                  </a:lnTo>
                  <a:lnTo>
                    <a:pt x="970" y="110"/>
                  </a:lnTo>
                  <a:lnTo>
                    <a:pt x="972" y="124"/>
                  </a:lnTo>
                  <a:lnTo>
                    <a:pt x="964" y="128"/>
                  </a:lnTo>
                  <a:lnTo>
                    <a:pt x="958" y="150"/>
                  </a:lnTo>
                  <a:lnTo>
                    <a:pt x="946" y="172"/>
                  </a:lnTo>
                  <a:lnTo>
                    <a:pt x="934" y="174"/>
                  </a:lnTo>
                  <a:lnTo>
                    <a:pt x="928" y="168"/>
                  </a:lnTo>
                  <a:lnTo>
                    <a:pt x="914" y="178"/>
                  </a:lnTo>
                  <a:lnTo>
                    <a:pt x="914" y="214"/>
                  </a:lnTo>
                  <a:lnTo>
                    <a:pt x="906" y="224"/>
                  </a:lnTo>
                  <a:lnTo>
                    <a:pt x="896" y="216"/>
                  </a:lnTo>
                  <a:lnTo>
                    <a:pt x="880" y="232"/>
                  </a:lnTo>
                  <a:lnTo>
                    <a:pt x="870" y="232"/>
                  </a:lnTo>
                  <a:lnTo>
                    <a:pt x="868" y="240"/>
                  </a:lnTo>
                  <a:lnTo>
                    <a:pt x="858" y="242"/>
                  </a:lnTo>
                  <a:lnTo>
                    <a:pt x="848" y="238"/>
                  </a:lnTo>
                  <a:lnTo>
                    <a:pt x="844" y="240"/>
                  </a:lnTo>
                  <a:lnTo>
                    <a:pt x="830" y="254"/>
                  </a:lnTo>
                  <a:lnTo>
                    <a:pt x="818" y="262"/>
                  </a:lnTo>
                  <a:lnTo>
                    <a:pt x="808" y="272"/>
                  </a:lnTo>
                  <a:lnTo>
                    <a:pt x="798" y="274"/>
                  </a:lnTo>
                  <a:lnTo>
                    <a:pt x="788" y="276"/>
                  </a:lnTo>
                  <a:lnTo>
                    <a:pt x="760" y="294"/>
                  </a:lnTo>
                  <a:lnTo>
                    <a:pt x="758" y="282"/>
                  </a:lnTo>
                  <a:lnTo>
                    <a:pt x="762" y="272"/>
                  </a:lnTo>
                  <a:lnTo>
                    <a:pt x="772" y="266"/>
                  </a:lnTo>
                  <a:lnTo>
                    <a:pt x="770" y="256"/>
                  </a:lnTo>
                  <a:lnTo>
                    <a:pt x="762" y="256"/>
                  </a:lnTo>
                  <a:lnTo>
                    <a:pt x="750" y="258"/>
                  </a:lnTo>
                  <a:lnTo>
                    <a:pt x="728" y="276"/>
                  </a:lnTo>
                  <a:lnTo>
                    <a:pt x="724" y="286"/>
                  </a:lnTo>
                  <a:lnTo>
                    <a:pt x="704" y="286"/>
                  </a:lnTo>
                  <a:lnTo>
                    <a:pt x="700" y="294"/>
                  </a:lnTo>
                  <a:lnTo>
                    <a:pt x="706" y="308"/>
                  </a:lnTo>
                  <a:lnTo>
                    <a:pt x="720" y="310"/>
                  </a:lnTo>
                  <a:lnTo>
                    <a:pt x="720" y="316"/>
                  </a:lnTo>
                  <a:lnTo>
                    <a:pt x="722" y="324"/>
                  </a:lnTo>
                  <a:lnTo>
                    <a:pt x="734" y="322"/>
                  </a:lnTo>
                  <a:lnTo>
                    <a:pt x="742" y="314"/>
                  </a:lnTo>
                  <a:lnTo>
                    <a:pt x="750" y="312"/>
                  </a:lnTo>
                  <a:lnTo>
                    <a:pt x="758" y="316"/>
                  </a:lnTo>
                  <a:lnTo>
                    <a:pt x="774" y="320"/>
                  </a:lnTo>
                  <a:lnTo>
                    <a:pt x="778" y="328"/>
                  </a:lnTo>
                  <a:lnTo>
                    <a:pt x="772" y="330"/>
                  </a:lnTo>
                  <a:lnTo>
                    <a:pt x="760" y="330"/>
                  </a:lnTo>
                  <a:lnTo>
                    <a:pt x="752" y="334"/>
                  </a:lnTo>
                  <a:lnTo>
                    <a:pt x="750" y="340"/>
                  </a:lnTo>
                  <a:lnTo>
                    <a:pt x="740" y="344"/>
                  </a:lnTo>
                  <a:lnTo>
                    <a:pt x="730" y="358"/>
                  </a:lnTo>
                  <a:lnTo>
                    <a:pt x="726" y="368"/>
                  </a:lnTo>
                  <a:lnTo>
                    <a:pt x="736" y="372"/>
                  </a:lnTo>
                  <a:lnTo>
                    <a:pt x="742" y="378"/>
                  </a:lnTo>
                  <a:lnTo>
                    <a:pt x="750" y="398"/>
                  </a:lnTo>
                  <a:lnTo>
                    <a:pt x="752" y="406"/>
                  </a:lnTo>
                  <a:lnTo>
                    <a:pt x="768" y="418"/>
                  </a:lnTo>
                  <a:lnTo>
                    <a:pt x="766" y="422"/>
                  </a:lnTo>
                  <a:lnTo>
                    <a:pt x="756" y="418"/>
                  </a:lnTo>
                  <a:lnTo>
                    <a:pt x="752" y="426"/>
                  </a:lnTo>
                  <a:lnTo>
                    <a:pt x="764" y="430"/>
                  </a:lnTo>
                  <a:lnTo>
                    <a:pt x="768" y="436"/>
                  </a:lnTo>
                  <a:lnTo>
                    <a:pt x="760" y="438"/>
                  </a:lnTo>
                  <a:lnTo>
                    <a:pt x="750" y="440"/>
                  </a:lnTo>
                  <a:lnTo>
                    <a:pt x="744" y="444"/>
                  </a:lnTo>
                  <a:lnTo>
                    <a:pt x="742" y="446"/>
                  </a:lnTo>
                  <a:lnTo>
                    <a:pt x="756" y="448"/>
                  </a:lnTo>
                  <a:lnTo>
                    <a:pt x="766" y="450"/>
                  </a:lnTo>
                  <a:lnTo>
                    <a:pt x="766" y="462"/>
                  </a:lnTo>
                  <a:lnTo>
                    <a:pt x="758" y="480"/>
                  </a:lnTo>
                  <a:lnTo>
                    <a:pt x="738" y="504"/>
                  </a:lnTo>
                  <a:lnTo>
                    <a:pt x="724" y="524"/>
                  </a:lnTo>
                  <a:lnTo>
                    <a:pt x="714" y="542"/>
                  </a:lnTo>
                  <a:lnTo>
                    <a:pt x="692" y="560"/>
                  </a:lnTo>
                  <a:lnTo>
                    <a:pt x="678" y="572"/>
                  </a:lnTo>
                  <a:lnTo>
                    <a:pt x="656" y="576"/>
                  </a:lnTo>
                  <a:lnTo>
                    <a:pt x="644" y="576"/>
                  </a:lnTo>
                  <a:lnTo>
                    <a:pt x="638" y="568"/>
                  </a:lnTo>
                  <a:lnTo>
                    <a:pt x="632" y="570"/>
                  </a:lnTo>
                  <a:lnTo>
                    <a:pt x="632" y="584"/>
                  </a:lnTo>
                  <a:lnTo>
                    <a:pt x="618" y="588"/>
                  </a:lnTo>
                  <a:lnTo>
                    <a:pt x="598" y="594"/>
                  </a:lnTo>
                  <a:lnTo>
                    <a:pt x="586" y="596"/>
                  </a:lnTo>
                  <a:lnTo>
                    <a:pt x="582" y="604"/>
                  </a:lnTo>
                  <a:lnTo>
                    <a:pt x="584" y="612"/>
                  </a:lnTo>
                  <a:lnTo>
                    <a:pt x="576" y="608"/>
                  </a:lnTo>
                  <a:lnTo>
                    <a:pt x="576" y="600"/>
                  </a:lnTo>
                  <a:lnTo>
                    <a:pt x="576" y="594"/>
                  </a:lnTo>
                  <a:lnTo>
                    <a:pt x="566" y="594"/>
                  </a:lnTo>
                  <a:lnTo>
                    <a:pt x="556" y="590"/>
                  </a:lnTo>
                  <a:lnTo>
                    <a:pt x="546" y="594"/>
                  </a:lnTo>
                  <a:lnTo>
                    <a:pt x="536" y="594"/>
                  </a:lnTo>
                  <a:lnTo>
                    <a:pt x="528" y="590"/>
                  </a:lnTo>
                  <a:lnTo>
                    <a:pt x="526" y="574"/>
                  </a:lnTo>
                  <a:lnTo>
                    <a:pt x="514" y="572"/>
                  </a:lnTo>
                  <a:lnTo>
                    <a:pt x="508" y="568"/>
                  </a:lnTo>
                  <a:lnTo>
                    <a:pt x="500" y="568"/>
                  </a:lnTo>
                  <a:lnTo>
                    <a:pt x="492" y="576"/>
                  </a:lnTo>
                  <a:lnTo>
                    <a:pt x="458" y="576"/>
                  </a:lnTo>
                  <a:lnTo>
                    <a:pt x="456" y="580"/>
                  </a:lnTo>
                  <a:lnTo>
                    <a:pt x="444" y="580"/>
                  </a:lnTo>
                  <a:lnTo>
                    <a:pt x="444" y="588"/>
                  </a:lnTo>
                  <a:lnTo>
                    <a:pt x="450" y="590"/>
                  </a:lnTo>
                  <a:lnTo>
                    <a:pt x="448" y="598"/>
                  </a:lnTo>
                  <a:lnTo>
                    <a:pt x="440" y="598"/>
                  </a:lnTo>
                  <a:lnTo>
                    <a:pt x="436" y="594"/>
                  </a:lnTo>
                  <a:lnTo>
                    <a:pt x="428" y="594"/>
                  </a:lnTo>
                  <a:lnTo>
                    <a:pt x="420" y="594"/>
                  </a:lnTo>
                  <a:lnTo>
                    <a:pt x="420" y="588"/>
                  </a:lnTo>
                  <a:lnTo>
                    <a:pt x="412" y="586"/>
                  </a:lnTo>
                  <a:lnTo>
                    <a:pt x="412" y="570"/>
                  </a:lnTo>
                  <a:lnTo>
                    <a:pt x="402" y="566"/>
                  </a:lnTo>
                  <a:lnTo>
                    <a:pt x="402" y="552"/>
                  </a:lnTo>
                  <a:lnTo>
                    <a:pt x="382" y="546"/>
                  </a:lnTo>
                  <a:lnTo>
                    <a:pt x="382" y="542"/>
                  </a:lnTo>
                  <a:lnTo>
                    <a:pt x="398" y="520"/>
                  </a:lnTo>
                  <a:lnTo>
                    <a:pt x="400" y="496"/>
                  </a:lnTo>
                  <a:lnTo>
                    <a:pt x="392" y="490"/>
                  </a:lnTo>
                  <a:lnTo>
                    <a:pt x="386" y="480"/>
                  </a:lnTo>
                  <a:lnTo>
                    <a:pt x="378" y="478"/>
                  </a:lnTo>
                  <a:lnTo>
                    <a:pt x="362" y="476"/>
                  </a:lnTo>
                  <a:lnTo>
                    <a:pt x="362" y="462"/>
                  </a:lnTo>
                  <a:lnTo>
                    <a:pt x="352" y="464"/>
                  </a:lnTo>
                  <a:lnTo>
                    <a:pt x="330" y="464"/>
                  </a:lnTo>
                  <a:lnTo>
                    <a:pt x="324" y="472"/>
                  </a:lnTo>
                  <a:lnTo>
                    <a:pt x="312" y="472"/>
                  </a:lnTo>
                  <a:lnTo>
                    <a:pt x="302" y="486"/>
                  </a:lnTo>
                  <a:lnTo>
                    <a:pt x="292" y="488"/>
                  </a:lnTo>
                  <a:lnTo>
                    <a:pt x="278" y="486"/>
                  </a:lnTo>
                  <a:lnTo>
                    <a:pt x="266" y="482"/>
                  </a:lnTo>
                  <a:lnTo>
                    <a:pt x="256" y="482"/>
                  </a:lnTo>
                  <a:lnTo>
                    <a:pt x="250" y="488"/>
                  </a:lnTo>
                  <a:lnTo>
                    <a:pt x="230" y="488"/>
                  </a:lnTo>
                  <a:lnTo>
                    <a:pt x="208" y="486"/>
                  </a:lnTo>
                  <a:lnTo>
                    <a:pt x="192" y="484"/>
                  </a:lnTo>
                  <a:lnTo>
                    <a:pt x="174" y="472"/>
                  </a:lnTo>
                  <a:lnTo>
                    <a:pt x="162" y="464"/>
                  </a:lnTo>
                  <a:lnTo>
                    <a:pt x="146" y="456"/>
                  </a:lnTo>
                  <a:lnTo>
                    <a:pt x="132" y="442"/>
                  </a:lnTo>
                  <a:lnTo>
                    <a:pt x="118" y="448"/>
                  </a:lnTo>
                  <a:lnTo>
                    <a:pt x="106" y="438"/>
                  </a:lnTo>
                  <a:lnTo>
                    <a:pt x="80" y="426"/>
                  </a:lnTo>
                  <a:lnTo>
                    <a:pt x="80" y="418"/>
                  </a:lnTo>
                  <a:lnTo>
                    <a:pt x="84" y="408"/>
                  </a:lnTo>
                  <a:lnTo>
                    <a:pt x="94" y="406"/>
                  </a:lnTo>
                  <a:lnTo>
                    <a:pt x="96" y="398"/>
                  </a:lnTo>
                  <a:lnTo>
                    <a:pt x="84" y="390"/>
                  </a:lnTo>
                  <a:lnTo>
                    <a:pt x="84" y="380"/>
                  </a:lnTo>
                  <a:lnTo>
                    <a:pt x="100" y="372"/>
                  </a:lnTo>
                  <a:lnTo>
                    <a:pt x="108" y="364"/>
                  </a:lnTo>
                  <a:lnTo>
                    <a:pt x="108" y="356"/>
                  </a:lnTo>
                  <a:lnTo>
                    <a:pt x="90" y="344"/>
                  </a:lnTo>
                  <a:lnTo>
                    <a:pt x="70" y="352"/>
                  </a:lnTo>
                  <a:lnTo>
                    <a:pt x="58" y="350"/>
                  </a:lnTo>
                  <a:lnTo>
                    <a:pt x="38" y="342"/>
                  </a:lnTo>
                  <a:lnTo>
                    <a:pt x="38" y="332"/>
                  </a:lnTo>
                  <a:lnTo>
                    <a:pt x="20" y="326"/>
                  </a:lnTo>
                  <a:lnTo>
                    <a:pt x="20" y="318"/>
                  </a:lnTo>
                  <a:lnTo>
                    <a:pt x="20" y="298"/>
                  </a:lnTo>
                  <a:lnTo>
                    <a:pt x="8" y="300"/>
                  </a:lnTo>
                  <a:lnTo>
                    <a:pt x="2" y="298"/>
                  </a:lnTo>
                  <a:lnTo>
                    <a:pt x="0" y="290"/>
                  </a:lnTo>
                  <a:lnTo>
                    <a:pt x="2" y="284"/>
                  </a:lnTo>
                  <a:lnTo>
                    <a:pt x="4" y="274"/>
                  </a:lnTo>
                  <a:lnTo>
                    <a:pt x="16" y="266"/>
                  </a:lnTo>
                  <a:lnTo>
                    <a:pt x="18" y="260"/>
                  </a:lnTo>
                  <a:lnTo>
                    <a:pt x="32" y="260"/>
                  </a:lnTo>
                  <a:lnTo>
                    <a:pt x="32" y="266"/>
                  </a:lnTo>
                  <a:lnTo>
                    <a:pt x="48" y="262"/>
                  </a:lnTo>
                  <a:lnTo>
                    <a:pt x="52" y="252"/>
                  </a:lnTo>
                  <a:lnTo>
                    <a:pt x="72" y="252"/>
                  </a:lnTo>
                  <a:lnTo>
                    <a:pt x="76" y="244"/>
                  </a:lnTo>
                  <a:lnTo>
                    <a:pt x="102" y="232"/>
                  </a:lnTo>
                  <a:lnTo>
                    <a:pt x="108" y="228"/>
                  </a:lnTo>
                  <a:close/>
                </a:path>
              </a:pathLst>
            </a:custGeom>
            <a:grpFill/>
            <a:ln w="3175">
              <a:solidFill>
                <a:schemeClr val="accent3"/>
              </a:solidFill>
              <a:prstDash val="solid"/>
              <a:round/>
              <a:headEnd/>
              <a:tailEnd/>
            </a:ln>
          </p:spPr>
          <p:txBody>
            <a:bodyPr/>
            <a:lstStyle/>
            <a:p>
              <a:pPr>
                <a:defRPr/>
              </a:pPr>
              <a:endParaRPr lang="en-GB"/>
            </a:p>
          </p:txBody>
        </p:sp>
        <p:sp>
          <p:nvSpPr>
            <p:cNvPr id="288" name="Freeform 288"/>
            <p:cNvSpPr>
              <a:spLocks/>
            </p:cNvSpPr>
            <p:nvPr/>
          </p:nvSpPr>
          <p:spPr bwMode="gray">
            <a:xfrm>
              <a:off x="4285" y="2207"/>
              <a:ext cx="124" cy="136"/>
            </a:xfrm>
            <a:custGeom>
              <a:avLst/>
              <a:gdLst/>
              <a:ahLst/>
              <a:cxnLst>
                <a:cxn ang="0">
                  <a:pos x="12" y="14"/>
                </a:cxn>
                <a:cxn ang="0">
                  <a:pos x="20" y="14"/>
                </a:cxn>
                <a:cxn ang="0">
                  <a:pos x="24" y="18"/>
                </a:cxn>
                <a:cxn ang="0">
                  <a:pos x="32" y="18"/>
                </a:cxn>
                <a:cxn ang="0">
                  <a:pos x="34" y="10"/>
                </a:cxn>
                <a:cxn ang="0">
                  <a:pos x="28" y="8"/>
                </a:cxn>
                <a:cxn ang="0">
                  <a:pos x="28" y="0"/>
                </a:cxn>
                <a:cxn ang="0">
                  <a:pos x="40" y="0"/>
                </a:cxn>
                <a:cxn ang="0">
                  <a:pos x="40" y="4"/>
                </a:cxn>
                <a:cxn ang="0">
                  <a:pos x="50" y="14"/>
                </a:cxn>
                <a:cxn ang="0">
                  <a:pos x="52" y="24"/>
                </a:cxn>
                <a:cxn ang="0">
                  <a:pos x="52" y="28"/>
                </a:cxn>
                <a:cxn ang="0">
                  <a:pos x="74" y="26"/>
                </a:cxn>
                <a:cxn ang="0">
                  <a:pos x="80" y="36"/>
                </a:cxn>
                <a:cxn ang="0">
                  <a:pos x="82" y="46"/>
                </a:cxn>
                <a:cxn ang="0">
                  <a:pos x="68" y="46"/>
                </a:cxn>
                <a:cxn ang="0">
                  <a:pos x="68" y="56"/>
                </a:cxn>
                <a:cxn ang="0">
                  <a:pos x="76" y="60"/>
                </a:cxn>
                <a:cxn ang="0">
                  <a:pos x="100" y="84"/>
                </a:cxn>
                <a:cxn ang="0">
                  <a:pos x="120" y="106"/>
                </a:cxn>
                <a:cxn ang="0">
                  <a:pos x="124" y="120"/>
                </a:cxn>
                <a:cxn ang="0">
                  <a:pos x="122" y="134"/>
                </a:cxn>
                <a:cxn ang="0">
                  <a:pos x="112" y="134"/>
                </a:cxn>
                <a:cxn ang="0">
                  <a:pos x="110" y="128"/>
                </a:cxn>
                <a:cxn ang="0">
                  <a:pos x="104" y="128"/>
                </a:cxn>
                <a:cxn ang="0">
                  <a:pos x="102" y="136"/>
                </a:cxn>
                <a:cxn ang="0">
                  <a:pos x="90" y="136"/>
                </a:cxn>
                <a:cxn ang="0">
                  <a:pos x="90" y="130"/>
                </a:cxn>
                <a:cxn ang="0">
                  <a:pos x="94" y="118"/>
                </a:cxn>
                <a:cxn ang="0">
                  <a:pos x="94" y="108"/>
                </a:cxn>
                <a:cxn ang="0">
                  <a:pos x="84" y="98"/>
                </a:cxn>
                <a:cxn ang="0">
                  <a:pos x="80" y="82"/>
                </a:cxn>
                <a:cxn ang="0">
                  <a:pos x="64" y="64"/>
                </a:cxn>
                <a:cxn ang="0">
                  <a:pos x="52" y="72"/>
                </a:cxn>
                <a:cxn ang="0">
                  <a:pos x="40" y="68"/>
                </a:cxn>
                <a:cxn ang="0">
                  <a:pos x="20" y="80"/>
                </a:cxn>
                <a:cxn ang="0">
                  <a:pos x="20" y="66"/>
                </a:cxn>
                <a:cxn ang="0">
                  <a:pos x="24" y="62"/>
                </a:cxn>
                <a:cxn ang="0">
                  <a:pos x="20" y="48"/>
                </a:cxn>
                <a:cxn ang="0">
                  <a:pos x="12" y="46"/>
                </a:cxn>
                <a:cxn ang="0">
                  <a:pos x="12" y="38"/>
                </a:cxn>
                <a:cxn ang="0">
                  <a:pos x="0" y="32"/>
                </a:cxn>
                <a:cxn ang="0">
                  <a:pos x="14" y="24"/>
                </a:cxn>
                <a:cxn ang="0">
                  <a:pos x="12" y="14"/>
                </a:cxn>
              </a:cxnLst>
              <a:rect l="0" t="0" r="r" b="b"/>
              <a:pathLst>
                <a:path w="124" h="136">
                  <a:moveTo>
                    <a:pt x="12" y="14"/>
                  </a:moveTo>
                  <a:lnTo>
                    <a:pt x="20" y="14"/>
                  </a:lnTo>
                  <a:lnTo>
                    <a:pt x="24" y="18"/>
                  </a:lnTo>
                  <a:lnTo>
                    <a:pt x="32" y="18"/>
                  </a:lnTo>
                  <a:lnTo>
                    <a:pt x="34" y="10"/>
                  </a:lnTo>
                  <a:lnTo>
                    <a:pt x="28" y="8"/>
                  </a:lnTo>
                  <a:lnTo>
                    <a:pt x="28" y="0"/>
                  </a:lnTo>
                  <a:lnTo>
                    <a:pt x="40" y="0"/>
                  </a:lnTo>
                  <a:lnTo>
                    <a:pt x="40" y="4"/>
                  </a:lnTo>
                  <a:lnTo>
                    <a:pt x="50" y="14"/>
                  </a:lnTo>
                  <a:lnTo>
                    <a:pt x="52" y="24"/>
                  </a:lnTo>
                  <a:lnTo>
                    <a:pt x="52" y="28"/>
                  </a:lnTo>
                  <a:lnTo>
                    <a:pt x="74" y="26"/>
                  </a:lnTo>
                  <a:lnTo>
                    <a:pt x="80" y="36"/>
                  </a:lnTo>
                  <a:lnTo>
                    <a:pt x="82" y="46"/>
                  </a:lnTo>
                  <a:lnTo>
                    <a:pt x="68" y="46"/>
                  </a:lnTo>
                  <a:lnTo>
                    <a:pt x="68" y="56"/>
                  </a:lnTo>
                  <a:lnTo>
                    <a:pt x="76" y="60"/>
                  </a:lnTo>
                  <a:lnTo>
                    <a:pt x="100" y="84"/>
                  </a:lnTo>
                  <a:lnTo>
                    <a:pt x="120" y="106"/>
                  </a:lnTo>
                  <a:lnTo>
                    <a:pt x="124" y="120"/>
                  </a:lnTo>
                  <a:lnTo>
                    <a:pt x="122" y="134"/>
                  </a:lnTo>
                  <a:lnTo>
                    <a:pt x="112" y="134"/>
                  </a:lnTo>
                  <a:lnTo>
                    <a:pt x="110" y="128"/>
                  </a:lnTo>
                  <a:lnTo>
                    <a:pt x="104" y="128"/>
                  </a:lnTo>
                  <a:lnTo>
                    <a:pt x="102" y="136"/>
                  </a:lnTo>
                  <a:lnTo>
                    <a:pt x="90" y="136"/>
                  </a:lnTo>
                  <a:lnTo>
                    <a:pt x="90" y="130"/>
                  </a:lnTo>
                  <a:lnTo>
                    <a:pt x="94" y="118"/>
                  </a:lnTo>
                  <a:lnTo>
                    <a:pt x="94" y="108"/>
                  </a:lnTo>
                  <a:lnTo>
                    <a:pt x="84" y="98"/>
                  </a:lnTo>
                  <a:lnTo>
                    <a:pt x="80" y="82"/>
                  </a:lnTo>
                  <a:lnTo>
                    <a:pt x="64" y="64"/>
                  </a:lnTo>
                  <a:lnTo>
                    <a:pt x="52" y="72"/>
                  </a:lnTo>
                  <a:lnTo>
                    <a:pt x="40" y="68"/>
                  </a:lnTo>
                  <a:lnTo>
                    <a:pt x="20" y="80"/>
                  </a:lnTo>
                  <a:lnTo>
                    <a:pt x="20" y="66"/>
                  </a:lnTo>
                  <a:lnTo>
                    <a:pt x="24" y="62"/>
                  </a:lnTo>
                  <a:lnTo>
                    <a:pt x="20" y="48"/>
                  </a:lnTo>
                  <a:lnTo>
                    <a:pt x="12" y="46"/>
                  </a:lnTo>
                  <a:lnTo>
                    <a:pt x="12" y="38"/>
                  </a:lnTo>
                  <a:lnTo>
                    <a:pt x="0" y="32"/>
                  </a:lnTo>
                  <a:lnTo>
                    <a:pt x="14" y="24"/>
                  </a:lnTo>
                  <a:lnTo>
                    <a:pt x="12" y="14"/>
                  </a:lnTo>
                  <a:close/>
                </a:path>
              </a:pathLst>
            </a:custGeom>
            <a:grpFill/>
            <a:ln w="3175">
              <a:solidFill>
                <a:schemeClr val="accent3"/>
              </a:solidFill>
              <a:prstDash val="solid"/>
              <a:round/>
              <a:headEnd/>
              <a:tailEnd/>
            </a:ln>
          </p:spPr>
          <p:txBody>
            <a:bodyPr/>
            <a:lstStyle/>
            <a:p>
              <a:pPr>
                <a:defRPr/>
              </a:pPr>
              <a:endParaRPr lang="en-GB"/>
            </a:p>
          </p:txBody>
        </p:sp>
        <p:sp>
          <p:nvSpPr>
            <p:cNvPr id="289" name="Freeform 289"/>
            <p:cNvSpPr>
              <a:spLocks/>
            </p:cNvSpPr>
            <p:nvPr/>
          </p:nvSpPr>
          <p:spPr bwMode="gray">
            <a:xfrm>
              <a:off x="4097" y="1659"/>
              <a:ext cx="508" cy="208"/>
            </a:xfrm>
            <a:custGeom>
              <a:avLst/>
              <a:gdLst/>
              <a:ahLst/>
              <a:cxnLst>
                <a:cxn ang="0">
                  <a:pos x="8" y="54"/>
                </a:cxn>
                <a:cxn ang="0">
                  <a:pos x="30" y="44"/>
                </a:cxn>
                <a:cxn ang="0">
                  <a:pos x="80" y="28"/>
                </a:cxn>
                <a:cxn ang="0">
                  <a:pos x="112" y="44"/>
                </a:cxn>
                <a:cxn ang="0">
                  <a:pos x="152" y="50"/>
                </a:cxn>
                <a:cxn ang="0">
                  <a:pos x="166" y="32"/>
                </a:cxn>
                <a:cxn ang="0">
                  <a:pos x="168" y="4"/>
                </a:cxn>
                <a:cxn ang="0">
                  <a:pos x="186" y="2"/>
                </a:cxn>
                <a:cxn ang="0">
                  <a:pos x="224" y="14"/>
                </a:cxn>
                <a:cxn ang="0">
                  <a:pos x="236" y="36"/>
                </a:cxn>
                <a:cxn ang="0">
                  <a:pos x="276" y="32"/>
                </a:cxn>
                <a:cxn ang="0">
                  <a:pos x="306" y="42"/>
                </a:cxn>
                <a:cxn ang="0">
                  <a:pos x="322" y="52"/>
                </a:cxn>
                <a:cxn ang="0">
                  <a:pos x="350" y="60"/>
                </a:cxn>
                <a:cxn ang="0">
                  <a:pos x="398" y="52"/>
                </a:cxn>
                <a:cxn ang="0">
                  <a:pos x="416" y="38"/>
                </a:cxn>
                <a:cxn ang="0">
                  <a:pos x="434" y="42"/>
                </a:cxn>
                <a:cxn ang="0">
                  <a:pos x="458" y="44"/>
                </a:cxn>
                <a:cxn ang="0">
                  <a:pos x="448" y="60"/>
                </a:cxn>
                <a:cxn ang="0">
                  <a:pos x="468" y="86"/>
                </a:cxn>
                <a:cxn ang="0">
                  <a:pos x="486" y="82"/>
                </a:cxn>
                <a:cxn ang="0">
                  <a:pos x="508" y="112"/>
                </a:cxn>
                <a:cxn ang="0">
                  <a:pos x="480" y="110"/>
                </a:cxn>
                <a:cxn ang="0">
                  <a:pos x="442" y="132"/>
                </a:cxn>
                <a:cxn ang="0">
                  <a:pos x="412" y="146"/>
                </a:cxn>
                <a:cxn ang="0">
                  <a:pos x="380" y="144"/>
                </a:cxn>
                <a:cxn ang="0">
                  <a:pos x="380" y="168"/>
                </a:cxn>
                <a:cxn ang="0">
                  <a:pos x="362" y="184"/>
                </a:cxn>
                <a:cxn ang="0">
                  <a:pos x="300" y="194"/>
                </a:cxn>
                <a:cxn ang="0">
                  <a:pos x="242" y="204"/>
                </a:cxn>
                <a:cxn ang="0">
                  <a:pos x="190" y="190"/>
                </a:cxn>
                <a:cxn ang="0">
                  <a:pos x="130" y="178"/>
                </a:cxn>
                <a:cxn ang="0">
                  <a:pos x="102" y="154"/>
                </a:cxn>
                <a:cxn ang="0">
                  <a:pos x="58" y="142"/>
                </a:cxn>
                <a:cxn ang="0">
                  <a:pos x="46" y="126"/>
                </a:cxn>
                <a:cxn ang="0">
                  <a:pos x="52" y="110"/>
                </a:cxn>
                <a:cxn ang="0">
                  <a:pos x="30" y="84"/>
                </a:cxn>
                <a:cxn ang="0">
                  <a:pos x="4" y="72"/>
                </a:cxn>
              </a:cxnLst>
              <a:rect l="0" t="0" r="r" b="b"/>
              <a:pathLst>
                <a:path w="508" h="208">
                  <a:moveTo>
                    <a:pt x="0" y="62"/>
                  </a:moveTo>
                  <a:lnTo>
                    <a:pt x="8" y="54"/>
                  </a:lnTo>
                  <a:lnTo>
                    <a:pt x="22" y="52"/>
                  </a:lnTo>
                  <a:lnTo>
                    <a:pt x="30" y="44"/>
                  </a:lnTo>
                  <a:lnTo>
                    <a:pt x="64" y="26"/>
                  </a:lnTo>
                  <a:lnTo>
                    <a:pt x="80" y="28"/>
                  </a:lnTo>
                  <a:lnTo>
                    <a:pt x="102" y="32"/>
                  </a:lnTo>
                  <a:lnTo>
                    <a:pt x="112" y="44"/>
                  </a:lnTo>
                  <a:lnTo>
                    <a:pt x="144" y="44"/>
                  </a:lnTo>
                  <a:lnTo>
                    <a:pt x="152" y="50"/>
                  </a:lnTo>
                  <a:lnTo>
                    <a:pt x="164" y="40"/>
                  </a:lnTo>
                  <a:lnTo>
                    <a:pt x="166" y="32"/>
                  </a:lnTo>
                  <a:lnTo>
                    <a:pt x="154" y="18"/>
                  </a:lnTo>
                  <a:lnTo>
                    <a:pt x="168" y="4"/>
                  </a:lnTo>
                  <a:lnTo>
                    <a:pt x="172" y="0"/>
                  </a:lnTo>
                  <a:lnTo>
                    <a:pt x="186" y="2"/>
                  </a:lnTo>
                  <a:lnTo>
                    <a:pt x="200" y="6"/>
                  </a:lnTo>
                  <a:lnTo>
                    <a:pt x="224" y="14"/>
                  </a:lnTo>
                  <a:lnTo>
                    <a:pt x="226" y="24"/>
                  </a:lnTo>
                  <a:lnTo>
                    <a:pt x="236" y="36"/>
                  </a:lnTo>
                  <a:lnTo>
                    <a:pt x="262" y="40"/>
                  </a:lnTo>
                  <a:lnTo>
                    <a:pt x="276" y="32"/>
                  </a:lnTo>
                  <a:lnTo>
                    <a:pt x="300" y="36"/>
                  </a:lnTo>
                  <a:lnTo>
                    <a:pt x="306" y="42"/>
                  </a:lnTo>
                  <a:lnTo>
                    <a:pt x="316" y="44"/>
                  </a:lnTo>
                  <a:lnTo>
                    <a:pt x="322" y="52"/>
                  </a:lnTo>
                  <a:lnTo>
                    <a:pt x="328" y="58"/>
                  </a:lnTo>
                  <a:lnTo>
                    <a:pt x="350" y="60"/>
                  </a:lnTo>
                  <a:lnTo>
                    <a:pt x="368" y="58"/>
                  </a:lnTo>
                  <a:lnTo>
                    <a:pt x="398" y="52"/>
                  </a:lnTo>
                  <a:lnTo>
                    <a:pt x="408" y="44"/>
                  </a:lnTo>
                  <a:lnTo>
                    <a:pt x="416" y="38"/>
                  </a:lnTo>
                  <a:lnTo>
                    <a:pt x="426" y="36"/>
                  </a:lnTo>
                  <a:lnTo>
                    <a:pt x="434" y="42"/>
                  </a:lnTo>
                  <a:lnTo>
                    <a:pt x="442" y="42"/>
                  </a:lnTo>
                  <a:lnTo>
                    <a:pt x="458" y="44"/>
                  </a:lnTo>
                  <a:lnTo>
                    <a:pt x="452" y="52"/>
                  </a:lnTo>
                  <a:lnTo>
                    <a:pt x="448" y="60"/>
                  </a:lnTo>
                  <a:lnTo>
                    <a:pt x="440" y="84"/>
                  </a:lnTo>
                  <a:lnTo>
                    <a:pt x="468" y="86"/>
                  </a:lnTo>
                  <a:lnTo>
                    <a:pt x="476" y="80"/>
                  </a:lnTo>
                  <a:lnTo>
                    <a:pt x="486" y="82"/>
                  </a:lnTo>
                  <a:lnTo>
                    <a:pt x="506" y="102"/>
                  </a:lnTo>
                  <a:lnTo>
                    <a:pt x="508" y="112"/>
                  </a:lnTo>
                  <a:lnTo>
                    <a:pt x="494" y="110"/>
                  </a:lnTo>
                  <a:lnTo>
                    <a:pt x="480" y="110"/>
                  </a:lnTo>
                  <a:lnTo>
                    <a:pt x="460" y="118"/>
                  </a:lnTo>
                  <a:lnTo>
                    <a:pt x="442" y="132"/>
                  </a:lnTo>
                  <a:lnTo>
                    <a:pt x="426" y="132"/>
                  </a:lnTo>
                  <a:lnTo>
                    <a:pt x="412" y="146"/>
                  </a:lnTo>
                  <a:lnTo>
                    <a:pt x="394" y="144"/>
                  </a:lnTo>
                  <a:lnTo>
                    <a:pt x="380" y="144"/>
                  </a:lnTo>
                  <a:lnTo>
                    <a:pt x="374" y="156"/>
                  </a:lnTo>
                  <a:lnTo>
                    <a:pt x="380" y="168"/>
                  </a:lnTo>
                  <a:lnTo>
                    <a:pt x="362" y="178"/>
                  </a:lnTo>
                  <a:lnTo>
                    <a:pt x="362" y="184"/>
                  </a:lnTo>
                  <a:lnTo>
                    <a:pt x="344" y="194"/>
                  </a:lnTo>
                  <a:lnTo>
                    <a:pt x="300" y="194"/>
                  </a:lnTo>
                  <a:lnTo>
                    <a:pt x="278" y="208"/>
                  </a:lnTo>
                  <a:lnTo>
                    <a:pt x="242" y="204"/>
                  </a:lnTo>
                  <a:lnTo>
                    <a:pt x="218" y="192"/>
                  </a:lnTo>
                  <a:lnTo>
                    <a:pt x="190" y="190"/>
                  </a:lnTo>
                  <a:lnTo>
                    <a:pt x="136" y="188"/>
                  </a:lnTo>
                  <a:lnTo>
                    <a:pt x="130" y="178"/>
                  </a:lnTo>
                  <a:lnTo>
                    <a:pt x="124" y="166"/>
                  </a:lnTo>
                  <a:lnTo>
                    <a:pt x="102" y="154"/>
                  </a:lnTo>
                  <a:lnTo>
                    <a:pt x="92" y="144"/>
                  </a:lnTo>
                  <a:lnTo>
                    <a:pt x="58" y="142"/>
                  </a:lnTo>
                  <a:lnTo>
                    <a:pt x="50" y="138"/>
                  </a:lnTo>
                  <a:lnTo>
                    <a:pt x="46" y="126"/>
                  </a:lnTo>
                  <a:lnTo>
                    <a:pt x="52" y="118"/>
                  </a:lnTo>
                  <a:lnTo>
                    <a:pt x="52" y="110"/>
                  </a:lnTo>
                  <a:lnTo>
                    <a:pt x="44" y="98"/>
                  </a:lnTo>
                  <a:lnTo>
                    <a:pt x="30" y="84"/>
                  </a:lnTo>
                  <a:lnTo>
                    <a:pt x="14" y="82"/>
                  </a:lnTo>
                  <a:lnTo>
                    <a:pt x="4" y="72"/>
                  </a:lnTo>
                  <a:lnTo>
                    <a:pt x="0" y="62"/>
                  </a:lnTo>
                  <a:close/>
                </a:path>
              </a:pathLst>
            </a:custGeom>
            <a:grpFill/>
            <a:ln w="3175">
              <a:solidFill>
                <a:schemeClr val="accent3"/>
              </a:solidFill>
              <a:prstDash val="solid"/>
              <a:round/>
              <a:headEnd/>
              <a:tailEnd/>
            </a:ln>
          </p:spPr>
          <p:txBody>
            <a:bodyPr/>
            <a:lstStyle/>
            <a:p>
              <a:pPr>
                <a:defRPr/>
              </a:pPr>
              <a:endParaRPr lang="en-GB"/>
            </a:p>
          </p:txBody>
        </p:sp>
      </p:grpSp>
      <p:grpSp>
        <p:nvGrpSpPr>
          <p:cNvPr id="146" name="Group 316"/>
          <p:cNvGrpSpPr>
            <a:grpSpLocks/>
          </p:cNvGrpSpPr>
          <p:nvPr userDrawn="1"/>
        </p:nvGrpSpPr>
        <p:grpSpPr bwMode="auto">
          <a:xfrm>
            <a:off x="3835400" y="3187700"/>
            <a:ext cx="5432425" cy="2479675"/>
            <a:chOff x="3835400" y="3187700"/>
            <a:chExt cx="5431632" cy="2479227"/>
          </a:xfrm>
        </p:grpSpPr>
        <p:sp>
          <p:nvSpPr>
            <p:cNvPr id="291" name="Rectangle 181"/>
            <p:cNvSpPr>
              <a:spLocks noChangeArrowheads="1"/>
            </p:cNvSpPr>
            <p:nvPr/>
          </p:nvSpPr>
          <p:spPr bwMode="gray">
            <a:xfrm>
              <a:off x="6927850" y="4143375"/>
              <a:ext cx="36513" cy="36513"/>
            </a:xfrm>
            <a:prstGeom prst="rect">
              <a:avLst/>
            </a:prstGeom>
            <a:solidFill>
              <a:schemeClr val="tx1"/>
            </a:solidFill>
            <a:ln w="9525">
              <a:noFill/>
              <a:miter lim="800000"/>
              <a:headEnd/>
              <a:tailEnd/>
            </a:ln>
          </p:spPr>
          <p:txBody>
            <a:bodyPr/>
            <a:lstStyle/>
            <a:p>
              <a:endParaRPr lang="en-GB" baseline="-25000"/>
            </a:p>
          </p:txBody>
        </p:sp>
        <p:sp>
          <p:nvSpPr>
            <p:cNvPr id="292" name="Rectangle 182"/>
            <p:cNvSpPr>
              <a:spLocks noChangeArrowheads="1"/>
            </p:cNvSpPr>
            <p:nvPr/>
          </p:nvSpPr>
          <p:spPr bwMode="gray">
            <a:xfrm>
              <a:off x="6808788" y="4113213"/>
              <a:ext cx="34925" cy="36512"/>
            </a:xfrm>
            <a:prstGeom prst="rect">
              <a:avLst/>
            </a:prstGeom>
            <a:solidFill>
              <a:schemeClr val="tx1"/>
            </a:solidFill>
            <a:ln w="9525">
              <a:noFill/>
              <a:miter lim="800000"/>
              <a:headEnd/>
              <a:tailEnd/>
            </a:ln>
          </p:spPr>
          <p:txBody>
            <a:bodyPr/>
            <a:lstStyle/>
            <a:p>
              <a:endParaRPr lang="en-GB" baseline="-25000"/>
            </a:p>
          </p:txBody>
        </p:sp>
        <p:sp>
          <p:nvSpPr>
            <p:cNvPr id="293" name="Rectangle 183"/>
            <p:cNvSpPr>
              <a:spLocks noChangeArrowheads="1"/>
            </p:cNvSpPr>
            <p:nvPr/>
          </p:nvSpPr>
          <p:spPr bwMode="gray">
            <a:xfrm>
              <a:off x="5751513" y="3321050"/>
              <a:ext cx="36512" cy="36513"/>
            </a:xfrm>
            <a:prstGeom prst="rect">
              <a:avLst/>
            </a:prstGeom>
            <a:solidFill>
              <a:schemeClr val="tx1"/>
            </a:solidFill>
            <a:ln w="9525">
              <a:noFill/>
              <a:miter lim="800000"/>
              <a:headEnd/>
              <a:tailEnd/>
            </a:ln>
          </p:spPr>
          <p:txBody>
            <a:bodyPr/>
            <a:lstStyle/>
            <a:p>
              <a:endParaRPr lang="en-GB" baseline="-25000"/>
            </a:p>
          </p:txBody>
        </p:sp>
        <p:sp>
          <p:nvSpPr>
            <p:cNvPr id="294" name="Rectangle 184"/>
            <p:cNvSpPr>
              <a:spLocks noChangeArrowheads="1"/>
            </p:cNvSpPr>
            <p:nvPr/>
          </p:nvSpPr>
          <p:spPr bwMode="gray">
            <a:xfrm>
              <a:off x="5648325" y="3332163"/>
              <a:ext cx="34925" cy="36512"/>
            </a:xfrm>
            <a:prstGeom prst="rect">
              <a:avLst/>
            </a:prstGeom>
            <a:solidFill>
              <a:schemeClr val="tx1"/>
            </a:solidFill>
            <a:ln w="9525">
              <a:noFill/>
              <a:miter lim="800000"/>
              <a:headEnd/>
              <a:tailEnd/>
            </a:ln>
          </p:spPr>
          <p:txBody>
            <a:bodyPr/>
            <a:lstStyle/>
            <a:p>
              <a:endParaRPr lang="en-GB" baseline="-25000"/>
            </a:p>
          </p:txBody>
        </p:sp>
        <p:sp>
          <p:nvSpPr>
            <p:cNvPr id="295" name="Rectangle 185"/>
            <p:cNvSpPr>
              <a:spLocks noChangeArrowheads="1"/>
            </p:cNvSpPr>
            <p:nvPr/>
          </p:nvSpPr>
          <p:spPr bwMode="gray">
            <a:xfrm>
              <a:off x="5730875" y="3373438"/>
              <a:ext cx="34925" cy="34925"/>
            </a:xfrm>
            <a:prstGeom prst="rect">
              <a:avLst/>
            </a:prstGeom>
            <a:solidFill>
              <a:schemeClr val="tx1"/>
            </a:solidFill>
            <a:ln w="9525">
              <a:noFill/>
              <a:miter lim="800000"/>
              <a:headEnd/>
              <a:tailEnd/>
            </a:ln>
          </p:spPr>
          <p:txBody>
            <a:bodyPr/>
            <a:lstStyle/>
            <a:p>
              <a:endParaRPr lang="en-GB" baseline="-25000"/>
            </a:p>
          </p:txBody>
        </p:sp>
        <p:sp>
          <p:nvSpPr>
            <p:cNvPr id="296" name="Rectangle 186"/>
            <p:cNvSpPr>
              <a:spLocks noChangeArrowheads="1"/>
            </p:cNvSpPr>
            <p:nvPr/>
          </p:nvSpPr>
          <p:spPr bwMode="gray">
            <a:xfrm>
              <a:off x="5710238" y="3424232"/>
              <a:ext cx="36512" cy="34925"/>
            </a:xfrm>
            <a:prstGeom prst="rect">
              <a:avLst/>
            </a:prstGeom>
            <a:solidFill>
              <a:schemeClr val="tx1"/>
            </a:solidFill>
            <a:ln w="9525">
              <a:noFill/>
              <a:miter lim="800000"/>
              <a:headEnd/>
              <a:tailEnd/>
            </a:ln>
          </p:spPr>
          <p:txBody>
            <a:bodyPr/>
            <a:lstStyle/>
            <a:p>
              <a:endParaRPr lang="en-GB" baseline="-25000"/>
            </a:p>
          </p:txBody>
        </p:sp>
        <p:sp>
          <p:nvSpPr>
            <p:cNvPr id="297" name="Rectangle 187"/>
            <p:cNvSpPr>
              <a:spLocks noChangeArrowheads="1"/>
            </p:cNvSpPr>
            <p:nvPr/>
          </p:nvSpPr>
          <p:spPr bwMode="gray">
            <a:xfrm>
              <a:off x="5970588" y="3382963"/>
              <a:ext cx="34925" cy="36512"/>
            </a:xfrm>
            <a:prstGeom prst="rect">
              <a:avLst/>
            </a:prstGeom>
            <a:solidFill>
              <a:schemeClr val="tx1"/>
            </a:solidFill>
            <a:ln w="9525">
              <a:noFill/>
              <a:miter lim="800000"/>
              <a:headEnd/>
              <a:tailEnd/>
            </a:ln>
          </p:spPr>
          <p:txBody>
            <a:bodyPr/>
            <a:lstStyle/>
            <a:p>
              <a:endParaRPr lang="en-GB" baseline="-25000"/>
            </a:p>
          </p:txBody>
        </p:sp>
        <p:sp>
          <p:nvSpPr>
            <p:cNvPr id="298" name="Rectangle 188"/>
            <p:cNvSpPr>
              <a:spLocks noChangeArrowheads="1"/>
            </p:cNvSpPr>
            <p:nvPr/>
          </p:nvSpPr>
          <p:spPr bwMode="gray">
            <a:xfrm>
              <a:off x="6103938" y="3311525"/>
              <a:ext cx="36512" cy="34925"/>
            </a:xfrm>
            <a:prstGeom prst="rect">
              <a:avLst/>
            </a:prstGeom>
            <a:solidFill>
              <a:schemeClr val="tx1"/>
            </a:solidFill>
            <a:ln w="9525">
              <a:noFill/>
              <a:miter lim="800000"/>
              <a:headEnd/>
              <a:tailEnd/>
            </a:ln>
          </p:spPr>
          <p:txBody>
            <a:bodyPr/>
            <a:lstStyle/>
            <a:p>
              <a:endParaRPr lang="en-GB" baseline="-25000"/>
            </a:p>
          </p:txBody>
        </p:sp>
        <p:sp>
          <p:nvSpPr>
            <p:cNvPr id="299" name="Rectangle 189"/>
            <p:cNvSpPr>
              <a:spLocks noChangeArrowheads="1"/>
            </p:cNvSpPr>
            <p:nvPr/>
          </p:nvSpPr>
          <p:spPr bwMode="gray">
            <a:xfrm>
              <a:off x="5783263" y="3405188"/>
              <a:ext cx="36512" cy="34925"/>
            </a:xfrm>
            <a:prstGeom prst="rect">
              <a:avLst/>
            </a:prstGeom>
            <a:solidFill>
              <a:schemeClr val="tx1"/>
            </a:solidFill>
            <a:ln w="9525">
              <a:noFill/>
              <a:miter lim="800000"/>
              <a:headEnd/>
              <a:tailEnd/>
            </a:ln>
          </p:spPr>
          <p:txBody>
            <a:bodyPr/>
            <a:lstStyle/>
            <a:p>
              <a:endParaRPr lang="en-GB" baseline="-25000"/>
            </a:p>
          </p:txBody>
        </p:sp>
        <p:sp>
          <p:nvSpPr>
            <p:cNvPr id="300" name="Rectangle 190"/>
            <p:cNvSpPr>
              <a:spLocks noChangeArrowheads="1"/>
            </p:cNvSpPr>
            <p:nvPr/>
          </p:nvSpPr>
          <p:spPr bwMode="gray">
            <a:xfrm>
              <a:off x="5824538" y="3352800"/>
              <a:ext cx="34925" cy="36513"/>
            </a:xfrm>
            <a:prstGeom prst="rect">
              <a:avLst/>
            </a:prstGeom>
            <a:solidFill>
              <a:schemeClr val="tx1"/>
            </a:solidFill>
            <a:ln w="9525">
              <a:noFill/>
              <a:miter lim="800000"/>
              <a:headEnd/>
              <a:tailEnd/>
            </a:ln>
          </p:spPr>
          <p:txBody>
            <a:bodyPr/>
            <a:lstStyle/>
            <a:p>
              <a:endParaRPr lang="en-GB" baseline="-25000"/>
            </a:p>
          </p:txBody>
        </p:sp>
        <p:sp>
          <p:nvSpPr>
            <p:cNvPr id="301" name="Rectangle 191"/>
            <p:cNvSpPr>
              <a:spLocks noChangeArrowheads="1"/>
            </p:cNvSpPr>
            <p:nvPr/>
          </p:nvSpPr>
          <p:spPr bwMode="gray">
            <a:xfrm>
              <a:off x="5865813" y="3405188"/>
              <a:ext cx="36512" cy="34925"/>
            </a:xfrm>
            <a:prstGeom prst="rect">
              <a:avLst/>
            </a:prstGeom>
            <a:solidFill>
              <a:schemeClr val="tx1"/>
            </a:solidFill>
            <a:ln w="9525">
              <a:noFill/>
              <a:miter lim="800000"/>
              <a:headEnd/>
              <a:tailEnd/>
            </a:ln>
          </p:spPr>
          <p:txBody>
            <a:bodyPr/>
            <a:lstStyle/>
            <a:p>
              <a:endParaRPr lang="en-GB" baseline="-25000"/>
            </a:p>
          </p:txBody>
        </p:sp>
        <p:sp>
          <p:nvSpPr>
            <p:cNvPr id="302" name="Rectangle 192"/>
            <p:cNvSpPr>
              <a:spLocks noChangeArrowheads="1"/>
            </p:cNvSpPr>
            <p:nvPr/>
          </p:nvSpPr>
          <p:spPr bwMode="gray">
            <a:xfrm>
              <a:off x="5916613" y="3446463"/>
              <a:ext cx="36512" cy="36512"/>
            </a:xfrm>
            <a:prstGeom prst="rect">
              <a:avLst/>
            </a:prstGeom>
            <a:solidFill>
              <a:schemeClr val="tx1"/>
            </a:solidFill>
            <a:ln w="9525">
              <a:noFill/>
              <a:miter lim="800000"/>
              <a:headEnd/>
              <a:tailEnd/>
            </a:ln>
          </p:spPr>
          <p:txBody>
            <a:bodyPr/>
            <a:lstStyle/>
            <a:p>
              <a:endParaRPr lang="en-GB" baseline="-25000"/>
            </a:p>
          </p:txBody>
        </p:sp>
        <p:sp>
          <p:nvSpPr>
            <p:cNvPr id="303" name="Rectangle 193"/>
            <p:cNvSpPr>
              <a:spLocks noChangeArrowheads="1"/>
            </p:cNvSpPr>
            <p:nvPr/>
          </p:nvSpPr>
          <p:spPr bwMode="gray">
            <a:xfrm>
              <a:off x="6311900" y="3382963"/>
              <a:ext cx="36513" cy="36512"/>
            </a:xfrm>
            <a:prstGeom prst="rect">
              <a:avLst/>
            </a:prstGeom>
            <a:solidFill>
              <a:schemeClr val="tx1"/>
            </a:solidFill>
            <a:ln w="9525">
              <a:noFill/>
              <a:miter lim="800000"/>
              <a:headEnd/>
              <a:tailEnd/>
            </a:ln>
          </p:spPr>
          <p:txBody>
            <a:bodyPr/>
            <a:lstStyle/>
            <a:p>
              <a:endParaRPr lang="en-GB" baseline="-25000"/>
            </a:p>
          </p:txBody>
        </p:sp>
        <p:sp>
          <p:nvSpPr>
            <p:cNvPr id="304" name="Rectangle 194"/>
            <p:cNvSpPr>
              <a:spLocks noChangeArrowheads="1"/>
            </p:cNvSpPr>
            <p:nvPr/>
          </p:nvSpPr>
          <p:spPr bwMode="gray">
            <a:xfrm>
              <a:off x="6550025" y="3187700"/>
              <a:ext cx="36513" cy="36513"/>
            </a:xfrm>
            <a:prstGeom prst="rect">
              <a:avLst/>
            </a:prstGeom>
            <a:solidFill>
              <a:schemeClr val="tx1"/>
            </a:solidFill>
            <a:ln w="9525">
              <a:noFill/>
              <a:miter lim="800000"/>
              <a:headEnd/>
              <a:tailEnd/>
            </a:ln>
          </p:spPr>
          <p:txBody>
            <a:bodyPr/>
            <a:lstStyle/>
            <a:p>
              <a:endParaRPr lang="en-GB" baseline="-25000"/>
            </a:p>
          </p:txBody>
        </p:sp>
        <p:sp>
          <p:nvSpPr>
            <p:cNvPr id="305" name="Rectangle 195"/>
            <p:cNvSpPr>
              <a:spLocks noChangeArrowheads="1"/>
            </p:cNvSpPr>
            <p:nvPr/>
          </p:nvSpPr>
          <p:spPr bwMode="gray">
            <a:xfrm>
              <a:off x="6259513" y="3559175"/>
              <a:ext cx="34925" cy="36513"/>
            </a:xfrm>
            <a:prstGeom prst="rect">
              <a:avLst/>
            </a:prstGeom>
            <a:solidFill>
              <a:schemeClr val="tx1"/>
            </a:solidFill>
            <a:ln w="9525">
              <a:noFill/>
              <a:miter lim="800000"/>
              <a:headEnd/>
              <a:tailEnd/>
            </a:ln>
          </p:spPr>
          <p:txBody>
            <a:bodyPr/>
            <a:lstStyle/>
            <a:p>
              <a:endParaRPr lang="en-GB" baseline="-25000"/>
            </a:p>
          </p:txBody>
        </p:sp>
        <p:sp>
          <p:nvSpPr>
            <p:cNvPr id="306" name="Rectangle 196"/>
            <p:cNvSpPr>
              <a:spLocks noChangeArrowheads="1"/>
            </p:cNvSpPr>
            <p:nvPr/>
          </p:nvSpPr>
          <p:spPr bwMode="gray">
            <a:xfrm>
              <a:off x="5678488" y="3643313"/>
              <a:ext cx="36512" cy="34925"/>
            </a:xfrm>
            <a:prstGeom prst="rect">
              <a:avLst/>
            </a:prstGeom>
            <a:solidFill>
              <a:schemeClr val="tx1"/>
            </a:solidFill>
            <a:ln w="9525">
              <a:noFill/>
              <a:miter lim="800000"/>
              <a:headEnd/>
              <a:tailEnd/>
            </a:ln>
          </p:spPr>
          <p:txBody>
            <a:bodyPr/>
            <a:lstStyle/>
            <a:p>
              <a:endParaRPr lang="en-GB" baseline="-25000"/>
            </a:p>
          </p:txBody>
        </p:sp>
        <p:sp>
          <p:nvSpPr>
            <p:cNvPr id="307" name="Rectangle 197"/>
            <p:cNvSpPr>
              <a:spLocks noChangeArrowheads="1"/>
            </p:cNvSpPr>
            <p:nvPr/>
          </p:nvSpPr>
          <p:spPr bwMode="gray">
            <a:xfrm>
              <a:off x="5938838" y="3621088"/>
              <a:ext cx="34925" cy="36512"/>
            </a:xfrm>
            <a:prstGeom prst="rect">
              <a:avLst/>
            </a:prstGeom>
            <a:solidFill>
              <a:schemeClr val="tx1"/>
            </a:solidFill>
            <a:ln w="9525">
              <a:noFill/>
              <a:miter lim="800000"/>
              <a:headEnd/>
              <a:tailEnd/>
            </a:ln>
          </p:spPr>
          <p:txBody>
            <a:bodyPr/>
            <a:lstStyle/>
            <a:p>
              <a:endParaRPr lang="en-GB" baseline="-25000"/>
            </a:p>
          </p:txBody>
        </p:sp>
        <p:sp>
          <p:nvSpPr>
            <p:cNvPr id="308" name="Rectangle 198"/>
            <p:cNvSpPr>
              <a:spLocks noChangeArrowheads="1"/>
            </p:cNvSpPr>
            <p:nvPr/>
          </p:nvSpPr>
          <p:spPr bwMode="gray">
            <a:xfrm>
              <a:off x="5865813" y="3530600"/>
              <a:ext cx="36512" cy="34925"/>
            </a:xfrm>
            <a:prstGeom prst="rect">
              <a:avLst/>
            </a:prstGeom>
            <a:solidFill>
              <a:schemeClr val="tx1"/>
            </a:solidFill>
            <a:ln w="9525">
              <a:noFill/>
              <a:miter lim="800000"/>
              <a:headEnd/>
              <a:tailEnd/>
            </a:ln>
          </p:spPr>
          <p:txBody>
            <a:bodyPr/>
            <a:lstStyle/>
            <a:p>
              <a:endParaRPr lang="en-GB" baseline="-25000"/>
            </a:p>
          </p:txBody>
        </p:sp>
        <p:sp>
          <p:nvSpPr>
            <p:cNvPr id="309" name="Rectangle 199"/>
            <p:cNvSpPr>
              <a:spLocks noChangeArrowheads="1"/>
            </p:cNvSpPr>
            <p:nvPr/>
          </p:nvSpPr>
          <p:spPr bwMode="gray">
            <a:xfrm>
              <a:off x="5556250" y="3675063"/>
              <a:ext cx="34925" cy="34925"/>
            </a:xfrm>
            <a:prstGeom prst="rect">
              <a:avLst/>
            </a:prstGeom>
            <a:solidFill>
              <a:schemeClr val="tx1"/>
            </a:solidFill>
            <a:ln w="9525">
              <a:noFill/>
              <a:miter lim="800000"/>
              <a:headEnd/>
              <a:tailEnd/>
            </a:ln>
          </p:spPr>
          <p:txBody>
            <a:bodyPr/>
            <a:lstStyle/>
            <a:p>
              <a:endParaRPr lang="en-GB" baseline="-25000"/>
            </a:p>
          </p:txBody>
        </p:sp>
        <p:sp>
          <p:nvSpPr>
            <p:cNvPr id="310" name="Rectangle 200"/>
            <p:cNvSpPr>
              <a:spLocks noChangeArrowheads="1"/>
            </p:cNvSpPr>
            <p:nvPr/>
          </p:nvSpPr>
          <p:spPr bwMode="gray">
            <a:xfrm>
              <a:off x="8020050" y="4389438"/>
              <a:ext cx="36513" cy="34925"/>
            </a:xfrm>
            <a:prstGeom prst="rect">
              <a:avLst/>
            </a:prstGeom>
            <a:solidFill>
              <a:schemeClr val="tx1"/>
            </a:solidFill>
            <a:ln w="9525">
              <a:noFill/>
              <a:miter lim="800000"/>
              <a:headEnd/>
              <a:tailEnd/>
            </a:ln>
          </p:spPr>
          <p:txBody>
            <a:bodyPr/>
            <a:lstStyle/>
            <a:p>
              <a:endParaRPr lang="en-GB" baseline="-25000"/>
            </a:p>
          </p:txBody>
        </p:sp>
        <p:sp>
          <p:nvSpPr>
            <p:cNvPr id="311" name="Rectangle 201"/>
            <p:cNvSpPr>
              <a:spLocks noChangeArrowheads="1"/>
            </p:cNvSpPr>
            <p:nvPr/>
          </p:nvSpPr>
          <p:spPr bwMode="gray">
            <a:xfrm>
              <a:off x="8115234" y="4691469"/>
              <a:ext cx="36513" cy="36512"/>
            </a:xfrm>
            <a:prstGeom prst="rect">
              <a:avLst/>
            </a:prstGeom>
            <a:solidFill>
              <a:schemeClr val="tx1"/>
            </a:solidFill>
            <a:ln w="9525">
              <a:noFill/>
              <a:miter lim="800000"/>
              <a:headEnd/>
              <a:tailEnd/>
            </a:ln>
          </p:spPr>
          <p:txBody>
            <a:bodyPr/>
            <a:lstStyle/>
            <a:p>
              <a:endParaRPr lang="en-GB" baseline="-25000"/>
            </a:p>
          </p:txBody>
        </p:sp>
        <p:sp>
          <p:nvSpPr>
            <p:cNvPr id="312" name="Rectangle 202"/>
            <p:cNvSpPr>
              <a:spLocks noChangeArrowheads="1"/>
            </p:cNvSpPr>
            <p:nvPr/>
          </p:nvSpPr>
          <p:spPr bwMode="gray">
            <a:xfrm>
              <a:off x="8383588" y="3684588"/>
              <a:ext cx="36512" cy="36512"/>
            </a:xfrm>
            <a:prstGeom prst="rect">
              <a:avLst/>
            </a:prstGeom>
            <a:solidFill>
              <a:schemeClr val="tx1"/>
            </a:solidFill>
            <a:ln w="9525">
              <a:noFill/>
              <a:miter lim="800000"/>
              <a:headEnd/>
              <a:tailEnd/>
            </a:ln>
          </p:spPr>
          <p:txBody>
            <a:bodyPr/>
            <a:lstStyle/>
            <a:p>
              <a:endParaRPr lang="en-GB" baseline="-25000"/>
            </a:p>
          </p:txBody>
        </p:sp>
        <p:sp>
          <p:nvSpPr>
            <p:cNvPr id="313" name="Rectangle 203"/>
            <p:cNvSpPr>
              <a:spLocks noChangeArrowheads="1"/>
            </p:cNvSpPr>
            <p:nvPr/>
          </p:nvSpPr>
          <p:spPr bwMode="gray">
            <a:xfrm>
              <a:off x="8351838" y="4151313"/>
              <a:ext cx="36512" cy="34925"/>
            </a:xfrm>
            <a:prstGeom prst="rect">
              <a:avLst/>
            </a:prstGeom>
            <a:solidFill>
              <a:schemeClr val="tx1"/>
            </a:solidFill>
            <a:ln w="9525">
              <a:noFill/>
              <a:miter lim="800000"/>
              <a:headEnd/>
              <a:tailEnd/>
            </a:ln>
          </p:spPr>
          <p:txBody>
            <a:bodyPr/>
            <a:lstStyle/>
            <a:p>
              <a:endParaRPr lang="en-GB" baseline="-25000"/>
            </a:p>
          </p:txBody>
        </p:sp>
        <p:sp>
          <p:nvSpPr>
            <p:cNvPr id="314" name="Rectangle 204"/>
            <p:cNvSpPr>
              <a:spLocks noChangeArrowheads="1"/>
            </p:cNvSpPr>
            <p:nvPr/>
          </p:nvSpPr>
          <p:spPr bwMode="gray">
            <a:xfrm>
              <a:off x="8497888" y="3933825"/>
              <a:ext cx="36512" cy="36513"/>
            </a:xfrm>
            <a:prstGeom prst="rect">
              <a:avLst/>
            </a:prstGeom>
            <a:solidFill>
              <a:schemeClr val="tx1"/>
            </a:solidFill>
            <a:ln w="9525">
              <a:noFill/>
              <a:miter lim="800000"/>
              <a:headEnd/>
              <a:tailEnd/>
            </a:ln>
          </p:spPr>
          <p:txBody>
            <a:bodyPr/>
            <a:lstStyle/>
            <a:p>
              <a:endParaRPr lang="en-GB" baseline="-25000"/>
            </a:p>
          </p:txBody>
        </p:sp>
        <p:sp>
          <p:nvSpPr>
            <p:cNvPr id="315" name="Rectangle 206"/>
            <p:cNvSpPr>
              <a:spLocks noChangeArrowheads="1"/>
            </p:cNvSpPr>
            <p:nvPr/>
          </p:nvSpPr>
          <p:spPr bwMode="gray">
            <a:xfrm>
              <a:off x="8932863" y="3808413"/>
              <a:ext cx="36512" cy="36512"/>
            </a:xfrm>
            <a:prstGeom prst="rect">
              <a:avLst/>
            </a:prstGeom>
            <a:solidFill>
              <a:schemeClr val="tx1"/>
            </a:solidFill>
            <a:ln w="9525">
              <a:noFill/>
              <a:miter lim="800000"/>
              <a:headEnd/>
              <a:tailEnd/>
            </a:ln>
          </p:spPr>
          <p:txBody>
            <a:bodyPr/>
            <a:lstStyle/>
            <a:p>
              <a:endParaRPr lang="en-GB" baseline="-25000"/>
            </a:p>
          </p:txBody>
        </p:sp>
        <p:sp>
          <p:nvSpPr>
            <p:cNvPr id="316" name="Rectangle 207"/>
            <p:cNvSpPr>
              <a:spLocks noChangeArrowheads="1"/>
            </p:cNvSpPr>
            <p:nvPr/>
          </p:nvSpPr>
          <p:spPr bwMode="gray">
            <a:xfrm>
              <a:off x="3835400" y="3746500"/>
              <a:ext cx="36513" cy="36513"/>
            </a:xfrm>
            <a:prstGeom prst="rect">
              <a:avLst/>
            </a:prstGeom>
            <a:solidFill>
              <a:schemeClr val="tx1"/>
            </a:solidFill>
            <a:ln w="9525">
              <a:noFill/>
              <a:miter lim="800000"/>
              <a:headEnd/>
              <a:tailEnd/>
            </a:ln>
          </p:spPr>
          <p:txBody>
            <a:bodyPr/>
            <a:lstStyle/>
            <a:p>
              <a:endParaRPr lang="en-GB" baseline="-25000"/>
            </a:p>
          </p:txBody>
        </p:sp>
        <p:sp>
          <p:nvSpPr>
            <p:cNvPr id="317" name="Rectangle 208"/>
            <p:cNvSpPr>
              <a:spLocks noChangeArrowheads="1"/>
            </p:cNvSpPr>
            <p:nvPr/>
          </p:nvSpPr>
          <p:spPr bwMode="gray">
            <a:xfrm>
              <a:off x="4540250" y="5321300"/>
              <a:ext cx="36513" cy="36513"/>
            </a:xfrm>
            <a:prstGeom prst="rect">
              <a:avLst/>
            </a:prstGeom>
            <a:solidFill>
              <a:schemeClr val="tx1"/>
            </a:solidFill>
            <a:ln w="9525">
              <a:noFill/>
              <a:miter lim="800000"/>
              <a:headEnd/>
              <a:tailEnd/>
            </a:ln>
          </p:spPr>
          <p:txBody>
            <a:bodyPr/>
            <a:lstStyle/>
            <a:p>
              <a:endParaRPr lang="en-GB" baseline="-25000"/>
            </a:p>
          </p:txBody>
        </p:sp>
        <p:sp>
          <p:nvSpPr>
            <p:cNvPr id="318" name="Rectangle 209"/>
            <p:cNvSpPr>
              <a:spLocks noChangeArrowheads="1"/>
            </p:cNvSpPr>
            <p:nvPr/>
          </p:nvSpPr>
          <p:spPr bwMode="gray">
            <a:xfrm>
              <a:off x="3897313" y="3663950"/>
              <a:ext cx="36512" cy="36513"/>
            </a:xfrm>
            <a:prstGeom prst="rect">
              <a:avLst/>
            </a:prstGeom>
            <a:solidFill>
              <a:schemeClr val="tx1"/>
            </a:solidFill>
            <a:ln w="9525">
              <a:noFill/>
              <a:miter lim="800000"/>
              <a:headEnd/>
              <a:tailEnd/>
            </a:ln>
          </p:spPr>
          <p:txBody>
            <a:bodyPr/>
            <a:lstStyle/>
            <a:p>
              <a:endParaRPr lang="en-GB" baseline="-25000"/>
            </a:p>
          </p:txBody>
        </p:sp>
        <p:sp>
          <p:nvSpPr>
            <p:cNvPr id="319" name="Rectangle 210"/>
            <p:cNvSpPr>
              <a:spLocks noChangeArrowheads="1"/>
            </p:cNvSpPr>
            <p:nvPr/>
          </p:nvSpPr>
          <p:spPr bwMode="gray">
            <a:xfrm>
              <a:off x="6970713" y="4114800"/>
              <a:ext cx="34925" cy="34925"/>
            </a:xfrm>
            <a:prstGeom prst="rect">
              <a:avLst/>
            </a:prstGeom>
            <a:solidFill>
              <a:schemeClr val="tx1"/>
            </a:solidFill>
            <a:ln w="9525">
              <a:noFill/>
              <a:miter lim="800000"/>
              <a:headEnd/>
              <a:tailEnd/>
            </a:ln>
          </p:spPr>
          <p:txBody>
            <a:bodyPr/>
            <a:lstStyle/>
            <a:p>
              <a:endParaRPr lang="en-GB" baseline="-25000"/>
            </a:p>
          </p:txBody>
        </p:sp>
        <p:sp>
          <p:nvSpPr>
            <p:cNvPr id="320" name="Rectangle 195"/>
            <p:cNvSpPr>
              <a:spLocks noChangeArrowheads="1"/>
            </p:cNvSpPr>
            <p:nvPr/>
          </p:nvSpPr>
          <p:spPr bwMode="gray">
            <a:xfrm>
              <a:off x="6350000" y="3652838"/>
              <a:ext cx="36513" cy="36512"/>
            </a:xfrm>
            <a:prstGeom prst="rect">
              <a:avLst/>
            </a:prstGeom>
            <a:solidFill>
              <a:schemeClr val="tx1"/>
            </a:solidFill>
            <a:ln w="9525">
              <a:noFill/>
              <a:miter lim="800000"/>
              <a:headEnd/>
              <a:tailEnd/>
            </a:ln>
          </p:spPr>
          <p:txBody>
            <a:bodyPr/>
            <a:lstStyle/>
            <a:p>
              <a:endParaRPr lang="en-GB" baseline="-25000"/>
            </a:p>
          </p:txBody>
        </p:sp>
        <p:sp>
          <p:nvSpPr>
            <p:cNvPr id="321" name="Rectangle 201"/>
            <p:cNvSpPr>
              <a:spLocks noChangeArrowheads="1"/>
            </p:cNvSpPr>
            <p:nvPr/>
          </p:nvSpPr>
          <p:spPr bwMode="gray">
            <a:xfrm>
              <a:off x="8406304" y="5555263"/>
              <a:ext cx="36513" cy="36512"/>
            </a:xfrm>
            <a:prstGeom prst="rect">
              <a:avLst/>
            </a:prstGeom>
            <a:solidFill>
              <a:schemeClr val="tx1"/>
            </a:solidFill>
            <a:ln w="9525">
              <a:noFill/>
              <a:miter lim="800000"/>
              <a:headEnd/>
              <a:tailEnd/>
            </a:ln>
          </p:spPr>
          <p:txBody>
            <a:bodyPr/>
            <a:lstStyle/>
            <a:p>
              <a:endParaRPr lang="en-GB" baseline="-25000"/>
            </a:p>
          </p:txBody>
        </p:sp>
        <p:sp>
          <p:nvSpPr>
            <p:cNvPr id="322" name="Rectangle 201"/>
            <p:cNvSpPr>
              <a:spLocks noChangeArrowheads="1"/>
            </p:cNvSpPr>
            <p:nvPr/>
          </p:nvSpPr>
          <p:spPr bwMode="gray">
            <a:xfrm>
              <a:off x="9230519" y="5630415"/>
              <a:ext cx="36513" cy="36512"/>
            </a:xfrm>
            <a:prstGeom prst="rect">
              <a:avLst/>
            </a:prstGeom>
            <a:solidFill>
              <a:schemeClr val="tx1"/>
            </a:solidFill>
            <a:ln w="9525">
              <a:noFill/>
              <a:miter lim="800000"/>
              <a:headEnd/>
              <a:tailEnd/>
            </a:ln>
          </p:spPr>
          <p:txBody>
            <a:bodyPr/>
            <a:lstStyle/>
            <a:p>
              <a:endParaRPr lang="en-GB" baseline="-25000"/>
            </a:p>
          </p:txBody>
        </p:sp>
        <p:sp>
          <p:nvSpPr>
            <p:cNvPr id="324" name="Rectangle 199"/>
            <p:cNvSpPr>
              <a:spLocks noChangeArrowheads="1"/>
            </p:cNvSpPr>
            <p:nvPr userDrawn="1"/>
          </p:nvSpPr>
          <p:spPr bwMode="gray">
            <a:xfrm>
              <a:off x="5469622" y="3883295"/>
              <a:ext cx="34925" cy="34925"/>
            </a:xfrm>
            <a:prstGeom prst="rect">
              <a:avLst/>
            </a:prstGeom>
            <a:solidFill>
              <a:schemeClr val="tx1"/>
            </a:solidFill>
            <a:ln w="9525">
              <a:noFill/>
              <a:miter lim="800000"/>
              <a:headEnd/>
              <a:tailEnd/>
            </a:ln>
          </p:spPr>
          <p:txBody>
            <a:bodyPr/>
            <a:lstStyle/>
            <a:p>
              <a:endParaRPr lang="en-GB" baseline="-25000"/>
            </a:p>
          </p:txBody>
        </p:sp>
      </p:grpSp>
      <p:sp>
        <p:nvSpPr>
          <p:cNvPr id="323" name="Rectangle 181"/>
          <p:cNvSpPr>
            <a:spLocks noChangeArrowheads="1"/>
          </p:cNvSpPr>
          <p:nvPr userDrawn="1"/>
        </p:nvSpPr>
        <p:spPr bwMode="gray">
          <a:xfrm>
            <a:off x="6875881" y="4098443"/>
            <a:ext cx="36518" cy="36520"/>
          </a:xfrm>
          <a:prstGeom prst="rect">
            <a:avLst/>
          </a:prstGeom>
          <a:solidFill>
            <a:schemeClr val="tx1"/>
          </a:solidFill>
          <a:ln w="9525">
            <a:noFill/>
            <a:miter lim="800000"/>
            <a:headEnd/>
            <a:tailEnd/>
          </a:ln>
        </p:spPr>
        <p:txBody>
          <a:bodyPr/>
          <a:lstStyle/>
          <a:p>
            <a:endParaRPr lang="en-GB" baseline="-25000"/>
          </a:p>
        </p:txBody>
      </p:sp>
      <p:sp>
        <p:nvSpPr>
          <p:cNvPr id="378" name="Rectangle 204"/>
          <p:cNvSpPr>
            <a:spLocks noChangeArrowheads="1"/>
          </p:cNvSpPr>
          <p:nvPr userDrawn="1"/>
        </p:nvSpPr>
        <p:spPr bwMode="gray">
          <a:xfrm>
            <a:off x="8676847" y="3784450"/>
            <a:ext cx="36517" cy="36520"/>
          </a:xfrm>
          <a:prstGeom prst="rect">
            <a:avLst/>
          </a:prstGeom>
          <a:solidFill>
            <a:schemeClr val="tx1"/>
          </a:solidFill>
          <a:ln w="9525">
            <a:noFill/>
            <a:miter lim="800000"/>
            <a:headEnd/>
            <a:tailEnd/>
          </a:ln>
        </p:spPr>
        <p:txBody>
          <a:bodyPr/>
          <a:lstStyle/>
          <a:p>
            <a:endParaRPr lang="en-GB" baseline="-25000"/>
          </a:p>
        </p:txBody>
      </p:sp>
      <p:sp>
        <p:nvSpPr>
          <p:cNvPr id="379" name="Rectangle 201"/>
          <p:cNvSpPr>
            <a:spLocks noChangeArrowheads="1"/>
          </p:cNvSpPr>
          <p:nvPr userDrawn="1"/>
        </p:nvSpPr>
        <p:spPr bwMode="gray">
          <a:xfrm>
            <a:off x="8219507" y="4890799"/>
            <a:ext cx="36518" cy="36519"/>
          </a:xfrm>
          <a:prstGeom prst="rect">
            <a:avLst/>
          </a:prstGeom>
          <a:solidFill>
            <a:schemeClr val="tx1"/>
          </a:solidFill>
          <a:ln w="9525">
            <a:noFill/>
            <a:miter lim="800000"/>
            <a:headEnd/>
            <a:tailEnd/>
          </a:ln>
        </p:spPr>
        <p:txBody>
          <a:bodyPr/>
          <a:lstStyle/>
          <a:p>
            <a:endParaRPr lang="en-GB" baseline="-250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white (no photo)">
    <p:spTree>
      <p:nvGrpSpPr>
        <p:cNvPr id="1" name=""/>
        <p:cNvGrpSpPr/>
        <p:nvPr/>
      </p:nvGrpSpPr>
      <p:grpSpPr>
        <a:xfrm>
          <a:off x="0" y="0"/>
          <a:ext cx="0" cy="0"/>
          <a:chOff x="0" y="0"/>
          <a:chExt cx="0" cy="0"/>
        </a:xfrm>
      </p:grpSpPr>
      <p:sp>
        <p:nvSpPr>
          <p:cNvPr id="11" name="Content Placeholder 10"/>
          <p:cNvSpPr>
            <a:spLocks noGrp="1"/>
          </p:cNvSpPr>
          <p:nvPr>
            <p:ph sz="quarter" idx="17"/>
          </p:nvPr>
        </p:nvSpPr>
        <p:spPr>
          <a:xfrm>
            <a:off x="531813" y="2056596"/>
            <a:ext cx="7970490" cy="4328472"/>
          </a:xfrm>
        </p:spPr>
        <p:txBody>
          <a:bodyPr/>
          <a:lstStyle>
            <a:lvl1pPr marL="412848" indent="-412848">
              <a:lnSpc>
                <a:spcPts val="2281"/>
              </a:lnSpc>
              <a:spcBef>
                <a:spcPts val="0"/>
              </a:spcBef>
              <a:buClr>
                <a:schemeClr val="tx1"/>
              </a:buClr>
              <a:buFont typeface="+mj-lt"/>
              <a:buAutoNum type="arabicPeriod"/>
              <a:tabLst/>
              <a:defRPr>
                <a:solidFill>
                  <a:schemeClr val="tx1"/>
                </a:solidFill>
              </a:defRPr>
            </a:lvl1pPr>
            <a:lvl2pPr marL="717051" indent="-304203">
              <a:lnSpc>
                <a:spcPts val="2281"/>
              </a:lnSpc>
              <a:spcBef>
                <a:spcPts val="0"/>
              </a:spcBef>
              <a:spcAft>
                <a:spcPts val="0"/>
              </a:spcAft>
              <a:buClr>
                <a:schemeClr val="tx1"/>
              </a:buClr>
              <a:buFont typeface="+mj-lt"/>
              <a:buAutoNum type="romanLcPeriod"/>
              <a:defRPr sz="1400" b="0">
                <a:solidFill>
                  <a:schemeClr val="tx1"/>
                </a:solidFill>
              </a:defRPr>
            </a:lvl2pPr>
          </a:lstStyle>
          <a:p>
            <a:pPr lvl="0"/>
            <a:r>
              <a:rPr lang="en-US" smtClean="0"/>
              <a:t>Click to edit Master text styles</a:t>
            </a:r>
          </a:p>
          <a:p>
            <a:pPr lvl="1"/>
            <a:r>
              <a:rPr lang="en-US" smtClean="0"/>
              <a:t>Second level</a:t>
            </a:r>
          </a:p>
        </p:txBody>
      </p:sp>
      <p:sp>
        <p:nvSpPr>
          <p:cNvPr id="13" name="Content Placeholder 12"/>
          <p:cNvSpPr>
            <a:spLocks noGrp="1"/>
          </p:cNvSpPr>
          <p:nvPr>
            <p:ph sz="quarter" idx="18"/>
          </p:nvPr>
        </p:nvSpPr>
        <p:spPr>
          <a:xfrm>
            <a:off x="8670041" y="2056596"/>
            <a:ext cx="1488689" cy="4328472"/>
          </a:xfrm>
        </p:spPr>
        <p:txBody>
          <a:bodyPr/>
          <a:lstStyle>
            <a:lvl1pPr algn="r">
              <a:lnSpc>
                <a:spcPts val="2281"/>
              </a:lnSpc>
              <a:spcBef>
                <a:spcPts val="0"/>
              </a:spcBef>
              <a:defRPr>
                <a:solidFill>
                  <a:schemeClr val="tx1"/>
                </a:solidFill>
              </a:defRPr>
            </a:lvl1pPr>
            <a:lvl2pPr algn="r">
              <a:lnSpc>
                <a:spcPts val="2281"/>
              </a:lnSpc>
              <a:spcBef>
                <a:spcPts val="0"/>
              </a:spcBef>
              <a:spcAft>
                <a:spcPts val="0"/>
              </a:spcAft>
              <a:defRPr sz="1400" b="0">
                <a:solidFill>
                  <a:schemeClr val="tx1"/>
                </a:solidFill>
              </a:defRPr>
            </a:lvl2pPr>
          </a:lstStyle>
          <a:p>
            <a:pPr lvl="0"/>
            <a:r>
              <a:rPr lang="en-US" smtClean="0"/>
              <a:t>Click to edit Master text styles</a:t>
            </a:r>
          </a:p>
          <a:p>
            <a:pPr lvl="1"/>
            <a:r>
              <a:rPr lang="en-US" smtClean="0"/>
              <a:t>Second level</a:t>
            </a:r>
          </a:p>
        </p:txBody>
      </p:sp>
      <p:sp>
        <p:nvSpPr>
          <p:cNvPr id="5" name="Slide Number Placeholder 7"/>
          <p:cNvSpPr>
            <a:spLocks noGrp="1"/>
          </p:cNvSpPr>
          <p:nvPr>
            <p:ph type="sldNum" sz="quarter" idx="19"/>
          </p:nvPr>
        </p:nvSpPr>
        <p:spPr/>
        <p:txBody>
          <a:bodyPr/>
          <a:lstStyle>
            <a:lvl1pPr>
              <a:defRPr>
                <a:solidFill>
                  <a:schemeClr val="tx1"/>
                </a:solidFill>
              </a:defRPr>
            </a:lvl1pPr>
          </a:lstStyle>
          <a:p>
            <a:pPr>
              <a:defRPr/>
            </a:pPr>
            <a:fld id="{0840335B-9A94-4904-A087-AE4137523B60}" type="slidenum">
              <a:rPr lang="en-US"/>
              <a:pPr>
                <a:defRPr/>
              </a:pPr>
              <a:t>‹#›</a:t>
            </a:fld>
            <a:endParaRPr lang="en-US" dirty="0"/>
          </a:p>
        </p:txBody>
      </p:sp>
      <p:sp>
        <p:nvSpPr>
          <p:cNvPr id="6" name="Footer Placeholder 8"/>
          <p:cNvSpPr>
            <a:spLocks noGrp="1"/>
          </p:cNvSpPr>
          <p:nvPr>
            <p:ph type="ftr" sz="quarter" idx="20"/>
          </p:nvPr>
        </p:nvSpPr>
        <p:spPr/>
        <p:txBody>
          <a:bodyPr/>
          <a:lstStyle>
            <a:lvl1pPr>
              <a:defRPr>
                <a:solidFill>
                  <a:schemeClr val="tx1"/>
                </a:solidFill>
              </a:defRPr>
            </a:lvl1pPr>
          </a:lstStyle>
          <a:p>
            <a:pPr>
              <a:defRPr/>
            </a:pPr>
            <a:r>
              <a:rPr lang="en-US" smtClean="0"/>
              <a:t>Presentation title</a:t>
            </a:r>
            <a:endParaRPr lang="en-US"/>
          </a:p>
        </p:txBody>
      </p:sp>
      <p:sp>
        <p:nvSpPr>
          <p:cNvPr id="7" name="Title 6"/>
          <p:cNvSpPr>
            <a:spLocks noGrp="1"/>
          </p:cNvSpPr>
          <p:nvPr>
            <p:ph type="title"/>
          </p:nvPr>
        </p:nvSpPr>
        <p:spPr/>
        <p:txBody>
          <a:bodyPr/>
          <a:lstStyle>
            <a:lvl1pPr>
              <a:defRPr/>
            </a:lvl1pPr>
          </a:lstStyle>
          <a:p>
            <a:r>
              <a:rPr lang="en-US" smtClean="0"/>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ur principles">
    <p:bg>
      <p:bgPr>
        <a:solidFill>
          <a:schemeClr val="accent3"/>
        </a:solidFill>
        <a:effectLst/>
      </p:bgPr>
    </p:bg>
    <p:spTree>
      <p:nvGrpSpPr>
        <p:cNvPr id="1" name=""/>
        <p:cNvGrpSpPr/>
        <p:nvPr/>
      </p:nvGrpSpPr>
      <p:grpSpPr>
        <a:xfrm>
          <a:off x="0" y="0"/>
          <a:ext cx="0" cy="0"/>
          <a:chOff x="0" y="0"/>
          <a:chExt cx="0" cy="0"/>
        </a:xfrm>
      </p:grpSpPr>
      <p:sp>
        <p:nvSpPr>
          <p:cNvPr id="3" name="TextBox 2"/>
          <p:cNvSpPr txBox="1"/>
          <p:nvPr userDrawn="1"/>
        </p:nvSpPr>
        <p:spPr>
          <a:xfrm>
            <a:off x="525463" y="1763713"/>
            <a:ext cx="9632950" cy="4989512"/>
          </a:xfrm>
          <a:prstGeom prst="rect">
            <a:avLst/>
          </a:prstGeom>
          <a:noFill/>
        </p:spPr>
        <p:txBody>
          <a:bodyPr lIns="104299" tIns="52149" rIns="104299" bIns="52149"/>
          <a:lstStyle/>
          <a:p>
            <a:pPr fontAlgn="auto">
              <a:lnSpc>
                <a:spcPct val="150000"/>
              </a:lnSpc>
              <a:spcBef>
                <a:spcPts val="0"/>
              </a:spcBef>
              <a:spcAft>
                <a:spcPts val="0"/>
              </a:spcAft>
              <a:defRPr/>
            </a:pPr>
            <a:r>
              <a:rPr lang="en-US" sz="2800" dirty="0">
                <a:latin typeface="Arial" pitchFamily="34" charset="0"/>
                <a:cs typeface="Arial" pitchFamily="34" charset="0"/>
              </a:rPr>
              <a:t>Exceeding clients’ expectations</a:t>
            </a:r>
          </a:p>
          <a:p>
            <a:pPr fontAlgn="auto">
              <a:lnSpc>
                <a:spcPct val="150000"/>
              </a:lnSpc>
              <a:spcBef>
                <a:spcPts val="0"/>
              </a:spcBef>
              <a:spcAft>
                <a:spcPts val="0"/>
              </a:spcAft>
              <a:defRPr/>
            </a:pPr>
            <a:r>
              <a:rPr lang="en-US" sz="2800" dirty="0">
                <a:solidFill>
                  <a:schemeClr val="bg2"/>
                </a:solidFill>
                <a:latin typeface="Arial" pitchFamily="34" charset="0"/>
                <a:cs typeface="Arial" pitchFamily="34" charset="0"/>
              </a:rPr>
              <a:t>Local excellence, global standards</a:t>
            </a:r>
          </a:p>
          <a:p>
            <a:pPr fontAlgn="auto">
              <a:lnSpc>
                <a:spcPct val="150000"/>
              </a:lnSpc>
              <a:spcBef>
                <a:spcPts val="0"/>
              </a:spcBef>
              <a:spcAft>
                <a:spcPts val="0"/>
              </a:spcAft>
              <a:defRPr/>
            </a:pPr>
            <a:r>
              <a:rPr lang="en-US" sz="2800" dirty="0">
                <a:latin typeface="Arial" pitchFamily="34" charset="0"/>
                <a:cs typeface="Arial" pitchFamily="34" charset="0"/>
              </a:rPr>
              <a:t>Investing in talent</a:t>
            </a:r>
          </a:p>
          <a:p>
            <a:pPr fontAlgn="auto">
              <a:lnSpc>
                <a:spcPct val="150000"/>
              </a:lnSpc>
              <a:spcBef>
                <a:spcPts val="0"/>
              </a:spcBef>
              <a:spcAft>
                <a:spcPts val="0"/>
              </a:spcAft>
              <a:defRPr/>
            </a:pPr>
            <a:r>
              <a:rPr lang="en-US" sz="2800" dirty="0">
                <a:solidFill>
                  <a:schemeClr val="bg2"/>
                </a:solidFill>
                <a:latin typeface="Arial" pitchFamily="34" charset="0"/>
                <a:cs typeface="Arial" pitchFamily="34" charset="0"/>
              </a:rPr>
              <a:t>An adaptable and approachable team</a:t>
            </a:r>
          </a:p>
          <a:p>
            <a:pPr fontAlgn="auto">
              <a:lnSpc>
                <a:spcPct val="150000"/>
              </a:lnSpc>
              <a:spcBef>
                <a:spcPts val="0"/>
              </a:spcBef>
              <a:spcAft>
                <a:spcPts val="0"/>
              </a:spcAft>
              <a:defRPr/>
            </a:pPr>
            <a:r>
              <a:rPr lang="en-US" sz="2800" dirty="0">
                <a:latin typeface="Arial" pitchFamily="34" charset="0"/>
                <a:cs typeface="Arial" pitchFamily="34" charset="0"/>
              </a:rPr>
              <a:t>Strength through diversity</a:t>
            </a:r>
          </a:p>
          <a:p>
            <a:pPr fontAlgn="auto">
              <a:lnSpc>
                <a:spcPct val="150000"/>
              </a:lnSpc>
              <a:spcBef>
                <a:spcPts val="0"/>
              </a:spcBef>
              <a:spcAft>
                <a:spcPts val="0"/>
              </a:spcAft>
              <a:defRPr/>
            </a:pPr>
            <a:r>
              <a:rPr lang="en-US" sz="2800" dirty="0">
                <a:solidFill>
                  <a:schemeClr val="bg2"/>
                </a:solidFill>
                <a:latin typeface="Arial" pitchFamily="34" charset="0"/>
                <a:cs typeface="Arial" pitchFamily="34" charset="0"/>
              </a:rPr>
              <a:t>Community</a:t>
            </a:r>
          </a:p>
          <a:p>
            <a:pPr fontAlgn="auto">
              <a:lnSpc>
                <a:spcPct val="150000"/>
              </a:lnSpc>
              <a:spcBef>
                <a:spcPts val="0"/>
              </a:spcBef>
              <a:spcAft>
                <a:spcPts val="0"/>
              </a:spcAft>
              <a:defRPr/>
            </a:pPr>
            <a:r>
              <a:rPr lang="en-US" sz="2800" dirty="0">
                <a:latin typeface="Arial" pitchFamily="34" charset="0"/>
                <a:cs typeface="Arial" pitchFamily="34" charset="0"/>
              </a:rPr>
              <a:t>An ambition for success</a:t>
            </a:r>
          </a:p>
          <a:p>
            <a:pPr fontAlgn="auto">
              <a:lnSpc>
                <a:spcPct val="150000"/>
              </a:lnSpc>
              <a:spcBef>
                <a:spcPts val="0"/>
              </a:spcBef>
              <a:spcAft>
                <a:spcPts val="0"/>
              </a:spcAft>
              <a:defRPr/>
            </a:pPr>
            <a:r>
              <a:rPr lang="en-US" sz="2800" dirty="0">
                <a:solidFill>
                  <a:schemeClr val="bg2"/>
                </a:solidFill>
                <a:latin typeface="Arial" pitchFamily="34" charset="0"/>
                <a:cs typeface="Arial" pitchFamily="34" charset="0"/>
              </a:rPr>
              <a:t>Thinking ahead</a:t>
            </a:r>
          </a:p>
        </p:txBody>
      </p:sp>
      <p:sp>
        <p:nvSpPr>
          <p:cNvPr id="4" name="Slide Number Placeholder 3"/>
          <p:cNvSpPr>
            <a:spLocks noGrp="1"/>
          </p:cNvSpPr>
          <p:nvPr>
            <p:ph type="sldNum" sz="quarter" idx="15"/>
          </p:nvPr>
        </p:nvSpPr>
        <p:spPr/>
        <p:txBody>
          <a:bodyPr/>
          <a:lstStyle>
            <a:lvl1pPr>
              <a:defRPr>
                <a:solidFill>
                  <a:schemeClr val="tx1"/>
                </a:solidFill>
              </a:defRPr>
            </a:lvl1pPr>
          </a:lstStyle>
          <a:p>
            <a:pPr>
              <a:defRPr/>
            </a:pPr>
            <a:fld id="{9202244F-5AE5-4AD6-BA73-1546A047C02C}" type="slidenum">
              <a:rPr lang="en-US"/>
              <a:pPr>
                <a:defRPr/>
              </a:pPr>
              <a:t>‹#›</a:t>
            </a:fld>
            <a:endParaRPr lang="en-US" dirty="0"/>
          </a:p>
        </p:txBody>
      </p:sp>
      <p:sp>
        <p:nvSpPr>
          <p:cNvPr id="5" name="Footer Placeholder 4"/>
          <p:cNvSpPr>
            <a:spLocks noGrp="1"/>
          </p:cNvSpPr>
          <p:nvPr>
            <p:ph type="ftr" sz="quarter" idx="16"/>
          </p:nvPr>
        </p:nvSpPr>
        <p:spPr/>
        <p:txBody>
          <a:bodyPr/>
          <a:lstStyle>
            <a:lvl1pPr>
              <a:defRPr>
                <a:solidFill>
                  <a:schemeClr val="tx1"/>
                </a:solidFill>
              </a:defRPr>
            </a:lvl1pPr>
          </a:lstStyle>
          <a:p>
            <a:pPr>
              <a:defRPr/>
            </a:pPr>
            <a:r>
              <a:rPr lang="en-GB" smtClean="0"/>
              <a:t>Presentation title</a:t>
            </a:r>
            <a:endParaRPr lang="en-US" dirty="0"/>
          </a:p>
        </p:txBody>
      </p:sp>
      <p:sp>
        <p:nvSpPr>
          <p:cNvPr id="7" name="Title 5"/>
          <p:cNvSpPr txBox="1">
            <a:spLocks/>
          </p:cNvSpPr>
          <p:nvPr userDrawn="1"/>
        </p:nvSpPr>
        <p:spPr bwMode="auto">
          <a:xfrm>
            <a:off x="525390" y="302801"/>
            <a:ext cx="9633342" cy="1260211"/>
          </a:xfrm>
          <a:prstGeom prst="rect">
            <a:avLst/>
          </a:prstGeom>
          <a:noFill/>
          <a:ln w="9525">
            <a:noFill/>
            <a:miter lim="800000"/>
            <a:headEnd/>
            <a:tailEnd/>
          </a:ln>
        </p:spPr>
        <p:txBody>
          <a:bodyPr vert="horz" wrap="square" lIns="104299" tIns="52149" rIns="104299" bIns="52149" numCol="1" anchor="t" anchorCtr="0" compatLnSpc="1">
            <a:prstTxWarp prst="textNoShape">
              <a:avLst/>
            </a:prstTxWarp>
          </a:bodyPr>
          <a:lstStyle>
            <a:lvl1pPr>
              <a:defRPr sz="32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Our principles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6" name="Content Placeholder 13"/>
          <p:cNvSpPr>
            <a:spLocks noGrp="1"/>
          </p:cNvSpPr>
          <p:nvPr>
            <p:ph sz="quarter" idx="18"/>
          </p:nvPr>
        </p:nvSpPr>
        <p:spPr>
          <a:xfrm>
            <a:off x="525463" y="6923088"/>
            <a:ext cx="686593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smtClean="0"/>
              <a:t>Click to edit Master text styles</a:t>
            </a:r>
          </a:p>
        </p:txBody>
      </p:sp>
      <p:sp>
        <p:nvSpPr>
          <p:cNvPr id="7" name="Slide Number Placeholder 1"/>
          <p:cNvSpPr>
            <a:spLocks noGrp="1"/>
          </p:cNvSpPr>
          <p:nvPr>
            <p:ph type="sldNum" sz="quarter" idx="19"/>
          </p:nvPr>
        </p:nvSpPr>
        <p:spPr/>
        <p:txBody>
          <a:bodyPr/>
          <a:lstStyle>
            <a:lvl1pPr>
              <a:defRPr/>
            </a:lvl1pPr>
          </a:lstStyle>
          <a:p>
            <a:pPr>
              <a:defRPr/>
            </a:pPr>
            <a:fld id="{CC41E7AD-19E0-4BEC-B712-11A56EB01B8A}" type="slidenum">
              <a:rPr lang="en-US"/>
              <a:pPr>
                <a:defRPr/>
              </a:pPr>
              <a:t>‹#›</a:t>
            </a:fld>
            <a:endParaRPr lang="en-US" dirty="0"/>
          </a:p>
        </p:txBody>
      </p:sp>
      <p:sp>
        <p:nvSpPr>
          <p:cNvPr id="8" name="Footer Placeholder 2"/>
          <p:cNvSpPr>
            <a:spLocks noGrp="1"/>
          </p:cNvSpPr>
          <p:nvPr>
            <p:ph type="ftr" sz="quarter" idx="20"/>
          </p:nvPr>
        </p:nvSpPr>
        <p:spPr/>
        <p:txBody>
          <a:bodyPr/>
          <a:lstStyle>
            <a:lvl1pPr>
              <a:defRPr/>
            </a:lvl1pPr>
          </a:lstStyle>
          <a:p>
            <a:pPr>
              <a:defRPr/>
            </a:pPr>
            <a:r>
              <a:rPr lang="en-GB" smtClean="0"/>
              <a:t>Presentation title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lvl1pPr>
          </a:lstStyle>
          <a:p>
            <a:r>
              <a:rPr lang="en-US" smtClean="0"/>
              <a:t>Click to edit Master title style</a:t>
            </a:r>
            <a:endParaRPr lang="en-GB" dirty="0"/>
          </a:p>
        </p:txBody>
      </p:sp>
      <p:sp>
        <p:nvSpPr>
          <p:cNvPr id="6" name="Content Placeholder 13"/>
          <p:cNvSpPr>
            <a:spLocks noGrp="1"/>
          </p:cNvSpPr>
          <p:nvPr>
            <p:ph sz="quarter" idx="18"/>
          </p:nvPr>
        </p:nvSpPr>
        <p:spPr>
          <a:xfrm>
            <a:off x="525463" y="6923088"/>
            <a:ext cx="686593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smtClean="0"/>
              <a:t>Click to edit Master text styles</a:t>
            </a:r>
          </a:p>
        </p:txBody>
      </p:sp>
      <p:sp>
        <p:nvSpPr>
          <p:cNvPr id="7" name="Slide Number Placeholder 1"/>
          <p:cNvSpPr>
            <a:spLocks noGrp="1"/>
          </p:cNvSpPr>
          <p:nvPr>
            <p:ph type="sldNum" sz="quarter" idx="19"/>
          </p:nvPr>
        </p:nvSpPr>
        <p:spPr/>
        <p:txBody>
          <a:bodyPr/>
          <a:lstStyle>
            <a:lvl1pPr>
              <a:defRPr/>
            </a:lvl1pPr>
          </a:lstStyle>
          <a:p>
            <a:pPr>
              <a:defRPr/>
            </a:pPr>
            <a:fld id="{CC41E7AD-19E0-4BEC-B712-11A56EB01B8A}" type="slidenum">
              <a:rPr lang="en-US"/>
              <a:pPr>
                <a:defRPr/>
              </a:pPr>
              <a:t>‹#›</a:t>
            </a:fld>
            <a:endParaRPr lang="en-US" dirty="0"/>
          </a:p>
        </p:txBody>
      </p:sp>
      <p:sp>
        <p:nvSpPr>
          <p:cNvPr id="8" name="Footer Placeholder 2"/>
          <p:cNvSpPr>
            <a:spLocks noGrp="1"/>
          </p:cNvSpPr>
          <p:nvPr>
            <p:ph type="ftr" sz="quarter" idx="20"/>
          </p:nvPr>
        </p:nvSpPr>
        <p:spPr/>
        <p:txBody>
          <a:bodyPr/>
          <a:lstStyle>
            <a:lvl1pPr>
              <a:defRPr/>
            </a:lvl1pPr>
          </a:lstStyle>
          <a:p>
            <a:pPr>
              <a:defRPr/>
            </a:pPr>
            <a:r>
              <a:rPr lang="en-GB" smtClean="0"/>
              <a:t>Presentation title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V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4114" y="1764296"/>
            <a:ext cx="7624616" cy="5169904"/>
          </a:xfrm>
        </p:spPr>
        <p:txBody>
          <a:bodyPr/>
          <a:lstStyle>
            <a:lvl2pPr marL="0" marR="0" indent="0" algn="l" defTabSz="914400" rtl="0" eaLnBrk="0" fontAlgn="base" latinLnBrk="0" hangingPunct="0">
              <a:lnSpc>
                <a:spcPct val="100000"/>
              </a:lnSpc>
              <a:spcBef>
                <a:spcPts val="1375"/>
              </a:spcBef>
              <a:spcAft>
                <a:spcPts val="225"/>
              </a:spcAft>
              <a:buClr>
                <a:schemeClr val="accent1"/>
              </a:buClr>
              <a:buSzTx/>
              <a:buFont typeface="Arial" charset="0"/>
              <a:buNone/>
              <a:tabLst/>
              <a:defRPr/>
            </a:lvl2pPr>
            <a:lvl3pPr marL="208800" marR="0" indent="-208800" algn="l" defTabSz="914400" rtl="0" eaLnBrk="0" fontAlgn="base" latinLnBrk="0" hangingPunct="0">
              <a:lnSpc>
                <a:spcPct val="100000"/>
              </a:lnSpc>
              <a:spcBef>
                <a:spcPts val="228"/>
              </a:spcBef>
              <a:spcAft>
                <a:spcPct val="0"/>
              </a:spcAft>
              <a:buClr>
                <a:schemeClr val="bg2"/>
              </a:buClr>
              <a:buSzTx/>
              <a:buFont typeface="Wingdings" pitchFamily="2" charset="2"/>
              <a:buChar char="n"/>
              <a:tabLst/>
              <a:defRPr/>
            </a:lvl3pPr>
            <a:lvl4pPr marL="417600">
              <a:buFont typeface="Arial" pitchFamily="34" charset="0"/>
              <a:buChar char="–"/>
              <a:defRPr/>
            </a:lvl4pPr>
            <a:lvl6pPr>
              <a:buNone/>
              <a:defRPr/>
            </a:lvl6pPr>
          </a:lstStyle>
          <a:p>
            <a:pPr lvl="0"/>
            <a:r>
              <a:rPr lang="en-US" smtClean="0"/>
              <a:t>Click to edit Master text styles</a:t>
            </a:r>
          </a:p>
          <a:p>
            <a:pPr lvl="1"/>
            <a:r>
              <a:rPr lang="en-US" smtClean="0"/>
              <a:t>Second level</a:t>
            </a:r>
          </a:p>
          <a:p>
            <a:pPr lvl="2"/>
            <a:r>
              <a:rPr lang="en-US" smtClean="0"/>
              <a:t>Third level</a:t>
            </a:r>
          </a:p>
        </p:txBody>
      </p:sp>
      <p:sp>
        <p:nvSpPr>
          <p:cNvPr id="33" name="Picture Placeholder 1"/>
          <p:cNvSpPr>
            <a:spLocks noGrp="1"/>
          </p:cNvSpPr>
          <p:nvPr>
            <p:ph type="pic" sz="quarter" idx="71"/>
          </p:nvPr>
        </p:nvSpPr>
        <p:spPr>
          <a:xfrm>
            <a:off x="648434" y="1769031"/>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20" name="Text Placeholder 5"/>
          <p:cNvSpPr>
            <a:spLocks noGrp="1"/>
          </p:cNvSpPr>
          <p:nvPr>
            <p:ph type="body" sz="quarter" idx="68" hasCustomPrompt="1"/>
          </p:nvPr>
        </p:nvSpPr>
        <p:spPr>
          <a:xfrm>
            <a:off x="648434" y="3690642"/>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25" name="Text Placeholder 4"/>
          <p:cNvSpPr>
            <a:spLocks noGrp="1"/>
          </p:cNvSpPr>
          <p:nvPr>
            <p:ph type="body" sz="quarter" idx="72" hasCustomPrompt="1"/>
          </p:nvPr>
        </p:nvSpPr>
        <p:spPr>
          <a:xfrm>
            <a:off x="648434" y="3499592"/>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26" name="OfficePhoneOnPPT"/>
          <p:cNvSpPr>
            <a:spLocks noGrp="1"/>
          </p:cNvSpPr>
          <p:nvPr>
            <p:ph type="body" sz="quarter" idx="76" hasCustomPrompt="1"/>
          </p:nvPr>
        </p:nvSpPr>
        <p:spPr>
          <a:xfrm>
            <a:off x="648953" y="4007712"/>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endParaRPr lang="en-US" dirty="0" smtClean="0"/>
          </a:p>
        </p:txBody>
      </p:sp>
      <p:sp>
        <p:nvSpPr>
          <p:cNvPr id="18" name="Title 17"/>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3" name="Footer Placeholder 4"/>
          <p:cNvSpPr>
            <a:spLocks noGrp="1"/>
          </p:cNvSpPr>
          <p:nvPr>
            <p:ph type="ftr" sz="quarter" idx="79"/>
          </p:nvPr>
        </p:nvSpPr>
        <p:spPr/>
        <p:txBody>
          <a:bodyPr/>
          <a:lstStyle>
            <a:lvl1pPr>
              <a:defRPr/>
            </a:lvl1pPr>
          </a:lstStyle>
          <a:p>
            <a:pPr>
              <a:defRPr/>
            </a:pPr>
            <a:r>
              <a:rPr lang="en-US" smtClean="0"/>
              <a:t>Presentation title</a:t>
            </a:r>
            <a:endParaRPr lang="en-US"/>
          </a:p>
        </p:txBody>
      </p:sp>
      <p:sp>
        <p:nvSpPr>
          <p:cNvPr id="14" name="Slide Number Placeholder 5"/>
          <p:cNvSpPr>
            <a:spLocks noGrp="1"/>
          </p:cNvSpPr>
          <p:nvPr>
            <p:ph type="sldNum" sz="quarter" idx="80"/>
          </p:nvPr>
        </p:nvSpPr>
        <p:spPr/>
        <p:txBody>
          <a:bodyPr/>
          <a:lstStyle>
            <a:lvl1pPr>
              <a:defRPr/>
            </a:lvl1pPr>
          </a:lstStyle>
          <a:p>
            <a:pPr>
              <a:defRPr/>
            </a:pPr>
            <a:fld id="{EEF05230-9ED3-4C81-8580-6934D531B738}" type="slidenum">
              <a:rPr lang="en-US"/>
              <a:pPr>
                <a:defRPr/>
              </a:pPr>
              <a:t>‹#›</a:t>
            </a:fld>
            <a:endParaRPr lang="en-US" dirty="0"/>
          </a:p>
        </p:txBody>
      </p:sp>
      <p:sp>
        <p:nvSpPr>
          <p:cNvPr id="12" name="Mobile"/>
          <p:cNvSpPr>
            <a:spLocks noGrp="1"/>
          </p:cNvSpPr>
          <p:nvPr>
            <p:ph type="body" sz="quarter" idx="81" hasCustomPrompt="1"/>
          </p:nvPr>
        </p:nvSpPr>
        <p:spPr>
          <a:xfrm>
            <a:off x="795338" y="4198552"/>
            <a:ext cx="145710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15" name="TextBox 14"/>
          <p:cNvSpPr txBox="1"/>
          <p:nvPr userDrawn="1"/>
        </p:nvSpPr>
        <p:spPr>
          <a:xfrm>
            <a:off x="439743" y="4198552"/>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16" name="Text Placeholder 22"/>
          <p:cNvSpPr>
            <a:spLocks noGrp="1"/>
          </p:cNvSpPr>
          <p:nvPr>
            <p:ph type="body" sz="quarter" idx="82" hasCustomPrompt="1"/>
          </p:nvPr>
        </p:nvSpPr>
        <p:spPr>
          <a:xfrm>
            <a:off x="795337" y="4388078"/>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17" name="TextBox 16"/>
          <p:cNvSpPr txBox="1"/>
          <p:nvPr userDrawn="1"/>
        </p:nvSpPr>
        <p:spPr>
          <a:xfrm>
            <a:off x="458791" y="4388078"/>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V page (continuation)">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lvl1pPr>
              <a:defRPr/>
            </a:lvl1pPr>
          </a:lstStyle>
          <a:p>
            <a:r>
              <a:rPr lang="en-US" smtClean="0"/>
              <a:t>Click to edit Master title style</a:t>
            </a:r>
            <a:endParaRPr lang="en-US" dirty="0"/>
          </a:p>
        </p:txBody>
      </p:sp>
      <p:sp>
        <p:nvSpPr>
          <p:cNvPr id="6" name="Content Placeholder 2"/>
          <p:cNvSpPr>
            <a:spLocks noGrp="1"/>
          </p:cNvSpPr>
          <p:nvPr>
            <p:ph idx="1"/>
          </p:nvPr>
        </p:nvSpPr>
        <p:spPr>
          <a:xfrm>
            <a:off x="525390" y="1764296"/>
            <a:ext cx="9633340" cy="5169904"/>
          </a:xfrm>
        </p:spPr>
        <p:txBody>
          <a:bodyPr/>
          <a:lstStyle>
            <a:lvl3pPr marL="208800" indent="-208800">
              <a:buClr>
                <a:schemeClr val="bg2"/>
              </a:buClr>
              <a:buFont typeface="Wingdings" pitchFamily="2" charset="2"/>
              <a:buChar char="n"/>
              <a:defRPr/>
            </a:lvl3pPr>
            <a:lvl4pPr marL="417600">
              <a:buFont typeface="Arial" pitchFamily="34" charset="0"/>
              <a:buChar char="–"/>
              <a:defRPr/>
            </a:lvl4pPr>
            <a:lvl6pPr>
              <a:buNone/>
              <a:defRPr/>
            </a:lvl6p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5"/>
          <p:cNvSpPr>
            <a:spLocks noGrp="1"/>
          </p:cNvSpPr>
          <p:nvPr>
            <p:ph type="sldNum" sz="quarter" idx="10"/>
          </p:nvPr>
        </p:nvSpPr>
        <p:spPr/>
        <p:txBody>
          <a:bodyPr/>
          <a:lstStyle>
            <a:lvl1pPr>
              <a:defRPr/>
            </a:lvl1pPr>
          </a:lstStyle>
          <a:p>
            <a:pPr>
              <a:defRPr/>
            </a:pPr>
            <a:fld id="{391668A2-98F9-4CBE-B237-D802D42FB418}"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Presentation title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x CV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4114" y="1008167"/>
            <a:ext cx="7624616" cy="2772463"/>
          </a:xfrm>
        </p:spPr>
        <p:txBody>
          <a:bodyPr/>
          <a:lstStyle>
            <a:lvl3pPr marL="208800" indent="-208800">
              <a:spcBef>
                <a:spcPts val="228"/>
              </a:spcBef>
              <a:buClr>
                <a:schemeClr val="bg2"/>
              </a:buClr>
              <a:buFont typeface="Wingdings" pitchFamily="2" charset="2"/>
              <a:buChar char="n"/>
              <a:defRPr/>
            </a:lvl3pPr>
          </a:lstStyle>
          <a:p>
            <a:pPr lvl="0"/>
            <a:r>
              <a:rPr lang="en-US" smtClean="0"/>
              <a:t>Click to edit Master text styles</a:t>
            </a:r>
          </a:p>
          <a:p>
            <a:pPr lvl="1"/>
            <a:r>
              <a:rPr lang="en-US" smtClean="0"/>
              <a:t>Second level</a:t>
            </a:r>
          </a:p>
          <a:p>
            <a:pPr lvl="2"/>
            <a:r>
              <a:rPr lang="en-US" smtClean="0"/>
              <a:t>Third level</a:t>
            </a:r>
          </a:p>
        </p:txBody>
      </p:sp>
      <p:sp>
        <p:nvSpPr>
          <p:cNvPr id="19" name="Content Placeholder 2"/>
          <p:cNvSpPr>
            <a:spLocks noGrp="1"/>
          </p:cNvSpPr>
          <p:nvPr>
            <p:ph idx="29"/>
          </p:nvPr>
        </p:nvSpPr>
        <p:spPr>
          <a:xfrm>
            <a:off x="2534114" y="4019231"/>
            <a:ext cx="7624616" cy="2890924"/>
          </a:xfrm>
        </p:spPr>
        <p:txBody>
          <a:bodyPr/>
          <a:lstStyle>
            <a:lvl3pPr marL="208800" indent="-208800">
              <a:spcBef>
                <a:spcPts val="228"/>
              </a:spcBef>
              <a:buClr>
                <a:schemeClr val="bg2"/>
              </a:buClr>
              <a:buFont typeface="Wingdings" pitchFamily="2" charset="2"/>
              <a:buChar char="n"/>
              <a:defRPr/>
            </a:lvl3pPr>
          </a:lstStyle>
          <a:p>
            <a:pPr lvl="0"/>
            <a:r>
              <a:rPr lang="en-US" smtClean="0"/>
              <a:t>Click to edit Master text styles</a:t>
            </a:r>
          </a:p>
          <a:p>
            <a:pPr lvl="1"/>
            <a:r>
              <a:rPr lang="en-US" smtClean="0"/>
              <a:t>Second level</a:t>
            </a:r>
          </a:p>
          <a:p>
            <a:pPr lvl="2"/>
            <a:r>
              <a:rPr lang="en-US" smtClean="0"/>
              <a:t>Third level</a:t>
            </a:r>
          </a:p>
        </p:txBody>
      </p:sp>
      <p:sp>
        <p:nvSpPr>
          <p:cNvPr id="34" name="Picture Placeholder 1"/>
          <p:cNvSpPr>
            <a:spLocks noGrp="1"/>
          </p:cNvSpPr>
          <p:nvPr>
            <p:ph type="pic" sz="quarter" idx="71"/>
          </p:nvPr>
        </p:nvSpPr>
        <p:spPr>
          <a:xfrm>
            <a:off x="648434" y="1008166"/>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61" name="Picture Placeholder 1"/>
          <p:cNvSpPr>
            <a:spLocks noGrp="1"/>
          </p:cNvSpPr>
          <p:nvPr>
            <p:ph type="pic" sz="quarter" idx="90"/>
          </p:nvPr>
        </p:nvSpPr>
        <p:spPr>
          <a:xfrm>
            <a:off x="648434" y="4022171"/>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30" name="Text Placeholder 5"/>
          <p:cNvSpPr>
            <a:spLocks noGrp="1"/>
          </p:cNvSpPr>
          <p:nvPr>
            <p:ph type="body" sz="quarter" idx="68" hasCustomPrompt="1"/>
          </p:nvPr>
        </p:nvSpPr>
        <p:spPr>
          <a:xfrm>
            <a:off x="648434" y="2891275"/>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31" name="Text Placeholder 4"/>
          <p:cNvSpPr>
            <a:spLocks noGrp="1"/>
          </p:cNvSpPr>
          <p:nvPr>
            <p:ph type="body" sz="quarter" idx="72" hasCustomPrompt="1"/>
          </p:nvPr>
        </p:nvSpPr>
        <p:spPr>
          <a:xfrm>
            <a:off x="648434" y="2700225"/>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32" name="OfficePhoneOnPPT"/>
          <p:cNvSpPr>
            <a:spLocks noGrp="1"/>
          </p:cNvSpPr>
          <p:nvPr>
            <p:ph type="body" sz="quarter" idx="76" hasCustomPrompt="1"/>
          </p:nvPr>
        </p:nvSpPr>
        <p:spPr>
          <a:xfrm>
            <a:off x="648953" y="3208345"/>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endParaRPr lang="en-US" dirty="0" smtClean="0"/>
          </a:p>
        </p:txBody>
      </p:sp>
      <p:sp>
        <p:nvSpPr>
          <p:cNvPr id="40" name="Text Placeholder 5"/>
          <p:cNvSpPr>
            <a:spLocks noGrp="1"/>
          </p:cNvSpPr>
          <p:nvPr>
            <p:ph type="body" sz="quarter" idx="101" hasCustomPrompt="1"/>
          </p:nvPr>
        </p:nvSpPr>
        <p:spPr>
          <a:xfrm>
            <a:off x="648434" y="5905578"/>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41" name="Text Placeholder 4"/>
          <p:cNvSpPr>
            <a:spLocks noGrp="1"/>
          </p:cNvSpPr>
          <p:nvPr>
            <p:ph type="body" sz="quarter" idx="102" hasCustomPrompt="1"/>
          </p:nvPr>
        </p:nvSpPr>
        <p:spPr>
          <a:xfrm>
            <a:off x="648434" y="5714528"/>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42" name="OfficePhoneOnPPT"/>
          <p:cNvSpPr>
            <a:spLocks noGrp="1"/>
          </p:cNvSpPr>
          <p:nvPr>
            <p:ph type="body" sz="quarter" idx="103" hasCustomPrompt="1"/>
          </p:nvPr>
        </p:nvSpPr>
        <p:spPr>
          <a:xfrm>
            <a:off x="648953" y="6222649"/>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p>
        </p:txBody>
      </p:sp>
      <p:sp>
        <p:nvSpPr>
          <p:cNvPr id="36" name="Title 35"/>
          <p:cNvSpPr>
            <a:spLocks noGrp="1"/>
          </p:cNvSpPr>
          <p:nvPr>
            <p:ph type="title"/>
          </p:nvPr>
        </p:nvSpPr>
        <p:spPr>
          <a:xfrm>
            <a:off x="525390" y="302802"/>
            <a:ext cx="9633342" cy="705366"/>
          </a:xfrm>
        </p:spPr>
        <p:txBody>
          <a:bodyPr/>
          <a:lstStyle>
            <a:lvl1pPr>
              <a:defRPr/>
            </a:lvl1pPr>
          </a:lstStyle>
          <a:p>
            <a:r>
              <a:rPr lang="en-US" smtClean="0"/>
              <a:t>Click to edit Master title style</a:t>
            </a:r>
            <a:endParaRPr lang="en-US" dirty="0"/>
          </a:p>
        </p:txBody>
      </p:sp>
      <p:sp>
        <p:nvSpPr>
          <p:cNvPr id="24" name="Footer Placeholder 4"/>
          <p:cNvSpPr>
            <a:spLocks noGrp="1"/>
          </p:cNvSpPr>
          <p:nvPr>
            <p:ph type="ftr" sz="quarter" idx="106"/>
          </p:nvPr>
        </p:nvSpPr>
        <p:spPr/>
        <p:txBody>
          <a:bodyPr/>
          <a:lstStyle>
            <a:lvl1pPr>
              <a:defRPr/>
            </a:lvl1pPr>
          </a:lstStyle>
          <a:p>
            <a:pPr>
              <a:defRPr/>
            </a:pPr>
            <a:r>
              <a:rPr lang="en-US" smtClean="0"/>
              <a:t>Presentation title</a:t>
            </a:r>
            <a:endParaRPr lang="en-US"/>
          </a:p>
        </p:txBody>
      </p:sp>
      <p:sp>
        <p:nvSpPr>
          <p:cNvPr id="25" name="Slide Number Placeholder 5"/>
          <p:cNvSpPr>
            <a:spLocks noGrp="1"/>
          </p:cNvSpPr>
          <p:nvPr>
            <p:ph type="sldNum" sz="quarter" idx="107"/>
          </p:nvPr>
        </p:nvSpPr>
        <p:spPr/>
        <p:txBody>
          <a:bodyPr/>
          <a:lstStyle>
            <a:lvl1pPr>
              <a:defRPr/>
            </a:lvl1pPr>
          </a:lstStyle>
          <a:p>
            <a:pPr>
              <a:defRPr/>
            </a:pPr>
            <a:fld id="{A59A395F-4854-4727-B052-FD4D17698723}" type="slidenum">
              <a:rPr lang="en-US"/>
              <a:pPr>
                <a:defRPr/>
              </a:pPr>
              <a:t>‹#›</a:t>
            </a:fld>
            <a:endParaRPr lang="en-US" dirty="0"/>
          </a:p>
        </p:txBody>
      </p:sp>
      <p:sp>
        <p:nvSpPr>
          <p:cNvPr id="20" name="Mobile"/>
          <p:cNvSpPr>
            <a:spLocks noGrp="1"/>
          </p:cNvSpPr>
          <p:nvPr>
            <p:ph type="body" sz="quarter" idx="81" hasCustomPrompt="1"/>
          </p:nvPr>
        </p:nvSpPr>
        <p:spPr>
          <a:xfrm>
            <a:off x="795338" y="3399147"/>
            <a:ext cx="145710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21" name="TextBox 20"/>
          <p:cNvSpPr txBox="1"/>
          <p:nvPr userDrawn="1"/>
        </p:nvSpPr>
        <p:spPr>
          <a:xfrm>
            <a:off x="437362" y="3399147"/>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22" name="Text Placeholder 22"/>
          <p:cNvSpPr>
            <a:spLocks noGrp="1"/>
          </p:cNvSpPr>
          <p:nvPr>
            <p:ph type="body" sz="quarter" idx="82" hasCustomPrompt="1"/>
          </p:nvPr>
        </p:nvSpPr>
        <p:spPr>
          <a:xfrm>
            <a:off x="795337" y="3588673"/>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23" name="TextBox 22"/>
          <p:cNvSpPr txBox="1"/>
          <p:nvPr userDrawn="1"/>
        </p:nvSpPr>
        <p:spPr>
          <a:xfrm>
            <a:off x="458791" y="3588673"/>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
        <p:nvSpPr>
          <p:cNvPr id="26" name="Mobile"/>
          <p:cNvSpPr>
            <a:spLocks noGrp="1"/>
          </p:cNvSpPr>
          <p:nvPr>
            <p:ph type="body" sz="quarter" idx="108" hasCustomPrompt="1"/>
          </p:nvPr>
        </p:nvSpPr>
        <p:spPr>
          <a:xfrm>
            <a:off x="795338" y="6412852"/>
            <a:ext cx="145710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27" name="TextBox 26"/>
          <p:cNvSpPr txBox="1"/>
          <p:nvPr userDrawn="1"/>
        </p:nvSpPr>
        <p:spPr>
          <a:xfrm>
            <a:off x="437362" y="6412852"/>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28" name="Text Placeholder 22"/>
          <p:cNvSpPr>
            <a:spLocks noGrp="1"/>
          </p:cNvSpPr>
          <p:nvPr>
            <p:ph type="body" sz="quarter" idx="109" hasCustomPrompt="1"/>
          </p:nvPr>
        </p:nvSpPr>
        <p:spPr>
          <a:xfrm>
            <a:off x="795337" y="6602378"/>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29" name="TextBox 28"/>
          <p:cNvSpPr txBox="1"/>
          <p:nvPr userDrawn="1"/>
        </p:nvSpPr>
        <p:spPr>
          <a:xfrm>
            <a:off x="458791" y="6602378"/>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age (with bio)">
    <p:spTree>
      <p:nvGrpSpPr>
        <p:cNvPr id="1" name=""/>
        <p:cNvGrpSpPr/>
        <p:nvPr/>
      </p:nvGrpSpPr>
      <p:grpSpPr>
        <a:xfrm>
          <a:off x="0" y="0"/>
          <a:ext cx="0" cy="0"/>
          <a:chOff x="0" y="0"/>
          <a:chExt cx="0" cy="0"/>
        </a:xfrm>
      </p:grpSpPr>
      <p:sp>
        <p:nvSpPr>
          <p:cNvPr id="55" name="Picture Placeholder 1"/>
          <p:cNvSpPr>
            <a:spLocks noGrp="1"/>
          </p:cNvSpPr>
          <p:nvPr>
            <p:ph type="pic" sz="quarter" idx="15"/>
          </p:nvPr>
        </p:nvSpPr>
        <p:spPr>
          <a:xfrm>
            <a:off x="4607147" y="1766278"/>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56" name="Picture Placeholder 1"/>
          <p:cNvSpPr>
            <a:spLocks noGrp="1"/>
          </p:cNvSpPr>
          <p:nvPr>
            <p:ph type="pic" sz="quarter" idx="52"/>
          </p:nvPr>
        </p:nvSpPr>
        <p:spPr>
          <a:xfrm>
            <a:off x="6580934" y="1766278"/>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57" name="Picture Placeholder 1"/>
          <p:cNvSpPr>
            <a:spLocks noGrp="1"/>
          </p:cNvSpPr>
          <p:nvPr>
            <p:ph type="pic" sz="quarter" idx="53"/>
          </p:nvPr>
        </p:nvSpPr>
        <p:spPr>
          <a:xfrm>
            <a:off x="8554720" y="1766278"/>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46" name="Picture Placeholder 1"/>
          <p:cNvSpPr>
            <a:spLocks noGrp="1"/>
          </p:cNvSpPr>
          <p:nvPr>
            <p:ph type="pic" sz="quarter" idx="59"/>
          </p:nvPr>
        </p:nvSpPr>
        <p:spPr>
          <a:xfrm>
            <a:off x="2633360" y="1766278"/>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48" name="Text Placeholder 8"/>
          <p:cNvSpPr>
            <a:spLocks noGrp="1"/>
          </p:cNvSpPr>
          <p:nvPr>
            <p:ph type="body" sz="quarter" idx="66"/>
          </p:nvPr>
        </p:nvSpPr>
        <p:spPr>
          <a:xfrm>
            <a:off x="648434" y="4841308"/>
            <a:ext cx="1604010" cy="1783120"/>
          </a:xfrm>
        </p:spPr>
        <p:txBody>
          <a:bodyPr lIns="0" tIns="0" rIns="0" bIns="0">
            <a:noAutofit/>
          </a:bodyPr>
          <a:lstStyle>
            <a:lvl1pPr marL="0" indent="0">
              <a:buFontTx/>
              <a:buNone/>
              <a:defRPr sz="1000" b="0" baseline="0">
                <a:solidFill>
                  <a:schemeClr val="tx2"/>
                </a:solidFill>
              </a:defRPr>
            </a:lvl1pPr>
            <a:lvl2pPr>
              <a:buFontTx/>
              <a:buNone/>
              <a:defRPr sz="1300"/>
            </a:lvl2pPr>
            <a:lvl3pPr>
              <a:buFontTx/>
              <a:buNone/>
              <a:defRPr sz="1300"/>
            </a:lvl3pPr>
            <a:lvl4pPr>
              <a:buFontTx/>
              <a:buNone/>
              <a:defRPr sz="1300"/>
            </a:lvl4pPr>
            <a:lvl5pPr>
              <a:buFontTx/>
              <a:buNone/>
              <a:defRPr sz="1300"/>
            </a:lvl5pPr>
          </a:lstStyle>
          <a:p>
            <a:pPr lvl="0"/>
            <a:r>
              <a:rPr lang="en-US" smtClean="0"/>
              <a:t>Click to edit Master text styles</a:t>
            </a:r>
          </a:p>
        </p:txBody>
      </p:sp>
      <p:sp>
        <p:nvSpPr>
          <p:cNvPr id="50" name="Text Placeholder 5"/>
          <p:cNvSpPr>
            <a:spLocks noGrp="1"/>
          </p:cNvSpPr>
          <p:nvPr>
            <p:ph type="body" sz="quarter" idx="68" hasCustomPrompt="1"/>
          </p:nvPr>
        </p:nvSpPr>
        <p:spPr>
          <a:xfrm>
            <a:off x="648434" y="3690642"/>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53" name="Picture Placeholder 1"/>
          <p:cNvSpPr>
            <a:spLocks noGrp="1"/>
          </p:cNvSpPr>
          <p:nvPr>
            <p:ph type="pic" sz="quarter" idx="71"/>
          </p:nvPr>
        </p:nvSpPr>
        <p:spPr>
          <a:xfrm>
            <a:off x="648434" y="1769032"/>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54" name="Text Placeholder 4"/>
          <p:cNvSpPr>
            <a:spLocks noGrp="1"/>
          </p:cNvSpPr>
          <p:nvPr>
            <p:ph type="body" sz="quarter" idx="72" hasCustomPrompt="1"/>
          </p:nvPr>
        </p:nvSpPr>
        <p:spPr>
          <a:xfrm>
            <a:off x="648434" y="3499592"/>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120" name="OfficePhoneOnPPT"/>
          <p:cNvSpPr>
            <a:spLocks noGrp="1"/>
          </p:cNvSpPr>
          <p:nvPr>
            <p:ph type="body" sz="quarter" idx="76" hasCustomPrompt="1"/>
          </p:nvPr>
        </p:nvSpPr>
        <p:spPr>
          <a:xfrm>
            <a:off x="648953" y="4007712"/>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endParaRPr lang="en-US" dirty="0" smtClean="0"/>
          </a:p>
        </p:txBody>
      </p:sp>
      <p:sp>
        <p:nvSpPr>
          <p:cNvPr id="60" name="Text Placeholder 8"/>
          <p:cNvSpPr>
            <a:spLocks noGrp="1"/>
          </p:cNvSpPr>
          <p:nvPr>
            <p:ph type="body" sz="quarter" idx="117"/>
          </p:nvPr>
        </p:nvSpPr>
        <p:spPr>
          <a:xfrm>
            <a:off x="2633360" y="4841308"/>
            <a:ext cx="1604010" cy="1783120"/>
          </a:xfrm>
        </p:spPr>
        <p:txBody>
          <a:bodyPr lIns="0" tIns="0" rIns="0" bIns="0">
            <a:noAutofit/>
          </a:bodyPr>
          <a:lstStyle>
            <a:lvl1pPr marL="0" indent="0">
              <a:buFontTx/>
              <a:buNone/>
              <a:defRPr sz="1000" b="0" baseline="0">
                <a:solidFill>
                  <a:schemeClr val="tx2"/>
                </a:solidFill>
              </a:defRPr>
            </a:lvl1pPr>
            <a:lvl2pPr>
              <a:buFontTx/>
              <a:buNone/>
              <a:defRPr sz="1300"/>
            </a:lvl2pPr>
            <a:lvl3pPr>
              <a:buFontTx/>
              <a:buNone/>
              <a:defRPr sz="1300"/>
            </a:lvl3pPr>
            <a:lvl4pPr>
              <a:buFontTx/>
              <a:buNone/>
              <a:defRPr sz="1300"/>
            </a:lvl4pPr>
            <a:lvl5pPr>
              <a:buFontTx/>
              <a:buNone/>
              <a:defRPr sz="1300"/>
            </a:lvl5pPr>
          </a:lstStyle>
          <a:p>
            <a:pPr lvl="0"/>
            <a:r>
              <a:rPr lang="en-US" smtClean="0"/>
              <a:t>Click to edit Master text styles</a:t>
            </a:r>
          </a:p>
        </p:txBody>
      </p:sp>
      <p:sp>
        <p:nvSpPr>
          <p:cNvPr id="69" name="Text Placeholder 8"/>
          <p:cNvSpPr>
            <a:spLocks noGrp="1"/>
          </p:cNvSpPr>
          <p:nvPr>
            <p:ph type="body" sz="quarter" idx="126"/>
          </p:nvPr>
        </p:nvSpPr>
        <p:spPr>
          <a:xfrm>
            <a:off x="4607147" y="4841308"/>
            <a:ext cx="1604010" cy="1783120"/>
          </a:xfrm>
        </p:spPr>
        <p:txBody>
          <a:bodyPr lIns="0" tIns="0" rIns="0" bIns="0">
            <a:noAutofit/>
          </a:bodyPr>
          <a:lstStyle>
            <a:lvl1pPr marL="0" indent="0">
              <a:buFontTx/>
              <a:buNone/>
              <a:defRPr sz="1000" b="0" baseline="0">
                <a:solidFill>
                  <a:schemeClr val="tx2"/>
                </a:solidFill>
              </a:defRPr>
            </a:lvl1pPr>
            <a:lvl2pPr>
              <a:buFontTx/>
              <a:buNone/>
              <a:defRPr sz="1300"/>
            </a:lvl2pPr>
            <a:lvl3pPr>
              <a:buFontTx/>
              <a:buNone/>
              <a:defRPr sz="1300"/>
            </a:lvl3pPr>
            <a:lvl4pPr>
              <a:buFontTx/>
              <a:buNone/>
              <a:defRPr sz="1300"/>
            </a:lvl4pPr>
            <a:lvl5pPr>
              <a:buFontTx/>
              <a:buNone/>
              <a:defRPr sz="1300"/>
            </a:lvl5pPr>
          </a:lstStyle>
          <a:p>
            <a:pPr lvl="0"/>
            <a:r>
              <a:rPr lang="en-US" smtClean="0"/>
              <a:t>Click to edit Master text styles</a:t>
            </a:r>
          </a:p>
        </p:txBody>
      </p:sp>
      <p:sp>
        <p:nvSpPr>
          <p:cNvPr id="78" name="Text Placeholder 8"/>
          <p:cNvSpPr>
            <a:spLocks noGrp="1"/>
          </p:cNvSpPr>
          <p:nvPr>
            <p:ph type="body" sz="quarter" idx="135"/>
          </p:nvPr>
        </p:nvSpPr>
        <p:spPr>
          <a:xfrm>
            <a:off x="6580934" y="4841308"/>
            <a:ext cx="1604010" cy="1783120"/>
          </a:xfrm>
        </p:spPr>
        <p:txBody>
          <a:bodyPr lIns="0" tIns="0" rIns="0" bIns="0">
            <a:noAutofit/>
          </a:bodyPr>
          <a:lstStyle>
            <a:lvl1pPr marL="0" indent="0">
              <a:buFontTx/>
              <a:buNone/>
              <a:defRPr sz="1000" b="0" baseline="0">
                <a:solidFill>
                  <a:schemeClr val="tx2"/>
                </a:solidFill>
              </a:defRPr>
            </a:lvl1pPr>
            <a:lvl2pPr>
              <a:buFontTx/>
              <a:buNone/>
              <a:defRPr sz="1300"/>
            </a:lvl2pPr>
            <a:lvl3pPr>
              <a:buFontTx/>
              <a:buNone/>
              <a:defRPr sz="1300"/>
            </a:lvl3pPr>
            <a:lvl4pPr>
              <a:buFontTx/>
              <a:buNone/>
              <a:defRPr sz="1300"/>
            </a:lvl4pPr>
            <a:lvl5pPr>
              <a:buFontTx/>
              <a:buNone/>
              <a:defRPr sz="1300"/>
            </a:lvl5pPr>
          </a:lstStyle>
          <a:p>
            <a:pPr lvl="0"/>
            <a:r>
              <a:rPr lang="en-US" smtClean="0"/>
              <a:t>Click to edit Master text styles</a:t>
            </a:r>
          </a:p>
        </p:txBody>
      </p:sp>
      <p:sp>
        <p:nvSpPr>
          <p:cNvPr id="87" name="Text Placeholder 8"/>
          <p:cNvSpPr>
            <a:spLocks noGrp="1"/>
          </p:cNvSpPr>
          <p:nvPr>
            <p:ph type="body" sz="quarter" idx="144"/>
          </p:nvPr>
        </p:nvSpPr>
        <p:spPr>
          <a:xfrm>
            <a:off x="8554720" y="4841308"/>
            <a:ext cx="1604010" cy="1783120"/>
          </a:xfrm>
        </p:spPr>
        <p:txBody>
          <a:bodyPr lIns="0" tIns="0" rIns="0" bIns="0">
            <a:noAutofit/>
          </a:bodyPr>
          <a:lstStyle>
            <a:lvl1pPr marL="0" indent="0">
              <a:buFontTx/>
              <a:buNone/>
              <a:defRPr sz="1000" b="0" baseline="0">
                <a:solidFill>
                  <a:schemeClr val="tx2"/>
                </a:solidFill>
              </a:defRPr>
            </a:lvl1pPr>
            <a:lvl2pPr>
              <a:buFontTx/>
              <a:buNone/>
              <a:defRPr sz="1300"/>
            </a:lvl2pPr>
            <a:lvl3pPr>
              <a:buFontTx/>
              <a:buNone/>
              <a:defRPr sz="1300"/>
            </a:lvl3pPr>
            <a:lvl4pPr>
              <a:buFontTx/>
              <a:buNone/>
              <a:defRPr sz="1300"/>
            </a:lvl4pPr>
            <a:lvl5pPr>
              <a:buFontTx/>
              <a:buNone/>
              <a:defRPr sz="1300"/>
            </a:lvl5pPr>
          </a:lstStyle>
          <a:p>
            <a:pPr lvl="0"/>
            <a:r>
              <a:rPr lang="en-US" smtClean="0"/>
              <a:t>Click to edit Master text styles</a:t>
            </a:r>
          </a:p>
        </p:txBody>
      </p:sp>
      <p:sp>
        <p:nvSpPr>
          <p:cNvPr id="79" name="Text Placeholder 5"/>
          <p:cNvSpPr>
            <a:spLocks noGrp="1"/>
          </p:cNvSpPr>
          <p:nvPr>
            <p:ph type="body" sz="quarter" idx="155" hasCustomPrompt="1"/>
          </p:nvPr>
        </p:nvSpPr>
        <p:spPr>
          <a:xfrm>
            <a:off x="2633877" y="3690642"/>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81" name="Text Placeholder 4"/>
          <p:cNvSpPr>
            <a:spLocks noGrp="1"/>
          </p:cNvSpPr>
          <p:nvPr>
            <p:ph type="body" sz="quarter" idx="156" hasCustomPrompt="1"/>
          </p:nvPr>
        </p:nvSpPr>
        <p:spPr>
          <a:xfrm>
            <a:off x="2633877" y="3499592"/>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82" name="OfficePhoneOnPPT"/>
          <p:cNvSpPr>
            <a:spLocks noGrp="1"/>
          </p:cNvSpPr>
          <p:nvPr>
            <p:ph type="body" sz="quarter" idx="157" hasCustomPrompt="1"/>
          </p:nvPr>
        </p:nvSpPr>
        <p:spPr>
          <a:xfrm>
            <a:off x="2634396" y="4007712"/>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endParaRPr lang="en-US" dirty="0" smtClean="0"/>
          </a:p>
        </p:txBody>
      </p:sp>
      <p:sp>
        <p:nvSpPr>
          <p:cNvPr id="98" name="Text Placeholder 5"/>
          <p:cNvSpPr>
            <a:spLocks noGrp="1"/>
          </p:cNvSpPr>
          <p:nvPr>
            <p:ph type="body" sz="quarter" idx="160" hasCustomPrompt="1"/>
          </p:nvPr>
        </p:nvSpPr>
        <p:spPr>
          <a:xfrm>
            <a:off x="4607147" y="3690642"/>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99" name="Text Placeholder 4"/>
          <p:cNvSpPr>
            <a:spLocks noGrp="1"/>
          </p:cNvSpPr>
          <p:nvPr>
            <p:ph type="body" sz="quarter" idx="161" hasCustomPrompt="1"/>
          </p:nvPr>
        </p:nvSpPr>
        <p:spPr>
          <a:xfrm>
            <a:off x="4607147" y="3499592"/>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100" name="OfficePhoneOnPPT"/>
          <p:cNvSpPr>
            <a:spLocks noGrp="1"/>
          </p:cNvSpPr>
          <p:nvPr>
            <p:ph type="body" sz="quarter" idx="162" hasCustomPrompt="1"/>
          </p:nvPr>
        </p:nvSpPr>
        <p:spPr>
          <a:xfrm>
            <a:off x="4607666" y="4007712"/>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p>
        </p:txBody>
      </p:sp>
      <p:sp>
        <p:nvSpPr>
          <p:cNvPr id="106" name="Text Placeholder 5"/>
          <p:cNvSpPr>
            <a:spLocks noGrp="1"/>
          </p:cNvSpPr>
          <p:nvPr>
            <p:ph type="body" sz="quarter" idx="165" hasCustomPrompt="1"/>
          </p:nvPr>
        </p:nvSpPr>
        <p:spPr>
          <a:xfrm>
            <a:off x="6580934" y="3690642"/>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107" name="Text Placeholder 4"/>
          <p:cNvSpPr>
            <a:spLocks noGrp="1"/>
          </p:cNvSpPr>
          <p:nvPr>
            <p:ph type="body" sz="quarter" idx="166" hasCustomPrompt="1"/>
          </p:nvPr>
        </p:nvSpPr>
        <p:spPr>
          <a:xfrm>
            <a:off x="6580934" y="3499592"/>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108" name="OfficePhoneOnPPT"/>
          <p:cNvSpPr>
            <a:spLocks noGrp="1"/>
          </p:cNvSpPr>
          <p:nvPr>
            <p:ph type="body" sz="quarter" idx="167" hasCustomPrompt="1"/>
          </p:nvPr>
        </p:nvSpPr>
        <p:spPr>
          <a:xfrm>
            <a:off x="6581453" y="4007712"/>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p>
        </p:txBody>
      </p:sp>
      <p:sp>
        <p:nvSpPr>
          <p:cNvPr id="114" name="Text Placeholder 5"/>
          <p:cNvSpPr>
            <a:spLocks noGrp="1"/>
          </p:cNvSpPr>
          <p:nvPr>
            <p:ph type="body" sz="quarter" idx="170" hasCustomPrompt="1"/>
          </p:nvPr>
        </p:nvSpPr>
        <p:spPr>
          <a:xfrm>
            <a:off x="8554720" y="3690642"/>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115" name="Text Placeholder 4"/>
          <p:cNvSpPr>
            <a:spLocks noGrp="1"/>
          </p:cNvSpPr>
          <p:nvPr>
            <p:ph type="body" sz="quarter" idx="171" hasCustomPrompt="1"/>
          </p:nvPr>
        </p:nvSpPr>
        <p:spPr>
          <a:xfrm>
            <a:off x="8554720" y="3499592"/>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116" name="OfficePhoneOnPPT"/>
          <p:cNvSpPr>
            <a:spLocks noGrp="1"/>
          </p:cNvSpPr>
          <p:nvPr>
            <p:ph type="body" sz="quarter" idx="172" hasCustomPrompt="1"/>
          </p:nvPr>
        </p:nvSpPr>
        <p:spPr>
          <a:xfrm>
            <a:off x="8555239" y="4007712"/>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p>
        </p:txBody>
      </p:sp>
      <p:sp>
        <p:nvSpPr>
          <p:cNvPr id="58" name="Title 57"/>
          <p:cNvSpPr>
            <a:spLocks noGrp="1"/>
          </p:cNvSpPr>
          <p:nvPr>
            <p:ph type="title"/>
          </p:nvPr>
        </p:nvSpPr>
        <p:spPr/>
        <p:txBody>
          <a:bodyPr/>
          <a:lstStyle>
            <a:lvl1pPr>
              <a:defRPr/>
            </a:lvl1pPr>
          </a:lstStyle>
          <a:p>
            <a:r>
              <a:rPr lang="en-US" smtClean="0"/>
              <a:t>Click to edit Master title style</a:t>
            </a:r>
            <a:endParaRPr lang="en-US" dirty="0"/>
          </a:p>
        </p:txBody>
      </p:sp>
      <p:sp>
        <p:nvSpPr>
          <p:cNvPr id="63" name="Footer Placeholder 4"/>
          <p:cNvSpPr>
            <a:spLocks noGrp="1"/>
          </p:cNvSpPr>
          <p:nvPr>
            <p:ph type="ftr" sz="quarter" idx="175"/>
          </p:nvPr>
        </p:nvSpPr>
        <p:spPr/>
        <p:txBody>
          <a:bodyPr/>
          <a:lstStyle>
            <a:lvl1pPr>
              <a:defRPr/>
            </a:lvl1pPr>
          </a:lstStyle>
          <a:p>
            <a:pPr>
              <a:defRPr/>
            </a:pPr>
            <a:r>
              <a:rPr lang="en-US" smtClean="0"/>
              <a:t>Presentation title</a:t>
            </a:r>
            <a:endParaRPr lang="en-US"/>
          </a:p>
        </p:txBody>
      </p:sp>
      <p:sp>
        <p:nvSpPr>
          <p:cNvPr id="64" name="Slide Number Placeholder 5"/>
          <p:cNvSpPr>
            <a:spLocks noGrp="1"/>
          </p:cNvSpPr>
          <p:nvPr>
            <p:ph type="sldNum" sz="quarter" idx="176"/>
          </p:nvPr>
        </p:nvSpPr>
        <p:spPr/>
        <p:txBody>
          <a:bodyPr/>
          <a:lstStyle>
            <a:lvl1pPr>
              <a:defRPr/>
            </a:lvl1pPr>
          </a:lstStyle>
          <a:p>
            <a:pPr>
              <a:defRPr/>
            </a:pPr>
            <a:fld id="{8709DBD8-DF6D-4C33-A7B2-87088D33EAFF}" type="slidenum">
              <a:rPr lang="en-US"/>
              <a:pPr>
                <a:defRPr/>
              </a:pPr>
              <a:t>‹#›</a:t>
            </a:fld>
            <a:endParaRPr lang="en-US" dirty="0"/>
          </a:p>
        </p:txBody>
      </p:sp>
      <p:sp>
        <p:nvSpPr>
          <p:cNvPr id="44" name="Mobile"/>
          <p:cNvSpPr>
            <a:spLocks noGrp="1"/>
          </p:cNvSpPr>
          <p:nvPr>
            <p:ph type="body" sz="quarter" idx="81" hasCustomPrompt="1"/>
          </p:nvPr>
        </p:nvSpPr>
        <p:spPr>
          <a:xfrm>
            <a:off x="795338" y="4198552"/>
            <a:ext cx="145342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45" name="TextBox 44"/>
          <p:cNvSpPr txBox="1"/>
          <p:nvPr userDrawn="1"/>
        </p:nvSpPr>
        <p:spPr>
          <a:xfrm>
            <a:off x="439743" y="4198552"/>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47" name="Text Placeholder 22"/>
          <p:cNvSpPr>
            <a:spLocks noGrp="1"/>
          </p:cNvSpPr>
          <p:nvPr>
            <p:ph type="body" sz="quarter" idx="82" hasCustomPrompt="1"/>
          </p:nvPr>
        </p:nvSpPr>
        <p:spPr>
          <a:xfrm>
            <a:off x="795337" y="4388078"/>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49" name="TextBox 48"/>
          <p:cNvSpPr txBox="1"/>
          <p:nvPr userDrawn="1"/>
        </p:nvSpPr>
        <p:spPr>
          <a:xfrm>
            <a:off x="458791" y="4388078"/>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
        <p:nvSpPr>
          <p:cNvPr id="83" name="Mobile"/>
          <p:cNvSpPr>
            <a:spLocks noGrp="1"/>
          </p:cNvSpPr>
          <p:nvPr>
            <p:ph type="body" sz="quarter" idx="177" hasCustomPrompt="1"/>
          </p:nvPr>
        </p:nvSpPr>
        <p:spPr>
          <a:xfrm>
            <a:off x="2784461" y="4198552"/>
            <a:ext cx="145342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84" name="TextBox 83"/>
          <p:cNvSpPr txBox="1"/>
          <p:nvPr userDrawn="1"/>
        </p:nvSpPr>
        <p:spPr>
          <a:xfrm>
            <a:off x="2428866" y="4198552"/>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85" name="Text Placeholder 22"/>
          <p:cNvSpPr>
            <a:spLocks noGrp="1"/>
          </p:cNvSpPr>
          <p:nvPr>
            <p:ph type="body" sz="quarter" idx="178" hasCustomPrompt="1"/>
          </p:nvPr>
        </p:nvSpPr>
        <p:spPr>
          <a:xfrm>
            <a:off x="2784460" y="4388078"/>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86" name="TextBox 85"/>
          <p:cNvSpPr txBox="1"/>
          <p:nvPr userDrawn="1"/>
        </p:nvSpPr>
        <p:spPr>
          <a:xfrm>
            <a:off x="2447914" y="4388078"/>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
        <p:nvSpPr>
          <p:cNvPr id="89" name="Mobile"/>
          <p:cNvSpPr>
            <a:spLocks noGrp="1"/>
          </p:cNvSpPr>
          <p:nvPr>
            <p:ph type="body" sz="quarter" idx="179" hasCustomPrompt="1"/>
          </p:nvPr>
        </p:nvSpPr>
        <p:spPr>
          <a:xfrm>
            <a:off x="4754051" y="4198552"/>
            <a:ext cx="145342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91" name="TextBox 90"/>
          <p:cNvSpPr txBox="1"/>
          <p:nvPr userDrawn="1"/>
        </p:nvSpPr>
        <p:spPr>
          <a:xfrm>
            <a:off x="4398456" y="4198552"/>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92" name="Text Placeholder 22"/>
          <p:cNvSpPr>
            <a:spLocks noGrp="1"/>
          </p:cNvSpPr>
          <p:nvPr>
            <p:ph type="body" sz="quarter" idx="180" hasCustomPrompt="1"/>
          </p:nvPr>
        </p:nvSpPr>
        <p:spPr>
          <a:xfrm>
            <a:off x="4754050" y="4388078"/>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93" name="TextBox 92"/>
          <p:cNvSpPr txBox="1"/>
          <p:nvPr userDrawn="1"/>
        </p:nvSpPr>
        <p:spPr>
          <a:xfrm>
            <a:off x="4417504" y="4388078"/>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
        <p:nvSpPr>
          <p:cNvPr id="94" name="Mobile"/>
          <p:cNvSpPr>
            <a:spLocks noGrp="1"/>
          </p:cNvSpPr>
          <p:nvPr>
            <p:ph type="body" sz="quarter" idx="181" hasCustomPrompt="1"/>
          </p:nvPr>
        </p:nvSpPr>
        <p:spPr>
          <a:xfrm>
            <a:off x="6731518" y="4198552"/>
            <a:ext cx="145342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95" name="TextBox 94"/>
          <p:cNvSpPr txBox="1"/>
          <p:nvPr userDrawn="1"/>
        </p:nvSpPr>
        <p:spPr>
          <a:xfrm>
            <a:off x="6375923" y="4198552"/>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96" name="Text Placeholder 22"/>
          <p:cNvSpPr>
            <a:spLocks noGrp="1"/>
          </p:cNvSpPr>
          <p:nvPr>
            <p:ph type="body" sz="quarter" idx="182" hasCustomPrompt="1"/>
          </p:nvPr>
        </p:nvSpPr>
        <p:spPr>
          <a:xfrm>
            <a:off x="6731517" y="4388078"/>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97" name="TextBox 96"/>
          <p:cNvSpPr txBox="1"/>
          <p:nvPr userDrawn="1"/>
        </p:nvSpPr>
        <p:spPr>
          <a:xfrm>
            <a:off x="6394971" y="4388078"/>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
        <p:nvSpPr>
          <p:cNvPr id="103" name="Mobile"/>
          <p:cNvSpPr>
            <a:spLocks noGrp="1"/>
          </p:cNvSpPr>
          <p:nvPr>
            <p:ph type="body" sz="quarter" idx="183" hasCustomPrompt="1"/>
          </p:nvPr>
        </p:nvSpPr>
        <p:spPr>
          <a:xfrm>
            <a:off x="8701624" y="4198552"/>
            <a:ext cx="145342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104" name="TextBox 103"/>
          <p:cNvSpPr txBox="1"/>
          <p:nvPr userDrawn="1"/>
        </p:nvSpPr>
        <p:spPr>
          <a:xfrm>
            <a:off x="8346029" y="4198552"/>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105" name="Text Placeholder 22"/>
          <p:cNvSpPr>
            <a:spLocks noGrp="1"/>
          </p:cNvSpPr>
          <p:nvPr>
            <p:ph type="body" sz="quarter" idx="184" hasCustomPrompt="1"/>
          </p:nvPr>
        </p:nvSpPr>
        <p:spPr>
          <a:xfrm>
            <a:off x="8701623" y="4388078"/>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111" name="TextBox 110"/>
          <p:cNvSpPr txBox="1"/>
          <p:nvPr userDrawn="1"/>
        </p:nvSpPr>
        <p:spPr>
          <a:xfrm>
            <a:off x="8365077" y="4388078"/>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page no bio">
    <p:spTree>
      <p:nvGrpSpPr>
        <p:cNvPr id="1" name=""/>
        <p:cNvGrpSpPr/>
        <p:nvPr/>
      </p:nvGrpSpPr>
      <p:grpSpPr>
        <a:xfrm>
          <a:off x="0" y="0"/>
          <a:ext cx="0" cy="0"/>
          <a:chOff x="0" y="0"/>
          <a:chExt cx="0" cy="0"/>
        </a:xfrm>
      </p:grpSpPr>
      <p:sp>
        <p:nvSpPr>
          <p:cNvPr id="146" name="Title 35"/>
          <p:cNvSpPr>
            <a:spLocks noGrp="1"/>
          </p:cNvSpPr>
          <p:nvPr>
            <p:ph type="title" hasCustomPrompt="1"/>
          </p:nvPr>
        </p:nvSpPr>
        <p:spPr>
          <a:xfrm>
            <a:off x="525390" y="302802"/>
            <a:ext cx="9633342" cy="705366"/>
          </a:xfrm>
        </p:spPr>
        <p:txBody>
          <a:bodyPr/>
          <a:lstStyle>
            <a:lvl1pPr>
              <a:defRPr/>
            </a:lvl1pPr>
          </a:lstStyle>
          <a:p>
            <a:r>
              <a:rPr lang="en-US" dirty="0" smtClean="0"/>
              <a:t>Team page (no bio)</a:t>
            </a:r>
            <a:endParaRPr lang="en-US" dirty="0"/>
          </a:p>
        </p:txBody>
      </p:sp>
      <p:sp>
        <p:nvSpPr>
          <p:cNvPr id="192" name="Picture Placeholder 1"/>
          <p:cNvSpPr>
            <a:spLocks noGrp="1"/>
          </p:cNvSpPr>
          <p:nvPr>
            <p:ph type="pic" sz="quarter" idx="71"/>
          </p:nvPr>
        </p:nvSpPr>
        <p:spPr>
          <a:xfrm>
            <a:off x="648434" y="1008166"/>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193" name="Picture Placeholder 1"/>
          <p:cNvSpPr>
            <a:spLocks noGrp="1"/>
          </p:cNvSpPr>
          <p:nvPr>
            <p:ph type="pic" sz="quarter" idx="90"/>
          </p:nvPr>
        </p:nvSpPr>
        <p:spPr>
          <a:xfrm>
            <a:off x="648434" y="4022171"/>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197" name="Text Placeholder 5"/>
          <p:cNvSpPr>
            <a:spLocks noGrp="1"/>
          </p:cNvSpPr>
          <p:nvPr>
            <p:ph type="body" sz="quarter" idx="68" hasCustomPrompt="1"/>
          </p:nvPr>
        </p:nvSpPr>
        <p:spPr>
          <a:xfrm>
            <a:off x="648434" y="2891275"/>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198" name="Text Placeholder 4"/>
          <p:cNvSpPr>
            <a:spLocks noGrp="1"/>
          </p:cNvSpPr>
          <p:nvPr>
            <p:ph type="body" sz="quarter" idx="72" hasCustomPrompt="1"/>
          </p:nvPr>
        </p:nvSpPr>
        <p:spPr>
          <a:xfrm>
            <a:off x="648434" y="2700225"/>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199" name="OfficePhoneOnPPT"/>
          <p:cNvSpPr>
            <a:spLocks noGrp="1"/>
          </p:cNvSpPr>
          <p:nvPr>
            <p:ph type="body" sz="quarter" idx="76" hasCustomPrompt="1"/>
          </p:nvPr>
        </p:nvSpPr>
        <p:spPr>
          <a:xfrm>
            <a:off x="648953" y="3208345"/>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endParaRPr lang="en-US" dirty="0" smtClean="0"/>
          </a:p>
        </p:txBody>
      </p:sp>
      <p:sp>
        <p:nvSpPr>
          <p:cNvPr id="205" name="Text Placeholder 5"/>
          <p:cNvSpPr>
            <a:spLocks noGrp="1"/>
          </p:cNvSpPr>
          <p:nvPr>
            <p:ph type="body" sz="quarter" idx="101" hasCustomPrompt="1"/>
          </p:nvPr>
        </p:nvSpPr>
        <p:spPr>
          <a:xfrm>
            <a:off x="648434" y="5905578"/>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206" name="Text Placeholder 4"/>
          <p:cNvSpPr>
            <a:spLocks noGrp="1"/>
          </p:cNvSpPr>
          <p:nvPr>
            <p:ph type="body" sz="quarter" idx="102" hasCustomPrompt="1"/>
          </p:nvPr>
        </p:nvSpPr>
        <p:spPr>
          <a:xfrm>
            <a:off x="648434" y="5714528"/>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207" name="OfficePhoneOnPPT"/>
          <p:cNvSpPr>
            <a:spLocks noGrp="1"/>
          </p:cNvSpPr>
          <p:nvPr>
            <p:ph type="body" sz="quarter" idx="103" hasCustomPrompt="1"/>
          </p:nvPr>
        </p:nvSpPr>
        <p:spPr>
          <a:xfrm>
            <a:off x="648953" y="6222649"/>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p>
        </p:txBody>
      </p:sp>
      <p:sp>
        <p:nvSpPr>
          <p:cNvPr id="210" name="Picture Placeholder 1"/>
          <p:cNvSpPr>
            <a:spLocks noGrp="1"/>
          </p:cNvSpPr>
          <p:nvPr>
            <p:ph type="pic" sz="quarter" idx="155"/>
          </p:nvPr>
        </p:nvSpPr>
        <p:spPr>
          <a:xfrm>
            <a:off x="2639871" y="1008166"/>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211" name="Picture Placeholder 1"/>
          <p:cNvSpPr>
            <a:spLocks noGrp="1"/>
          </p:cNvSpPr>
          <p:nvPr>
            <p:ph type="pic" sz="quarter" idx="156"/>
          </p:nvPr>
        </p:nvSpPr>
        <p:spPr>
          <a:xfrm>
            <a:off x="2639871" y="4022171"/>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215" name="Text Placeholder 5"/>
          <p:cNvSpPr>
            <a:spLocks noGrp="1"/>
          </p:cNvSpPr>
          <p:nvPr>
            <p:ph type="body" sz="quarter" idx="157" hasCustomPrompt="1"/>
          </p:nvPr>
        </p:nvSpPr>
        <p:spPr>
          <a:xfrm>
            <a:off x="2639871" y="2891275"/>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216" name="Text Placeholder 4"/>
          <p:cNvSpPr>
            <a:spLocks noGrp="1"/>
          </p:cNvSpPr>
          <p:nvPr>
            <p:ph type="body" sz="quarter" idx="158" hasCustomPrompt="1"/>
          </p:nvPr>
        </p:nvSpPr>
        <p:spPr>
          <a:xfrm>
            <a:off x="2639871" y="2700225"/>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217" name="OfficePhoneOnPPT"/>
          <p:cNvSpPr>
            <a:spLocks noGrp="1"/>
          </p:cNvSpPr>
          <p:nvPr>
            <p:ph type="body" sz="quarter" idx="159" hasCustomPrompt="1"/>
          </p:nvPr>
        </p:nvSpPr>
        <p:spPr>
          <a:xfrm>
            <a:off x="2640390" y="3208345"/>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endParaRPr lang="en-US" dirty="0" smtClean="0"/>
          </a:p>
        </p:txBody>
      </p:sp>
      <p:sp>
        <p:nvSpPr>
          <p:cNvPr id="223" name="Text Placeholder 5"/>
          <p:cNvSpPr>
            <a:spLocks noGrp="1"/>
          </p:cNvSpPr>
          <p:nvPr>
            <p:ph type="body" sz="quarter" idx="162" hasCustomPrompt="1"/>
          </p:nvPr>
        </p:nvSpPr>
        <p:spPr>
          <a:xfrm>
            <a:off x="2639871" y="5905578"/>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224" name="Text Placeholder 4"/>
          <p:cNvSpPr>
            <a:spLocks noGrp="1"/>
          </p:cNvSpPr>
          <p:nvPr>
            <p:ph type="body" sz="quarter" idx="163" hasCustomPrompt="1"/>
          </p:nvPr>
        </p:nvSpPr>
        <p:spPr>
          <a:xfrm>
            <a:off x="2639871" y="5714528"/>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225" name="OfficePhoneOnPPT"/>
          <p:cNvSpPr>
            <a:spLocks noGrp="1"/>
          </p:cNvSpPr>
          <p:nvPr>
            <p:ph type="body" sz="quarter" idx="164" hasCustomPrompt="1"/>
          </p:nvPr>
        </p:nvSpPr>
        <p:spPr>
          <a:xfrm>
            <a:off x="2640390" y="6222649"/>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p>
        </p:txBody>
      </p:sp>
      <p:sp>
        <p:nvSpPr>
          <p:cNvPr id="228" name="Picture Placeholder 1"/>
          <p:cNvSpPr>
            <a:spLocks noGrp="1"/>
          </p:cNvSpPr>
          <p:nvPr>
            <p:ph type="pic" sz="quarter" idx="167"/>
          </p:nvPr>
        </p:nvSpPr>
        <p:spPr>
          <a:xfrm>
            <a:off x="4615381" y="1008166"/>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229" name="Picture Placeholder 1"/>
          <p:cNvSpPr>
            <a:spLocks noGrp="1"/>
          </p:cNvSpPr>
          <p:nvPr>
            <p:ph type="pic" sz="quarter" idx="168"/>
          </p:nvPr>
        </p:nvSpPr>
        <p:spPr>
          <a:xfrm>
            <a:off x="4615381" y="4022171"/>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233" name="Text Placeholder 5"/>
          <p:cNvSpPr>
            <a:spLocks noGrp="1"/>
          </p:cNvSpPr>
          <p:nvPr>
            <p:ph type="body" sz="quarter" idx="169" hasCustomPrompt="1"/>
          </p:nvPr>
        </p:nvSpPr>
        <p:spPr>
          <a:xfrm>
            <a:off x="4615381" y="2891275"/>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234" name="Text Placeholder 4"/>
          <p:cNvSpPr>
            <a:spLocks noGrp="1"/>
          </p:cNvSpPr>
          <p:nvPr>
            <p:ph type="body" sz="quarter" idx="170" hasCustomPrompt="1"/>
          </p:nvPr>
        </p:nvSpPr>
        <p:spPr>
          <a:xfrm>
            <a:off x="4615381" y="2700225"/>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235" name="OfficePhoneOnPPT"/>
          <p:cNvSpPr>
            <a:spLocks noGrp="1"/>
          </p:cNvSpPr>
          <p:nvPr>
            <p:ph type="body" sz="quarter" idx="171" hasCustomPrompt="1"/>
          </p:nvPr>
        </p:nvSpPr>
        <p:spPr>
          <a:xfrm>
            <a:off x="4615900" y="3208345"/>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endParaRPr lang="en-US" dirty="0" smtClean="0"/>
          </a:p>
        </p:txBody>
      </p:sp>
      <p:sp>
        <p:nvSpPr>
          <p:cNvPr id="241" name="Text Placeholder 5"/>
          <p:cNvSpPr>
            <a:spLocks noGrp="1"/>
          </p:cNvSpPr>
          <p:nvPr>
            <p:ph type="body" sz="quarter" idx="174" hasCustomPrompt="1"/>
          </p:nvPr>
        </p:nvSpPr>
        <p:spPr>
          <a:xfrm>
            <a:off x="4615381" y="5905578"/>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242" name="Text Placeholder 4"/>
          <p:cNvSpPr>
            <a:spLocks noGrp="1"/>
          </p:cNvSpPr>
          <p:nvPr>
            <p:ph type="body" sz="quarter" idx="175" hasCustomPrompt="1"/>
          </p:nvPr>
        </p:nvSpPr>
        <p:spPr>
          <a:xfrm>
            <a:off x="4615381" y="5714528"/>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243" name="OfficePhoneOnPPT"/>
          <p:cNvSpPr>
            <a:spLocks noGrp="1"/>
          </p:cNvSpPr>
          <p:nvPr>
            <p:ph type="body" sz="quarter" idx="176" hasCustomPrompt="1"/>
          </p:nvPr>
        </p:nvSpPr>
        <p:spPr>
          <a:xfrm>
            <a:off x="4615900" y="6222649"/>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p>
        </p:txBody>
      </p:sp>
      <p:sp>
        <p:nvSpPr>
          <p:cNvPr id="246" name="Picture Placeholder 1"/>
          <p:cNvSpPr>
            <a:spLocks noGrp="1"/>
          </p:cNvSpPr>
          <p:nvPr>
            <p:ph type="pic" sz="quarter" idx="179"/>
          </p:nvPr>
        </p:nvSpPr>
        <p:spPr>
          <a:xfrm>
            <a:off x="6592253" y="1008166"/>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247" name="Picture Placeholder 1"/>
          <p:cNvSpPr>
            <a:spLocks noGrp="1"/>
          </p:cNvSpPr>
          <p:nvPr>
            <p:ph type="pic" sz="quarter" idx="180"/>
          </p:nvPr>
        </p:nvSpPr>
        <p:spPr>
          <a:xfrm>
            <a:off x="6592253" y="4022171"/>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251" name="Text Placeholder 5"/>
          <p:cNvSpPr>
            <a:spLocks noGrp="1"/>
          </p:cNvSpPr>
          <p:nvPr>
            <p:ph type="body" sz="quarter" idx="181" hasCustomPrompt="1"/>
          </p:nvPr>
        </p:nvSpPr>
        <p:spPr>
          <a:xfrm>
            <a:off x="6592253" y="2891275"/>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252" name="Text Placeholder 4"/>
          <p:cNvSpPr>
            <a:spLocks noGrp="1"/>
          </p:cNvSpPr>
          <p:nvPr>
            <p:ph type="body" sz="quarter" idx="182" hasCustomPrompt="1"/>
          </p:nvPr>
        </p:nvSpPr>
        <p:spPr>
          <a:xfrm>
            <a:off x="6592253" y="2700225"/>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253" name="OfficePhoneOnPPT"/>
          <p:cNvSpPr>
            <a:spLocks noGrp="1"/>
          </p:cNvSpPr>
          <p:nvPr>
            <p:ph type="body" sz="quarter" idx="183" hasCustomPrompt="1"/>
          </p:nvPr>
        </p:nvSpPr>
        <p:spPr>
          <a:xfrm>
            <a:off x="6592772" y="3208345"/>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endParaRPr lang="en-US" dirty="0" smtClean="0"/>
          </a:p>
        </p:txBody>
      </p:sp>
      <p:sp>
        <p:nvSpPr>
          <p:cNvPr id="259" name="Text Placeholder 5"/>
          <p:cNvSpPr>
            <a:spLocks noGrp="1"/>
          </p:cNvSpPr>
          <p:nvPr>
            <p:ph type="body" sz="quarter" idx="186" hasCustomPrompt="1"/>
          </p:nvPr>
        </p:nvSpPr>
        <p:spPr>
          <a:xfrm>
            <a:off x="6592253" y="5905578"/>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260" name="Text Placeholder 4"/>
          <p:cNvSpPr>
            <a:spLocks noGrp="1"/>
          </p:cNvSpPr>
          <p:nvPr>
            <p:ph type="body" sz="quarter" idx="187" hasCustomPrompt="1"/>
          </p:nvPr>
        </p:nvSpPr>
        <p:spPr>
          <a:xfrm>
            <a:off x="6592253" y="5714528"/>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261" name="OfficePhoneOnPPT"/>
          <p:cNvSpPr>
            <a:spLocks noGrp="1"/>
          </p:cNvSpPr>
          <p:nvPr>
            <p:ph type="body" sz="quarter" idx="188" hasCustomPrompt="1"/>
          </p:nvPr>
        </p:nvSpPr>
        <p:spPr>
          <a:xfrm>
            <a:off x="6592772" y="6222649"/>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p>
        </p:txBody>
      </p:sp>
      <p:sp>
        <p:nvSpPr>
          <p:cNvPr id="264" name="Picture Placeholder 1"/>
          <p:cNvSpPr>
            <a:spLocks noGrp="1"/>
          </p:cNvSpPr>
          <p:nvPr>
            <p:ph type="pic" sz="quarter" idx="191"/>
          </p:nvPr>
        </p:nvSpPr>
        <p:spPr>
          <a:xfrm>
            <a:off x="8554722" y="1008166"/>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265" name="Picture Placeholder 1"/>
          <p:cNvSpPr>
            <a:spLocks noGrp="1"/>
          </p:cNvSpPr>
          <p:nvPr>
            <p:ph type="pic" sz="quarter" idx="192"/>
          </p:nvPr>
        </p:nvSpPr>
        <p:spPr>
          <a:xfrm>
            <a:off x="8554722" y="4022171"/>
            <a:ext cx="1260000" cy="1620000"/>
          </a:xfrm>
          <a:ln w="6350">
            <a:solidFill>
              <a:srgbClr val="000000"/>
            </a:solid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269" name="Text Placeholder 5"/>
          <p:cNvSpPr>
            <a:spLocks noGrp="1"/>
          </p:cNvSpPr>
          <p:nvPr>
            <p:ph type="body" sz="quarter" idx="193" hasCustomPrompt="1"/>
          </p:nvPr>
        </p:nvSpPr>
        <p:spPr>
          <a:xfrm>
            <a:off x="8554722" y="2891275"/>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270" name="Text Placeholder 4"/>
          <p:cNvSpPr>
            <a:spLocks noGrp="1"/>
          </p:cNvSpPr>
          <p:nvPr>
            <p:ph type="body" sz="quarter" idx="194" hasCustomPrompt="1"/>
          </p:nvPr>
        </p:nvSpPr>
        <p:spPr>
          <a:xfrm>
            <a:off x="8554722" y="2700225"/>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271" name="OfficePhoneOnPPT"/>
          <p:cNvSpPr>
            <a:spLocks noGrp="1"/>
          </p:cNvSpPr>
          <p:nvPr>
            <p:ph type="body" sz="quarter" idx="195" hasCustomPrompt="1"/>
          </p:nvPr>
        </p:nvSpPr>
        <p:spPr>
          <a:xfrm>
            <a:off x="8555241" y="3208345"/>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endParaRPr lang="en-US" dirty="0" smtClean="0"/>
          </a:p>
        </p:txBody>
      </p:sp>
      <p:sp>
        <p:nvSpPr>
          <p:cNvPr id="277" name="Text Placeholder 5"/>
          <p:cNvSpPr>
            <a:spLocks noGrp="1"/>
          </p:cNvSpPr>
          <p:nvPr>
            <p:ph type="body" sz="quarter" idx="198" hasCustomPrompt="1"/>
          </p:nvPr>
        </p:nvSpPr>
        <p:spPr>
          <a:xfrm>
            <a:off x="8554722" y="5905578"/>
            <a:ext cx="1604010" cy="152702"/>
          </a:xfrm>
        </p:spPr>
        <p:txBody>
          <a:bodyPr lIns="0" tIns="0" rIns="0" bIns="0">
            <a:noAutofit/>
          </a:bodyPr>
          <a:lstStyle>
            <a:lvl1pPr marL="0" indent="0">
              <a:spcBef>
                <a:spcPts val="0"/>
              </a:spcBef>
              <a:buFontTx/>
              <a:buNone/>
              <a:defRPr sz="1000" b="0">
                <a:solidFill>
                  <a:schemeClr val="tx2"/>
                </a:solidFill>
              </a:defRPr>
            </a:lvl1pPr>
            <a:lvl2pPr>
              <a:defRPr sz="900"/>
            </a:lvl2pPr>
            <a:lvl3pPr>
              <a:defRPr sz="900"/>
            </a:lvl3pPr>
            <a:lvl4pPr>
              <a:defRPr sz="900"/>
            </a:lvl4pPr>
            <a:lvl5pPr>
              <a:defRPr sz="900"/>
            </a:lvl5pPr>
          </a:lstStyle>
          <a:p>
            <a:pPr lvl="0"/>
            <a:r>
              <a:rPr lang="en-US" dirty="0" smtClean="0"/>
              <a:t>Title</a:t>
            </a:r>
          </a:p>
        </p:txBody>
      </p:sp>
      <p:sp>
        <p:nvSpPr>
          <p:cNvPr id="278" name="Text Placeholder 4"/>
          <p:cNvSpPr>
            <a:spLocks noGrp="1"/>
          </p:cNvSpPr>
          <p:nvPr>
            <p:ph type="body" sz="quarter" idx="199" hasCustomPrompt="1"/>
          </p:nvPr>
        </p:nvSpPr>
        <p:spPr>
          <a:xfrm>
            <a:off x="8554722" y="5714528"/>
            <a:ext cx="1604010" cy="152702"/>
          </a:xfrm>
        </p:spPr>
        <p:txBody>
          <a:bodyPr lIns="0" tIns="0" rIns="0" bIns="0">
            <a:noAutofit/>
          </a:bodyPr>
          <a:lstStyle>
            <a:lvl1pPr marL="0" indent="0" algn="l">
              <a:spcBef>
                <a:spcPts val="0"/>
              </a:spcBef>
              <a:buFontTx/>
              <a:buNone/>
              <a:defRPr sz="1000" b="1" baseline="0">
                <a:solidFill>
                  <a:schemeClr val="tx2"/>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279" name="OfficePhoneOnPPT"/>
          <p:cNvSpPr>
            <a:spLocks noGrp="1"/>
          </p:cNvSpPr>
          <p:nvPr>
            <p:ph type="body" sz="quarter" idx="200" hasCustomPrompt="1"/>
          </p:nvPr>
        </p:nvSpPr>
        <p:spPr>
          <a:xfrm>
            <a:off x="8555241" y="6222649"/>
            <a:ext cx="1599811" cy="152702"/>
          </a:xfrm>
        </p:spPr>
        <p:txBody>
          <a:bodyPr wrap="square" lIns="0" tIns="0" rIns="0" bIns="0">
            <a:noAutofit/>
          </a:bodyPr>
          <a:lstStyle>
            <a:lvl1pPr marL="0" indent="0">
              <a:spcBef>
                <a:spcPts val="0"/>
              </a:spcBef>
              <a:buFontTx/>
              <a:buNone/>
              <a:tabLst/>
              <a:defRPr sz="1000" b="0">
                <a:solidFill>
                  <a:schemeClr val="tx2"/>
                </a:solidFill>
              </a:defRPr>
            </a:lvl1pPr>
            <a:lvl2pPr>
              <a:defRPr sz="900"/>
            </a:lvl2pPr>
            <a:lvl3pPr>
              <a:defRPr sz="900"/>
            </a:lvl3pPr>
            <a:lvl4pPr>
              <a:defRPr sz="900"/>
            </a:lvl4pPr>
            <a:lvl5pPr>
              <a:defRPr sz="900"/>
            </a:lvl5pPr>
          </a:lstStyle>
          <a:p>
            <a:pPr lvl="0"/>
            <a:r>
              <a:rPr lang="en-US" smtClean="0"/>
              <a:t>T: +44 20 7006 1000</a:t>
            </a:r>
          </a:p>
        </p:txBody>
      </p:sp>
      <p:sp>
        <p:nvSpPr>
          <p:cNvPr id="93" name="Footer Placeholder 4"/>
          <p:cNvSpPr>
            <a:spLocks noGrp="1"/>
          </p:cNvSpPr>
          <p:nvPr>
            <p:ph type="ftr" sz="quarter" idx="203"/>
          </p:nvPr>
        </p:nvSpPr>
        <p:spPr/>
        <p:txBody>
          <a:bodyPr/>
          <a:lstStyle>
            <a:lvl1pPr>
              <a:defRPr/>
            </a:lvl1pPr>
          </a:lstStyle>
          <a:p>
            <a:pPr>
              <a:defRPr/>
            </a:pPr>
            <a:r>
              <a:rPr lang="en-US" smtClean="0"/>
              <a:t>Presentation title</a:t>
            </a:r>
            <a:endParaRPr lang="en-US"/>
          </a:p>
        </p:txBody>
      </p:sp>
      <p:sp>
        <p:nvSpPr>
          <p:cNvPr id="94" name="Slide Number Placeholder 5"/>
          <p:cNvSpPr>
            <a:spLocks noGrp="1"/>
          </p:cNvSpPr>
          <p:nvPr>
            <p:ph type="sldNum" sz="quarter" idx="204"/>
          </p:nvPr>
        </p:nvSpPr>
        <p:spPr/>
        <p:txBody>
          <a:bodyPr/>
          <a:lstStyle>
            <a:lvl1pPr>
              <a:defRPr/>
            </a:lvl1pPr>
          </a:lstStyle>
          <a:p>
            <a:pPr>
              <a:defRPr/>
            </a:pPr>
            <a:fld id="{58AFF3A9-33AB-48BB-9C48-52FE579437A0}" type="slidenum">
              <a:rPr lang="en-US"/>
              <a:pPr>
                <a:defRPr/>
              </a:pPr>
              <a:t>‹#›</a:t>
            </a:fld>
            <a:endParaRPr lang="en-US" dirty="0"/>
          </a:p>
        </p:txBody>
      </p:sp>
      <p:sp>
        <p:nvSpPr>
          <p:cNvPr id="65" name="Mobile"/>
          <p:cNvSpPr>
            <a:spLocks noGrp="1"/>
          </p:cNvSpPr>
          <p:nvPr>
            <p:ph type="body" sz="quarter" idx="81" hasCustomPrompt="1"/>
          </p:nvPr>
        </p:nvSpPr>
        <p:spPr>
          <a:xfrm>
            <a:off x="795338" y="3394381"/>
            <a:ext cx="145342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66" name="TextBox 65"/>
          <p:cNvSpPr txBox="1"/>
          <p:nvPr userDrawn="1"/>
        </p:nvSpPr>
        <p:spPr>
          <a:xfrm>
            <a:off x="439743" y="3394381"/>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67" name="Text Placeholder 22"/>
          <p:cNvSpPr>
            <a:spLocks noGrp="1"/>
          </p:cNvSpPr>
          <p:nvPr>
            <p:ph type="body" sz="quarter" idx="82" hasCustomPrompt="1"/>
          </p:nvPr>
        </p:nvSpPr>
        <p:spPr>
          <a:xfrm>
            <a:off x="795337" y="3583907"/>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68" name="TextBox 67"/>
          <p:cNvSpPr txBox="1"/>
          <p:nvPr userDrawn="1"/>
        </p:nvSpPr>
        <p:spPr>
          <a:xfrm>
            <a:off x="458791" y="3583907"/>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
        <p:nvSpPr>
          <p:cNvPr id="69" name="Mobile"/>
          <p:cNvSpPr>
            <a:spLocks noGrp="1"/>
          </p:cNvSpPr>
          <p:nvPr>
            <p:ph type="body" sz="quarter" idx="205" hasCustomPrompt="1"/>
          </p:nvPr>
        </p:nvSpPr>
        <p:spPr>
          <a:xfrm>
            <a:off x="2784461" y="3394381"/>
            <a:ext cx="145342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70" name="TextBox 69"/>
          <p:cNvSpPr txBox="1"/>
          <p:nvPr userDrawn="1"/>
        </p:nvSpPr>
        <p:spPr>
          <a:xfrm>
            <a:off x="2428866" y="3394381"/>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71" name="Text Placeholder 22"/>
          <p:cNvSpPr>
            <a:spLocks noGrp="1"/>
          </p:cNvSpPr>
          <p:nvPr>
            <p:ph type="body" sz="quarter" idx="206" hasCustomPrompt="1"/>
          </p:nvPr>
        </p:nvSpPr>
        <p:spPr>
          <a:xfrm>
            <a:off x="2784460" y="3583907"/>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72" name="TextBox 71"/>
          <p:cNvSpPr txBox="1"/>
          <p:nvPr userDrawn="1"/>
        </p:nvSpPr>
        <p:spPr>
          <a:xfrm>
            <a:off x="2447914" y="3583907"/>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
        <p:nvSpPr>
          <p:cNvPr id="73" name="Mobile"/>
          <p:cNvSpPr>
            <a:spLocks noGrp="1"/>
          </p:cNvSpPr>
          <p:nvPr>
            <p:ph type="body" sz="quarter" idx="207" hasCustomPrompt="1"/>
          </p:nvPr>
        </p:nvSpPr>
        <p:spPr>
          <a:xfrm>
            <a:off x="4762285" y="3394381"/>
            <a:ext cx="145342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74" name="TextBox 73"/>
          <p:cNvSpPr txBox="1"/>
          <p:nvPr userDrawn="1"/>
        </p:nvSpPr>
        <p:spPr>
          <a:xfrm>
            <a:off x="4406690" y="3394381"/>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75" name="Text Placeholder 22"/>
          <p:cNvSpPr>
            <a:spLocks noGrp="1"/>
          </p:cNvSpPr>
          <p:nvPr>
            <p:ph type="body" sz="quarter" idx="208" hasCustomPrompt="1"/>
          </p:nvPr>
        </p:nvSpPr>
        <p:spPr>
          <a:xfrm>
            <a:off x="4762284" y="3583907"/>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76" name="TextBox 75"/>
          <p:cNvSpPr txBox="1"/>
          <p:nvPr userDrawn="1"/>
        </p:nvSpPr>
        <p:spPr>
          <a:xfrm>
            <a:off x="4425738" y="3583907"/>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
        <p:nvSpPr>
          <p:cNvPr id="77" name="Mobile"/>
          <p:cNvSpPr>
            <a:spLocks noGrp="1"/>
          </p:cNvSpPr>
          <p:nvPr>
            <p:ph type="body" sz="quarter" idx="209" hasCustomPrompt="1"/>
          </p:nvPr>
        </p:nvSpPr>
        <p:spPr>
          <a:xfrm>
            <a:off x="6736280" y="3394381"/>
            <a:ext cx="145342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78" name="TextBox 77"/>
          <p:cNvSpPr txBox="1"/>
          <p:nvPr userDrawn="1"/>
        </p:nvSpPr>
        <p:spPr>
          <a:xfrm>
            <a:off x="6380685" y="3394381"/>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79" name="Text Placeholder 22"/>
          <p:cNvSpPr>
            <a:spLocks noGrp="1"/>
          </p:cNvSpPr>
          <p:nvPr>
            <p:ph type="body" sz="quarter" idx="210" hasCustomPrompt="1"/>
          </p:nvPr>
        </p:nvSpPr>
        <p:spPr>
          <a:xfrm>
            <a:off x="6736279" y="3583907"/>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80" name="TextBox 79"/>
          <p:cNvSpPr txBox="1"/>
          <p:nvPr userDrawn="1"/>
        </p:nvSpPr>
        <p:spPr>
          <a:xfrm>
            <a:off x="6399733" y="3583907"/>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
        <p:nvSpPr>
          <p:cNvPr id="81" name="Mobile"/>
          <p:cNvSpPr>
            <a:spLocks noGrp="1"/>
          </p:cNvSpPr>
          <p:nvPr>
            <p:ph type="body" sz="quarter" idx="211" hasCustomPrompt="1"/>
          </p:nvPr>
        </p:nvSpPr>
        <p:spPr>
          <a:xfrm>
            <a:off x="8701624" y="3394381"/>
            <a:ext cx="145342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82" name="TextBox 81"/>
          <p:cNvSpPr txBox="1"/>
          <p:nvPr userDrawn="1"/>
        </p:nvSpPr>
        <p:spPr>
          <a:xfrm>
            <a:off x="8346029" y="3394381"/>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83" name="Text Placeholder 22"/>
          <p:cNvSpPr>
            <a:spLocks noGrp="1"/>
          </p:cNvSpPr>
          <p:nvPr>
            <p:ph type="body" sz="quarter" idx="184" hasCustomPrompt="1"/>
          </p:nvPr>
        </p:nvSpPr>
        <p:spPr>
          <a:xfrm>
            <a:off x="8701623" y="3583907"/>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84" name="TextBox 83"/>
          <p:cNvSpPr txBox="1"/>
          <p:nvPr userDrawn="1"/>
        </p:nvSpPr>
        <p:spPr>
          <a:xfrm>
            <a:off x="8365077" y="3583907"/>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
        <p:nvSpPr>
          <p:cNvPr id="85" name="Mobile"/>
          <p:cNvSpPr>
            <a:spLocks noGrp="1"/>
          </p:cNvSpPr>
          <p:nvPr>
            <p:ph type="body" sz="quarter" idx="212" hasCustomPrompt="1"/>
          </p:nvPr>
        </p:nvSpPr>
        <p:spPr>
          <a:xfrm>
            <a:off x="795338" y="6411066"/>
            <a:ext cx="145342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86" name="TextBox 85"/>
          <p:cNvSpPr txBox="1"/>
          <p:nvPr userDrawn="1"/>
        </p:nvSpPr>
        <p:spPr>
          <a:xfrm>
            <a:off x="439743" y="6411066"/>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87" name="Text Placeholder 22"/>
          <p:cNvSpPr>
            <a:spLocks noGrp="1"/>
          </p:cNvSpPr>
          <p:nvPr>
            <p:ph type="body" sz="quarter" idx="213" hasCustomPrompt="1"/>
          </p:nvPr>
        </p:nvSpPr>
        <p:spPr>
          <a:xfrm>
            <a:off x="795337" y="6600592"/>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88" name="TextBox 87"/>
          <p:cNvSpPr txBox="1"/>
          <p:nvPr userDrawn="1"/>
        </p:nvSpPr>
        <p:spPr>
          <a:xfrm>
            <a:off x="458791" y="6600592"/>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
        <p:nvSpPr>
          <p:cNvPr id="89" name="Mobile"/>
          <p:cNvSpPr>
            <a:spLocks noGrp="1"/>
          </p:cNvSpPr>
          <p:nvPr>
            <p:ph type="body" sz="quarter" idx="214" hasCustomPrompt="1"/>
          </p:nvPr>
        </p:nvSpPr>
        <p:spPr>
          <a:xfrm>
            <a:off x="2784461" y="6411066"/>
            <a:ext cx="145342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90" name="TextBox 89"/>
          <p:cNvSpPr txBox="1"/>
          <p:nvPr userDrawn="1"/>
        </p:nvSpPr>
        <p:spPr>
          <a:xfrm>
            <a:off x="2428866" y="6411066"/>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91" name="Text Placeholder 22"/>
          <p:cNvSpPr>
            <a:spLocks noGrp="1"/>
          </p:cNvSpPr>
          <p:nvPr>
            <p:ph type="body" sz="quarter" idx="215" hasCustomPrompt="1"/>
          </p:nvPr>
        </p:nvSpPr>
        <p:spPr>
          <a:xfrm>
            <a:off x="2784460" y="6600592"/>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92" name="TextBox 91"/>
          <p:cNvSpPr txBox="1"/>
          <p:nvPr userDrawn="1"/>
        </p:nvSpPr>
        <p:spPr>
          <a:xfrm>
            <a:off x="2447914" y="6600592"/>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
        <p:nvSpPr>
          <p:cNvPr id="95" name="Mobile"/>
          <p:cNvSpPr>
            <a:spLocks noGrp="1"/>
          </p:cNvSpPr>
          <p:nvPr>
            <p:ph type="body" sz="quarter" idx="216" hasCustomPrompt="1"/>
          </p:nvPr>
        </p:nvSpPr>
        <p:spPr>
          <a:xfrm>
            <a:off x="4762285" y="6411066"/>
            <a:ext cx="145342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96" name="TextBox 95"/>
          <p:cNvSpPr txBox="1"/>
          <p:nvPr userDrawn="1"/>
        </p:nvSpPr>
        <p:spPr>
          <a:xfrm>
            <a:off x="4406690" y="6411066"/>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97" name="Text Placeholder 22"/>
          <p:cNvSpPr>
            <a:spLocks noGrp="1"/>
          </p:cNvSpPr>
          <p:nvPr>
            <p:ph type="body" sz="quarter" idx="217" hasCustomPrompt="1"/>
          </p:nvPr>
        </p:nvSpPr>
        <p:spPr>
          <a:xfrm>
            <a:off x="4762284" y="6600592"/>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98" name="TextBox 97"/>
          <p:cNvSpPr txBox="1"/>
          <p:nvPr userDrawn="1"/>
        </p:nvSpPr>
        <p:spPr>
          <a:xfrm>
            <a:off x="4425738" y="6600592"/>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
        <p:nvSpPr>
          <p:cNvPr id="99" name="Mobile"/>
          <p:cNvSpPr>
            <a:spLocks noGrp="1"/>
          </p:cNvSpPr>
          <p:nvPr>
            <p:ph type="body" sz="quarter" idx="218" hasCustomPrompt="1"/>
          </p:nvPr>
        </p:nvSpPr>
        <p:spPr>
          <a:xfrm>
            <a:off x="6736280" y="6411066"/>
            <a:ext cx="145342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100" name="TextBox 99"/>
          <p:cNvSpPr txBox="1"/>
          <p:nvPr userDrawn="1"/>
        </p:nvSpPr>
        <p:spPr>
          <a:xfrm>
            <a:off x="6380685" y="6411066"/>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101" name="Text Placeholder 22"/>
          <p:cNvSpPr>
            <a:spLocks noGrp="1"/>
          </p:cNvSpPr>
          <p:nvPr>
            <p:ph type="body" sz="quarter" idx="219" hasCustomPrompt="1"/>
          </p:nvPr>
        </p:nvSpPr>
        <p:spPr>
          <a:xfrm>
            <a:off x="6736279" y="6600592"/>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102" name="TextBox 101"/>
          <p:cNvSpPr txBox="1"/>
          <p:nvPr userDrawn="1"/>
        </p:nvSpPr>
        <p:spPr>
          <a:xfrm>
            <a:off x="6399733" y="6600592"/>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
        <p:nvSpPr>
          <p:cNvPr id="103" name="Mobile"/>
          <p:cNvSpPr>
            <a:spLocks noGrp="1"/>
          </p:cNvSpPr>
          <p:nvPr>
            <p:ph type="body" sz="quarter" idx="220" hasCustomPrompt="1"/>
          </p:nvPr>
        </p:nvSpPr>
        <p:spPr>
          <a:xfrm>
            <a:off x="8701624" y="6411066"/>
            <a:ext cx="1453426" cy="153888"/>
          </a:xfrm>
        </p:spPr>
        <p:txBody>
          <a:bodyPr wrap="square" lIns="0" tIns="0" rIns="0" bIns="0">
            <a:noAutofit/>
          </a:bodyPr>
          <a:lstStyle>
            <a:lvl1pPr marL="0" indent="0">
              <a:spcBef>
                <a:spcPts val="0"/>
              </a:spcBef>
              <a:buFontTx/>
              <a:buNone/>
              <a:tabLst/>
              <a:defRPr sz="1000" b="0" baseline="0">
                <a:solidFill>
                  <a:schemeClr val="tx2"/>
                </a:solidFill>
              </a:defRPr>
            </a:lvl1pPr>
            <a:lvl2pPr>
              <a:defRPr sz="900"/>
            </a:lvl2pPr>
            <a:lvl3pPr>
              <a:defRPr sz="900"/>
            </a:lvl3pPr>
            <a:lvl4pPr>
              <a:defRPr sz="900"/>
            </a:lvl4pPr>
            <a:lvl5pPr>
              <a:defRPr sz="900"/>
            </a:lvl5pPr>
          </a:lstStyle>
          <a:p>
            <a:pPr lvl="0"/>
            <a:r>
              <a:rPr lang="en-US" dirty="0" smtClean="0"/>
              <a:t>[Insert mobile]</a:t>
            </a:r>
          </a:p>
        </p:txBody>
      </p:sp>
      <p:sp>
        <p:nvSpPr>
          <p:cNvPr id="104" name="TextBox 103"/>
          <p:cNvSpPr txBox="1"/>
          <p:nvPr userDrawn="1"/>
        </p:nvSpPr>
        <p:spPr>
          <a:xfrm>
            <a:off x="8346029" y="6411066"/>
            <a:ext cx="327334" cy="246221"/>
          </a:xfrm>
          <a:prstGeom prst="rect">
            <a:avLst/>
          </a:prstGeom>
          <a:noFill/>
        </p:spPr>
        <p:txBody>
          <a:bodyPr wrap="none" lIns="0" tIns="0" rIns="0" bIns="0" rtlCol="0">
            <a:noAutofit/>
          </a:bodyPr>
          <a:lstStyle/>
          <a:p>
            <a:pPr algn="r"/>
            <a:r>
              <a:rPr lang="en-GB" sz="1000" dirty="0" smtClean="0">
                <a:solidFill>
                  <a:schemeClr val="tx2"/>
                </a:solidFill>
              </a:rPr>
              <a:t>M:</a:t>
            </a:r>
            <a:endParaRPr lang="en-GB" sz="1000" dirty="0">
              <a:solidFill>
                <a:schemeClr val="tx2"/>
              </a:solidFill>
            </a:endParaRPr>
          </a:p>
        </p:txBody>
      </p:sp>
      <p:sp>
        <p:nvSpPr>
          <p:cNvPr id="105" name="Text Placeholder 22"/>
          <p:cNvSpPr>
            <a:spLocks noGrp="1"/>
          </p:cNvSpPr>
          <p:nvPr>
            <p:ph type="body" sz="quarter" idx="221" hasCustomPrompt="1"/>
          </p:nvPr>
        </p:nvSpPr>
        <p:spPr>
          <a:xfrm>
            <a:off x="8701623" y="6600592"/>
            <a:ext cx="1453427" cy="307777"/>
          </a:xfrm>
        </p:spPr>
        <p:txBody>
          <a:bodyPr wrap="square" lIns="0" tIns="0" rIns="0" bIns="0">
            <a:spAutoFit/>
          </a:bodyPr>
          <a:lstStyle>
            <a:lvl1pPr marL="0" marR="0" indent="0" algn="l" defTabSz="1042983" rtl="0" eaLnBrk="1" fontAlgn="auto" latinLnBrk="0" hangingPunct="1">
              <a:lnSpc>
                <a:spcPct val="100000"/>
              </a:lnSpc>
              <a:spcBef>
                <a:spcPts val="0"/>
              </a:spcBef>
              <a:spcAft>
                <a:spcPts val="0"/>
              </a:spcAft>
              <a:buClr>
                <a:schemeClr val="accent1"/>
              </a:buClr>
              <a:buSzTx/>
              <a:buFontTx/>
              <a:buNone/>
              <a:tabLst/>
              <a:defRPr sz="1000" b="0">
                <a:solidFill>
                  <a:schemeClr val="tx2"/>
                </a:solidFill>
              </a:defRPr>
            </a:lvl1pPr>
            <a:lvl2pPr>
              <a:defRPr sz="900">
                <a:solidFill>
                  <a:schemeClr val="accent3">
                    <a:lumMod val="50000"/>
                  </a:schemeClr>
                </a:solidFill>
              </a:defRPr>
            </a:lvl2pPr>
            <a:lvl3pPr>
              <a:defRPr sz="900"/>
            </a:lvl3pPr>
            <a:lvl4pPr>
              <a:defRPr sz="900"/>
            </a:lvl4pPr>
            <a:lvl5pPr>
              <a:defRPr sz="900"/>
            </a:lvl5pPr>
          </a:lstStyle>
          <a:p>
            <a:pPr lvl="0"/>
            <a:r>
              <a:rPr lang="en-US" dirty="0" smtClean="0"/>
              <a:t>[</a:t>
            </a:r>
            <a:r>
              <a:rPr lang="en-US" dirty="0" err="1" smtClean="0"/>
              <a:t>firstname.lastname</a:t>
            </a:r>
            <a:r>
              <a:rPr lang="en-US" dirty="0" smtClean="0"/>
              <a:t/>
            </a:r>
            <a:br>
              <a:rPr lang="en-US" dirty="0" smtClean="0"/>
            </a:br>
            <a:r>
              <a:rPr lang="en-US" dirty="0" smtClean="0"/>
              <a:t>@</a:t>
            </a:r>
            <a:r>
              <a:rPr lang="en-US" dirty="0" err="1" smtClean="0"/>
              <a:t>cliffordchance.com</a:t>
            </a:r>
            <a:r>
              <a:rPr lang="en-US" dirty="0" smtClean="0"/>
              <a:t>]</a:t>
            </a:r>
          </a:p>
        </p:txBody>
      </p:sp>
      <p:sp>
        <p:nvSpPr>
          <p:cNvPr id="106" name="TextBox 105"/>
          <p:cNvSpPr txBox="1"/>
          <p:nvPr userDrawn="1"/>
        </p:nvSpPr>
        <p:spPr>
          <a:xfrm>
            <a:off x="8365077" y="6600592"/>
            <a:ext cx="304892" cy="246221"/>
          </a:xfrm>
          <a:prstGeom prst="rect">
            <a:avLst/>
          </a:prstGeom>
          <a:noFill/>
        </p:spPr>
        <p:txBody>
          <a:bodyPr wrap="none" lIns="0" tIns="0" rIns="0" bIns="0" rtlCol="0">
            <a:noAutofit/>
          </a:bodyPr>
          <a:lstStyle/>
          <a:p>
            <a:pPr algn="r"/>
            <a:r>
              <a:rPr lang="en-GB" sz="1000" dirty="0" smtClean="0">
                <a:solidFill>
                  <a:schemeClr val="tx2"/>
                </a:solidFill>
              </a:rPr>
              <a:t>E:</a:t>
            </a:r>
            <a:endParaRPr lang="en-GB" sz="1000" dirty="0">
              <a:solidFill>
                <a:schemeClr val="tx2"/>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 page - executive summar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4" name="Content Placeholder 13"/>
          <p:cNvSpPr>
            <a:spLocks noGrp="1"/>
          </p:cNvSpPr>
          <p:nvPr>
            <p:ph sz="quarter" idx="18"/>
          </p:nvPr>
        </p:nvSpPr>
        <p:spPr>
          <a:xfrm>
            <a:off x="525463" y="6923088"/>
            <a:ext cx="686593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smtClean="0"/>
              <a:t>Click to edit Master text styles</a:t>
            </a:r>
          </a:p>
        </p:txBody>
      </p:sp>
      <p:sp>
        <p:nvSpPr>
          <p:cNvPr id="5" name="Slide Number Placeholder 5"/>
          <p:cNvSpPr>
            <a:spLocks noGrp="1"/>
          </p:cNvSpPr>
          <p:nvPr>
            <p:ph type="sldNum" sz="quarter" idx="20"/>
          </p:nvPr>
        </p:nvSpPr>
        <p:spPr/>
        <p:txBody>
          <a:bodyPr/>
          <a:lstStyle>
            <a:lvl1pPr>
              <a:defRPr/>
            </a:lvl1pPr>
          </a:lstStyle>
          <a:p>
            <a:pPr>
              <a:defRPr/>
            </a:pPr>
            <a:fld id="{A66D2E94-E7C0-4D37-9FEE-62BF097ED596}" type="slidenum">
              <a:rPr lang="en-US"/>
              <a:pPr>
                <a:defRPr/>
              </a:pPr>
              <a:t>‹#›</a:t>
            </a:fld>
            <a:endParaRPr lang="en-US" dirty="0"/>
          </a:p>
        </p:txBody>
      </p:sp>
      <p:sp>
        <p:nvSpPr>
          <p:cNvPr id="6" name="Footer Placeholder 4"/>
          <p:cNvSpPr>
            <a:spLocks noGrp="1"/>
          </p:cNvSpPr>
          <p:nvPr>
            <p:ph type="ftr" sz="quarter" idx="21"/>
          </p:nvPr>
        </p:nvSpPr>
        <p:spPr/>
        <p:txBody>
          <a:bodyPr/>
          <a:lstStyle>
            <a:lvl1pPr>
              <a:defRPr/>
            </a:lvl1pPr>
          </a:lstStyle>
          <a:p>
            <a:pPr>
              <a:defRPr/>
            </a:pPr>
            <a:r>
              <a:rPr lang="en-GB" smtClean="0"/>
              <a:t>Presentation title</a:t>
            </a:r>
            <a:endParaRPr lang="en-US"/>
          </a:p>
        </p:txBody>
      </p:sp>
      <p:sp>
        <p:nvSpPr>
          <p:cNvPr id="7" name="Content Placeholder 14"/>
          <p:cNvSpPr>
            <a:spLocks noGrp="1"/>
          </p:cNvSpPr>
          <p:nvPr>
            <p:ph sz="quarter" idx="75"/>
          </p:nvPr>
        </p:nvSpPr>
        <p:spPr>
          <a:xfrm>
            <a:off x="525463" y="1763713"/>
            <a:ext cx="9732544" cy="4967288"/>
          </a:xfrm>
        </p:spPr>
        <p:txBody>
          <a:bodyPr/>
          <a:lstStyle>
            <a:lvl1pPr>
              <a:defRPr sz="2300"/>
            </a:lvl1pPr>
            <a:lvl2pPr>
              <a:defRPr sz="1600"/>
            </a:lvl2pPr>
            <a:lvl3pPr>
              <a:defRPr sz="1600"/>
            </a:lvl3pPr>
            <a:lvl4pPr marL="266700" indent="-266700">
              <a:defRPr sz="1600"/>
            </a:lvl4pPr>
            <a:lvl5pPr marL="533400" indent="-266700">
              <a:defRPr sz="1400"/>
            </a:lvl5pPr>
            <a:lvl6pPr marL="812800" indent="-279400">
              <a:defRPr sz="12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 page - executive summary with photo">
    <p:spTree>
      <p:nvGrpSpPr>
        <p:cNvPr id="1" name=""/>
        <p:cNvGrpSpPr/>
        <p:nvPr/>
      </p:nvGrpSpPr>
      <p:grpSpPr>
        <a:xfrm>
          <a:off x="0" y="0"/>
          <a:ext cx="0" cy="0"/>
          <a:chOff x="0" y="0"/>
          <a:chExt cx="0" cy="0"/>
        </a:xfrm>
      </p:grpSpPr>
      <p:sp>
        <p:nvSpPr>
          <p:cNvPr id="9" name="Picture Placeholder 1"/>
          <p:cNvSpPr>
            <a:spLocks noGrp="1"/>
          </p:cNvSpPr>
          <p:nvPr>
            <p:ph type="pic" sz="quarter" idx="71"/>
          </p:nvPr>
        </p:nvSpPr>
        <p:spPr>
          <a:xfrm>
            <a:off x="7694871" y="3164868"/>
            <a:ext cx="2998529" cy="3769332"/>
          </a:xfrm>
          <a:ln w="6350">
            <a:no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11" name="Text Placeholder 5"/>
          <p:cNvSpPr>
            <a:spLocks noGrp="1"/>
          </p:cNvSpPr>
          <p:nvPr>
            <p:ph type="body" sz="quarter" idx="68"/>
          </p:nvPr>
        </p:nvSpPr>
        <p:spPr>
          <a:xfrm>
            <a:off x="5249700" y="6641798"/>
            <a:ext cx="2316903" cy="152702"/>
          </a:xfrm>
        </p:spPr>
        <p:txBody>
          <a:bodyPr lIns="0" tIns="0" rIns="0" bIns="0">
            <a:noAutofit/>
          </a:bodyPr>
          <a:lstStyle>
            <a:lvl1pPr marL="0" indent="0" algn="r">
              <a:spcBef>
                <a:spcPts val="0"/>
              </a:spcBef>
              <a:buFontTx/>
              <a:buNone/>
              <a:defRPr sz="1000" b="0">
                <a:solidFill>
                  <a:schemeClr val="accent3">
                    <a:lumMod val="50000"/>
                  </a:schemeClr>
                </a:solidFill>
              </a:defRPr>
            </a:lvl1pPr>
            <a:lvl2pPr>
              <a:defRPr sz="900"/>
            </a:lvl2pPr>
            <a:lvl3pPr>
              <a:defRPr sz="900"/>
            </a:lvl3pPr>
            <a:lvl4pPr>
              <a:defRPr sz="900"/>
            </a:lvl4pPr>
            <a:lvl5pPr>
              <a:defRPr sz="900"/>
            </a:lvl5pPr>
          </a:lstStyle>
          <a:p>
            <a:pPr lvl="0"/>
            <a:r>
              <a:rPr lang="en-US" smtClean="0"/>
              <a:t>Click to edit Master text styles</a:t>
            </a:r>
          </a:p>
        </p:txBody>
      </p:sp>
      <p:sp>
        <p:nvSpPr>
          <p:cNvPr id="12" name="Text Placeholder 4"/>
          <p:cNvSpPr>
            <a:spLocks noGrp="1"/>
          </p:cNvSpPr>
          <p:nvPr>
            <p:ph type="body" sz="quarter" idx="72"/>
          </p:nvPr>
        </p:nvSpPr>
        <p:spPr>
          <a:xfrm>
            <a:off x="5249700" y="6450747"/>
            <a:ext cx="2316903" cy="152702"/>
          </a:xfrm>
        </p:spPr>
        <p:txBody>
          <a:bodyPr lIns="0" tIns="0" rIns="0" bIns="0">
            <a:noAutofit/>
          </a:bodyPr>
          <a:lstStyle>
            <a:lvl1pPr marL="0" indent="0" algn="r">
              <a:spcBef>
                <a:spcPts val="0"/>
              </a:spcBef>
              <a:buFontTx/>
              <a:buNone/>
              <a:defRPr sz="1000" b="1">
                <a:solidFill>
                  <a:schemeClr val="tx1"/>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smtClean="0"/>
              <a:t>Click to edit Master text styles</a:t>
            </a:r>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5" name="Content Placeholder 14"/>
          <p:cNvSpPr>
            <a:spLocks noGrp="1"/>
          </p:cNvSpPr>
          <p:nvPr>
            <p:ph sz="quarter" idx="75"/>
          </p:nvPr>
        </p:nvSpPr>
        <p:spPr>
          <a:xfrm>
            <a:off x="525463" y="1763713"/>
            <a:ext cx="7040562" cy="4457700"/>
          </a:xfrm>
        </p:spPr>
        <p:txBody>
          <a:bodyPr/>
          <a:lstStyle>
            <a:lvl1pPr>
              <a:defRPr sz="2300"/>
            </a:lvl1pPr>
            <a:lvl2pPr>
              <a:defRPr sz="1600"/>
            </a:lvl2pPr>
            <a:lvl3pPr>
              <a:defRPr sz="1600"/>
            </a:lvl3pPr>
            <a:lvl4pPr marL="266700" indent="-266700">
              <a:defRPr sz="1600"/>
            </a:lvl4pPr>
            <a:lvl5pPr marL="534988" indent="-266700">
              <a:defRPr sz="1400"/>
            </a:lvl5pPr>
            <a:lvl6pPr marL="803275" indent="-268288">
              <a:defRPr sz="12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Content Placeholder 13"/>
          <p:cNvSpPr>
            <a:spLocks noGrp="1"/>
          </p:cNvSpPr>
          <p:nvPr>
            <p:ph sz="quarter" idx="18"/>
          </p:nvPr>
        </p:nvSpPr>
        <p:spPr>
          <a:xfrm>
            <a:off x="525463" y="6923088"/>
            <a:ext cx="686593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smtClean="0"/>
              <a:t>Click to edit Master text styles</a:t>
            </a:r>
          </a:p>
        </p:txBody>
      </p:sp>
      <p:sp>
        <p:nvSpPr>
          <p:cNvPr id="8" name="Slide Number Placeholder 5"/>
          <p:cNvSpPr>
            <a:spLocks noGrp="1"/>
          </p:cNvSpPr>
          <p:nvPr>
            <p:ph type="sldNum" sz="quarter" idx="76"/>
          </p:nvPr>
        </p:nvSpPr>
        <p:spPr/>
        <p:txBody>
          <a:bodyPr/>
          <a:lstStyle>
            <a:lvl1pPr>
              <a:defRPr/>
            </a:lvl1pPr>
          </a:lstStyle>
          <a:p>
            <a:pPr>
              <a:defRPr/>
            </a:pPr>
            <a:fld id="{4B4C1AE4-6ADF-4421-BA0A-402084ED94F0}" type="slidenum">
              <a:rPr lang="en-US"/>
              <a:pPr>
                <a:defRPr/>
              </a:pPr>
              <a:t>‹#›</a:t>
            </a:fld>
            <a:endParaRPr lang="en-US" dirty="0"/>
          </a:p>
        </p:txBody>
      </p:sp>
      <p:sp>
        <p:nvSpPr>
          <p:cNvPr id="10" name="Footer Placeholder 4"/>
          <p:cNvSpPr>
            <a:spLocks noGrp="1"/>
          </p:cNvSpPr>
          <p:nvPr>
            <p:ph type="ftr" sz="quarter" idx="77"/>
          </p:nvPr>
        </p:nvSpPr>
        <p:spPr/>
        <p:txBody>
          <a:bodyPr/>
          <a:lstStyle>
            <a:lvl1pPr>
              <a:defRPr/>
            </a:lvl1pPr>
          </a:lstStyle>
          <a:p>
            <a:pPr>
              <a:defRPr/>
            </a:pPr>
            <a:r>
              <a:rPr lang="en-GB" smtClean="0"/>
              <a:t>Presentation title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Colour (with photo)">
    <p:bg>
      <p:bgPr>
        <a:solidFill>
          <a:schemeClr val="tx1"/>
        </a:solidFill>
        <a:effectLst/>
      </p:bgPr>
    </p:bg>
    <p:spTree>
      <p:nvGrpSpPr>
        <p:cNvPr id="1" name=""/>
        <p:cNvGrpSpPr/>
        <p:nvPr/>
      </p:nvGrpSpPr>
      <p:grpSpPr>
        <a:xfrm>
          <a:off x="0" y="0"/>
          <a:ext cx="0" cy="0"/>
          <a:chOff x="0" y="0"/>
          <a:chExt cx="0" cy="0"/>
        </a:xfrm>
      </p:grpSpPr>
      <p:sp>
        <p:nvSpPr>
          <p:cNvPr id="11" name="Content Placeholder 10"/>
          <p:cNvSpPr>
            <a:spLocks noGrp="1"/>
          </p:cNvSpPr>
          <p:nvPr>
            <p:ph sz="quarter" idx="17"/>
          </p:nvPr>
        </p:nvSpPr>
        <p:spPr>
          <a:xfrm>
            <a:off x="2534115" y="2056596"/>
            <a:ext cx="5968187" cy="4328472"/>
          </a:xfrm>
        </p:spPr>
        <p:txBody>
          <a:bodyPr/>
          <a:lstStyle>
            <a:lvl1pPr marL="412848" indent="-412848">
              <a:lnSpc>
                <a:spcPts val="2281"/>
              </a:lnSpc>
              <a:spcBef>
                <a:spcPts val="0"/>
              </a:spcBef>
              <a:buClr>
                <a:schemeClr val="bg1"/>
              </a:buClr>
              <a:buFont typeface="+mj-lt"/>
              <a:buAutoNum type="arabicPeriod"/>
              <a:tabLst/>
              <a:defRPr>
                <a:solidFill>
                  <a:schemeClr val="bg1"/>
                </a:solidFill>
              </a:defRPr>
            </a:lvl1pPr>
            <a:lvl2pPr marL="717051" indent="-304203">
              <a:lnSpc>
                <a:spcPts val="2281"/>
              </a:lnSpc>
              <a:spcBef>
                <a:spcPts val="0"/>
              </a:spcBef>
              <a:spcAft>
                <a:spcPts val="0"/>
              </a:spcAft>
              <a:buClr>
                <a:schemeClr val="bg1"/>
              </a:buClr>
              <a:buFont typeface="+mj-lt"/>
              <a:buAutoNum type="romanLcPeriod"/>
              <a:defRPr sz="1400" b="0">
                <a:solidFill>
                  <a:schemeClr val="bg1"/>
                </a:solidFill>
              </a:defRPr>
            </a:lvl2pPr>
          </a:lstStyle>
          <a:p>
            <a:pPr lvl="0"/>
            <a:r>
              <a:rPr lang="en-US" smtClean="0"/>
              <a:t>Click to edit Master text styles</a:t>
            </a:r>
          </a:p>
          <a:p>
            <a:pPr lvl="1"/>
            <a:r>
              <a:rPr lang="en-US" smtClean="0"/>
              <a:t>Second level</a:t>
            </a:r>
          </a:p>
        </p:txBody>
      </p:sp>
      <p:sp>
        <p:nvSpPr>
          <p:cNvPr id="13" name="Content Placeholder 12"/>
          <p:cNvSpPr>
            <a:spLocks noGrp="1"/>
          </p:cNvSpPr>
          <p:nvPr>
            <p:ph sz="quarter" idx="18"/>
          </p:nvPr>
        </p:nvSpPr>
        <p:spPr>
          <a:xfrm>
            <a:off x="8670041" y="2056596"/>
            <a:ext cx="1488689" cy="4328472"/>
          </a:xfrm>
        </p:spPr>
        <p:txBody>
          <a:bodyPr/>
          <a:lstStyle>
            <a:lvl1pPr algn="r">
              <a:lnSpc>
                <a:spcPts val="2281"/>
              </a:lnSpc>
              <a:spcBef>
                <a:spcPts val="0"/>
              </a:spcBef>
              <a:defRPr>
                <a:solidFill>
                  <a:schemeClr val="bg1"/>
                </a:solidFill>
              </a:defRPr>
            </a:lvl1pPr>
            <a:lvl2pPr algn="r">
              <a:lnSpc>
                <a:spcPts val="2281"/>
              </a:lnSpc>
              <a:spcBef>
                <a:spcPts val="0"/>
              </a:spcBef>
              <a:spcAft>
                <a:spcPts val="0"/>
              </a:spcAft>
              <a:defRPr sz="1400" b="0">
                <a:solidFill>
                  <a:schemeClr val="bg1"/>
                </a:solidFill>
              </a:defRPr>
            </a:lvl2pPr>
          </a:lstStyle>
          <a:p>
            <a:pPr lvl="0"/>
            <a:r>
              <a:rPr lang="en-US" smtClean="0"/>
              <a:t>Click to edit Master text styles</a:t>
            </a:r>
          </a:p>
          <a:p>
            <a:pPr lvl="1"/>
            <a:r>
              <a:rPr lang="en-US" smtClean="0"/>
              <a:t>Second level</a:t>
            </a:r>
          </a:p>
        </p:txBody>
      </p:sp>
      <p:sp>
        <p:nvSpPr>
          <p:cNvPr id="7" name="Slide Number Placeholder 5"/>
          <p:cNvSpPr>
            <a:spLocks noGrp="1"/>
          </p:cNvSpPr>
          <p:nvPr>
            <p:ph type="sldNum" sz="quarter" idx="19"/>
          </p:nvPr>
        </p:nvSpPr>
        <p:spPr/>
        <p:txBody>
          <a:bodyPr/>
          <a:lstStyle>
            <a:lvl1pPr>
              <a:defRPr>
                <a:solidFill>
                  <a:schemeClr val="bg1"/>
                </a:solidFill>
              </a:defRPr>
            </a:lvl1pPr>
          </a:lstStyle>
          <a:p>
            <a:pPr>
              <a:defRPr/>
            </a:pPr>
            <a:fld id="{17C3ABBF-8E33-474A-BA09-F37F3FA38443}" type="slidenum">
              <a:rPr lang="en-US"/>
              <a:pPr>
                <a:defRPr/>
              </a:pPr>
              <a:t>‹#›</a:t>
            </a:fld>
            <a:endParaRPr lang="en-US" dirty="0"/>
          </a:p>
        </p:txBody>
      </p:sp>
      <p:sp>
        <p:nvSpPr>
          <p:cNvPr id="8" name="Footer Placeholder 6"/>
          <p:cNvSpPr>
            <a:spLocks noGrp="1"/>
          </p:cNvSpPr>
          <p:nvPr>
            <p:ph type="ftr" sz="quarter" idx="20"/>
          </p:nvPr>
        </p:nvSpPr>
        <p:spPr>
          <a:xfrm>
            <a:off x="2544763" y="7099300"/>
            <a:ext cx="5651500" cy="322263"/>
          </a:xfrm>
        </p:spPr>
        <p:txBody>
          <a:bodyPr/>
          <a:lstStyle>
            <a:lvl1pPr>
              <a:defRPr>
                <a:solidFill>
                  <a:schemeClr val="bg1"/>
                </a:solidFill>
              </a:defRPr>
            </a:lvl1pPr>
          </a:lstStyle>
          <a:p>
            <a:pPr>
              <a:defRPr/>
            </a:pPr>
            <a:r>
              <a:rPr lang="en-US" smtClean="0"/>
              <a:t>Presentation title</a:t>
            </a:r>
            <a:endParaRPr lang="en-US"/>
          </a:p>
        </p:txBody>
      </p:sp>
      <p:sp>
        <p:nvSpPr>
          <p:cNvPr id="12" name="MarketingEntityText"/>
          <p:cNvSpPr txBox="1"/>
          <p:nvPr userDrawn="1"/>
        </p:nvSpPr>
        <p:spPr>
          <a:xfrm>
            <a:off x="7391401" y="7099187"/>
            <a:ext cx="2395058" cy="320304"/>
          </a:xfrm>
          <a:prstGeom prst="rect">
            <a:avLst/>
          </a:prstGeom>
        </p:spPr>
        <p:txBody>
          <a:bodyPr vert="horz" lIns="104299" tIns="52149" rIns="104299" bIns="52149" rtlCol="0" anchor="ctr"/>
          <a:lstStyle/>
          <a:p>
            <a:pPr algn="r" rtl="0" fontAlgn="auto">
              <a:spcBef>
                <a:spcPts val="0"/>
              </a:spcBef>
              <a:spcAft>
                <a:spcPts val="0"/>
              </a:spcAft>
              <a:defRPr/>
            </a:pPr>
            <a:r>
              <a:rPr lang="en-GB" sz="900" kern="1200" smtClean="0">
                <a:solidFill>
                  <a:schemeClr val="bg1"/>
                </a:solidFill>
                <a:latin typeface="Arial" pitchFamily="34" charset="0"/>
                <a:ea typeface="+mn-ea"/>
                <a:cs typeface="Arial" pitchFamily="34" charset="0"/>
              </a:rPr>
              <a:t>Clifford Chance</a:t>
            </a:r>
            <a:endParaRPr lang="en-GB" sz="900" kern="1200" dirty="0" smtClean="0">
              <a:solidFill>
                <a:schemeClr val="bg1"/>
              </a:solidFill>
              <a:latin typeface="Arial" pitchFamily="34" charset="0"/>
              <a:ea typeface="+mn-ea"/>
              <a:cs typeface="Arial" pitchFamily="34" charset="0"/>
            </a:endParaRPr>
          </a:p>
        </p:txBody>
      </p:sp>
      <p:sp>
        <p:nvSpPr>
          <p:cNvPr id="9" name="Title 8"/>
          <p:cNvSpPr>
            <a:spLocks noGrp="1"/>
          </p:cNvSpPr>
          <p:nvPr>
            <p:ph type="title"/>
          </p:nvPr>
        </p:nvSpPr>
        <p:spPr>
          <a:xfrm>
            <a:off x="2534115" y="303213"/>
            <a:ext cx="7612062" cy="1260475"/>
          </a:xfrm>
        </p:spPr>
        <p:txBody>
          <a:bodyPr/>
          <a:lstStyle>
            <a:lvl1pPr>
              <a:defRPr>
                <a:solidFill>
                  <a:schemeClr val="bg1"/>
                </a:solidFill>
              </a:defRPr>
            </a:lvl1pPr>
          </a:lstStyle>
          <a:p>
            <a:pPr lvl="0"/>
            <a:r>
              <a:rPr lang="en-US" smtClean="0"/>
              <a:t>Click to edit Master title style</a:t>
            </a:r>
            <a:endParaRPr lang="en-US" dirty="0" smtClean="0"/>
          </a:p>
        </p:txBody>
      </p:sp>
      <p:pic>
        <p:nvPicPr>
          <p:cNvPr id="14" name="Picture 2" descr="L:\quarter.jpg"/>
          <p:cNvPicPr>
            <a:picLocks noChangeAspect="1" noChangeArrowheads="1"/>
          </p:cNvPicPr>
          <p:nvPr userDrawn="1"/>
        </p:nvPicPr>
        <p:blipFill>
          <a:blip r:embed="rId2" cstate="print"/>
          <a:srcRect/>
          <a:stretch>
            <a:fillRect/>
          </a:stretch>
        </p:blipFill>
        <p:spPr bwMode="auto">
          <a:xfrm>
            <a:off x="0" y="1111"/>
            <a:ext cx="2304288" cy="7559040"/>
          </a:xfrm>
          <a:prstGeom prst="rect">
            <a:avLst/>
          </a:prstGeom>
          <a:noFill/>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 page - text pag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9" name="Content Placeholder 10"/>
          <p:cNvSpPr>
            <a:spLocks noGrp="1"/>
          </p:cNvSpPr>
          <p:nvPr>
            <p:ph sz="quarter" idx="18"/>
          </p:nvPr>
        </p:nvSpPr>
        <p:spPr>
          <a:xfrm>
            <a:off x="525463" y="6923088"/>
            <a:ext cx="6865937" cy="176212"/>
          </a:xfrm>
        </p:spPr>
        <p:txBody>
          <a:bodyPr tIns="0" bIns="0" anchor="b"/>
          <a:lstStyle>
            <a:lvl1pPr>
              <a:defRPr sz="900" baseline="0">
                <a:solidFill>
                  <a:schemeClr val="tx2"/>
                </a:solidFill>
              </a:defRPr>
            </a:lvl1pPr>
          </a:lstStyle>
          <a:p>
            <a:pPr lvl="0"/>
            <a:r>
              <a:rPr lang="en-US" smtClean="0"/>
              <a:t>Click to edit Master text styles</a:t>
            </a:r>
          </a:p>
        </p:txBody>
      </p:sp>
      <p:sp>
        <p:nvSpPr>
          <p:cNvPr id="10" name="Content Placeholder 9"/>
          <p:cNvSpPr>
            <a:spLocks noGrp="1"/>
          </p:cNvSpPr>
          <p:nvPr>
            <p:ph sz="quarter" idx="19"/>
          </p:nvPr>
        </p:nvSpPr>
        <p:spPr>
          <a:xfrm>
            <a:off x="525463" y="1763713"/>
            <a:ext cx="9632950" cy="5159375"/>
          </a:xfrm>
        </p:spPr>
        <p:txBody>
          <a:bodyPr/>
          <a:lstStyle>
            <a:lvl1pPr>
              <a:defRPr sz="2300"/>
            </a:lvl1pPr>
            <a:lvl2pPr>
              <a:defRPr sz="1600"/>
            </a:lvl2pPr>
            <a:lvl3pPr>
              <a:defRPr sz="1600"/>
            </a:lvl3pPr>
            <a:lvl4pPr marL="268288" indent="-268288">
              <a:defRPr sz="1600"/>
            </a:lvl4pPr>
            <a:lvl5pPr marL="534988" indent="-266700">
              <a:defRPr sz="1400"/>
            </a:lvl5pPr>
            <a:lvl6pPr marL="803275" indent="-268288">
              <a:defRPr sz="1200">
                <a:latin typeface="Arial" pitchFamily="34" charset="0"/>
                <a:cs typeface="Arial" pitchFamily="34" charset="0"/>
              </a:defRPr>
            </a:lvl6pPr>
            <a:lvl7pPr marL="716400" indent="-205200">
              <a:defRPr sz="1200">
                <a:latin typeface="Arial" pitchFamily="34" charset="0"/>
                <a:cs typeface="Arial" pitchFamily="34" charset="0"/>
              </a:defRPr>
            </a:lvl7pPr>
            <a:lvl8pPr marL="716400" indent="-205200">
              <a:defRPr sz="1200">
                <a:latin typeface="Arial" pitchFamily="34" charset="0"/>
                <a:cs typeface="Arial" pitchFamily="34" charset="0"/>
              </a:defRPr>
            </a:lvl8pPr>
            <a:lvl9pPr marL="716400" indent="-205200">
              <a:defRPr sz="12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5"/>
          <p:cNvSpPr>
            <a:spLocks noGrp="1"/>
          </p:cNvSpPr>
          <p:nvPr>
            <p:ph type="sldNum" sz="quarter" idx="20"/>
          </p:nvPr>
        </p:nvSpPr>
        <p:spPr/>
        <p:txBody>
          <a:bodyPr/>
          <a:lstStyle>
            <a:lvl1pPr>
              <a:defRPr/>
            </a:lvl1pPr>
          </a:lstStyle>
          <a:p>
            <a:pPr>
              <a:defRPr/>
            </a:pPr>
            <a:fld id="{3ED0CB2D-7417-4FB7-8C5B-D538202E643F}" type="slidenum">
              <a:rPr lang="en-US"/>
              <a:pPr>
                <a:defRPr/>
              </a:pPr>
              <a:t>‹#›</a:t>
            </a:fld>
            <a:endParaRPr lang="en-US" dirty="0"/>
          </a:p>
        </p:txBody>
      </p:sp>
      <p:sp>
        <p:nvSpPr>
          <p:cNvPr id="7" name="Footer Placeholder 4"/>
          <p:cNvSpPr>
            <a:spLocks noGrp="1"/>
          </p:cNvSpPr>
          <p:nvPr>
            <p:ph type="ftr" sz="quarter" idx="21"/>
          </p:nvPr>
        </p:nvSpPr>
        <p:spPr/>
        <p:txBody>
          <a:bodyPr/>
          <a:lstStyle>
            <a:lvl1pPr>
              <a:defRPr/>
            </a:lvl1pPr>
          </a:lstStyle>
          <a:p>
            <a:pPr>
              <a:defRPr/>
            </a:pPr>
            <a:r>
              <a:rPr lang="en-GB" smtClean="0"/>
              <a:t>Presentation title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 page - text page two column">
    <p:spTree>
      <p:nvGrpSpPr>
        <p:cNvPr id="1" name=""/>
        <p:cNvGrpSpPr/>
        <p:nvPr/>
      </p:nvGrpSpPr>
      <p:grpSpPr>
        <a:xfrm>
          <a:off x="0" y="0"/>
          <a:ext cx="0" cy="0"/>
          <a:chOff x="0" y="0"/>
          <a:chExt cx="0" cy="0"/>
        </a:xfrm>
      </p:grpSpPr>
      <p:sp>
        <p:nvSpPr>
          <p:cNvPr id="11" name="Title 10"/>
          <p:cNvSpPr>
            <a:spLocks noGrp="1"/>
          </p:cNvSpPr>
          <p:nvPr>
            <p:ph type="title"/>
          </p:nvPr>
        </p:nvSpPr>
        <p:spPr>
          <a:xfrm>
            <a:off x="525390" y="302801"/>
            <a:ext cx="9633342" cy="1260211"/>
          </a:xfrm>
        </p:spPr>
        <p:txBody>
          <a:bodyPr/>
          <a:lstStyle/>
          <a:p>
            <a:r>
              <a:rPr lang="en-US" smtClean="0"/>
              <a:t>Click to edit Master title style</a:t>
            </a:r>
            <a:endParaRPr lang="en-US" dirty="0"/>
          </a:p>
        </p:txBody>
      </p:sp>
      <p:sp>
        <p:nvSpPr>
          <p:cNvPr id="12" name="Content Placeholder 11"/>
          <p:cNvSpPr>
            <a:spLocks noGrp="1"/>
          </p:cNvSpPr>
          <p:nvPr>
            <p:ph sz="quarter" idx="24"/>
          </p:nvPr>
        </p:nvSpPr>
        <p:spPr>
          <a:xfrm>
            <a:off x="525463" y="1763713"/>
            <a:ext cx="4692650" cy="5159375"/>
          </a:xfrm>
        </p:spPr>
        <p:txBody>
          <a:bodyPr/>
          <a:lstStyle>
            <a:lvl1pPr>
              <a:defRPr sz="2300"/>
            </a:lvl1pPr>
            <a:lvl2pPr>
              <a:defRPr sz="1600"/>
            </a:lvl2pPr>
            <a:lvl3pPr>
              <a:defRPr sz="1600"/>
            </a:lvl3pPr>
            <a:lvl4pPr marL="268288" indent="-268288">
              <a:defRPr sz="1600"/>
            </a:lvl4pPr>
            <a:lvl5pPr marL="534988" indent="-266700">
              <a:defRPr sz="1400"/>
            </a:lvl5pPr>
            <a:lvl6pPr marL="803275" indent="-268288">
              <a:defRPr sz="1200"/>
            </a:lvl6pPr>
            <a:lvl7pPr marL="716400" indent="-205200">
              <a:defRPr sz="120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Content Placeholder 13"/>
          <p:cNvSpPr>
            <a:spLocks noGrp="1"/>
          </p:cNvSpPr>
          <p:nvPr>
            <p:ph sz="quarter" idx="18"/>
          </p:nvPr>
        </p:nvSpPr>
        <p:spPr>
          <a:xfrm>
            <a:off x="525463" y="6923088"/>
            <a:ext cx="686593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smtClean="0"/>
              <a:t>Click to edit Master text styles</a:t>
            </a:r>
          </a:p>
        </p:txBody>
      </p:sp>
      <p:sp>
        <p:nvSpPr>
          <p:cNvPr id="6" name="Slide Number Placeholder 5"/>
          <p:cNvSpPr>
            <a:spLocks noGrp="1"/>
          </p:cNvSpPr>
          <p:nvPr>
            <p:ph type="sldNum" sz="quarter" idx="25"/>
          </p:nvPr>
        </p:nvSpPr>
        <p:spPr/>
        <p:txBody>
          <a:bodyPr/>
          <a:lstStyle>
            <a:lvl1pPr>
              <a:defRPr/>
            </a:lvl1pPr>
          </a:lstStyle>
          <a:p>
            <a:pPr>
              <a:defRPr/>
            </a:pPr>
            <a:fld id="{4AD2DC85-DD19-4A9A-9FB6-B3044351D929}" type="slidenum">
              <a:rPr lang="en-US"/>
              <a:pPr>
                <a:defRPr/>
              </a:pPr>
              <a:t>‹#›</a:t>
            </a:fld>
            <a:endParaRPr lang="en-US" dirty="0"/>
          </a:p>
        </p:txBody>
      </p:sp>
      <p:sp>
        <p:nvSpPr>
          <p:cNvPr id="7" name="Footer Placeholder 4"/>
          <p:cNvSpPr>
            <a:spLocks noGrp="1"/>
          </p:cNvSpPr>
          <p:nvPr>
            <p:ph type="ftr" sz="quarter" idx="26"/>
          </p:nvPr>
        </p:nvSpPr>
        <p:spPr/>
        <p:txBody>
          <a:bodyPr/>
          <a:lstStyle>
            <a:lvl1pPr>
              <a:defRPr/>
            </a:lvl1pPr>
          </a:lstStyle>
          <a:p>
            <a:pPr>
              <a:defRPr/>
            </a:pPr>
            <a:r>
              <a:rPr lang="en-GB" smtClean="0"/>
              <a:t>Presentation title</a:t>
            </a:r>
            <a:endParaRPr lang="en-US"/>
          </a:p>
        </p:txBody>
      </p:sp>
      <p:sp>
        <p:nvSpPr>
          <p:cNvPr id="8" name="Content Placeholder 11"/>
          <p:cNvSpPr>
            <a:spLocks noGrp="1"/>
          </p:cNvSpPr>
          <p:nvPr>
            <p:ph sz="quarter" idx="27"/>
          </p:nvPr>
        </p:nvSpPr>
        <p:spPr>
          <a:xfrm>
            <a:off x="5466082" y="1763713"/>
            <a:ext cx="4692650" cy="5159375"/>
          </a:xfrm>
        </p:spPr>
        <p:txBody>
          <a:bodyPr/>
          <a:lstStyle>
            <a:lvl1pPr>
              <a:defRPr sz="2300"/>
            </a:lvl1pPr>
            <a:lvl2pPr>
              <a:defRPr sz="1600"/>
            </a:lvl2pPr>
            <a:lvl3pPr>
              <a:defRPr sz="1600"/>
            </a:lvl3pPr>
            <a:lvl4pPr marL="268288" indent="-268288">
              <a:defRPr sz="1600"/>
            </a:lvl4pPr>
            <a:lvl5pPr marL="534988" indent="-266700">
              <a:defRPr sz="1400"/>
            </a:lvl5pPr>
            <a:lvl6pPr marL="803275" indent="-268288">
              <a:defRPr sz="1200"/>
            </a:lvl6pPr>
            <a:lvl7pPr marL="716400" indent="-205200">
              <a:defRPr sz="1200"/>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reen page - text page with panel box">
    <p:spTree>
      <p:nvGrpSpPr>
        <p:cNvPr id="1" name=""/>
        <p:cNvGrpSpPr/>
        <p:nvPr/>
      </p:nvGrpSpPr>
      <p:grpSpPr>
        <a:xfrm>
          <a:off x="0" y="0"/>
          <a:ext cx="0" cy="0"/>
          <a:chOff x="0" y="0"/>
          <a:chExt cx="0" cy="0"/>
        </a:xfrm>
      </p:grpSpPr>
      <p:pic>
        <p:nvPicPr>
          <p:cNvPr id="6" name="AlJadaanLogo" descr="Jadaan-Logo_white.png" hidden="1"/>
          <p:cNvPicPr>
            <a:picLocks noChangeAspect="1"/>
          </p:cNvPicPr>
          <p:nvPr userDrawn="1"/>
        </p:nvPicPr>
        <p:blipFill>
          <a:blip r:embed="rId2" cstate="print"/>
          <a:srcRect/>
          <a:stretch>
            <a:fillRect/>
          </a:stretch>
        </p:blipFill>
        <p:spPr bwMode="auto">
          <a:xfrm>
            <a:off x="322263" y="835025"/>
            <a:ext cx="1689100" cy="352425"/>
          </a:xfrm>
          <a:prstGeom prst="rect">
            <a:avLst/>
          </a:prstGeom>
          <a:noFill/>
          <a:ln w="9525">
            <a:noFill/>
            <a:miter lim="800000"/>
            <a:headEnd/>
            <a:tailEnd/>
          </a:ln>
        </p:spPr>
      </p:pic>
      <p:sp>
        <p:nvSpPr>
          <p:cNvPr id="11" name="Title 10"/>
          <p:cNvSpPr>
            <a:spLocks noGrp="1"/>
          </p:cNvSpPr>
          <p:nvPr>
            <p:ph type="title"/>
          </p:nvPr>
        </p:nvSpPr>
        <p:spPr/>
        <p:txBody>
          <a:bodyPr/>
          <a:lstStyle>
            <a:lvl1pPr>
              <a:defRPr/>
            </a:lvl1pPr>
          </a:lstStyle>
          <a:p>
            <a:r>
              <a:rPr lang="en-US" smtClean="0"/>
              <a:t>Click to edit Master title style</a:t>
            </a:r>
            <a:endParaRPr lang="en-US" dirty="0"/>
          </a:p>
        </p:txBody>
      </p:sp>
      <p:sp>
        <p:nvSpPr>
          <p:cNvPr id="14" name="Content Placeholder 13"/>
          <p:cNvSpPr>
            <a:spLocks noGrp="1"/>
          </p:cNvSpPr>
          <p:nvPr>
            <p:ph sz="quarter" idx="23"/>
          </p:nvPr>
        </p:nvSpPr>
        <p:spPr>
          <a:xfrm>
            <a:off x="525463" y="1763713"/>
            <a:ext cx="4692650" cy="5159375"/>
          </a:xfrm>
        </p:spPr>
        <p:txBody>
          <a:bodyPr/>
          <a:lstStyle>
            <a:lvl1pPr>
              <a:defRPr sz="2300"/>
            </a:lvl1pPr>
            <a:lvl2pPr>
              <a:defRPr sz="1600"/>
            </a:lvl2pPr>
            <a:lvl3pPr>
              <a:defRPr sz="1600"/>
            </a:lvl3pPr>
            <a:lvl4pPr marL="268288" indent="-268288">
              <a:defRPr sz="1600"/>
            </a:lvl4pPr>
            <a:lvl5pPr marL="534988" indent="-266700">
              <a:defRPr sz="1400"/>
            </a:lvl5pPr>
            <a:lvl6pPr marL="803275" indent="-268288">
              <a:defRPr sz="1200"/>
            </a:lvl6pPr>
            <a:lvl7pPr marL="716400" indent="-205200">
              <a:defRPr sz="1200">
                <a:latin typeface="Arial" pitchFamily="34" charset="0"/>
                <a:cs typeface="Arial" pitchFamily="34" charset="0"/>
              </a:defRPr>
            </a:lvl7pPr>
            <a:lvl8pPr marL="716400" indent="-205200">
              <a:defRPr sz="1200">
                <a:latin typeface="Arial" pitchFamily="34" charset="0"/>
                <a:cs typeface="Arial" pitchFamily="34" charset="0"/>
              </a:defRPr>
            </a:lvl8pPr>
            <a:lvl9pPr marL="716400" indent="-205200">
              <a:defRPr sz="12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Content Placeholder 13"/>
          <p:cNvSpPr>
            <a:spLocks noGrp="1"/>
          </p:cNvSpPr>
          <p:nvPr>
            <p:ph sz="quarter" idx="18"/>
          </p:nvPr>
        </p:nvSpPr>
        <p:spPr>
          <a:xfrm>
            <a:off x="525463" y="6923088"/>
            <a:ext cx="686593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smtClean="0"/>
              <a:t>Click to edit Master text styles</a:t>
            </a:r>
          </a:p>
        </p:txBody>
      </p:sp>
      <p:sp>
        <p:nvSpPr>
          <p:cNvPr id="7" name="Slide Number Placeholder 7"/>
          <p:cNvSpPr>
            <a:spLocks noGrp="1"/>
          </p:cNvSpPr>
          <p:nvPr>
            <p:ph type="sldNum" sz="quarter" idx="24"/>
          </p:nvPr>
        </p:nvSpPr>
        <p:spPr/>
        <p:txBody>
          <a:bodyPr/>
          <a:lstStyle>
            <a:lvl1pPr>
              <a:defRPr/>
            </a:lvl1pPr>
          </a:lstStyle>
          <a:p>
            <a:pPr>
              <a:defRPr/>
            </a:pPr>
            <a:fld id="{45BEEC12-208D-4A95-B730-8F0948FA5F82}" type="slidenum">
              <a:rPr lang="en-US"/>
              <a:pPr>
                <a:defRPr/>
              </a:pPr>
              <a:t>‹#›</a:t>
            </a:fld>
            <a:endParaRPr lang="en-US" dirty="0"/>
          </a:p>
        </p:txBody>
      </p:sp>
      <p:sp>
        <p:nvSpPr>
          <p:cNvPr id="8" name="Footer Placeholder 8"/>
          <p:cNvSpPr>
            <a:spLocks noGrp="1"/>
          </p:cNvSpPr>
          <p:nvPr>
            <p:ph type="ftr" sz="quarter" idx="25"/>
          </p:nvPr>
        </p:nvSpPr>
        <p:spPr/>
        <p:txBody>
          <a:bodyPr/>
          <a:lstStyle>
            <a:lvl1pPr>
              <a:defRPr/>
            </a:lvl1pPr>
          </a:lstStyle>
          <a:p>
            <a:pPr>
              <a:defRPr/>
            </a:pPr>
            <a:r>
              <a:rPr lang="en-GB" smtClean="0"/>
              <a:t>Presentation title</a:t>
            </a:r>
            <a:endParaRPr lang="en-US"/>
          </a:p>
        </p:txBody>
      </p:sp>
      <p:sp>
        <p:nvSpPr>
          <p:cNvPr id="12" name="Content Placeholder 13"/>
          <p:cNvSpPr>
            <a:spLocks noGrp="1"/>
          </p:cNvSpPr>
          <p:nvPr>
            <p:ph sz="quarter" idx="26"/>
          </p:nvPr>
        </p:nvSpPr>
        <p:spPr>
          <a:xfrm>
            <a:off x="5466082" y="1763713"/>
            <a:ext cx="4692650" cy="5159375"/>
          </a:xfrm>
          <a:solidFill>
            <a:schemeClr val="accent3"/>
          </a:solidFill>
        </p:spPr>
        <p:txBody>
          <a:bodyPr lIns="144000" tIns="82800" rIns="144000" bIns="82800"/>
          <a:lstStyle>
            <a:lvl1pPr>
              <a:defRPr sz="2300">
                <a:solidFill>
                  <a:schemeClr val="tx1"/>
                </a:solidFill>
              </a:defRPr>
            </a:lvl1pPr>
            <a:lvl2pPr>
              <a:defRPr sz="1600">
                <a:solidFill>
                  <a:schemeClr val="tx2"/>
                </a:solidFill>
              </a:defRPr>
            </a:lvl2pPr>
            <a:lvl3pPr>
              <a:defRPr sz="1600"/>
            </a:lvl3pPr>
            <a:lvl4pPr marL="268288" indent="-268288">
              <a:defRPr sz="1600"/>
            </a:lvl4pPr>
            <a:lvl5pPr marL="534988" indent="-266700">
              <a:defRPr sz="1400"/>
            </a:lvl5pPr>
            <a:lvl6pPr marL="803275" indent="-268288">
              <a:defRPr sz="1200"/>
            </a:lvl6pPr>
            <a:lvl7pPr marL="716400" indent="-205200">
              <a:defRPr sz="1200">
                <a:latin typeface="Arial" pitchFamily="34" charset="0"/>
                <a:cs typeface="Arial" pitchFamily="34" charset="0"/>
              </a:defRPr>
            </a:lvl7pPr>
            <a:lvl8pPr marL="716400" indent="-205200">
              <a:defRPr sz="1200">
                <a:latin typeface="Arial" pitchFamily="34" charset="0"/>
                <a:cs typeface="Arial" pitchFamily="34" charset="0"/>
              </a:defRPr>
            </a:lvl8pPr>
            <a:lvl9pPr marL="716400" indent="-205200">
              <a:defRPr sz="12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WorldWide Information">
    <p:spTree>
      <p:nvGrpSpPr>
        <p:cNvPr id="1" name=""/>
        <p:cNvGrpSpPr/>
        <p:nvPr/>
      </p:nvGrpSpPr>
      <p:grpSpPr>
        <a:xfrm>
          <a:off x="0" y="0"/>
          <a:ext cx="0" cy="0"/>
          <a:chOff x="0" y="0"/>
          <a:chExt cx="0" cy="0"/>
        </a:xfrm>
      </p:grpSpPr>
      <p:sp>
        <p:nvSpPr>
          <p:cNvPr id="2" name="TextBox 1"/>
          <p:cNvSpPr txBox="1"/>
          <p:nvPr userDrawn="1"/>
        </p:nvSpPr>
        <p:spPr>
          <a:xfrm>
            <a:off x="531813" y="300369"/>
            <a:ext cx="9637712" cy="1263711"/>
          </a:xfrm>
          <a:prstGeom prst="rect">
            <a:avLst/>
          </a:prstGeom>
          <a:noFill/>
        </p:spPr>
        <p:txBody>
          <a:bodyPr lIns="99547" tIns="49773" rIns="99547" bIns="49773"/>
          <a:lstStyle/>
          <a:p>
            <a:pPr>
              <a:defRPr/>
            </a:pPr>
            <a:r>
              <a:rPr lang="en-GB" sz="2400" dirty="0">
                <a:solidFill>
                  <a:schemeClr val="tx1"/>
                </a:solidFill>
                <a:latin typeface="Arial" pitchFamily="34" charset="0"/>
                <a:cs typeface="Arial" pitchFamily="34" charset="0"/>
              </a:rPr>
              <a:t>Worldwide contact information </a:t>
            </a:r>
          </a:p>
          <a:p>
            <a:pPr>
              <a:defRPr/>
            </a:pPr>
            <a:r>
              <a:rPr lang="en-GB" sz="2400" dirty="0" smtClean="0">
                <a:solidFill>
                  <a:schemeClr val="bg2"/>
                </a:solidFill>
                <a:latin typeface="Arial" pitchFamily="34" charset="0"/>
                <a:cs typeface="Arial" pitchFamily="34" charset="0"/>
              </a:rPr>
              <a:t>36* </a:t>
            </a:r>
            <a:r>
              <a:rPr lang="en-GB" sz="2400" dirty="0">
                <a:solidFill>
                  <a:schemeClr val="bg2"/>
                </a:solidFill>
                <a:latin typeface="Arial" pitchFamily="34" charset="0"/>
                <a:cs typeface="Arial" pitchFamily="34" charset="0"/>
              </a:rPr>
              <a:t>offices in </a:t>
            </a:r>
            <a:r>
              <a:rPr lang="en-GB" sz="2400" dirty="0" smtClean="0">
                <a:solidFill>
                  <a:schemeClr val="bg2"/>
                </a:solidFill>
                <a:latin typeface="Arial" pitchFamily="34" charset="0"/>
                <a:cs typeface="Arial" pitchFamily="34" charset="0"/>
              </a:rPr>
              <a:t>26 </a:t>
            </a:r>
            <a:r>
              <a:rPr lang="en-GB" sz="2400" dirty="0">
                <a:solidFill>
                  <a:schemeClr val="bg2"/>
                </a:solidFill>
                <a:latin typeface="Arial" pitchFamily="34" charset="0"/>
                <a:cs typeface="Arial" pitchFamily="34" charset="0"/>
              </a:rPr>
              <a:t>countries</a:t>
            </a:r>
          </a:p>
        </p:txBody>
      </p:sp>
      <p:sp>
        <p:nvSpPr>
          <p:cNvPr id="3" name="Text Box 32"/>
          <p:cNvSpPr txBox="1">
            <a:spLocks noChangeArrowheads="1"/>
          </p:cNvSpPr>
          <p:nvPr userDrawn="1"/>
        </p:nvSpPr>
        <p:spPr bwMode="auto">
          <a:xfrm>
            <a:off x="648000" y="7002023"/>
            <a:ext cx="4696390" cy="374726"/>
          </a:xfrm>
          <a:prstGeom prst="rect">
            <a:avLst/>
          </a:prstGeom>
          <a:noFill/>
          <a:ln w="12700">
            <a:noFill/>
            <a:miter lim="800000"/>
            <a:headEnd/>
            <a:tailEnd/>
          </a:ln>
          <a:effectLst/>
        </p:spPr>
        <p:txBody>
          <a:bodyPr lIns="19596" tIns="900000" rIns="98510" bIns="48391" anchor="b" anchorCtr="0">
            <a:noAutofit/>
          </a:bodyPr>
          <a:lstStyle/>
          <a:p>
            <a:pPr algn="l" defTabSz="829556" fontAlgn="auto">
              <a:defRPr/>
            </a:pPr>
            <a:r>
              <a:rPr lang="en-GB" altLang="en-GB" sz="800" dirty="0" smtClean="0">
                <a:solidFill>
                  <a:schemeClr val="tx2"/>
                </a:solidFill>
                <a:latin typeface="Arial" pitchFamily="34" charset="0"/>
                <a:cs typeface="Arial" pitchFamily="34" charset="0"/>
              </a:rPr>
              <a:t>* Clifford Chance’s offices include a second office in London at 4 Coleman Street, London EC2R 5JJ. ** Linda Widyati &amp; Partners in association with Clifford Chance.</a:t>
            </a:r>
            <a:br>
              <a:rPr lang="en-GB" altLang="en-GB" sz="800" dirty="0" smtClean="0">
                <a:solidFill>
                  <a:schemeClr val="tx2"/>
                </a:solidFill>
                <a:latin typeface="Arial" pitchFamily="34" charset="0"/>
                <a:cs typeface="Arial" pitchFamily="34" charset="0"/>
              </a:rPr>
            </a:br>
            <a:endParaRPr lang="en-GB" sz="800" dirty="0">
              <a:solidFill>
                <a:schemeClr val="tx2"/>
              </a:solidFill>
              <a:latin typeface="Arial" pitchFamily="34" charset="0"/>
              <a:cs typeface="Arial" pitchFamily="34" charset="0"/>
            </a:endParaRPr>
          </a:p>
        </p:txBody>
      </p:sp>
      <p:sp>
        <p:nvSpPr>
          <p:cNvPr id="7" name="Slide Number Placeholder 4"/>
          <p:cNvSpPr>
            <a:spLocks noGrp="1"/>
          </p:cNvSpPr>
          <p:nvPr>
            <p:ph type="sldNum" sz="quarter" idx="10"/>
          </p:nvPr>
        </p:nvSpPr>
        <p:spPr>
          <a:xfrm>
            <a:off x="9786458" y="7099187"/>
            <a:ext cx="471549" cy="320304"/>
          </a:xfrm>
        </p:spPr>
        <p:txBody>
          <a:bodyPr/>
          <a:lstStyle>
            <a:lvl1pPr>
              <a:defRPr>
                <a:solidFill>
                  <a:schemeClr val="tx1"/>
                </a:solidFill>
              </a:defRPr>
            </a:lvl1pPr>
          </a:lstStyle>
          <a:p>
            <a:pPr>
              <a:defRPr/>
            </a:pPr>
            <a:fld id="{CBCDA430-D6E8-47DD-9912-FE9C94C8EE1B}" type="slidenum">
              <a:rPr lang="en-US" smtClean="0"/>
              <a:pPr>
                <a:defRPr/>
              </a:pPr>
              <a:t>‹#›</a:t>
            </a:fld>
            <a:endParaRPr lang="en-US" dirty="0"/>
          </a:p>
        </p:txBody>
      </p:sp>
      <p:graphicFrame>
        <p:nvGraphicFramePr>
          <p:cNvPr id="5" name="WorldWideOffices" hidden="1"/>
          <p:cNvGraphicFramePr>
            <a:graphicFrameLocks noGrp="1"/>
          </p:cNvGraphicFramePr>
          <p:nvPr userDrawn="1"/>
        </p:nvGraphicFramePr>
        <p:xfrm>
          <a:off x="549275" y="1243013"/>
          <a:ext cx="9569450" cy="5446881"/>
        </p:xfrm>
        <a:graphic>
          <a:graphicData uri="http://schemas.openxmlformats.org/drawingml/2006/table">
            <a:tbl>
              <a:tblPr/>
              <a:tblGrid>
                <a:gridCol w="1912938"/>
                <a:gridCol w="1914525"/>
                <a:gridCol w="1912937"/>
                <a:gridCol w="1912938"/>
                <a:gridCol w="1916112"/>
              </a:tblGrid>
              <a:tr h="1000125">
                <a:tc>
                  <a:txBody>
                    <a:bodyPr/>
                    <a:lstStyle/>
                    <a:p>
                      <a:pPr marL="0" marR="0" lvl="0" indent="0" algn="l" defTabSz="1050925"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Abu Dhabi</a:t>
                      </a:r>
                    </a:p>
                    <a:p>
                      <a:pPr marL="0" marR="0" lvl="0" indent="0" algn="l" defTabSz="1050925"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1050925"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9th Floor
Al Sila Tower
Sowwah Square
PO Box 26492
Abu Dhabi
United Arab Emirates</a:t>
                      </a:r>
                    </a:p>
                    <a:p>
                      <a:pPr marL="0" marR="0" lvl="0" indent="0" algn="l" defTabSz="1050925"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+971 (0)2 613 2300</a:t>
                      </a:r>
                    </a:p>
                    <a:p>
                      <a:pPr marL="0" marR="0" lvl="0" indent="0" algn="l" defTabSz="1050925"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+971 (0)2 613 2400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Bucharest </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Badea 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Excelsior Center
28-30 Academiei Street
12th Floor, Sector 1
Bucharest, 010016
Romania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+40 21 66 66 100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+40 21 66 66 111</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Kyiv</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27th Floor
Jardine House
One Connaught Place
Hong Kong</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+852 2825 8888</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+852 2825 8800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Munich</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Paseo de la Castellana 110
28046 Madrid
Spain</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+34 91 590 75 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+34 91 590 75 75</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Shanghai</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Level 7, 190 St Georges Terrace
Perth, WA 6000
Australia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+618 9262 5555</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+618 9262 5522</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r>
              <a:tr h="835025">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Amsterdam</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Droogbak 1A
1013 GE Amsterdam
PO Box 251
1000 AG Amsterdam
The Netherlands</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+31 20 7119 000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+31 20 7119 999</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1" i="0" u="none" strike="noStrike" cap="none" normalizeH="0" baseline="0" smtClean="0">
                          <a:ln>
                            <a:noFill/>
                          </a:ln>
                          <a:solidFill>
                            <a:schemeClr val="lt2"/>
                          </a:solidFill>
                          <a:effectLst/>
                          <a:latin typeface="Arial" charset="0"/>
                          <a:cs typeface="Arial" charset="0"/>
                        </a:rPr>
                        <a:t>Dubai</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169, boulevard Hassan 1er
Casablanca 20000
Morocco</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Tel +212 520 132 080</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Fax +212 520 132 079</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London</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Kanyon Ofis Binasi Kat 10
Büyükdere Cad. No. 185
34394 Levent
Istanbul
Turkey</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+90 212 339 0001</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+90 212 339 0098</a:t>
                      </a:r>
                      <a:endParaRPr kumimoji="0" lang="fr-FR"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New York</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Piazzetta M.Bossi, 3
20121 Milan
Italy</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+39 02 806 341</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+39 02 806 34200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Singapore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Jungmannova Plaza
Jungmannova 24
110 00 Prague 1
Czech Republic</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+420 222 555 222</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+420 222 555 000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r>
              <a:tr h="917575">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Bangkok</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Sindhorn Building Tower 3
21st Floor
130-132 Wireless Road
Pathumwan
Bangkok 10330
Thailand</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+66 2 401 8800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+66 2 401 8801</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Düsseldorf</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QFC Branch
Suite B, 30th floor
Tornado Tower
Al Funduq Street
West Bay PO Box 32110
Doha
State of Qatar</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+974 4491 7040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+974 4491 7050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lt2"/>
                          </a:solidFill>
                          <a:effectLst/>
                          <a:latin typeface="Arial" charset="0"/>
                          <a:cs typeface="Arial" charset="0"/>
                        </a:rPr>
                        <a:t>Luxembourg</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Kremer Associés &amp; 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DBS Bank Tower,
28th Floor, Ciputra World One
Jl. Prof. Dr. Satrio Kav 3-5
Jakarta 12940
Indonesia</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Tel +62 21 2988 8300</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Fax +62 21 2988 8310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Paris</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Ul. Gasheka 6
125047 Moscow
Russian Federation</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+7 495 258 5050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+7 495 258 5051</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dirty="0" smtClean="0">
                          <a:ln>
                            <a:noFill/>
                          </a:ln>
                          <a:solidFill>
                            <a:schemeClr val="lt2"/>
                          </a:solidFill>
                          <a:effectLst/>
                          <a:latin typeface="Arial" charset="0"/>
                          <a:cs typeface="Arial" charset="0"/>
                        </a:rPr>
                        <a:t>Tokyo</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smtClean="0">
                          <a:ln>
                            <a:noFill/>
                          </a:ln>
                          <a:solidFill>
                            <a:schemeClr val="tx2"/>
                          </a:solidFill>
                          <a:effectLst/>
                          <a:latin typeface="Arial" charset="0"/>
                          <a:cs typeface="Arial" charset="0"/>
                        </a:rPr>
                        <a:t>Building 15, The Business Gate
King </a:t>
                      </a:r>
                      <a:r>
                        <a:rPr kumimoji="0" lang="en-GB" sz="600" b="0" i="0" u="none" strike="noStrike" cap="none" normalizeH="0" baseline="0" dirty="0" err="1" smtClean="0">
                          <a:ln>
                            <a:noFill/>
                          </a:ln>
                          <a:solidFill>
                            <a:schemeClr val="tx2"/>
                          </a:solidFill>
                          <a:effectLst/>
                          <a:latin typeface="Arial" charset="0"/>
                          <a:cs typeface="Arial" charset="0"/>
                        </a:rPr>
                        <a:t>Khaled</a:t>
                      </a:r>
                      <a:r>
                        <a:rPr kumimoji="0" lang="en-GB" sz="600" b="0" i="0" u="none" strike="noStrike" cap="none" normalizeH="0" baseline="0" dirty="0" smtClean="0">
                          <a:ln>
                            <a:noFill/>
                          </a:ln>
                          <a:solidFill>
                            <a:schemeClr val="tx2"/>
                          </a:solidFill>
                          <a:effectLst/>
                          <a:latin typeface="Arial" charset="0"/>
                          <a:cs typeface="Arial" charset="0"/>
                        </a:rPr>
                        <a:t> International Airport Road
Cordoba District, Riyadh
P.O. Box: 90239, Riyadh 11613,
Kingdom of Saudi Arabia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smtClean="0">
                          <a:ln>
                            <a:noFill/>
                          </a:ln>
                          <a:solidFill>
                            <a:schemeClr val="tx2"/>
                          </a:solidFill>
                          <a:effectLst/>
                          <a:latin typeface="Arial" charset="0"/>
                          <a:cs typeface="Arial" charset="0"/>
                        </a:rPr>
                        <a:t>Tel +966  11 481 9700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smtClean="0">
                          <a:ln>
                            <a:noFill/>
                          </a:ln>
                          <a:solidFill>
                            <a:schemeClr val="tx2"/>
                          </a:solidFill>
                          <a:effectLst/>
                          <a:latin typeface="Arial" charset="0"/>
                          <a:cs typeface="Arial" charset="0"/>
                        </a:rPr>
                        <a:t>Fax +966  11 481 9701</a:t>
                      </a:r>
                    </a:p>
                  </a:txBody>
                  <a:tcPr marL="98708" marR="98708" marT="50408" marB="50408" horzOverflow="overflow">
                    <a:lnL>
                      <a:noFill/>
                    </a:lnL>
                    <a:lnR>
                      <a:noFill/>
                    </a:lnR>
                    <a:lnT>
                      <a:noFill/>
                    </a:lnT>
                    <a:lnB>
                      <a:noFill/>
                    </a:lnB>
                    <a:lnTlToBr>
                      <a:noFill/>
                    </a:lnTlToBr>
                    <a:lnBlToTr>
                      <a:noFill/>
                    </a:lnBlToTr>
                    <a:noFill/>
                  </a:tcPr>
                </a:tc>
              </a:tr>
              <a:tr h="669925">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Barcelona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Av. Diagonal 682
08034 Barcelona
Spain</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+34 93 344 22 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+34 93 344 22 22</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Frankfurt</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Building 6, Level 2
The Gate Precinct
Dubai International Financial Centre
PO Box 9380
Dubai
United Arab Emirates</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+971 4 362 0444</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+971 4 362 0445</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Madrid</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75 Zhylyanska Street
01032 Kyiv
Ukraine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+380 44 390 5885</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+380 44 390 5886</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Prague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Theresienstraße 4-6
80333 Munich
Germany</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+49 89 216 32-0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+49 89 216 32-8600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1" i="0" u="none" strike="noStrike" cap="none" normalizeH="0" baseline="0" smtClean="0">
                          <a:ln>
                            <a:noFill/>
                          </a:ln>
                          <a:solidFill>
                            <a:schemeClr val="lt2"/>
                          </a:solidFill>
                          <a:effectLst/>
                          <a:latin typeface="Arial" charset="0"/>
                          <a:cs typeface="Arial" charset="0"/>
                        </a:rPr>
                        <a:t>Warsaw</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Via Di Villa Sacchetti, 11
00197 Rome
Italy</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Tel +39 06 422 911</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Fax +39 06 422 91200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r>
              <a:tr h="917575">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Beijing</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33/F, China World Office 1
No. 1 Jianguomenwai Dajie
Chaoyang District
Beijing 100004
China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+86 10 6535 2288</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+86 10 6505 9028</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Hong Kong</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Königsallee 59
40215 Düsseldorf
Germany</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+49 211 43 55-0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+49 211 43 55-5600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Milan</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10 Upper Bank Street
London, E14 5JJ
United Kingdom</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+44 20 7006 1000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+44 20 7006 5555</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Rome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31 West 52nd Street
New York, NY 10019-6131
USA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+1 212 878 8000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+1 212 878 8375</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Washington, D.C.</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Rua Funchal 418 15th Floor
04551-060 São Paulo SP
Brazil</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+55 11 3019 6000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+55 11 3019 6001</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r>
              <a:tr h="1087438">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lt2"/>
                          </a:solidFill>
                          <a:effectLst/>
                          <a:latin typeface="Arial" charset="0"/>
                          <a:cs typeface="Arial" charset="0"/>
                        </a:rPr>
                        <a:t>Brussels</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Avenue Louise 65 Box 2
1050 Brussels
Belgium</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Tel +32 2 533 5911</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Fax +32 2 533 5959</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Istanbul</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Mainzer Landstraße 46
60325 Frankfurt am Main
Germany</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+49 69 71 99-01</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+49 69 71 99-4000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Moscow</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10 boulevard G.D. Charlotte
B.P. 1147
L-1011 Luxembourg
Grand-Duché de Luxembourg</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+352 48 50 50 1</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+352 48 13 85</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lt2"/>
                          </a:solidFill>
                          <a:effectLst/>
                          <a:latin typeface="Arial" charset="0"/>
                          <a:cs typeface="Arial" charset="0"/>
                        </a:rPr>
                        <a:t>São Paulo</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9 Place Vendôme
CS 50018
75038 Paris Cedex 01
France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Tel +33 1 44 05 52 52</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Fax +33 1 44 05 52 00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Riyadh</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bg2"/>
                          </a:solidFill>
                          <a:effectLst/>
                          <a:latin typeface="Arial" charset="0"/>
                          <a:cs typeface="Arial" charset="0"/>
                        </a:rPr>
                        <a:t>(Co-operation agreement)</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bg2"/>
                          </a:solidFill>
                          <a:effectLst/>
                          <a:latin typeface="Arial" charset="0"/>
                          <a:cs typeface="Arial" charset="0"/>
                        </a:rPr>
                        <a:t>Al-Jadaan &amp; Partners Law Firm</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bg2"/>
                          </a:solidFill>
                          <a:effectLst/>
                          <a:latin typeface="Arial" charset="0"/>
                          <a:cs typeface="Arial" charset="0"/>
                        </a:rPr>
                        <a:t>P.O.Box 3515, Riyadh 11481</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bg2"/>
                          </a:solidFill>
                          <a:effectLst/>
                          <a:latin typeface="Arial" charset="0"/>
                          <a:cs typeface="Arial" charset="0"/>
                        </a:rPr>
                        <a:t>Fifth Floor, North Tower</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bg2"/>
                          </a:solidFill>
                          <a:effectLst/>
                          <a:latin typeface="Arial" charset="0"/>
                          <a:cs typeface="Arial" charset="0"/>
                        </a:rPr>
                        <a:t>Al-Umam Commercial Centre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bg2"/>
                          </a:solidFill>
                          <a:effectLst/>
                          <a:latin typeface="Arial" charset="0"/>
                          <a:cs typeface="Arial" charset="0"/>
                        </a:rPr>
                        <a:t>Salah-AlDin Al-Ayyubi Street</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bg2"/>
                          </a:solidFill>
                          <a:effectLst/>
                          <a:latin typeface="Arial" charset="0"/>
                          <a:cs typeface="Arial" charset="0"/>
                        </a:rPr>
                        <a:t>Al-Malaz, Riyadh</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bg2"/>
                          </a:solidFill>
                          <a:effectLst/>
                          <a:latin typeface="Arial" charset="0"/>
                          <a:cs typeface="Arial" charset="0"/>
                        </a:rPr>
                        <a:t>Kingdom of Saudi Arabia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bg2"/>
                          </a:solidFill>
                          <a:effectLst/>
                          <a:latin typeface="Arial" charset="0"/>
                          <a:cs typeface="Arial" charset="0"/>
                        </a:rPr>
                        <a:t>Tel +966 1 478 0220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bg2"/>
                          </a:solidFill>
                          <a:effectLst/>
                          <a:latin typeface="Arial" charset="0"/>
                          <a:cs typeface="Arial" charset="0"/>
                        </a:rPr>
                        <a:t>Fax +966 1 476 9332</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bg2"/>
                          </a:solidFill>
                          <a:effectLst/>
                          <a:latin typeface="Arial" charset="0"/>
                          <a:cs typeface="Arial" charset="0"/>
                        </a:rPr>
                        <a:t>21st Floor, Ferrum Tower
19, Eulji-ro 5-gil
Jung-gu, Seoul 100-210
Korea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bg2"/>
                          </a:solidFill>
                          <a:effectLst/>
                          <a:latin typeface="Arial" charset="0"/>
                          <a:cs typeface="Arial" charset="0"/>
                        </a:rPr>
                        <a:t>Tel +82 2 6353 8100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bg2"/>
                          </a:solidFill>
                          <a:effectLst/>
                          <a:latin typeface="Arial" charset="0"/>
                          <a:cs typeface="Arial" charset="0"/>
                        </a:rPr>
                        <a:t>Fax +82 2 6353 8101</a:t>
                      </a:r>
                      <a:endParaRPr kumimoji="1"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r>
            </a:tbl>
          </a:graphicData>
        </a:graphic>
      </p:graphicFrame>
      <p:graphicFrame>
        <p:nvGraphicFramePr>
          <p:cNvPr id="6" name="WorldWideOffices"/>
          <p:cNvGraphicFramePr>
            <a:graphicFrameLocks noGrp="1"/>
          </p:cNvGraphicFramePr>
          <p:nvPr userDrawn="1"/>
        </p:nvGraphicFramePr>
        <p:xfrm>
          <a:off x="554253" y="1215848"/>
          <a:ext cx="9625012" cy="6072078"/>
        </p:xfrm>
        <a:graphic>
          <a:graphicData uri="http://schemas.openxmlformats.org/drawingml/2006/table">
            <a:tbl>
              <a:tblPr/>
              <a:tblGrid>
                <a:gridCol w="1603061"/>
                <a:gridCol w="1604390"/>
                <a:gridCol w="1603060"/>
                <a:gridCol w="1603061"/>
                <a:gridCol w="1605720"/>
                <a:gridCol w="1605720"/>
              </a:tblGrid>
              <a:tr h="1000125">
                <a:tc>
                  <a:txBody>
                    <a:bodyPr/>
                    <a:lstStyle/>
                    <a:p>
                      <a:pPr marL="0" marR="0" lvl="0" indent="0" algn="l" defTabSz="1050925"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Abu Dhabi</a:t>
                      </a:r>
                    </a:p>
                    <a:p>
                      <a:pPr marL="0" marR="0" lvl="0" indent="0" algn="l" defTabSz="1050925"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1050925"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9th Floor
Al Sila Tower
Sowwah Square
PO Box 26492
Abu Dhabi
United Arab Emirates</a:t>
                      </a:r>
                    </a:p>
                    <a:p>
                      <a:pPr marL="0" marR="0" lvl="0" indent="0" algn="l" defTabSz="1050925"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+971 (0)2 613 2300</a:t>
                      </a:r>
                    </a:p>
                    <a:p>
                      <a:pPr marL="0" marR="0" lvl="0" indent="0" algn="l" defTabSz="1050925"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+971 (0)2 613 2400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Bucharest </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 Badea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Excelsior Center
28-30 Academiei Street
12th Floor, Sector 1
Bucharest, 010016
Romania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+40 21 66 66 100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+40 21 66 66 111</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Hong Kong</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27th Floor
Jardine House
One Connaught Place
Hong Kong</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+852 2825 8888</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+852 2825 8800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Madrid</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Paseo de la Castellana 110
28046 Madrid
Spain</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+34 91 590 75 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+34 91 590 75 75</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kern="1200" cap="none" normalizeH="0" baseline="0" smtClean="0">
                          <a:ln>
                            <a:noFill/>
                          </a:ln>
                          <a:solidFill>
                            <a:schemeClr val="lt2"/>
                          </a:solidFill>
                          <a:effectLst/>
                          <a:latin typeface="Arial" charset="0"/>
                          <a:ea typeface="+mn-ea"/>
                          <a:cs typeface="Arial" charset="0"/>
                        </a:rPr>
                        <a:t>Perth</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kern="1200" cap="none" normalizeH="0" baseline="0" smtClean="0">
                          <a:ln>
                            <a:noFill/>
                          </a:ln>
                          <a:solidFill>
                            <a:schemeClr val="tx2"/>
                          </a:solidFill>
                          <a:effectLst/>
                          <a:latin typeface="Arial" charset="0"/>
                          <a:ea typeface="+mn-ea"/>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kern="1200" cap="none" normalizeH="0" baseline="0" smtClean="0">
                          <a:ln>
                            <a:noFill/>
                          </a:ln>
                          <a:solidFill>
                            <a:schemeClr val="tx2"/>
                          </a:solidFill>
                          <a:effectLst/>
                          <a:latin typeface="Arial" charset="0"/>
                          <a:ea typeface="+mn-ea"/>
                          <a:cs typeface="Arial" charset="0"/>
                        </a:rPr>
                        <a:t>Level 7, 190 St Georges Terrace
Perth, WA 6000
Australia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kern="1200" cap="none" normalizeH="0" baseline="0" smtClean="0">
                          <a:ln>
                            <a:noFill/>
                          </a:ln>
                          <a:solidFill>
                            <a:schemeClr val="tx2"/>
                          </a:solidFill>
                          <a:effectLst/>
                          <a:latin typeface="Arial" charset="0"/>
                          <a:ea typeface="+mn-ea"/>
                          <a:cs typeface="Arial" charset="0"/>
                        </a:rPr>
                        <a:t>Tel +618 9262 5555</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kern="1200" cap="none" normalizeH="0" baseline="0" smtClean="0">
                          <a:ln>
                            <a:noFill/>
                          </a:ln>
                          <a:solidFill>
                            <a:schemeClr val="tx2"/>
                          </a:solidFill>
                          <a:effectLst/>
                          <a:latin typeface="Arial" charset="0"/>
                          <a:ea typeface="+mn-ea"/>
                          <a:cs typeface="Arial" charset="0"/>
                        </a:rPr>
                        <a:t>Fax +618 9262 5522</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Shanghai</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40th Floor
Bund Centre
222 Yan An East Road
Shanghai 200002
China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+86 21 2320 7288</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+86 21 2320 7256</a:t>
                      </a:r>
                      <a:endParaRPr kumimoji="0" lang="en-GB" sz="600" b="0" i="0" u="none" strike="noStrike" kern="1200" cap="none" normalizeH="0" baseline="0" dirty="0" smtClean="0">
                        <a:ln>
                          <a:noFill/>
                        </a:ln>
                        <a:solidFill>
                          <a:schemeClr val="tx2"/>
                        </a:solidFill>
                        <a:effectLst/>
                        <a:latin typeface="Arial" charset="0"/>
                        <a:ea typeface="+mn-ea"/>
                        <a:cs typeface="Arial" charset="0"/>
                      </a:endParaRPr>
                    </a:p>
                  </a:txBody>
                  <a:tcPr marL="98708" marR="98708" marT="50408" marB="50408" horzOverflow="overflow">
                    <a:lnL>
                      <a:noFill/>
                    </a:lnL>
                    <a:lnR>
                      <a:noFill/>
                    </a:lnR>
                    <a:lnT>
                      <a:noFill/>
                    </a:lnT>
                    <a:lnB>
                      <a:noFill/>
                    </a:lnB>
                    <a:lnTlToBr>
                      <a:noFill/>
                    </a:lnTlToBr>
                    <a:lnBlToTr>
                      <a:noFill/>
                    </a:lnBlToTr>
                    <a:noFill/>
                  </a:tcPr>
                </a:tc>
              </a:tr>
              <a:tr h="835025">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Amsterdam</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Droogbak 1A
1013 GE Amsterdam
PO Box 251
1000 AG Amsterdam
The Netherlands</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+31 20 7119 000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+31 20 7119 999</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1" i="0" u="none" strike="noStrike" cap="none" normalizeH="0" baseline="0" smtClean="0">
                          <a:ln>
                            <a:noFill/>
                          </a:ln>
                          <a:solidFill>
                            <a:schemeClr val="lt2"/>
                          </a:solidFill>
                          <a:effectLst/>
                          <a:latin typeface="Arial" charset="0"/>
                          <a:cs typeface="Arial" charset="0"/>
                        </a:rPr>
                        <a:t>Casablanca</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169, boulevard Hassan 1er
Casablanca 20000
Morocco</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Tel +212 520 132 080</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Fax +212 520 132 079</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Istanbul</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Kanyon Ofis Binasi Kat 10
Büyükdere Cad. No. 185
34394 Levent
Istanbul
Turkey</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+90 212 339 0001</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+90 212 339 0098</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1" i="0" u="none" strike="noStrike" cap="none" normalizeH="0" baseline="0" smtClean="0">
                          <a:ln>
                            <a:noFill/>
                          </a:ln>
                          <a:solidFill>
                            <a:schemeClr val="lt2"/>
                          </a:solidFill>
                          <a:effectLst/>
                          <a:latin typeface="Arial" charset="0"/>
                          <a:cs typeface="Arial" charset="0"/>
                        </a:rPr>
                        <a:t>Milan</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Piazzetta M.Bossi, 3
20121 Milan
Italy</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Tel +39 02 806 341</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Fax +39 02 806 34200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Prague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Jungmannova Plaza
Jungmannova 24
110 00 Prague 1
Czech Republic</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+420 222 555 222</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+420 222 555 000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Singapore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12 Marina Boulevard
25th Floor Tower 3
Marina Bay Financial Centre
Singapore 018982</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+65 6410 2200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+65 6410 2288</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r>
              <a:tr h="917575">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Bangkok</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Sindhorn Building Tower 3
21st Floor
130-132 Wireless Road
Pathumwan
Bangkok 10330
Thailand</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+66 2 401 8800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+66 2 401 8801</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Doha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QFC Branch
Suite B, 30th floor
Tornado Tower
Al Funduq Street
West Bay PO Box 32110
Doha
State of Qatar</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+974 4491 7040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+974 4491 7050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chemeClr val="lt2"/>
                          </a:solidFill>
                          <a:effectLst/>
                          <a:latin typeface="Arial" charset="0"/>
                          <a:cs typeface="Arial" charset="0"/>
                        </a:rPr>
                        <a:t>Jakarta**</a:t>
                      </a:r>
                    </a:p>
                    <a:p>
                      <a:pPr marL="0" marR="0" lvl="0" indent="0" algn="l" defTabSz="9652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2"/>
                          </a:solidFill>
                          <a:effectLst/>
                          <a:latin typeface="Arial" charset="0"/>
                          <a:cs typeface="Arial" charset="0"/>
                        </a:rPr>
                        <a:t>Linda Widyati &amp; Partners</a:t>
                      </a:r>
                    </a:p>
                    <a:p>
                      <a:pPr marL="0" marR="0" lvl="0" indent="0" algn="l" defTabSz="9652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2"/>
                          </a:solidFill>
                          <a:effectLst/>
                          <a:latin typeface="Arial" charset="0"/>
                          <a:cs typeface="Arial" charset="0"/>
                        </a:rPr>
                        <a:t>DBS Bank Tower,
28th Floor, Ciputra World One
Jl. Prof. Dr. Satrio Kav 3-5
Jakarta 12940
Indonesia</a:t>
                      </a:r>
                    </a:p>
                    <a:p>
                      <a:pPr marL="0" marR="0" lvl="0" indent="0" algn="l" defTabSz="9652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2"/>
                          </a:solidFill>
                          <a:effectLst/>
                          <a:latin typeface="Arial" charset="0"/>
                          <a:cs typeface="Arial" charset="0"/>
                        </a:rPr>
                        <a:t>Tel +62 21 2988 8300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2"/>
                          </a:solidFill>
                          <a:effectLst/>
                          <a:latin typeface="Arial" charset="0"/>
                          <a:cs typeface="Arial" charset="0"/>
                        </a:rPr>
                        <a:t>Fax +62 21 2988 8310</a:t>
                      </a:r>
                      <a:endParaRPr kumimoji="0" lang="fr-FR"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Moscow</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Ul. Gasheka 6
125047 Moscow
Russian Federation</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+7 495 258 5050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+7 495 258 5051</a:t>
                      </a:r>
                      <a:endParaRPr kumimoji="0" lang="en-GB" sz="600" b="0" i="0" u="none" strike="noStrike" kern="1200" cap="none" normalizeH="0" baseline="0" dirty="0" smtClean="0">
                        <a:ln>
                          <a:noFill/>
                        </a:ln>
                        <a:solidFill>
                          <a:schemeClr val="tx2"/>
                        </a:solidFill>
                        <a:effectLst/>
                        <a:latin typeface="Arial" charset="0"/>
                        <a:ea typeface="+mn-ea"/>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1" i="0" u="none" strike="noStrike" cap="none" normalizeH="0" baseline="0" smtClean="0">
                          <a:ln>
                            <a:noFill/>
                          </a:ln>
                          <a:solidFill>
                            <a:schemeClr val="lt2"/>
                          </a:solidFill>
                          <a:effectLst/>
                          <a:latin typeface="Arial" charset="0"/>
                          <a:cs typeface="Arial" charset="0"/>
                        </a:rPr>
                        <a:t>Riyadh</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Building 15, The Business Gate
King Khaled International Airport Road
Cordoba District, Riyadh
P.O. Box: 90239, Riyadh 11613,
Kingdom of Saudi Arabia</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Tel +966  11 481 9700</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Fax +966  11 481 9701</a:t>
                      </a:r>
                      <a:endParaRPr kumimoji="0" lang="en-US" sz="600" b="0" i="0" u="none" strike="noStrike" kern="1200" cap="none" normalizeH="0" baseline="0" dirty="0" smtClean="0">
                        <a:ln>
                          <a:noFill/>
                        </a:ln>
                        <a:solidFill>
                          <a:schemeClr val="tx2"/>
                        </a:solidFill>
                        <a:effectLst/>
                        <a:latin typeface="Arial" charset="0"/>
                        <a:ea typeface="+mn-ea"/>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kern="1200" cap="none" normalizeH="0" baseline="0" smtClean="0">
                          <a:ln>
                            <a:noFill/>
                          </a:ln>
                          <a:solidFill>
                            <a:schemeClr val="lt2"/>
                          </a:solidFill>
                          <a:effectLst/>
                          <a:latin typeface="Arial" charset="0"/>
                          <a:ea typeface="+mn-ea"/>
                          <a:cs typeface="Arial" charset="0"/>
                        </a:rPr>
                        <a:t>Sydney</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kern="1200" cap="none" normalizeH="0" baseline="0" smtClean="0">
                          <a:ln>
                            <a:noFill/>
                          </a:ln>
                          <a:solidFill>
                            <a:schemeClr val="tx2"/>
                          </a:solidFill>
                          <a:effectLst/>
                          <a:latin typeface="Arial" charset="0"/>
                          <a:ea typeface="+mn-ea"/>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kern="1200" cap="none" normalizeH="0" baseline="0" smtClean="0">
                          <a:ln>
                            <a:noFill/>
                          </a:ln>
                          <a:solidFill>
                            <a:schemeClr val="tx2"/>
                          </a:solidFill>
                          <a:effectLst/>
                          <a:latin typeface="Arial" charset="0"/>
                          <a:ea typeface="+mn-ea"/>
                          <a:cs typeface="Arial" charset="0"/>
                        </a:rPr>
                        <a:t>Level 16
No. 1 O'Connell Street
Sydney NSW 2000
Australia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kern="1200" cap="none" normalizeH="0" baseline="0" smtClean="0">
                          <a:ln>
                            <a:noFill/>
                          </a:ln>
                          <a:solidFill>
                            <a:schemeClr val="tx2"/>
                          </a:solidFill>
                          <a:effectLst/>
                          <a:latin typeface="Arial" charset="0"/>
                          <a:ea typeface="+mn-ea"/>
                          <a:cs typeface="Arial" charset="0"/>
                        </a:rPr>
                        <a:t>Tel +612 8922 8000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kern="1200" cap="none" normalizeH="0" baseline="0" smtClean="0">
                          <a:ln>
                            <a:noFill/>
                          </a:ln>
                          <a:solidFill>
                            <a:schemeClr val="tx2"/>
                          </a:solidFill>
                          <a:effectLst/>
                          <a:latin typeface="Arial" charset="0"/>
                          <a:ea typeface="+mn-ea"/>
                          <a:cs typeface="Arial" charset="0"/>
                        </a:rPr>
                        <a:t>Fax +612 8922 8088</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r>
              <a:tr h="669925">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Barcelona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Av. Diagonal 682
08034 Barcelona
Spain</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+34 93 344 22 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+34 93 344 22 22</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Dubai</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Building 6, Level 2
The Gate Precinct
Dubai International Financial Centre
PO Box 9380
Dubai
United Arab Emirates</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+971 4 362 0444</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+971 4 362 0445</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Kyiv</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75 Zhylyanska Street
01032 Kyiv
Ukraine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+380 44 390 5885</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+380 44 390 5886</a:t>
                      </a:r>
                      <a:endParaRPr kumimoji="0" lang="fr-FR"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kern="1200" cap="none" normalizeH="0" baseline="0" smtClean="0">
                          <a:ln>
                            <a:noFill/>
                          </a:ln>
                          <a:solidFill>
                            <a:schemeClr val="lt2"/>
                          </a:solidFill>
                          <a:effectLst/>
                          <a:latin typeface="Arial" charset="0"/>
                          <a:ea typeface="+mn-ea"/>
                          <a:cs typeface="Arial" charset="0"/>
                        </a:rPr>
                        <a:t>Munich</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kern="1200" cap="none" normalizeH="0" baseline="0" smtClean="0">
                          <a:ln>
                            <a:noFill/>
                          </a:ln>
                          <a:solidFill>
                            <a:schemeClr val="tx2"/>
                          </a:solidFill>
                          <a:effectLst/>
                          <a:latin typeface="Arial" charset="0"/>
                          <a:ea typeface="+mn-ea"/>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kern="1200" cap="none" normalizeH="0" baseline="0" smtClean="0">
                          <a:ln>
                            <a:noFill/>
                          </a:ln>
                          <a:solidFill>
                            <a:schemeClr val="tx2"/>
                          </a:solidFill>
                          <a:effectLst/>
                          <a:latin typeface="Arial" charset="0"/>
                          <a:ea typeface="+mn-ea"/>
                          <a:cs typeface="Arial" charset="0"/>
                        </a:rPr>
                        <a:t>Theresienstraße 4-6
80333 Munich
Germany</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kern="1200" cap="none" normalizeH="0" baseline="0" smtClean="0">
                          <a:ln>
                            <a:noFill/>
                          </a:ln>
                          <a:solidFill>
                            <a:schemeClr val="tx2"/>
                          </a:solidFill>
                          <a:effectLst/>
                          <a:latin typeface="Arial" charset="0"/>
                          <a:ea typeface="+mn-ea"/>
                          <a:cs typeface="Arial" charset="0"/>
                        </a:rPr>
                        <a:t>Tel +49 89 216 32-0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kern="1200" cap="none" normalizeH="0" baseline="0" smtClean="0">
                          <a:ln>
                            <a:noFill/>
                          </a:ln>
                          <a:solidFill>
                            <a:schemeClr val="tx2"/>
                          </a:solidFill>
                          <a:effectLst/>
                          <a:latin typeface="Arial" charset="0"/>
                          <a:ea typeface="+mn-ea"/>
                          <a:cs typeface="Arial" charset="0"/>
                        </a:rPr>
                        <a:t>Fax +49 89 216 32-8600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1" i="0" u="none" strike="noStrike" cap="none" normalizeH="0" baseline="0" smtClean="0">
                          <a:ln>
                            <a:noFill/>
                          </a:ln>
                          <a:solidFill>
                            <a:schemeClr val="lt2"/>
                          </a:solidFill>
                          <a:effectLst/>
                          <a:latin typeface="Arial" charset="0"/>
                          <a:cs typeface="Arial" charset="0"/>
                        </a:rPr>
                        <a:t>Rome</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Via Di Villa Sacchetti, 11
00197 Rome
Italy</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Tel +39 06 422 911</a:t>
                      </a:r>
                    </a:p>
                    <a:p>
                      <a:pPr marL="0" marR="0" lvl="0" indent="0" algn="l" defTabSz="965200" rtl="0" eaLnBrk="1" fontAlgn="base" latinLnBrk="0" hangingPunct="1">
                        <a:lnSpc>
                          <a:spcPct val="100000"/>
                        </a:lnSpc>
                        <a:spcBef>
                          <a:spcPct val="0"/>
                        </a:spcBef>
                        <a:spcAft>
                          <a:spcPct val="0"/>
                        </a:spcAft>
                        <a:buClrTx/>
                        <a:buSzTx/>
                        <a:buFontTx/>
                        <a:buNone/>
                        <a:tabLst/>
                      </a:pPr>
                      <a:r>
                        <a:rPr kumimoji="0" lang="it-IT" sz="600" b="0" i="0" u="none" strike="noStrike" cap="none" normalizeH="0" baseline="0" smtClean="0">
                          <a:ln>
                            <a:noFill/>
                          </a:ln>
                          <a:solidFill>
                            <a:schemeClr val="tx2"/>
                          </a:solidFill>
                          <a:effectLst/>
                          <a:latin typeface="Arial" charset="0"/>
                          <a:cs typeface="Arial" charset="0"/>
                        </a:rPr>
                        <a:t>Fax +39 06 422 91200</a:t>
                      </a:r>
                      <a:endParaRPr kumimoji="0" lang="en-US" sz="600" b="0" i="0" u="none" strike="noStrike" kern="1200" cap="none" normalizeH="0" baseline="0" dirty="0" smtClean="0">
                        <a:ln>
                          <a:noFill/>
                        </a:ln>
                        <a:solidFill>
                          <a:schemeClr val="tx2"/>
                        </a:solidFill>
                        <a:effectLst/>
                        <a:latin typeface="Arial" charset="0"/>
                        <a:ea typeface="+mn-ea"/>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Tokyo</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Akasaka Tameike Tower, 7th Floor
17-7 Akasaka 2-Chome
Minato-ku, Tokyo 107-0052
Japan</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+81 3 5561 6600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+81 3 5561 6699</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r>
              <a:tr h="917575">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Beijing</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33/F, China World Office 1
No. 1 Jianguomenwai Dajie
Chaoyang District
Beijing 100004
China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+86 10 6535 2288</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+86 10 6505 9028</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Düsseldorf</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Königsallee 59
40215 Düsseldorf
Germany</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+49 211 43 55-0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+49 211 43 55-5600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London</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10 Upper Bank Street
London, E14 5JJ
United Kingdom</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+44 20 7006 1000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+44 20 7006 5555</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New York</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31 West 52nd Street
New York, NY 10019-6131
USA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+1 212 878 8000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+1 212 878 8375</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pt-BR" sz="600" b="1" i="0" u="none" strike="noStrike" kern="1200" cap="none" normalizeH="0" baseline="0" smtClean="0">
                          <a:ln>
                            <a:noFill/>
                          </a:ln>
                          <a:solidFill>
                            <a:schemeClr val="lt2"/>
                          </a:solidFill>
                          <a:effectLst/>
                          <a:latin typeface="Arial" charset="0"/>
                          <a:ea typeface="+mn-ea"/>
                          <a:cs typeface="Arial" charset="0"/>
                        </a:rPr>
                        <a:t>São Paulo</a:t>
                      </a:r>
                    </a:p>
                    <a:p>
                      <a:pPr marL="0" marR="0" lvl="0" indent="0" algn="l" defTabSz="965200" rtl="0" eaLnBrk="1" fontAlgn="base" latinLnBrk="0" hangingPunct="1">
                        <a:lnSpc>
                          <a:spcPct val="100000"/>
                        </a:lnSpc>
                        <a:spcBef>
                          <a:spcPct val="0"/>
                        </a:spcBef>
                        <a:spcAft>
                          <a:spcPct val="0"/>
                        </a:spcAft>
                        <a:buClrTx/>
                        <a:buSzTx/>
                        <a:buFontTx/>
                        <a:buNone/>
                        <a:tabLst/>
                      </a:pPr>
                      <a:r>
                        <a:rPr kumimoji="0" lang="pt-BR" sz="600" b="0" i="0" u="none" strike="noStrike" kern="1200" cap="none" normalizeH="0" baseline="0" smtClean="0">
                          <a:ln>
                            <a:noFill/>
                          </a:ln>
                          <a:solidFill>
                            <a:schemeClr val="tx2"/>
                          </a:solidFill>
                          <a:effectLst/>
                          <a:latin typeface="Arial" charset="0"/>
                          <a:ea typeface="+mn-ea"/>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pt-BR" sz="600" b="0" i="0" u="none" strike="noStrike" kern="1200" cap="none" normalizeH="0" baseline="0" smtClean="0">
                          <a:ln>
                            <a:noFill/>
                          </a:ln>
                          <a:solidFill>
                            <a:schemeClr val="tx2"/>
                          </a:solidFill>
                          <a:effectLst/>
                          <a:latin typeface="Arial" charset="0"/>
                          <a:ea typeface="+mn-ea"/>
                          <a:cs typeface="Arial" charset="0"/>
                        </a:rPr>
                        <a:t>Rua Funchal 418 15th Floor
04551-060 São Paulo SP
Brazil</a:t>
                      </a:r>
                    </a:p>
                    <a:p>
                      <a:pPr marL="0" marR="0" lvl="0" indent="0" algn="l" defTabSz="965200" rtl="0" eaLnBrk="1" fontAlgn="base" latinLnBrk="0" hangingPunct="1">
                        <a:lnSpc>
                          <a:spcPct val="100000"/>
                        </a:lnSpc>
                        <a:spcBef>
                          <a:spcPct val="0"/>
                        </a:spcBef>
                        <a:spcAft>
                          <a:spcPct val="0"/>
                        </a:spcAft>
                        <a:buClrTx/>
                        <a:buSzTx/>
                        <a:buFontTx/>
                        <a:buNone/>
                        <a:tabLst/>
                      </a:pPr>
                      <a:r>
                        <a:rPr kumimoji="0" lang="pt-BR" sz="600" b="0" i="0" u="none" strike="noStrike" kern="1200" cap="none" normalizeH="0" baseline="0" smtClean="0">
                          <a:ln>
                            <a:noFill/>
                          </a:ln>
                          <a:solidFill>
                            <a:schemeClr val="tx2"/>
                          </a:solidFill>
                          <a:effectLst/>
                          <a:latin typeface="Arial" charset="0"/>
                          <a:ea typeface="+mn-ea"/>
                          <a:cs typeface="Arial" charset="0"/>
                        </a:rPr>
                        <a:t>Tel +55 11 3019 6000</a:t>
                      </a:r>
                    </a:p>
                    <a:p>
                      <a:pPr marL="0" marR="0" lvl="0" indent="0" algn="l" defTabSz="965200" rtl="0" eaLnBrk="1" fontAlgn="base" latinLnBrk="0" hangingPunct="1">
                        <a:lnSpc>
                          <a:spcPct val="100000"/>
                        </a:lnSpc>
                        <a:spcBef>
                          <a:spcPct val="0"/>
                        </a:spcBef>
                        <a:spcAft>
                          <a:spcPct val="0"/>
                        </a:spcAft>
                        <a:buClrTx/>
                        <a:buSzTx/>
                        <a:buFontTx/>
                        <a:buNone/>
                        <a:tabLst/>
                      </a:pPr>
                      <a:r>
                        <a:rPr kumimoji="0" lang="pt-BR" sz="600" b="0" i="0" u="none" strike="noStrike" kern="1200" cap="none" normalizeH="0" baseline="0" smtClean="0">
                          <a:ln>
                            <a:noFill/>
                          </a:ln>
                          <a:solidFill>
                            <a:schemeClr val="tx2"/>
                          </a:solidFill>
                          <a:effectLst/>
                          <a:latin typeface="Arial" charset="0"/>
                          <a:ea typeface="+mn-ea"/>
                          <a:cs typeface="Arial" charset="0"/>
                        </a:rPr>
                        <a:t>Fax +55 11 3019 6001</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Warsaw</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Norway House
ul. Lwowska 19
00-660 Warszawa
Poland</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+48 22 627 11 77</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+48 22 627 14 66</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r>
              <a:tr h="1087438">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lt2"/>
                          </a:solidFill>
                          <a:effectLst/>
                          <a:latin typeface="Arial" charset="0"/>
                          <a:cs typeface="Arial" charset="0"/>
                        </a:rPr>
                        <a:t>Brussels</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Avenue Louise 65 Box 2
1050 Brussels
Belgium</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Tel +32 2 533 5911</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Fax +32 2 533 5959</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de-DE" sz="600" b="1" i="0" u="none" strike="noStrike" cap="none" normalizeH="0" baseline="0" smtClean="0">
                          <a:ln>
                            <a:noFill/>
                          </a:ln>
                          <a:solidFill>
                            <a:schemeClr val="lt2"/>
                          </a:solidFill>
                          <a:effectLst/>
                          <a:latin typeface="Arial" charset="0"/>
                          <a:cs typeface="Arial" charset="0"/>
                        </a:rPr>
                        <a:t>Frankfurt</a:t>
                      </a:r>
                    </a:p>
                    <a:p>
                      <a:pPr marL="0" marR="0" lvl="0" indent="0" algn="l" defTabSz="965200" rtl="0" eaLnBrk="1" fontAlgn="base" latinLnBrk="0" hangingPunct="1">
                        <a:lnSpc>
                          <a:spcPct val="100000"/>
                        </a:lnSpc>
                        <a:spcBef>
                          <a:spcPct val="0"/>
                        </a:spcBef>
                        <a:spcAft>
                          <a:spcPct val="0"/>
                        </a:spcAft>
                        <a:buClrTx/>
                        <a:buSzTx/>
                        <a:buFontTx/>
                        <a:buNone/>
                        <a:tabLst/>
                      </a:pPr>
                      <a:r>
                        <a:rPr kumimoji="0" lang="de-DE"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de-DE" sz="600" b="0" i="0" u="none" strike="noStrike" cap="none" normalizeH="0" baseline="0" smtClean="0">
                          <a:ln>
                            <a:noFill/>
                          </a:ln>
                          <a:solidFill>
                            <a:schemeClr val="tx2"/>
                          </a:solidFill>
                          <a:effectLst/>
                          <a:latin typeface="Arial" charset="0"/>
                          <a:cs typeface="Arial" charset="0"/>
                        </a:rPr>
                        <a:t>Mainzer Landstraße 46
60325 Frankfurt am Main
Germany</a:t>
                      </a:r>
                    </a:p>
                    <a:p>
                      <a:pPr marL="0" marR="0" lvl="0" indent="0" algn="l" defTabSz="965200" rtl="0" eaLnBrk="1" fontAlgn="base" latinLnBrk="0" hangingPunct="1">
                        <a:lnSpc>
                          <a:spcPct val="100000"/>
                        </a:lnSpc>
                        <a:spcBef>
                          <a:spcPct val="0"/>
                        </a:spcBef>
                        <a:spcAft>
                          <a:spcPct val="0"/>
                        </a:spcAft>
                        <a:buClrTx/>
                        <a:buSzTx/>
                        <a:buFontTx/>
                        <a:buNone/>
                        <a:tabLst/>
                      </a:pPr>
                      <a:r>
                        <a:rPr kumimoji="0" lang="de-DE" sz="600" b="0" i="0" u="none" strike="noStrike" cap="none" normalizeH="0" baseline="0" smtClean="0">
                          <a:ln>
                            <a:noFill/>
                          </a:ln>
                          <a:solidFill>
                            <a:schemeClr val="tx2"/>
                          </a:solidFill>
                          <a:effectLst/>
                          <a:latin typeface="Arial" charset="0"/>
                          <a:cs typeface="Arial" charset="0"/>
                        </a:rPr>
                        <a:t>Tel +49 69 71 99-01</a:t>
                      </a:r>
                    </a:p>
                    <a:p>
                      <a:pPr marL="0" marR="0" lvl="0" indent="0" algn="l" defTabSz="965200" rtl="0" eaLnBrk="1" fontAlgn="base" latinLnBrk="0" hangingPunct="1">
                        <a:lnSpc>
                          <a:spcPct val="100000"/>
                        </a:lnSpc>
                        <a:spcBef>
                          <a:spcPct val="0"/>
                        </a:spcBef>
                        <a:spcAft>
                          <a:spcPct val="0"/>
                        </a:spcAft>
                        <a:buClrTx/>
                        <a:buSzTx/>
                        <a:buFontTx/>
                        <a:buNone/>
                        <a:tabLst/>
                      </a:pPr>
                      <a:r>
                        <a:rPr kumimoji="0" lang="de-DE" sz="600" b="0" i="0" u="none" strike="noStrike" cap="none" normalizeH="0" baseline="0" smtClean="0">
                          <a:ln>
                            <a:noFill/>
                          </a:ln>
                          <a:solidFill>
                            <a:schemeClr val="tx2"/>
                          </a:solidFill>
                          <a:effectLst/>
                          <a:latin typeface="Arial" charset="0"/>
                          <a:cs typeface="Arial" charset="0"/>
                        </a:rPr>
                        <a:t>Fax +49 69 71 99-4000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lt2"/>
                          </a:solidFill>
                          <a:effectLst/>
                          <a:latin typeface="Arial" charset="0"/>
                          <a:cs typeface="Arial" charset="0"/>
                        </a:rPr>
                        <a:t>Luxembourg</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10 boulevard G.D. Charlotte
B.P. 1147
L-1011 Luxembourg
Grand-Duché de Luxembourg</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Tel +352 48 50 50 1</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Fax +352 48 13 85</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lt2"/>
                          </a:solidFill>
                          <a:effectLst/>
                          <a:latin typeface="Arial" charset="0"/>
                          <a:cs typeface="Arial" charset="0"/>
                        </a:rPr>
                        <a:t>Paris</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9 Place Vendôme
CS 50018
75038 Paris Cedex 01
France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Tel +33 1 44 05 52 52</a:t>
                      </a:r>
                    </a:p>
                    <a:p>
                      <a:pPr marL="0" marR="0" lvl="0" indent="0" algn="l" defTabSz="965200" rtl="0" eaLnBrk="1" fontAlgn="base"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2"/>
                          </a:solidFill>
                          <a:effectLst/>
                          <a:latin typeface="Arial" charset="0"/>
                          <a:cs typeface="Arial" charset="0"/>
                        </a:rPr>
                        <a:t>Fax +33 1 44 05 52 00</a:t>
                      </a:r>
                      <a:endParaRPr kumimoji="0" lang="fr-FR" sz="600" b="0" i="0" u="none" strike="noStrike" kern="1200" cap="none" normalizeH="0" baseline="0" dirty="0" smtClean="0">
                        <a:ln>
                          <a:noFill/>
                        </a:ln>
                        <a:solidFill>
                          <a:schemeClr val="tx2"/>
                        </a:solidFill>
                        <a:effectLst/>
                        <a:latin typeface="Arial" charset="0"/>
                        <a:ea typeface="+mn-ea"/>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chemeClr val="lt2"/>
                          </a:solidFill>
                          <a:effectLst/>
                          <a:latin typeface="Arial" charset="0"/>
                          <a:cs typeface="Arial" charset="0"/>
                        </a:rPr>
                        <a:t>Seoul</a:t>
                      </a:r>
                    </a:p>
                    <a:p>
                      <a:pPr marL="0" marR="0" lvl="0" indent="0" algn="l" defTabSz="9652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2"/>
                          </a:solidFill>
                          <a:effectLst/>
                          <a:latin typeface="Arial" charset="0"/>
                          <a:cs typeface="Arial" charset="0"/>
                        </a:rPr>
                        <a:t>21st Floor, Ferrum Tower
19, Eulji-ro 5-gil
Jung-gu, Seoul 100-210
Korea</a:t>
                      </a:r>
                    </a:p>
                    <a:p>
                      <a:pPr marL="0" marR="0" lvl="0" indent="0" algn="l" defTabSz="9652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2"/>
                          </a:solidFill>
                          <a:effectLst/>
                          <a:latin typeface="Arial" charset="0"/>
                          <a:cs typeface="Arial" charset="0"/>
                        </a:rPr>
                        <a:t>Tel +82 2 6353 8100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chemeClr val="tx2"/>
                          </a:solidFill>
                          <a:effectLst/>
                          <a:latin typeface="Arial" charset="0"/>
                          <a:cs typeface="Arial" charset="0"/>
                        </a:rPr>
                        <a:t>Fax +82 2 6353 8101</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c>
                  <a:txBody>
                    <a:bodyPr/>
                    <a:lstStyle/>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1" i="0" u="none" strike="noStrike" cap="none" normalizeH="0" baseline="0" smtClean="0">
                          <a:ln>
                            <a:noFill/>
                          </a:ln>
                          <a:solidFill>
                            <a:schemeClr val="lt2"/>
                          </a:solidFill>
                          <a:effectLst/>
                          <a:latin typeface="Arial" charset="0"/>
                          <a:cs typeface="Arial" charset="0"/>
                        </a:rPr>
                        <a:t>Washington, D.C.</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Clifford Chance</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2001 K Street NW
Washington, DC 20006 - 1001
USA</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Tel +1 202 912 5000</a:t>
                      </a:r>
                    </a:p>
                    <a:p>
                      <a:pPr marL="0" marR="0" lvl="0" indent="0" algn="l" defTabSz="9652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smtClean="0">
                          <a:ln>
                            <a:noFill/>
                          </a:ln>
                          <a:solidFill>
                            <a:schemeClr val="tx2"/>
                          </a:solidFill>
                          <a:effectLst/>
                          <a:latin typeface="Arial" charset="0"/>
                          <a:cs typeface="Arial" charset="0"/>
                        </a:rPr>
                        <a:t>Fax +1 202 912 6000</a:t>
                      </a:r>
                      <a:endParaRPr kumimoji="0" lang="en-GB" sz="600" b="0" i="0" u="none" strike="noStrike" cap="none" normalizeH="0" baseline="0" dirty="0" smtClean="0">
                        <a:ln>
                          <a:noFill/>
                        </a:ln>
                        <a:solidFill>
                          <a:schemeClr val="tx2"/>
                        </a:solidFill>
                        <a:effectLst/>
                        <a:latin typeface="Arial" charset="0"/>
                        <a:cs typeface="Arial" charset="0"/>
                      </a:endParaRPr>
                    </a:p>
                  </a:txBody>
                  <a:tcPr marL="98708" marR="98708" marT="50408" marB="50408" horzOverflow="overflow">
                    <a:lnL>
                      <a:noFill/>
                    </a:lnL>
                    <a:lnR>
                      <a:noFill/>
                    </a:lnR>
                    <a:lnT>
                      <a:noFill/>
                    </a:lnT>
                    <a:lnB>
                      <a:noFill/>
                    </a:lnB>
                    <a:lnTlToBr>
                      <a:noFill/>
                    </a:lnTlToBr>
                    <a:lnBlToTr>
                      <a:noFill/>
                    </a:lnBlToTr>
                    <a:noFill/>
                  </a:tcPr>
                </a:tc>
              </a:tr>
            </a:tbl>
          </a:graphicData>
        </a:graphic>
      </p:graphicFrame>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3" name="OfficeImprint"/>
          <p:cNvSpPr txBox="1"/>
          <p:nvPr userDrawn="1"/>
        </p:nvSpPr>
        <p:spPr>
          <a:xfrm>
            <a:off x="508681" y="6568848"/>
            <a:ext cx="9650051" cy="721120"/>
          </a:xfrm>
          <a:prstGeom prst="rect">
            <a:avLst/>
          </a:prstGeom>
          <a:noFill/>
        </p:spPr>
        <p:txBody>
          <a:bodyPr lIns="104299" tIns="52149" rIns="104299" bIns="52149"/>
          <a:lstStyle/>
          <a:p>
            <a:pPr fontAlgn="auto">
              <a:spcBef>
                <a:spcPts val="0"/>
              </a:spcBef>
              <a:spcAft>
                <a:spcPts val="0"/>
              </a:spcAft>
              <a:defRPr/>
            </a:pPr>
            <a:r>
              <a:rPr lang="en-GB" sz="900" smtClean="0">
                <a:solidFill>
                  <a:schemeClr val="tx2"/>
                </a:solidFill>
                <a:latin typeface="Arial" pitchFamily="34" charset="0"/>
                <a:cs typeface="Arial" pitchFamily="34" charset="0"/>
              </a:rPr>
              <a:t>Clifford Chance, 10 Upper Bank Street, London, E14 5JJ
© Clifford Chance 2014
Clifford Chance LLP is a limited liability partnership registered in England and Wales under number OC323571
Registered office: 10 Upper Bank Street, London, E14 5JJ
We use the word 'partner' to refer to a member of Clifford Chance LLP, or an employee or consultant with equivalent standing and qualifications</a:t>
            </a:r>
            <a:endParaRPr lang="en-GB" sz="900" dirty="0">
              <a:solidFill>
                <a:schemeClr val="tx2"/>
              </a:solidFill>
              <a:latin typeface="Arial" pitchFamily="34" charset="0"/>
              <a:cs typeface="Arial" pitchFamily="34" charset="0"/>
            </a:endParaRPr>
          </a:p>
        </p:txBody>
      </p:sp>
      <p:sp>
        <p:nvSpPr>
          <p:cNvPr id="4" name="CCDocID"/>
          <p:cNvSpPr txBox="1"/>
          <p:nvPr userDrawn="1"/>
        </p:nvSpPr>
        <p:spPr>
          <a:xfrm>
            <a:off x="5044092" y="7260213"/>
            <a:ext cx="5057087" cy="283547"/>
          </a:xfrm>
          <a:prstGeom prst="rect">
            <a:avLst/>
          </a:prstGeom>
          <a:noFill/>
        </p:spPr>
        <p:txBody>
          <a:bodyPr lIns="104299" tIns="52149" rIns="104299" bIns="52149"/>
          <a:lstStyle/>
          <a:p>
            <a:pPr algn="r" fontAlgn="auto">
              <a:spcBef>
                <a:spcPts val="0"/>
              </a:spcBef>
              <a:spcAft>
                <a:spcPts val="0"/>
              </a:spcAft>
              <a:defRPr/>
            </a:pPr>
            <a:endParaRPr lang="en-GB" sz="900" dirty="0">
              <a:latin typeface="+mn-lt"/>
              <a:cs typeface="+mn-cs"/>
            </a:endParaRPr>
          </a:p>
        </p:txBody>
      </p:sp>
      <p:sp>
        <p:nvSpPr>
          <p:cNvPr id="5" name="Rectangle 2"/>
          <p:cNvSpPr/>
          <p:nvPr userDrawn="1"/>
        </p:nvSpPr>
        <p:spPr bwMode="ltGray">
          <a:xfrm>
            <a:off x="0" y="4778300"/>
            <a:ext cx="10693400" cy="13897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4299" tIns="52149" rIns="104299" bIns="52149" anchor="ctr"/>
          <a:lstStyle/>
          <a:p>
            <a:pPr algn="ctr" fontAlgn="auto">
              <a:spcBef>
                <a:spcPts val="0"/>
              </a:spcBef>
              <a:spcAft>
                <a:spcPts val="0"/>
              </a:spcAft>
              <a:defRPr/>
            </a:pP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Content Placeholder 13"/>
          <p:cNvSpPr>
            <a:spLocks noGrp="1"/>
          </p:cNvSpPr>
          <p:nvPr>
            <p:ph sz="quarter" idx="18"/>
          </p:nvPr>
        </p:nvSpPr>
        <p:spPr>
          <a:xfrm>
            <a:off x="525466" y="6923090"/>
            <a:ext cx="686593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dirty="0" smtClean="0"/>
              <a:t>Click to edit Master text styles</a:t>
            </a:r>
          </a:p>
        </p:txBody>
      </p:sp>
      <p:sp>
        <p:nvSpPr>
          <p:cNvPr id="4" name="Slide Number Placeholder 2"/>
          <p:cNvSpPr>
            <a:spLocks noGrp="1"/>
          </p:cNvSpPr>
          <p:nvPr>
            <p:ph type="sldNum" sz="quarter" idx="19"/>
          </p:nvPr>
        </p:nvSpPr>
        <p:spPr/>
        <p:txBody>
          <a:bodyPr/>
          <a:lstStyle>
            <a:lvl1pPr>
              <a:defRPr/>
            </a:lvl1pPr>
          </a:lstStyle>
          <a:p>
            <a:pPr>
              <a:defRPr/>
            </a:pPr>
            <a:fld id="{7690A83B-D633-4C8B-BC76-A9E2F20D56E3}" type="slidenum">
              <a:rPr lang="en-US"/>
              <a:pPr>
                <a:defRPr/>
              </a:pPr>
              <a:t>‹#›</a:t>
            </a:fld>
            <a:endParaRPr lang="en-US" dirty="0"/>
          </a:p>
        </p:txBody>
      </p:sp>
      <p:sp>
        <p:nvSpPr>
          <p:cNvPr id="6" name="Footer Placeholder 4"/>
          <p:cNvSpPr>
            <a:spLocks noGrp="1"/>
          </p:cNvSpPr>
          <p:nvPr>
            <p:ph type="ftr" sz="quarter" idx="20"/>
          </p:nvPr>
        </p:nvSpPr>
        <p:spPr/>
        <p:txBody>
          <a:bodyPr/>
          <a:lstStyle>
            <a:lvl1pPr>
              <a:defRPr/>
            </a:lvl1pPr>
          </a:lstStyle>
          <a:p>
            <a:pPr>
              <a:defRPr/>
            </a:pPr>
            <a:r>
              <a:rPr lang="en-GB"/>
              <a:t>Pitch PPT templates</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ext page">
    <p:spTree>
      <p:nvGrpSpPr>
        <p:cNvPr id="1" name=""/>
        <p:cNvGrpSpPr/>
        <p:nvPr/>
      </p:nvGrpSpPr>
      <p:grpSpPr>
        <a:xfrm>
          <a:off x="0" y="0"/>
          <a:ext cx="0" cy="0"/>
          <a:chOff x="0" y="0"/>
          <a:chExt cx="0" cy="0"/>
        </a:xfrm>
      </p:grpSpPr>
      <p:sp>
        <p:nvSpPr>
          <p:cNvPr id="5" name="TextBox 4"/>
          <p:cNvSpPr txBox="1"/>
          <p:nvPr userDrawn="1"/>
        </p:nvSpPr>
        <p:spPr>
          <a:xfrm>
            <a:off x="8212138" y="133350"/>
            <a:ext cx="2333625" cy="400050"/>
          </a:xfrm>
          <a:prstGeom prst="rect">
            <a:avLst/>
          </a:prstGeom>
          <a:noFill/>
          <a:ln>
            <a:noFill/>
          </a:ln>
        </p:spPr>
        <p:txBody>
          <a:bodyPr>
            <a:spAutoFit/>
          </a:bodyPr>
          <a:lstStyle/>
          <a:p>
            <a:pPr algn="r" fontAlgn="auto">
              <a:spcBef>
                <a:spcPts val="0"/>
              </a:spcBef>
              <a:spcAft>
                <a:spcPts val="0"/>
              </a:spcAft>
              <a:defRPr sz="1800" b="0" i="0" u="none" strike="noStrike" kern="0" cap="none" spc="0" baseline="0">
                <a:solidFill>
                  <a:srgbClr val="000000"/>
                </a:solidFill>
                <a:uFillTx/>
              </a:defRPr>
            </a:pPr>
            <a:r>
              <a:rPr lang="en-GB" sz="1200" b="1" dirty="0">
                <a:latin typeface="Arial"/>
                <a:cs typeface="Arial"/>
              </a:rPr>
              <a:t>Sea of Change</a:t>
            </a:r>
            <a:br>
              <a:rPr lang="en-GB" sz="1200" b="1" dirty="0">
                <a:latin typeface="Arial"/>
                <a:cs typeface="Arial"/>
              </a:rPr>
            </a:br>
            <a:r>
              <a:rPr lang="en-GB" sz="800" dirty="0">
                <a:latin typeface="Arial"/>
                <a:cs typeface="Arial"/>
              </a:rPr>
              <a:t>Regulatory reforms – charting a new course</a:t>
            </a:r>
          </a:p>
        </p:txBody>
      </p:sp>
      <p:sp>
        <p:nvSpPr>
          <p:cNvPr id="3" name="Content Placeholder 6"/>
          <p:cNvSpPr txBox="1">
            <a:spLocks noGrp="1"/>
          </p:cNvSpPr>
          <p:nvPr>
            <p:ph idx="4294967295"/>
          </p:nvPr>
        </p:nvSpPr>
        <p:spPr>
          <a:xfrm>
            <a:off x="525459" y="1763996"/>
            <a:ext cx="9632947" cy="5159373"/>
          </a:xfrm>
        </p:spPr>
        <p:txBody>
          <a:bodyPr/>
          <a:lstStyle>
            <a:lvl1pPr>
              <a:defRPr/>
            </a:lvl1pPr>
            <a:lvl2pPr>
              <a:defRPr/>
            </a:lvl2pPr>
            <a:lvl3pPr>
              <a:defRPr/>
            </a:lvl3pPr>
            <a:lvl4pPr>
              <a:defRPr/>
            </a:lvl4pPr>
            <a:lvl5pPr marL="41759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5"/>
          <p:cNvSpPr txBox="1">
            <a:spLocks noGrp="1"/>
          </p:cNvSpPr>
          <p:nvPr>
            <p:ph type="title"/>
          </p:nvPr>
        </p:nvSpPr>
        <p:spPr>
          <a:xfrm>
            <a:off x="525459" y="303215"/>
            <a:ext cx="8123241" cy="1260472"/>
          </a:xfrm>
        </p:spPr>
        <p:txBody>
          <a:bodyPr/>
          <a:lstStyle>
            <a:lvl1pPr>
              <a:defRPr/>
            </a:lvl1pPr>
          </a:lstStyle>
          <a:p>
            <a:pPr lvl="0"/>
            <a:r>
              <a:rPr lang="en-US"/>
              <a:t>Click to edit Master title style</a:t>
            </a:r>
          </a:p>
        </p:txBody>
      </p:sp>
      <p:sp>
        <p:nvSpPr>
          <p:cNvPr id="6" name="Slide Number Placeholder 5"/>
          <p:cNvSpPr txBox="1">
            <a:spLocks noGrp="1"/>
          </p:cNvSpPr>
          <p:nvPr>
            <p:ph type="sldNum" sz="quarter" idx="10"/>
          </p:nvPr>
        </p:nvSpPr>
        <p:spPr/>
        <p:txBody>
          <a:bodyPr/>
          <a:lstStyle>
            <a:lvl1pPr>
              <a:defRPr/>
            </a:lvl1pPr>
          </a:lstStyle>
          <a:p>
            <a:pPr>
              <a:defRPr/>
            </a:pPr>
            <a:fld id="{D89C3A9F-CD91-44B9-8E94-D2A987CCD25F}" type="slidenum">
              <a:rPr/>
              <a:pPr>
                <a:defRPr/>
              </a:pPr>
              <a:t>‹#›</a:t>
            </a:fld>
            <a:endParaRPr lang="en-US" dirty="0"/>
          </a:p>
        </p:txBody>
      </p:sp>
      <p:sp>
        <p:nvSpPr>
          <p:cNvPr id="7" name="Footer Placeholder 4"/>
          <p:cNvSpPr txBox="1">
            <a:spLocks noGrp="1"/>
          </p:cNvSpPr>
          <p:nvPr>
            <p:ph type="ftr" sz="quarter" idx="11"/>
          </p:nvPr>
        </p:nvSpPr>
        <p:spPr/>
        <p:txBody>
          <a:bodyPr/>
          <a:lstStyle>
            <a:lvl1pPr>
              <a:defRPr lang="en-GB" dirty="0" smtClean="0"/>
            </a:lvl1pPr>
          </a:lstStyle>
          <a:p>
            <a:pPr>
              <a:defRPr/>
            </a:pPr>
            <a:r>
              <a:t>Clearing and Margin for Uncleared OTC Derivatives</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White (with photo)">
    <p:spTree>
      <p:nvGrpSpPr>
        <p:cNvPr id="1" name=""/>
        <p:cNvGrpSpPr/>
        <p:nvPr/>
      </p:nvGrpSpPr>
      <p:grpSpPr>
        <a:xfrm>
          <a:off x="0" y="0"/>
          <a:ext cx="0" cy="0"/>
          <a:chOff x="0" y="0"/>
          <a:chExt cx="0" cy="0"/>
        </a:xfrm>
      </p:grpSpPr>
      <p:sp>
        <p:nvSpPr>
          <p:cNvPr id="11" name="Content Placeholder 10"/>
          <p:cNvSpPr>
            <a:spLocks noGrp="1"/>
          </p:cNvSpPr>
          <p:nvPr>
            <p:ph sz="quarter" idx="17"/>
          </p:nvPr>
        </p:nvSpPr>
        <p:spPr>
          <a:xfrm>
            <a:off x="2534115" y="2056596"/>
            <a:ext cx="5968187" cy="4328472"/>
          </a:xfrm>
        </p:spPr>
        <p:txBody>
          <a:bodyPr/>
          <a:lstStyle>
            <a:lvl1pPr marL="412848" indent="-412848">
              <a:lnSpc>
                <a:spcPts val="2281"/>
              </a:lnSpc>
              <a:spcBef>
                <a:spcPts val="0"/>
              </a:spcBef>
              <a:buClr>
                <a:schemeClr val="tx1"/>
              </a:buClr>
              <a:buFont typeface="+mj-lt"/>
              <a:buAutoNum type="arabicPeriod"/>
              <a:tabLst/>
              <a:defRPr>
                <a:solidFill>
                  <a:schemeClr val="tx1"/>
                </a:solidFill>
              </a:defRPr>
            </a:lvl1pPr>
            <a:lvl2pPr marL="717051" indent="-304203">
              <a:lnSpc>
                <a:spcPts val="2281"/>
              </a:lnSpc>
              <a:spcBef>
                <a:spcPts val="0"/>
              </a:spcBef>
              <a:spcAft>
                <a:spcPts val="0"/>
              </a:spcAft>
              <a:buClr>
                <a:schemeClr val="tx1"/>
              </a:buClr>
              <a:buFont typeface="+mj-lt"/>
              <a:buAutoNum type="romanLcPeriod"/>
              <a:defRPr sz="1400" b="0">
                <a:solidFill>
                  <a:schemeClr val="tx1"/>
                </a:solidFill>
              </a:defRPr>
            </a:lvl2pPr>
          </a:lstStyle>
          <a:p>
            <a:pPr lvl="0"/>
            <a:r>
              <a:rPr lang="en-US" smtClean="0"/>
              <a:t>Click to edit Master text styles</a:t>
            </a:r>
          </a:p>
          <a:p>
            <a:pPr lvl="1"/>
            <a:r>
              <a:rPr lang="en-US" smtClean="0"/>
              <a:t>Second level</a:t>
            </a:r>
          </a:p>
        </p:txBody>
      </p:sp>
      <p:sp>
        <p:nvSpPr>
          <p:cNvPr id="13" name="Content Placeholder 12"/>
          <p:cNvSpPr>
            <a:spLocks noGrp="1"/>
          </p:cNvSpPr>
          <p:nvPr>
            <p:ph sz="quarter" idx="18"/>
          </p:nvPr>
        </p:nvSpPr>
        <p:spPr>
          <a:xfrm>
            <a:off x="8670041" y="2056596"/>
            <a:ext cx="1488689" cy="4328472"/>
          </a:xfrm>
        </p:spPr>
        <p:txBody>
          <a:bodyPr/>
          <a:lstStyle>
            <a:lvl1pPr algn="r">
              <a:lnSpc>
                <a:spcPts val="2281"/>
              </a:lnSpc>
              <a:spcBef>
                <a:spcPts val="0"/>
              </a:spcBef>
              <a:defRPr>
                <a:solidFill>
                  <a:schemeClr val="tx1"/>
                </a:solidFill>
              </a:defRPr>
            </a:lvl1pPr>
            <a:lvl2pPr algn="r">
              <a:lnSpc>
                <a:spcPts val="2281"/>
              </a:lnSpc>
              <a:spcBef>
                <a:spcPts val="0"/>
              </a:spcBef>
              <a:spcAft>
                <a:spcPts val="0"/>
              </a:spcAft>
              <a:defRPr sz="1400" b="0" baseline="0">
                <a:solidFill>
                  <a:schemeClr val="tx1"/>
                </a:solidFill>
              </a:defRPr>
            </a:lvl2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9"/>
          </p:nvPr>
        </p:nvSpPr>
        <p:spPr/>
        <p:txBody>
          <a:bodyPr/>
          <a:lstStyle>
            <a:lvl1pPr>
              <a:defRPr>
                <a:solidFill>
                  <a:schemeClr val="tx1"/>
                </a:solidFill>
              </a:defRPr>
            </a:lvl1pPr>
          </a:lstStyle>
          <a:p>
            <a:pPr>
              <a:defRPr/>
            </a:pPr>
            <a:fld id="{2E4D1086-42D3-4409-97A9-3582C6BEB381}" type="slidenum">
              <a:rPr lang="en-US"/>
              <a:pPr>
                <a:defRPr/>
              </a:pPr>
              <a:t>‹#›</a:t>
            </a:fld>
            <a:endParaRPr lang="en-US" dirty="0"/>
          </a:p>
        </p:txBody>
      </p:sp>
      <p:sp>
        <p:nvSpPr>
          <p:cNvPr id="7" name="Footer Placeholder 6"/>
          <p:cNvSpPr>
            <a:spLocks noGrp="1"/>
          </p:cNvSpPr>
          <p:nvPr>
            <p:ph type="ftr" sz="quarter" idx="20"/>
          </p:nvPr>
        </p:nvSpPr>
        <p:spPr>
          <a:xfrm>
            <a:off x="2544763" y="7099300"/>
            <a:ext cx="5651500" cy="322263"/>
          </a:xfrm>
        </p:spPr>
        <p:txBody>
          <a:bodyPr/>
          <a:lstStyle>
            <a:lvl1pPr>
              <a:defRPr>
                <a:solidFill>
                  <a:schemeClr val="tx1"/>
                </a:solidFill>
              </a:defRPr>
            </a:lvl1pPr>
          </a:lstStyle>
          <a:p>
            <a:pPr>
              <a:defRPr/>
            </a:pPr>
            <a:r>
              <a:rPr lang="en-US" smtClean="0"/>
              <a:t>Presentation title</a:t>
            </a:r>
            <a:endParaRPr lang="en-US"/>
          </a:p>
        </p:txBody>
      </p:sp>
      <p:sp>
        <p:nvSpPr>
          <p:cNvPr id="8" name="Title 7"/>
          <p:cNvSpPr>
            <a:spLocks noGrp="1"/>
          </p:cNvSpPr>
          <p:nvPr>
            <p:ph type="title"/>
          </p:nvPr>
        </p:nvSpPr>
        <p:spPr>
          <a:xfrm>
            <a:off x="2534400" y="303213"/>
            <a:ext cx="7614000" cy="1260475"/>
          </a:xfrm>
        </p:spPr>
        <p:txBody>
          <a:bodyPr/>
          <a:lstStyle>
            <a:lvl1pPr>
              <a:defRPr/>
            </a:lvl1pPr>
          </a:lstStyle>
          <a:p>
            <a:r>
              <a:rPr lang="en-US" smtClean="0"/>
              <a:t>Click to edit Master title style</a:t>
            </a:r>
            <a:endParaRPr lang="en-GB" dirty="0"/>
          </a:p>
        </p:txBody>
      </p:sp>
      <p:pic>
        <p:nvPicPr>
          <p:cNvPr id="10" name="Picture 2" descr="L:\quarter.jpg"/>
          <p:cNvPicPr>
            <a:picLocks noChangeAspect="1" noChangeArrowheads="1"/>
          </p:cNvPicPr>
          <p:nvPr userDrawn="1"/>
        </p:nvPicPr>
        <p:blipFill>
          <a:blip r:embed="rId2" cstate="print"/>
          <a:srcRect/>
          <a:stretch>
            <a:fillRect/>
          </a:stretch>
        </p:blipFill>
        <p:spPr bwMode="auto">
          <a:xfrm>
            <a:off x="0" y="1111"/>
            <a:ext cx="2304288" cy="7559040"/>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lvl1pPr>
          </a:lstStyle>
          <a:p>
            <a:r>
              <a:rPr lang="en-US" smtClean="0"/>
              <a:t>Click to edit Master title style</a:t>
            </a:r>
            <a:endParaRPr lang="en-US" dirty="0"/>
          </a:p>
        </p:txBody>
      </p:sp>
      <p:sp>
        <p:nvSpPr>
          <p:cNvPr id="9" name="Content Placeholder 6"/>
          <p:cNvSpPr>
            <a:spLocks noGrp="1"/>
          </p:cNvSpPr>
          <p:nvPr>
            <p:ph sz="quarter" idx="17"/>
          </p:nvPr>
        </p:nvSpPr>
        <p:spPr>
          <a:xfrm>
            <a:off x="525463" y="1764000"/>
            <a:ext cx="9633269" cy="5159375"/>
          </a:xfrm>
        </p:spPr>
        <p:txBody>
          <a:bodyPr/>
          <a:lstStyle>
            <a:lvl5pPr marL="417600">
              <a:defRPr/>
            </a:lvl5pPr>
            <a:lvl6pPr marL="626400">
              <a:defRPr lang="en-GB" sz="1000" kern="1200" dirty="0">
                <a:solidFill>
                  <a:schemeClr val="tx2"/>
                </a:solidFill>
                <a:latin typeface="Arial" pitchFamily="34" charset="0"/>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Content Placeholder 13"/>
          <p:cNvSpPr>
            <a:spLocks noGrp="1"/>
          </p:cNvSpPr>
          <p:nvPr>
            <p:ph sz="quarter" idx="18"/>
          </p:nvPr>
        </p:nvSpPr>
        <p:spPr>
          <a:xfrm>
            <a:off x="525463" y="6923088"/>
            <a:ext cx="686593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smtClean="0"/>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28DFB70-ED2C-4208-AF92-F5DEB599BF43}" type="slidenum">
              <a:rPr lang="en-US"/>
              <a:pPr>
                <a:defRPr/>
              </a:pPr>
              <a:t>‹#›</a:t>
            </a:fld>
            <a:endParaRPr lang="en-US" dirty="0"/>
          </a:p>
        </p:txBody>
      </p:sp>
      <p:sp>
        <p:nvSpPr>
          <p:cNvPr id="6" name="Footer Placeholder 4"/>
          <p:cNvSpPr>
            <a:spLocks noGrp="1"/>
          </p:cNvSpPr>
          <p:nvPr>
            <p:ph type="ftr" sz="quarter" idx="20"/>
          </p:nvPr>
        </p:nvSpPr>
        <p:spPr/>
        <p:txBody>
          <a:bodyPr/>
          <a:lstStyle>
            <a:lvl1pPr>
              <a:defRPr/>
            </a:lvl1pPr>
          </a:lstStyle>
          <a:p>
            <a:pPr>
              <a:defRPr/>
            </a:pPr>
            <a:r>
              <a:rPr lang="en-US" smtClean="0"/>
              <a:t>Presentation 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ecutive summary with photo">
    <p:spTree>
      <p:nvGrpSpPr>
        <p:cNvPr id="1" name=""/>
        <p:cNvGrpSpPr/>
        <p:nvPr/>
      </p:nvGrpSpPr>
      <p:grpSpPr>
        <a:xfrm>
          <a:off x="0" y="0"/>
          <a:ext cx="0" cy="0"/>
          <a:chOff x="0" y="0"/>
          <a:chExt cx="0" cy="0"/>
        </a:xfrm>
      </p:grpSpPr>
      <p:sp>
        <p:nvSpPr>
          <p:cNvPr id="9" name="Picture Placeholder 1"/>
          <p:cNvSpPr>
            <a:spLocks noGrp="1"/>
          </p:cNvSpPr>
          <p:nvPr>
            <p:ph type="pic" sz="quarter" idx="71"/>
          </p:nvPr>
        </p:nvSpPr>
        <p:spPr>
          <a:xfrm>
            <a:off x="7694871" y="3164868"/>
            <a:ext cx="2998529" cy="3769332"/>
          </a:xfrm>
          <a:ln w="6350">
            <a:noFill/>
          </a:ln>
        </p:spPr>
        <p:txBody>
          <a:bodyPr rtlCol="0">
            <a:noAutofit/>
          </a:bodyPr>
          <a:lstStyle>
            <a:lvl1pPr marL="0">
              <a:buFontTx/>
              <a:buNone/>
              <a:defRPr sz="1300" baseline="0"/>
            </a:lvl1pPr>
          </a:lstStyle>
          <a:p>
            <a:pPr lvl="0"/>
            <a:r>
              <a:rPr lang="en-US" noProof="0" smtClean="0"/>
              <a:t>Click icon to add picture</a:t>
            </a:r>
            <a:endParaRPr lang="en-GB" noProof="0" dirty="0"/>
          </a:p>
        </p:txBody>
      </p:sp>
      <p:sp>
        <p:nvSpPr>
          <p:cNvPr id="11" name="Text Placeholder 5"/>
          <p:cNvSpPr>
            <a:spLocks noGrp="1"/>
          </p:cNvSpPr>
          <p:nvPr>
            <p:ph type="body" sz="quarter" idx="68" hasCustomPrompt="1"/>
          </p:nvPr>
        </p:nvSpPr>
        <p:spPr>
          <a:xfrm>
            <a:off x="5249700" y="6641798"/>
            <a:ext cx="2316903" cy="152702"/>
          </a:xfrm>
        </p:spPr>
        <p:txBody>
          <a:bodyPr lIns="0" tIns="0" rIns="0" bIns="0">
            <a:noAutofit/>
          </a:bodyPr>
          <a:lstStyle>
            <a:lvl1pPr marL="0" indent="0" algn="r">
              <a:spcBef>
                <a:spcPts val="0"/>
              </a:spcBef>
              <a:buFontTx/>
              <a:buNone/>
              <a:defRPr sz="1000" b="0">
                <a:solidFill>
                  <a:schemeClr val="accent3">
                    <a:lumMod val="50000"/>
                  </a:schemeClr>
                </a:solidFill>
              </a:defRPr>
            </a:lvl1pPr>
            <a:lvl2pPr>
              <a:defRPr sz="900"/>
            </a:lvl2pPr>
            <a:lvl3pPr>
              <a:defRPr sz="900"/>
            </a:lvl3pPr>
            <a:lvl4pPr>
              <a:defRPr sz="900"/>
            </a:lvl4pPr>
            <a:lvl5pPr>
              <a:defRPr sz="900"/>
            </a:lvl5pPr>
          </a:lstStyle>
          <a:p>
            <a:pPr lvl="0"/>
            <a:r>
              <a:rPr lang="en-US" dirty="0" smtClean="0"/>
              <a:t>Title</a:t>
            </a:r>
          </a:p>
        </p:txBody>
      </p:sp>
      <p:sp>
        <p:nvSpPr>
          <p:cNvPr id="12" name="Text Placeholder 4"/>
          <p:cNvSpPr>
            <a:spLocks noGrp="1"/>
          </p:cNvSpPr>
          <p:nvPr>
            <p:ph type="body" sz="quarter" idx="72" hasCustomPrompt="1"/>
          </p:nvPr>
        </p:nvSpPr>
        <p:spPr>
          <a:xfrm>
            <a:off x="5249700" y="6450747"/>
            <a:ext cx="2316903" cy="152702"/>
          </a:xfrm>
        </p:spPr>
        <p:txBody>
          <a:bodyPr lIns="0" tIns="0" rIns="0" bIns="0">
            <a:noAutofit/>
          </a:bodyPr>
          <a:lstStyle>
            <a:lvl1pPr marL="0" indent="0" algn="r">
              <a:spcBef>
                <a:spcPts val="0"/>
              </a:spcBef>
              <a:buFontTx/>
              <a:buNone/>
              <a:defRPr sz="1000" b="1">
                <a:solidFill>
                  <a:schemeClr val="tx1"/>
                </a:solidFill>
              </a:defRPr>
            </a:lvl1pPr>
            <a:lvl2pPr algn="l">
              <a:buFontTx/>
              <a:buNone/>
              <a:defRPr sz="900"/>
            </a:lvl2pPr>
            <a:lvl3pPr algn="l">
              <a:buFontTx/>
              <a:buNone/>
              <a:defRPr sz="900"/>
            </a:lvl3pPr>
            <a:lvl4pPr algn="l">
              <a:buFontTx/>
              <a:buNone/>
              <a:defRPr sz="900"/>
            </a:lvl4pPr>
            <a:lvl5pPr algn="l">
              <a:buFontTx/>
              <a:buNone/>
              <a:defRPr sz="900"/>
            </a:lvl5pPr>
          </a:lstStyle>
          <a:p>
            <a:pPr lvl="0"/>
            <a:r>
              <a:rPr lang="en-US" dirty="0" smtClean="0"/>
              <a:t>Name</a:t>
            </a:r>
          </a:p>
        </p:txBody>
      </p:sp>
      <p:sp>
        <p:nvSpPr>
          <p:cNvPr id="14" name="Title 13"/>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0" name="Content Placeholder 6"/>
          <p:cNvSpPr>
            <a:spLocks noGrp="1"/>
          </p:cNvSpPr>
          <p:nvPr>
            <p:ph sz="quarter" idx="17"/>
          </p:nvPr>
        </p:nvSpPr>
        <p:spPr>
          <a:xfrm>
            <a:off x="525463" y="1764000"/>
            <a:ext cx="7041140" cy="4457700"/>
          </a:xfrm>
        </p:spPr>
        <p:txBody>
          <a:bodyPr/>
          <a:lstStyle>
            <a:lvl5pPr marL="417600">
              <a:defRPr/>
            </a:lvl5pPr>
            <a:lvl6pPr marL="626400">
              <a:defRPr lang="en-GB" sz="1000" kern="1200" dirty="0">
                <a:solidFill>
                  <a:schemeClr val="tx2"/>
                </a:solidFill>
                <a:latin typeface="Arial" pitchFamily="34" charset="0"/>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Content Placeholder 13"/>
          <p:cNvSpPr>
            <a:spLocks noGrp="1"/>
          </p:cNvSpPr>
          <p:nvPr>
            <p:ph sz="quarter" idx="18" hasCustomPrompt="1"/>
          </p:nvPr>
        </p:nvSpPr>
        <p:spPr>
          <a:xfrm>
            <a:off x="525463" y="6923088"/>
            <a:ext cx="6865937" cy="176212"/>
          </a:xfrm>
        </p:spPr>
        <p:txBody>
          <a:bodyPr tIns="0" bIns="0" anchor="b"/>
          <a:lstStyle>
            <a:lvl1pPr>
              <a:spcBef>
                <a:spcPts val="0"/>
              </a:spcBef>
              <a:defRPr lang="en-US" sz="900" kern="1200" baseline="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dirty="0" smtClean="0"/>
              <a:t>Click to add footer text</a:t>
            </a:r>
          </a:p>
        </p:txBody>
      </p:sp>
      <p:sp>
        <p:nvSpPr>
          <p:cNvPr id="8" name="Slide Number Placeholder 5"/>
          <p:cNvSpPr>
            <a:spLocks noGrp="1"/>
          </p:cNvSpPr>
          <p:nvPr>
            <p:ph type="sldNum" sz="quarter" idx="73"/>
          </p:nvPr>
        </p:nvSpPr>
        <p:spPr/>
        <p:txBody>
          <a:bodyPr/>
          <a:lstStyle>
            <a:lvl1pPr>
              <a:defRPr/>
            </a:lvl1pPr>
          </a:lstStyle>
          <a:p>
            <a:pPr>
              <a:defRPr/>
            </a:pPr>
            <a:fld id="{554595C8-ADC4-45BA-8A76-93BDDDFBF2C7}" type="slidenum">
              <a:rPr lang="en-US"/>
              <a:pPr>
                <a:defRPr/>
              </a:pPr>
              <a:t>‹#›</a:t>
            </a:fld>
            <a:endParaRPr lang="en-US" dirty="0"/>
          </a:p>
        </p:txBody>
      </p:sp>
      <p:sp>
        <p:nvSpPr>
          <p:cNvPr id="13" name="Footer Placeholder 4"/>
          <p:cNvSpPr>
            <a:spLocks noGrp="1"/>
          </p:cNvSpPr>
          <p:nvPr>
            <p:ph type="ftr" sz="quarter" idx="74"/>
          </p:nvPr>
        </p:nvSpPr>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Content Placeholder 6"/>
          <p:cNvSpPr>
            <a:spLocks noGrp="1"/>
          </p:cNvSpPr>
          <p:nvPr>
            <p:ph sz="quarter" idx="17"/>
          </p:nvPr>
        </p:nvSpPr>
        <p:spPr>
          <a:xfrm>
            <a:off x="525463" y="1764000"/>
            <a:ext cx="9632950" cy="5159375"/>
          </a:xfrm>
        </p:spPr>
        <p:txBody>
          <a:bodyPr/>
          <a:lstStyle>
            <a:lvl5pPr marL="417600">
              <a:defRPr/>
            </a:lvl5pPr>
            <a:lvl6pPr marL="626400">
              <a:defRPr lang="en-GB" sz="1000" kern="1200" dirty="0">
                <a:solidFill>
                  <a:schemeClr val="tx2"/>
                </a:solidFill>
                <a:latin typeface="Arial" pitchFamily="34" charset="0"/>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Title 5"/>
          <p:cNvSpPr>
            <a:spLocks noGrp="1"/>
          </p:cNvSpPr>
          <p:nvPr>
            <p:ph type="title"/>
          </p:nvPr>
        </p:nvSpPr>
        <p:spPr/>
        <p:txBody>
          <a:bodyPr/>
          <a:lstStyle>
            <a:lvl1pPr>
              <a:defRPr/>
            </a:lvl1pPr>
          </a:lstStyle>
          <a:p>
            <a:r>
              <a:rPr lang="en-US" smtClean="0"/>
              <a:t>Click to edit Master title style</a:t>
            </a:r>
            <a:endParaRPr lang="en-US" dirty="0"/>
          </a:p>
        </p:txBody>
      </p:sp>
      <p:sp>
        <p:nvSpPr>
          <p:cNvPr id="9" name="Content Placeholder 10"/>
          <p:cNvSpPr>
            <a:spLocks noGrp="1"/>
          </p:cNvSpPr>
          <p:nvPr>
            <p:ph sz="quarter" idx="18" hasCustomPrompt="1"/>
          </p:nvPr>
        </p:nvSpPr>
        <p:spPr>
          <a:xfrm>
            <a:off x="525463" y="6923088"/>
            <a:ext cx="6865937" cy="176212"/>
          </a:xfrm>
        </p:spPr>
        <p:txBody>
          <a:bodyPr tIns="0" bIns="0" anchor="b"/>
          <a:lstStyle>
            <a:lvl1pPr>
              <a:defRPr sz="900" baseline="0">
                <a:solidFill>
                  <a:schemeClr val="tx2"/>
                </a:solidFill>
              </a:defRPr>
            </a:lvl1pPr>
          </a:lstStyle>
          <a:p>
            <a:pPr lvl="0"/>
            <a:r>
              <a:rPr lang="en-US" dirty="0" smtClean="0"/>
              <a:t>Click to add footer text</a:t>
            </a:r>
          </a:p>
        </p:txBody>
      </p:sp>
      <p:sp>
        <p:nvSpPr>
          <p:cNvPr id="5" name="Slide Number Placeholder 5"/>
          <p:cNvSpPr>
            <a:spLocks noGrp="1"/>
          </p:cNvSpPr>
          <p:nvPr>
            <p:ph type="sldNum" sz="quarter" idx="19"/>
          </p:nvPr>
        </p:nvSpPr>
        <p:spPr/>
        <p:txBody>
          <a:bodyPr/>
          <a:lstStyle>
            <a:lvl1pPr>
              <a:defRPr/>
            </a:lvl1pPr>
          </a:lstStyle>
          <a:p>
            <a:pPr>
              <a:defRPr/>
            </a:pPr>
            <a:fld id="{C6DF25AF-5034-4EBD-B5E0-1BA05C6531E9}" type="slidenum">
              <a:rPr lang="en-US"/>
              <a:pPr>
                <a:defRPr/>
              </a:pPr>
              <a:t>‹#›</a:t>
            </a:fld>
            <a:endParaRPr lang="en-US" dirty="0"/>
          </a:p>
        </p:txBody>
      </p:sp>
      <p:sp>
        <p:nvSpPr>
          <p:cNvPr id="8" name="Footer Placeholder 4"/>
          <p:cNvSpPr>
            <a:spLocks noGrp="1"/>
          </p:cNvSpPr>
          <p:nvPr>
            <p:ph type="ftr" sz="quarter" idx="20"/>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age two column">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lvl1pPr>
              <a:defRPr/>
            </a:lvl1pPr>
          </a:lstStyle>
          <a:p>
            <a:r>
              <a:rPr lang="en-US" smtClean="0"/>
              <a:t>Click to edit Master title style</a:t>
            </a:r>
            <a:endParaRPr lang="en-US" dirty="0"/>
          </a:p>
        </p:txBody>
      </p:sp>
      <p:sp>
        <p:nvSpPr>
          <p:cNvPr id="8" name="Content Placeholder 11"/>
          <p:cNvSpPr>
            <a:spLocks noGrp="1"/>
          </p:cNvSpPr>
          <p:nvPr>
            <p:ph sz="quarter" idx="23"/>
          </p:nvPr>
        </p:nvSpPr>
        <p:spPr>
          <a:xfrm>
            <a:off x="525600" y="1764000"/>
            <a:ext cx="4692649" cy="5159375"/>
          </a:xfrm>
        </p:spPr>
        <p:txBody>
          <a:bodyPr/>
          <a:lstStyle>
            <a:lvl2pPr rtl="0">
              <a:defRPr/>
            </a:lvl2pPr>
            <a:lvl6pPr marL="626400" indent="-206423" algn="l" defTabSz="1042983" rtl="0" eaLnBrk="1" latinLnBrk="0" hangingPunct="1">
              <a:spcBef>
                <a:spcPts val="228"/>
              </a:spcBef>
              <a:buClr>
                <a:schemeClr val="bg2"/>
              </a:buClr>
              <a:buFont typeface="Arial" pitchFamily="34" charset="0"/>
              <a:buChar char="–"/>
              <a:defRPr sz="1000">
                <a:solidFill>
                  <a:schemeClr val="tx2"/>
                </a:solidFill>
                <a:latin typeface="Arial" pitchFamily="34" charset="0"/>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3"/>
          <p:cNvSpPr>
            <a:spLocks noGrp="1"/>
          </p:cNvSpPr>
          <p:nvPr>
            <p:ph sz="quarter" idx="18" hasCustomPrompt="1"/>
          </p:nvPr>
        </p:nvSpPr>
        <p:spPr>
          <a:xfrm>
            <a:off x="525463" y="6923088"/>
            <a:ext cx="6865937" cy="176212"/>
          </a:xfrm>
        </p:spPr>
        <p:txBody>
          <a:bodyPr tIns="0" bIns="0" anchor="b"/>
          <a:lstStyle>
            <a:lvl1pPr>
              <a:spcBef>
                <a:spcPts val="0"/>
              </a:spcBef>
              <a:defRPr lang="en-US" sz="900" kern="1200" dirty="0" smtClean="0">
                <a:solidFill>
                  <a:schemeClr val="tx2"/>
                </a:solidFill>
                <a:latin typeface="Arial" pitchFamily="34" charset="0"/>
                <a:ea typeface="+mn-ea"/>
                <a:cs typeface="Arial" pitchFamily="34" charset="0"/>
              </a:defRPr>
            </a:lvl1pPr>
            <a:lvl2pPr>
              <a:spcBef>
                <a:spcPts val="0"/>
              </a:spcBef>
              <a:spcAft>
                <a:spcPts val="0"/>
              </a:spcAft>
              <a:defRPr sz="900" b="0">
                <a:solidFill>
                  <a:schemeClr val="tx2"/>
                </a:solidFill>
              </a:defRPr>
            </a:lvl2pPr>
            <a:lvl3pPr>
              <a:spcBef>
                <a:spcPts val="0"/>
              </a:spcBef>
              <a:defRPr sz="900"/>
            </a:lvl3pPr>
            <a:lvl4pPr marL="0" indent="0">
              <a:spcBef>
                <a:spcPts val="0"/>
              </a:spcBef>
              <a:buNone/>
              <a:defRPr sz="900"/>
            </a:lvl4pPr>
            <a:lvl5pPr marL="0" indent="0">
              <a:spcBef>
                <a:spcPts val="0"/>
              </a:spcBef>
              <a:buNone/>
              <a:defRPr sz="900"/>
            </a:lvl5pPr>
          </a:lstStyle>
          <a:p>
            <a:pPr lvl="0"/>
            <a:r>
              <a:rPr lang="en-US" dirty="0" smtClean="0"/>
              <a:t>Click to add footer text</a:t>
            </a:r>
          </a:p>
        </p:txBody>
      </p:sp>
      <p:sp>
        <p:nvSpPr>
          <p:cNvPr id="6" name="Slide Number Placeholder 5"/>
          <p:cNvSpPr>
            <a:spLocks noGrp="1"/>
          </p:cNvSpPr>
          <p:nvPr>
            <p:ph type="sldNum" sz="quarter" idx="24"/>
          </p:nvPr>
        </p:nvSpPr>
        <p:spPr/>
        <p:txBody>
          <a:bodyPr/>
          <a:lstStyle>
            <a:lvl1pPr>
              <a:defRPr/>
            </a:lvl1pPr>
          </a:lstStyle>
          <a:p>
            <a:pPr>
              <a:defRPr/>
            </a:pPr>
            <a:fld id="{9A834FB6-DA35-4A27-A34E-0866702D4D4C}" type="slidenum">
              <a:rPr lang="en-US"/>
              <a:pPr>
                <a:defRPr/>
              </a:pPr>
              <a:t>‹#›</a:t>
            </a:fld>
            <a:endParaRPr lang="en-US" dirty="0"/>
          </a:p>
        </p:txBody>
      </p:sp>
      <p:sp>
        <p:nvSpPr>
          <p:cNvPr id="7" name="Footer Placeholder 4"/>
          <p:cNvSpPr>
            <a:spLocks noGrp="1"/>
          </p:cNvSpPr>
          <p:nvPr>
            <p:ph type="ftr" sz="quarter" idx="25"/>
          </p:nvPr>
        </p:nvSpPr>
        <p:spPr/>
        <p:txBody>
          <a:bodyPr/>
          <a:lstStyle>
            <a:lvl1pPr>
              <a:defRPr/>
            </a:lvl1pPr>
          </a:lstStyle>
          <a:p>
            <a:pPr>
              <a:defRPr/>
            </a:pPr>
            <a:endParaRPr lang="en-US"/>
          </a:p>
        </p:txBody>
      </p:sp>
      <p:sp>
        <p:nvSpPr>
          <p:cNvPr id="9" name="Content Placeholder 11"/>
          <p:cNvSpPr>
            <a:spLocks noGrp="1"/>
          </p:cNvSpPr>
          <p:nvPr>
            <p:ph sz="quarter" idx="26"/>
          </p:nvPr>
        </p:nvSpPr>
        <p:spPr>
          <a:xfrm>
            <a:off x="5466083" y="1764000"/>
            <a:ext cx="4692649" cy="5159375"/>
          </a:xfrm>
        </p:spPr>
        <p:txBody>
          <a:bodyPr/>
          <a:lstStyle>
            <a:lvl2pPr rtl="0">
              <a:defRPr/>
            </a:lvl2pPr>
            <a:lvl6pPr marL="626400" indent="-206423" algn="l" defTabSz="1042983" rtl="0" eaLnBrk="1" latinLnBrk="0" hangingPunct="1">
              <a:spcBef>
                <a:spcPts val="228"/>
              </a:spcBef>
              <a:buClr>
                <a:schemeClr val="bg2"/>
              </a:buClr>
              <a:buFont typeface="Arial" pitchFamily="34" charset="0"/>
              <a:buChar char="–"/>
              <a:defRPr sz="1000">
                <a:solidFill>
                  <a:schemeClr val="tx2"/>
                </a:solidFill>
                <a:latin typeface="Arial" pitchFamily="34" charset="0"/>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786458" y="7099187"/>
            <a:ext cx="471549" cy="320304"/>
          </a:xfrm>
          <a:prstGeom prst="rect">
            <a:avLst/>
          </a:prstGeom>
        </p:spPr>
        <p:txBody>
          <a:bodyPr vert="horz" lIns="104299" tIns="52149" rIns="104299" bIns="52149" rtlCol="0" anchor="ctr"/>
          <a:lstStyle>
            <a:lvl1pPr algn="r" fontAlgn="auto">
              <a:spcBef>
                <a:spcPts val="0"/>
              </a:spcBef>
              <a:spcAft>
                <a:spcPts val="0"/>
              </a:spcAft>
              <a:defRPr sz="900">
                <a:solidFill>
                  <a:schemeClr val="tx1"/>
                </a:solidFill>
                <a:latin typeface="Arial" pitchFamily="34" charset="0"/>
                <a:cs typeface="Arial" pitchFamily="34" charset="0"/>
              </a:defRPr>
            </a:lvl1pPr>
          </a:lstStyle>
          <a:p>
            <a:pPr>
              <a:defRPr/>
            </a:pPr>
            <a:fld id="{CBCDA430-D6E8-47DD-9912-FE9C94C8EE1B}" type="slidenum">
              <a:rPr lang="en-US" smtClean="0"/>
              <a:pPr>
                <a:defRPr/>
              </a:pPr>
              <a:t>‹#›</a:t>
            </a:fld>
            <a:endParaRPr lang="en-US" dirty="0"/>
          </a:p>
        </p:txBody>
      </p:sp>
      <p:sp>
        <p:nvSpPr>
          <p:cNvPr id="5" name="Footer Placeholder 4"/>
          <p:cNvSpPr>
            <a:spLocks noGrp="1"/>
          </p:cNvSpPr>
          <p:nvPr>
            <p:ph type="ftr" sz="quarter" idx="3"/>
          </p:nvPr>
        </p:nvSpPr>
        <p:spPr>
          <a:xfrm>
            <a:off x="525391" y="7099187"/>
            <a:ext cx="6866010" cy="322054"/>
          </a:xfrm>
          <a:prstGeom prst="rect">
            <a:avLst/>
          </a:prstGeom>
        </p:spPr>
        <p:txBody>
          <a:bodyPr vert="horz" lIns="104299" tIns="52149" rIns="104299" bIns="52149" rtlCol="0" anchor="ctr"/>
          <a:lstStyle>
            <a:lvl1pPr algn="l" fontAlgn="auto">
              <a:spcBef>
                <a:spcPts val="0"/>
              </a:spcBef>
              <a:spcAft>
                <a:spcPts val="0"/>
              </a:spcAft>
              <a:defRPr sz="900">
                <a:solidFill>
                  <a:schemeClr val="tx1"/>
                </a:solidFill>
                <a:latin typeface="Arial" pitchFamily="34" charset="0"/>
                <a:cs typeface="Arial" pitchFamily="34" charset="0"/>
              </a:defRPr>
            </a:lvl1pPr>
          </a:lstStyle>
          <a:p>
            <a:pPr>
              <a:defRPr/>
            </a:pPr>
            <a:r>
              <a:rPr lang="en-GB" smtClean="0"/>
              <a:t>The next phase of regulatory change – helping you prepare</a:t>
            </a:r>
            <a:endParaRPr lang="en-US" dirty="0"/>
          </a:p>
        </p:txBody>
      </p:sp>
      <p:sp>
        <p:nvSpPr>
          <p:cNvPr id="3076" name="Text Placeholder 2"/>
          <p:cNvSpPr>
            <a:spLocks noGrp="1"/>
          </p:cNvSpPr>
          <p:nvPr>
            <p:ph type="body" idx="1"/>
          </p:nvPr>
        </p:nvSpPr>
        <p:spPr bwMode="auto">
          <a:xfrm>
            <a:off x="525390" y="1764296"/>
            <a:ext cx="9633342" cy="5169904"/>
          </a:xfrm>
          <a:prstGeom prst="rect">
            <a:avLst/>
          </a:prstGeom>
          <a:noFill/>
          <a:ln w="9525">
            <a:noFill/>
            <a:miter lim="800000"/>
            <a:headEnd/>
            <a:tailEnd/>
          </a:ln>
        </p:spPr>
        <p:txBody>
          <a:bodyPr vert="horz" wrap="square" lIns="104299" tIns="52149" rIns="104299" bIns="52149" numCol="1" anchor="t" anchorCtr="0" compatLnSpc="1">
            <a:prstTxWarp prst="textNoShape">
              <a:avLst/>
            </a:prstTxWarp>
          </a:bodyPr>
          <a:lstStyle/>
          <a:p>
            <a:pPr lvl="0"/>
            <a:r>
              <a:rPr lang="en-US" dirty="0" smtClean="0"/>
              <a:t>Click to edit Master text</a:t>
            </a:r>
          </a:p>
          <a:p>
            <a:pPr lvl="1"/>
            <a:r>
              <a:rPr lang="en-US" dirty="0" err="1" smtClean="0"/>
              <a:t>Subheader</a:t>
            </a:r>
            <a:r>
              <a:rPr lang="en-US" dirty="0" smtClean="0"/>
              <a:t> style</a:t>
            </a:r>
          </a:p>
          <a:p>
            <a:pPr lvl="2"/>
            <a:r>
              <a:rPr lang="en-US" dirty="0" smtClean="0"/>
              <a:t>First level – </a:t>
            </a:r>
            <a:r>
              <a:rPr lang="en-US" dirty="0" err="1" smtClean="0"/>
              <a:t>bodycopy</a:t>
            </a:r>
            <a:r>
              <a:rPr lang="en-US" dirty="0" smtClean="0"/>
              <a:t> style</a:t>
            </a:r>
          </a:p>
          <a:p>
            <a:pPr lvl="3"/>
            <a:r>
              <a:rPr lang="en-US" dirty="0" smtClean="0"/>
              <a:t>Second level (bullet)</a:t>
            </a:r>
          </a:p>
          <a:p>
            <a:pPr lvl="4"/>
            <a:r>
              <a:rPr lang="en-US" dirty="0" smtClean="0"/>
              <a:t>Third level (sub bullet)</a:t>
            </a:r>
          </a:p>
          <a:p>
            <a:pPr lvl="5"/>
            <a:r>
              <a:rPr lang="en-US" dirty="0" smtClean="0"/>
              <a:t>Fourth level (sub bullet)</a:t>
            </a:r>
          </a:p>
        </p:txBody>
      </p:sp>
      <p:sp>
        <p:nvSpPr>
          <p:cNvPr id="3077" name="Title Placeholder 1"/>
          <p:cNvSpPr>
            <a:spLocks noGrp="1"/>
          </p:cNvSpPr>
          <p:nvPr>
            <p:ph type="title"/>
          </p:nvPr>
        </p:nvSpPr>
        <p:spPr bwMode="auto">
          <a:xfrm>
            <a:off x="525390" y="302801"/>
            <a:ext cx="9633342" cy="1260211"/>
          </a:xfrm>
          <a:prstGeom prst="rect">
            <a:avLst/>
          </a:prstGeom>
          <a:noFill/>
          <a:ln w="9525">
            <a:noFill/>
            <a:miter lim="800000"/>
            <a:headEnd/>
            <a:tailEnd/>
          </a:ln>
        </p:spPr>
        <p:txBody>
          <a:bodyPr vert="horz" wrap="square" lIns="104299" tIns="52149" rIns="104299" bIns="52149" numCol="1" anchor="t" anchorCtr="0" compatLnSpc="1">
            <a:prstTxWarp prst="textNoShape">
              <a:avLst/>
            </a:prstTxWarp>
          </a:bodyPr>
          <a:lstStyle/>
          <a:p>
            <a:pPr lvl="0"/>
            <a:r>
              <a:rPr lang="en-US" smtClean="0"/>
              <a:t>Click to edit Master title style</a:t>
            </a:r>
            <a:endParaRPr lang="en-US" dirty="0" smtClean="0"/>
          </a:p>
        </p:txBody>
      </p:sp>
      <p:sp>
        <p:nvSpPr>
          <p:cNvPr id="7" name="MarketingEntityText"/>
          <p:cNvSpPr txBox="1"/>
          <p:nvPr/>
        </p:nvSpPr>
        <p:spPr>
          <a:xfrm>
            <a:off x="7391401" y="7099187"/>
            <a:ext cx="2395057" cy="320304"/>
          </a:xfrm>
          <a:prstGeom prst="rect">
            <a:avLst/>
          </a:prstGeom>
        </p:spPr>
        <p:txBody>
          <a:bodyPr vert="horz" lIns="104299" tIns="52149" rIns="104299" bIns="52149" rtlCol="0" anchor="ctr"/>
          <a:lstStyle/>
          <a:p>
            <a:pPr algn="r" rtl="0" fontAlgn="auto">
              <a:spcBef>
                <a:spcPts val="0"/>
              </a:spcBef>
              <a:spcAft>
                <a:spcPts val="0"/>
              </a:spcAft>
              <a:defRPr/>
            </a:pPr>
            <a:r>
              <a:rPr lang="en-GB" sz="900" kern="1200" smtClean="0">
                <a:solidFill>
                  <a:schemeClr val="tx1"/>
                </a:solidFill>
                <a:latin typeface="Arial" pitchFamily="34" charset="0"/>
                <a:ea typeface="+mn-ea"/>
                <a:cs typeface="Arial" pitchFamily="34" charset="0"/>
              </a:rPr>
              <a:t>Clifford Chance</a:t>
            </a:r>
            <a:endParaRPr lang="en-GB" sz="900" kern="1200" dirty="0" smtClean="0">
              <a:solidFill>
                <a:schemeClr val="tx1"/>
              </a:solidFill>
              <a:latin typeface="Arial" pitchFamily="34" charset="0"/>
              <a:ea typeface="+mn-ea"/>
              <a:cs typeface="Arial" pitchFamily="34" charset="0"/>
            </a:endParaRPr>
          </a:p>
        </p:txBody>
      </p:sp>
      <p:sp>
        <p:nvSpPr>
          <p:cNvPr id="8" name="TextBox 7"/>
          <p:cNvSpPr txBox="1"/>
          <p:nvPr userDrawn="1"/>
        </p:nvSpPr>
        <p:spPr>
          <a:xfrm>
            <a:off x="8212138" y="133350"/>
            <a:ext cx="2333625" cy="400050"/>
          </a:xfrm>
          <a:prstGeom prst="rect">
            <a:avLst/>
          </a:prstGeom>
          <a:noFill/>
          <a:ln>
            <a:noFill/>
          </a:ln>
        </p:spPr>
        <p:txBody>
          <a:bodyPr>
            <a:spAutoFit/>
          </a:bodyPr>
          <a:lstStyle/>
          <a:p>
            <a:pPr algn="r" fontAlgn="auto">
              <a:spcBef>
                <a:spcPts val="0"/>
              </a:spcBef>
              <a:spcAft>
                <a:spcPts val="0"/>
              </a:spcAft>
              <a:defRPr sz="1800" b="0" i="0" u="none" strike="noStrike" kern="0" cap="none" spc="0" baseline="0">
                <a:solidFill>
                  <a:srgbClr val="000000"/>
                </a:solidFill>
                <a:uFillTx/>
              </a:defRPr>
            </a:pPr>
            <a:r>
              <a:rPr lang="en-GB" sz="1200" b="1" dirty="0">
                <a:latin typeface="Arial"/>
                <a:cs typeface="Arial"/>
              </a:rPr>
              <a:t>Sea of Change</a:t>
            </a:r>
            <a:br>
              <a:rPr lang="en-GB" sz="1200" b="1" dirty="0">
                <a:latin typeface="Arial"/>
                <a:cs typeface="Arial"/>
              </a:rPr>
            </a:br>
            <a:r>
              <a:rPr lang="en-GB" sz="800" dirty="0">
                <a:latin typeface="Arial"/>
                <a:cs typeface="Arial"/>
              </a:rPr>
              <a:t>Regulatory reforms – charting a new course</a:t>
            </a:r>
          </a:p>
        </p:txBody>
      </p:sp>
    </p:spTree>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46" r:id="rId6"/>
    <p:sldLayoutId id="2147484974" r:id="rId7"/>
    <p:sldLayoutId id="2147484975" r:id="rId8"/>
    <p:sldLayoutId id="2147484976" r:id="rId9"/>
    <p:sldLayoutId id="2147484977" r:id="rId10"/>
    <p:sldLayoutId id="2147485048" r:id="rId11"/>
    <p:sldLayoutId id="2147485057" r:id="rId12"/>
    <p:sldLayoutId id="2147485058" r:id="rId13"/>
    <p:sldLayoutId id="2147485059" r:id="rId14"/>
    <p:sldLayoutId id="2147485060" r:id="rId15"/>
    <p:sldLayoutId id="2147485139" r:id="rId16"/>
    <p:sldLayoutId id="2147485061" r:id="rId17"/>
    <p:sldLayoutId id="2147485141" r:id="rId18"/>
    <p:sldLayoutId id="2147485140" r:id="rId19"/>
    <p:sldLayoutId id="2147485062" r:id="rId20"/>
    <p:sldLayoutId id="2147485063" r:id="rId21"/>
    <p:sldLayoutId id="2147485064" r:id="rId22"/>
    <p:sldLayoutId id="2147485003" r:id="rId23"/>
    <p:sldLayoutId id="2147485004" r:id="rId24"/>
    <p:sldLayoutId id="2147485001" r:id="rId25"/>
    <p:sldLayoutId id="2147485002" r:id="rId26"/>
    <p:sldLayoutId id="2147484999" r:id="rId27"/>
    <p:sldLayoutId id="2147485132" r:id="rId28"/>
    <p:sldLayoutId id="2147485133" r:id="rId29"/>
    <p:sldLayoutId id="2147485093" r:id="rId30"/>
    <p:sldLayoutId id="2147485097" r:id="rId31"/>
    <p:sldLayoutId id="2147485098" r:id="rId32"/>
    <p:sldLayoutId id="2147485134" r:id="rId33"/>
    <p:sldLayoutId id="2147485135" r:id="rId34"/>
    <p:sldLayoutId id="2147485136" r:id="rId35"/>
    <p:sldLayoutId id="2147485137" r:id="rId36"/>
    <p:sldLayoutId id="2147485138" r:id="rId37"/>
    <p:sldLayoutId id="2147485127" r:id="rId38"/>
    <p:sldLayoutId id="2147485128" r:id="rId39"/>
    <p:sldLayoutId id="2147485129" r:id="rId40"/>
    <p:sldLayoutId id="2147485130" r:id="rId41"/>
    <p:sldLayoutId id="2147485131" r:id="rId42"/>
    <p:sldLayoutId id="2147485043" r:id="rId43"/>
    <p:sldLayoutId id="2147485044" r:id="rId44"/>
    <p:sldLayoutId id="2147485142" r:id="rId45"/>
    <p:sldLayoutId id="2147485143" r:id="rId46"/>
  </p:sldLayoutIdLst>
  <p:hf hdr="0" dt="0"/>
  <p:txStyles>
    <p:titleStyle>
      <a:lvl1pPr algn="l" rtl="0" eaLnBrk="1" fontAlgn="base" hangingPunct="1">
        <a:spcBef>
          <a:spcPct val="0"/>
        </a:spcBef>
        <a:spcAft>
          <a:spcPct val="0"/>
        </a:spcAft>
        <a:defRPr sz="2800"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200">
          <a:solidFill>
            <a:srgbClr val="0C1C8C"/>
          </a:solidFill>
          <a:latin typeface="Arial" charset="0"/>
          <a:cs typeface="Arial" charset="0"/>
        </a:defRPr>
      </a:lvl2pPr>
      <a:lvl3pPr algn="l" rtl="0" eaLnBrk="1" fontAlgn="base" hangingPunct="1">
        <a:spcBef>
          <a:spcPct val="0"/>
        </a:spcBef>
        <a:spcAft>
          <a:spcPct val="0"/>
        </a:spcAft>
        <a:defRPr sz="3200">
          <a:solidFill>
            <a:srgbClr val="0C1C8C"/>
          </a:solidFill>
          <a:latin typeface="Arial" charset="0"/>
          <a:cs typeface="Arial" charset="0"/>
        </a:defRPr>
      </a:lvl3pPr>
      <a:lvl4pPr algn="l" rtl="0" eaLnBrk="1" fontAlgn="base" hangingPunct="1">
        <a:spcBef>
          <a:spcPct val="0"/>
        </a:spcBef>
        <a:spcAft>
          <a:spcPct val="0"/>
        </a:spcAft>
        <a:defRPr sz="3200">
          <a:solidFill>
            <a:srgbClr val="0C1C8C"/>
          </a:solidFill>
          <a:latin typeface="Arial" charset="0"/>
          <a:cs typeface="Arial" charset="0"/>
        </a:defRPr>
      </a:lvl4pPr>
      <a:lvl5pPr algn="l" rtl="0" eaLnBrk="1" fontAlgn="base" hangingPunct="1">
        <a:spcBef>
          <a:spcPct val="0"/>
        </a:spcBef>
        <a:spcAft>
          <a:spcPct val="0"/>
        </a:spcAft>
        <a:defRPr sz="3200">
          <a:solidFill>
            <a:srgbClr val="0C1C8C"/>
          </a:solidFill>
          <a:latin typeface="Arial" charset="0"/>
          <a:cs typeface="Arial" charset="0"/>
        </a:defRPr>
      </a:lvl5pPr>
      <a:lvl6pPr marL="521492" algn="l" rtl="0" eaLnBrk="1" fontAlgn="base" hangingPunct="1">
        <a:spcBef>
          <a:spcPct val="0"/>
        </a:spcBef>
        <a:spcAft>
          <a:spcPct val="0"/>
        </a:spcAft>
        <a:defRPr sz="3200">
          <a:solidFill>
            <a:schemeClr val="accent1"/>
          </a:solidFill>
          <a:latin typeface="Arial" charset="0"/>
          <a:cs typeface="Arial" charset="0"/>
        </a:defRPr>
      </a:lvl6pPr>
      <a:lvl7pPr marL="1042983" algn="l" rtl="0" eaLnBrk="1" fontAlgn="base" hangingPunct="1">
        <a:spcBef>
          <a:spcPct val="0"/>
        </a:spcBef>
        <a:spcAft>
          <a:spcPct val="0"/>
        </a:spcAft>
        <a:defRPr sz="3200">
          <a:solidFill>
            <a:schemeClr val="accent1"/>
          </a:solidFill>
          <a:latin typeface="Arial" charset="0"/>
          <a:cs typeface="Arial" charset="0"/>
        </a:defRPr>
      </a:lvl7pPr>
      <a:lvl8pPr marL="1564475" algn="l" rtl="0" eaLnBrk="1" fontAlgn="base" hangingPunct="1">
        <a:spcBef>
          <a:spcPct val="0"/>
        </a:spcBef>
        <a:spcAft>
          <a:spcPct val="0"/>
        </a:spcAft>
        <a:defRPr sz="3200">
          <a:solidFill>
            <a:schemeClr val="accent1"/>
          </a:solidFill>
          <a:latin typeface="Arial" charset="0"/>
          <a:cs typeface="Arial" charset="0"/>
        </a:defRPr>
      </a:lvl8pPr>
      <a:lvl9pPr marL="2085965" algn="l" rtl="0" eaLnBrk="1" fontAlgn="base" hangingPunct="1">
        <a:spcBef>
          <a:spcPct val="0"/>
        </a:spcBef>
        <a:spcAft>
          <a:spcPct val="0"/>
        </a:spcAft>
        <a:defRPr sz="3200">
          <a:solidFill>
            <a:schemeClr val="accent1"/>
          </a:solidFill>
          <a:latin typeface="Arial" charset="0"/>
          <a:cs typeface="Arial" charset="0"/>
        </a:defRPr>
      </a:lvl9pPr>
    </p:titleStyle>
    <p:bodyStyle>
      <a:lvl1pPr marL="3600" indent="3600" algn="l" rtl="0" eaLnBrk="1" fontAlgn="base" hangingPunct="1">
        <a:spcBef>
          <a:spcPts val="1369"/>
        </a:spcBef>
        <a:spcAft>
          <a:spcPct val="0"/>
        </a:spcAft>
        <a:buClr>
          <a:schemeClr val="accent1"/>
        </a:buClr>
        <a:buFont typeface="Arial" pitchFamily="34" charset="0"/>
        <a:buNone/>
        <a:defRPr lang="en-US" kern="1200">
          <a:solidFill>
            <a:schemeClr val="bg2"/>
          </a:solidFill>
          <a:latin typeface="Arial" pitchFamily="34" charset="0"/>
          <a:ea typeface="+mn-ea"/>
          <a:cs typeface="Arial" pitchFamily="34" charset="0"/>
        </a:defRPr>
      </a:lvl1pPr>
      <a:lvl2pPr marL="3600" indent="3600" algn="l" rtl="0" eaLnBrk="1" fontAlgn="base" hangingPunct="1">
        <a:spcBef>
          <a:spcPts val="1369"/>
        </a:spcBef>
        <a:spcAft>
          <a:spcPts val="228"/>
        </a:spcAft>
        <a:buClr>
          <a:schemeClr val="accent1"/>
        </a:buClr>
        <a:buFont typeface="Arial" pitchFamily="34" charset="0"/>
        <a:buNone/>
        <a:defRPr lang="en-US" sz="1000" b="1" kern="1200" dirty="0">
          <a:solidFill>
            <a:schemeClr val="tx1"/>
          </a:solidFill>
          <a:latin typeface="Arial" pitchFamily="34" charset="0"/>
          <a:ea typeface="+mn-ea"/>
          <a:cs typeface="Arial" pitchFamily="34" charset="0"/>
        </a:defRPr>
      </a:lvl2pPr>
      <a:lvl3pPr marL="3600" indent="3600" algn="l" rtl="0" eaLnBrk="1" fontAlgn="base" hangingPunct="1">
        <a:spcBef>
          <a:spcPts val="228"/>
        </a:spcBef>
        <a:spcAft>
          <a:spcPct val="0"/>
        </a:spcAft>
        <a:buClr>
          <a:schemeClr val="accent1"/>
        </a:buClr>
        <a:buFont typeface="Arial" pitchFamily="34" charset="0"/>
        <a:buNone/>
        <a:defRPr lang="en-US" sz="1000" kern="1200" dirty="0">
          <a:solidFill>
            <a:schemeClr val="tx2"/>
          </a:solidFill>
          <a:latin typeface="Arial" pitchFamily="34" charset="0"/>
          <a:ea typeface="+mn-ea"/>
          <a:cs typeface="Arial" pitchFamily="34" charset="0"/>
        </a:defRPr>
      </a:lvl3pPr>
      <a:lvl4pPr marL="208235" indent="-208235" algn="l" rtl="0" eaLnBrk="1" fontAlgn="base" hangingPunct="1">
        <a:spcBef>
          <a:spcPts val="228"/>
        </a:spcBef>
        <a:spcAft>
          <a:spcPct val="0"/>
        </a:spcAft>
        <a:buClr>
          <a:schemeClr val="bg2"/>
        </a:buClr>
        <a:buSzPct val="100000"/>
        <a:buFont typeface="Wingdings" pitchFamily="2" charset="2"/>
        <a:buChar char=""/>
        <a:defRPr lang="en-US" sz="1000" kern="1200" dirty="0">
          <a:solidFill>
            <a:schemeClr val="tx2"/>
          </a:solidFill>
          <a:latin typeface="Arial" pitchFamily="34" charset="0"/>
          <a:ea typeface="+mn-ea"/>
          <a:cs typeface="Arial" pitchFamily="34" charset="0"/>
        </a:defRPr>
      </a:lvl4pPr>
      <a:lvl5pPr marL="417600" indent="-208800" algn="l" rtl="0" eaLnBrk="1" fontAlgn="base" hangingPunct="1">
        <a:spcBef>
          <a:spcPts val="228"/>
        </a:spcBef>
        <a:spcAft>
          <a:spcPct val="0"/>
        </a:spcAft>
        <a:buClr>
          <a:schemeClr val="bg2"/>
        </a:buClr>
        <a:buFont typeface="Arial" charset="0"/>
        <a:buChar char="–"/>
        <a:defRPr lang="en-US" sz="1000" kern="1200" dirty="0">
          <a:solidFill>
            <a:schemeClr val="tx2"/>
          </a:solidFill>
          <a:latin typeface="Arial" pitchFamily="34" charset="0"/>
          <a:ea typeface="+mn-ea"/>
          <a:cs typeface="Arial" pitchFamily="34" charset="0"/>
        </a:defRPr>
      </a:lvl5pPr>
      <a:lvl6pPr marL="626400" indent="-208800" algn="l" defTabSz="1042983" rtl="0" eaLnBrk="1" latinLnBrk="0" hangingPunct="1">
        <a:spcBef>
          <a:spcPts val="228"/>
        </a:spcBef>
        <a:buClr>
          <a:schemeClr val="bg2"/>
        </a:buClr>
        <a:buFont typeface="Arial" pitchFamily="34" charset="0"/>
        <a:buChar char="–"/>
        <a:defRPr sz="1000" kern="1200" baseline="0">
          <a:solidFill>
            <a:schemeClr val="tx2"/>
          </a:solidFill>
          <a:latin typeface="Arial" pitchFamily="34" charset="0"/>
          <a:ea typeface="+mn-ea"/>
          <a:cs typeface="Arial" pitchFamily="34" charset="0"/>
        </a:defRPr>
      </a:lvl6pPr>
      <a:lvl7pPr marL="626400" indent="-208800" algn="l" defTabSz="1042983" rtl="0" eaLnBrk="1" latinLnBrk="0" hangingPunct="1">
        <a:spcBef>
          <a:spcPts val="228"/>
        </a:spcBef>
        <a:buClr>
          <a:schemeClr val="bg2"/>
        </a:buClr>
        <a:buFont typeface="Arial" pitchFamily="34" charset="0"/>
        <a:buChar char="–"/>
        <a:defRPr sz="1000" kern="1200">
          <a:solidFill>
            <a:schemeClr val="tx2"/>
          </a:solidFill>
          <a:latin typeface="Arial" pitchFamily="34" charset="0"/>
          <a:ea typeface="+mn-ea"/>
          <a:cs typeface="Arial" pitchFamily="34" charset="0"/>
        </a:defRPr>
      </a:lvl7pPr>
      <a:lvl8pPr marL="626400" indent="-208800" algn="l" defTabSz="1042983" rtl="0" eaLnBrk="1" latinLnBrk="0" hangingPunct="1">
        <a:spcBef>
          <a:spcPts val="228"/>
        </a:spcBef>
        <a:buClr>
          <a:schemeClr val="bg2"/>
        </a:buClr>
        <a:buFont typeface="Arial" pitchFamily="34" charset="0"/>
        <a:buChar char="–"/>
        <a:defRPr sz="1000" kern="1200">
          <a:solidFill>
            <a:schemeClr val="tx2"/>
          </a:solidFill>
          <a:latin typeface="+mn-lt"/>
          <a:ea typeface="+mn-ea"/>
          <a:cs typeface="+mn-cs"/>
        </a:defRPr>
      </a:lvl8pPr>
      <a:lvl9pPr marL="626400" indent="-208800" algn="l" defTabSz="1042983" rtl="0" eaLnBrk="1" latinLnBrk="0" hangingPunct="1">
        <a:spcBef>
          <a:spcPts val="228"/>
        </a:spcBef>
        <a:buClr>
          <a:schemeClr val="bg2"/>
        </a:buClr>
        <a:buFont typeface="Arial" pitchFamily="34" charset="0"/>
        <a:buChar char="–"/>
        <a:defRPr sz="1000" kern="1200">
          <a:solidFill>
            <a:schemeClr val="tx2"/>
          </a:solidFill>
          <a:latin typeface="+mn-lt"/>
          <a:ea typeface="+mn-ea"/>
          <a:cs typeface="+mn-cs"/>
        </a:defRPr>
      </a:lvl9pPr>
    </p:bodyStyle>
    <p:otherStyle>
      <a:defPPr>
        <a:defRPr lang="en-US"/>
      </a:defPPr>
      <a:lvl1pPr marL="0" algn="l" defTabSz="1042983" rtl="0" eaLnBrk="1" latinLnBrk="0" hangingPunct="1">
        <a:defRPr sz="2100" kern="1200">
          <a:solidFill>
            <a:schemeClr val="tx1"/>
          </a:solidFill>
          <a:latin typeface="+mn-lt"/>
          <a:ea typeface="+mn-ea"/>
          <a:cs typeface="+mn-cs"/>
        </a:defRPr>
      </a:lvl1pPr>
      <a:lvl2pPr marL="521492" algn="l" defTabSz="1042983" rtl="0" eaLnBrk="1" latinLnBrk="0" hangingPunct="1">
        <a:defRPr sz="2100" kern="1200">
          <a:solidFill>
            <a:schemeClr val="tx1"/>
          </a:solidFill>
          <a:latin typeface="+mn-lt"/>
          <a:ea typeface="+mn-ea"/>
          <a:cs typeface="+mn-cs"/>
        </a:defRPr>
      </a:lvl2pPr>
      <a:lvl3pPr marL="1042983" algn="l" defTabSz="1042983" rtl="0" eaLnBrk="1" latinLnBrk="0" hangingPunct="1">
        <a:defRPr sz="2100" kern="1200">
          <a:solidFill>
            <a:schemeClr val="tx1"/>
          </a:solidFill>
          <a:latin typeface="+mn-lt"/>
          <a:ea typeface="+mn-ea"/>
          <a:cs typeface="+mn-cs"/>
        </a:defRPr>
      </a:lvl3pPr>
      <a:lvl4pPr marL="1564475" algn="l" defTabSz="1042983" rtl="0" eaLnBrk="1" latinLnBrk="0" hangingPunct="1">
        <a:defRPr sz="2100" kern="1200">
          <a:solidFill>
            <a:schemeClr val="tx1"/>
          </a:solidFill>
          <a:latin typeface="+mn-lt"/>
          <a:ea typeface="+mn-ea"/>
          <a:cs typeface="+mn-cs"/>
        </a:defRPr>
      </a:lvl4pPr>
      <a:lvl5pPr marL="2085965" algn="l" defTabSz="1042983" rtl="0" eaLnBrk="1" latinLnBrk="0" hangingPunct="1">
        <a:defRPr sz="2100" kern="1200">
          <a:solidFill>
            <a:schemeClr val="tx1"/>
          </a:solidFill>
          <a:latin typeface="+mn-lt"/>
          <a:ea typeface="+mn-ea"/>
          <a:cs typeface="+mn-cs"/>
        </a:defRPr>
      </a:lvl5pPr>
      <a:lvl6pPr marL="2607457" algn="l" defTabSz="1042983" rtl="0" eaLnBrk="1" latinLnBrk="0" hangingPunct="1">
        <a:defRPr sz="2100" kern="1200">
          <a:solidFill>
            <a:schemeClr val="tx1"/>
          </a:solidFill>
          <a:latin typeface="+mn-lt"/>
          <a:ea typeface="+mn-ea"/>
          <a:cs typeface="+mn-cs"/>
        </a:defRPr>
      </a:lvl6pPr>
      <a:lvl7pPr marL="3128948" algn="l" defTabSz="1042983" rtl="0" eaLnBrk="1" latinLnBrk="0" hangingPunct="1">
        <a:defRPr sz="2100" kern="1200">
          <a:solidFill>
            <a:schemeClr val="tx1"/>
          </a:solidFill>
          <a:latin typeface="+mn-lt"/>
          <a:ea typeface="+mn-ea"/>
          <a:cs typeface="+mn-cs"/>
        </a:defRPr>
      </a:lvl7pPr>
      <a:lvl8pPr marL="3650440" algn="l" defTabSz="1042983" rtl="0" eaLnBrk="1" latinLnBrk="0" hangingPunct="1">
        <a:defRPr sz="2100" kern="1200">
          <a:solidFill>
            <a:schemeClr val="tx1"/>
          </a:solidFill>
          <a:latin typeface="+mn-lt"/>
          <a:ea typeface="+mn-ea"/>
          <a:cs typeface="+mn-cs"/>
        </a:defRPr>
      </a:lvl8pPr>
      <a:lvl9pPr marL="4171931" algn="l" defTabSz="104298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slideLayout" Target="../slideLayouts/slideLayout40.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r>
              <a:rPr lang="en-GB" dirty="0" smtClean="0"/>
              <a:t>The next phase of regulatory change – helping you prepare</a:t>
            </a:r>
            <a:endParaRPr lang="en-GB" dirty="0"/>
          </a:p>
        </p:txBody>
      </p:sp>
      <p:sp>
        <p:nvSpPr>
          <p:cNvPr id="4" name="Text Placeholder 3"/>
          <p:cNvSpPr>
            <a:spLocks noGrp="1"/>
          </p:cNvSpPr>
          <p:nvPr>
            <p:ph type="body" sz="quarter" idx="13"/>
          </p:nvPr>
        </p:nvSpPr>
        <p:spPr/>
        <p:txBody>
          <a:bodyPr/>
          <a:lstStyle/>
          <a:p>
            <a:r>
              <a:rPr lang="en-GB" smtClean="0"/>
              <a:t>June 2014</a:t>
            </a:r>
            <a:endParaRPr lang="en-GB" dirty="0"/>
          </a:p>
        </p:txBody>
      </p:sp>
      <p:sp>
        <p:nvSpPr>
          <p:cNvPr id="5" name="TextBox 4"/>
          <p:cNvSpPr txBox="1"/>
          <p:nvPr/>
        </p:nvSpPr>
        <p:spPr>
          <a:xfrm>
            <a:off x="8212138" y="133350"/>
            <a:ext cx="2333625" cy="400050"/>
          </a:xfrm>
          <a:prstGeom prst="rect">
            <a:avLst/>
          </a:prstGeom>
          <a:noFill/>
          <a:ln>
            <a:noFill/>
          </a:ln>
        </p:spPr>
        <p:txBody>
          <a:bodyPr>
            <a:spAutoFit/>
          </a:bodyPr>
          <a:lstStyle/>
          <a:p>
            <a:pPr algn="r" fontAlgn="auto">
              <a:spcBef>
                <a:spcPts val="0"/>
              </a:spcBef>
              <a:spcAft>
                <a:spcPts val="0"/>
              </a:spcAft>
              <a:defRPr sz="1800" b="0" i="0" u="none" strike="noStrike" kern="0" cap="none" spc="0" baseline="0">
                <a:solidFill>
                  <a:srgbClr val="000000"/>
                </a:solidFill>
                <a:uFillTx/>
              </a:defRPr>
            </a:pPr>
            <a:r>
              <a:rPr lang="en-GB" sz="1200" b="1" dirty="0">
                <a:solidFill>
                  <a:schemeClr val="bg1"/>
                </a:solidFill>
                <a:latin typeface="Arial"/>
                <a:cs typeface="Arial"/>
              </a:rPr>
              <a:t>Sea of Change</a:t>
            </a:r>
            <a:br>
              <a:rPr lang="en-GB" sz="1200" b="1" dirty="0">
                <a:solidFill>
                  <a:schemeClr val="bg1"/>
                </a:solidFill>
                <a:latin typeface="Arial"/>
                <a:cs typeface="Arial"/>
              </a:rPr>
            </a:br>
            <a:r>
              <a:rPr lang="en-GB" sz="800" dirty="0">
                <a:solidFill>
                  <a:schemeClr val="bg1"/>
                </a:solidFill>
                <a:latin typeface="Arial"/>
                <a:cs typeface="Arial"/>
              </a:rPr>
              <a:t>Regulatory reforms – charting a new course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Panel 1 –  The firm and its trading activities</a:t>
            </a:r>
            <a:endParaRPr lang="en-GB" dirty="0"/>
          </a:p>
        </p:txBody>
      </p:sp>
      <p:sp>
        <p:nvSpPr>
          <p:cNvPr id="3" name="Content Placeholder 2"/>
          <p:cNvSpPr>
            <a:spLocks noGrp="1"/>
          </p:cNvSpPr>
          <p:nvPr>
            <p:ph sz="quarter" idx="17"/>
          </p:nvPr>
        </p:nvSpPr>
        <p:spPr/>
        <p:txBody>
          <a:bodyPr/>
          <a:lstStyle/>
          <a:p>
            <a:r>
              <a:rPr lang="en-GB" sz="2400" dirty="0" smtClean="0"/>
              <a:t>Moderator: Chris Bates</a:t>
            </a:r>
          </a:p>
          <a:p>
            <a:r>
              <a:rPr lang="en-GB" sz="2400" dirty="0" smtClean="0"/>
              <a:t>Panellists: </a:t>
            </a:r>
          </a:p>
          <a:p>
            <a:pPr lvl="3"/>
            <a:r>
              <a:rPr lang="en-GB" sz="1800" dirty="0" smtClean="0"/>
              <a:t>Monica Sah, Designing and selling products </a:t>
            </a:r>
          </a:p>
          <a:p>
            <a:pPr lvl="3"/>
            <a:r>
              <a:rPr lang="en-GB" sz="1800" dirty="0" smtClean="0"/>
              <a:t>Peter Chapman and Owen Lysak, Market structure and regulation</a:t>
            </a:r>
          </a:p>
          <a:p>
            <a:pPr lvl="3"/>
            <a:r>
              <a:rPr lang="en-GB" sz="1800" dirty="0" smtClean="0"/>
              <a:t>Simon Gleeson, Addressing ‘too big to fail’</a:t>
            </a:r>
            <a:endParaRPr lang="en-GB" sz="1800" dirty="0"/>
          </a:p>
        </p:txBody>
      </p:sp>
      <p:sp>
        <p:nvSpPr>
          <p:cNvPr id="4" name="Content Placeholder 3"/>
          <p:cNvSpPr>
            <a:spLocks noGrp="1"/>
          </p:cNvSpPr>
          <p:nvPr>
            <p:ph sz="quarter" idx="18"/>
          </p:nvPr>
        </p:nvSpPr>
        <p:spPr/>
        <p:txBody>
          <a:bodyPr/>
          <a:lstStyle/>
          <a:p>
            <a:endParaRPr lang="en-GB"/>
          </a:p>
        </p:txBody>
      </p:sp>
      <p:sp>
        <p:nvSpPr>
          <p:cNvPr id="5" name="Slide Number Placeholder 4"/>
          <p:cNvSpPr>
            <a:spLocks noGrp="1"/>
          </p:cNvSpPr>
          <p:nvPr>
            <p:ph type="sldNum" sz="quarter" idx="19"/>
          </p:nvPr>
        </p:nvSpPr>
        <p:spPr/>
        <p:txBody>
          <a:bodyPr/>
          <a:lstStyle/>
          <a:p>
            <a:pPr>
              <a:defRPr/>
            </a:pPr>
            <a:fld id="{E28DFB70-ED2C-4208-AF92-F5DEB599BF43}" type="slidenum">
              <a:rPr lang="en-US" smtClean="0"/>
              <a:pPr>
                <a:defRPr/>
              </a:pPr>
              <a:t>10</a:t>
            </a:fld>
            <a:endParaRPr lang="en-US" dirty="0"/>
          </a:p>
        </p:txBody>
      </p:sp>
      <p:sp>
        <p:nvSpPr>
          <p:cNvPr id="6" name="Footer Placeholder 5"/>
          <p:cNvSpPr>
            <a:spLocks noGrp="1"/>
          </p:cNvSpPr>
          <p:nvPr>
            <p:ph type="ftr" sz="quarter" idx="20"/>
          </p:nvPr>
        </p:nvSpPr>
        <p:spPr/>
        <p:txBody>
          <a:bodyPr/>
          <a:lstStyle/>
          <a:p>
            <a:pPr>
              <a:defRPr/>
            </a:pPr>
            <a:r>
              <a:rPr lang="en-GB" smtClean="0"/>
              <a:t>The next phase of regulatory change – helping you prepare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Designing and selling products</a:t>
            </a:r>
            <a:br>
              <a:rPr lang="en-GB" dirty="0" smtClean="0"/>
            </a:br>
            <a:r>
              <a:rPr lang="en-GB" sz="2000" dirty="0" smtClean="0">
                <a:solidFill>
                  <a:schemeClr val="bg2"/>
                </a:solidFill>
              </a:rPr>
              <a:t>Monica Sah</a:t>
            </a:r>
            <a:endParaRPr lang="en-GB" sz="3200" dirty="0">
              <a:solidFill>
                <a:schemeClr val="bg2"/>
              </a:solidFill>
            </a:endParaRPr>
          </a:p>
        </p:txBody>
      </p:sp>
      <p:sp>
        <p:nvSpPr>
          <p:cNvPr id="3" name="Slide Number Placeholder 2"/>
          <p:cNvSpPr>
            <a:spLocks noGrp="1"/>
          </p:cNvSpPr>
          <p:nvPr>
            <p:ph type="sldNum" sz="quarter" idx="10"/>
          </p:nvPr>
        </p:nvSpPr>
        <p:spPr/>
        <p:txBody>
          <a:bodyPr/>
          <a:lstStyle/>
          <a:p>
            <a:pPr>
              <a:defRPr/>
            </a:pPr>
            <a:fld id="{70115B93-5D04-4B23-B6FF-448904DF53BC}" type="slidenum">
              <a:rPr lang="en-US" smtClean="0"/>
              <a:pPr>
                <a:defRPr/>
              </a:pPr>
              <a:t>11</a:t>
            </a:fld>
            <a:endParaRPr lang="en-US" dirty="0"/>
          </a:p>
        </p:txBody>
      </p:sp>
      <p:sp>
        <p:nvSpPr>
          <p:cNvPr id="4" name="Footer Placeholder 3"/>
          <p:cNvSpPr>
            <a:spLocks noGrp="1"/>
          </p:cNvSpPr>
          <p:nvPr>
            <p:ph type="ftr" sz="quarter" idx="11"/>
          </p:nvPr>
        </p:nvSpPr>
        <p:spPr/>
        <p:txBody>
          <a:bodyPr/>
          <a:lstStyle/>
          <a:p>
            <a:pPr>
              <a:defRPr/>
            </a:pPr>
            <a:r>
              <a:rPr lang="en-GB" smtClean="0"/>
              <a:t>The next phase of regulatory change – helping you prepare</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1"/>
          <p:cNvSpPr txBox="1">
            <a:spLocks/>
          </p:cNvSpPr>
          <p:nvPr/>
        </p:nvSpPr>
        <p:spPr bwMode="auto">
          <a:xfrm>
            <a:off x="525462" y="1764000"/>
            <a:ext cx="9633270" cy="893139"/>
          </a:xfrm>
          <a:prstGeom prst="rect">
            <a:avLst/>
          </a:prstGeom>
          <a:noFill/>
          <a:ln w="9525">
            <a:noFill/>
            <a:miter lim="800000"/>
            <a:headEnd/>
            <a:tailEnd/>
          </a:ln>
        </p:spPr>
        <p:txBody>
          <a:bodyPr vert="horz" wrap="square" lIns="104299" tIns="52149" rIns="104299" bIns="52149" numCol="1" anchor="t" anchorCtr="0" compatLnSpc="1">
            <a:prstTxWarp prst="textNoShape">
              <a:avLst/>
            </a:prstTxWarp>
          </a:bodyPr>
          <a:lstStyle/>
          <a:p>
            <a:pPr marL="3600" lvl="0" indent="3600">
              <a:spcBef>
                <a:spcPts val="1369"/>
              </a:spcBef>
              <a:buClr>
                <a:schemeClr val="accent1"/>
              </a:buClr>
            </a:pPr>
            <a:r>
              <a:rPr lang="en-GB" dirty="0" smtClean="0">
                <a:solidFill>
                  <a:schemeClr val="bg2"/>
                </a:solidFill>
                <a:latin typeface="Arial" pitchFamily="34" charset="0"/>
                <a:cs typeface="Arial" pitchFamily="34" charset="0"/>
              </a:rPr>
              <a:t>Addressing investor protection higher up the sales process value chain </a:t>
            </a:r>
          </a:p>
        </p:txBody>
      </p:sp>
      <p:sp>
        <p:nvSpPr>
          <p:cNvPr id="45" name="Rectangle 44"/>
          <p:cNvSpPr/>
          <p:nvPr/>
        </p:nvSpPr>
        <p:spPr>
          <a:xfrm>
            <a:off x="0" y="2507171"/>
            <a:ext cx="10693400" cy="44159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0" y="2507170"/>
            <a:ext cx="10693400" cy="1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0" y="6905087"/>
            <a:ext cx="10693400" cy="1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a:lstStyle/>
          <a:p>
            <a:pPr lvl="0"/>
            <a:r>
              <a:rPr lang="en-GB" dirty="0" smtClean="0"/>
              <a:t>Designing and selling products</a:t>
            </a:r>
            <a:br>
              <a:rPr lang="en-GB" dirty="0" smtClean="0"/>
            </a:br>
            <a:endParaRPr lang="en-GB" dirty="0"/>
          </a:p>
        </p:txBody>
      </p:sp>
      <p:sp>
        <p:nvSpPr>
          <p:cNvPr id="51" name="Slide Number Placeholder 50"/>
          <p:cNvSpPr>
            <a:spLocks noGrp="1"/>
          </p:cNvSpPr>
          <p:nvPr>
            <p:ph type="sldNum" sz="quarter" idx="19"/>
          </p:nvPr>
        </p:nvSpPr>
        <p:spPr/>
        <p:txBody>
          <a:bodyPr/>
          <a:lstStyle/>
          <a:p>
            <a:fld id="{C6DF25AF-5034-4EBD-B5E0-1BA05C6531E9}" type="slidenum">
              <a:rPr lang="en-US" smtClean="0"/>
              <a:pPr/>
              <a:t>12</a:t>
            </a:fld>
            <a:endParaRPr lang="en-US" dirty="0"/>
          </a:p>
        </p:txBody>
      </p:sp>
      <p:sp>
        <p:nvSpPr>
          <p:cNvPr id="6" name="Footer Placeholder 5"/>
          <p:cNvSpPr>
            <a:spLocks noGrp="1"/>
          </p:cNvSpPr>
          <p:nvPr>
            <p:ph type="ftr" sz="quarter" idx="20"/>
          </p:nvPr>
        </p:nvSpPr>
        <p:spPr/>
        <p:txBody>
          <a:bodyPr/>
          <a:lstStyle/>
          <a:p>
            <a:r>
              <a:rPr lang="en-GB" smtClean="0"/>
              <a:t>The next phase of regulatory change – helping you prepare</a:t>
            </a:r>
            <a:endParaRPr lang="en-US" dirty="0"/>
          </a:p>
        </p:txBody>
      </p:sp>
      <p:sp>
        <p:nvSpPr>
          <p:cNvPr id="7" name="Freeform 6"/>
          <p:cNvSpPr/>
          <p:nvPr/>
        </p:nvSpPr>
        <p:spPr>
          <a:xfrm>
            <a:off x="617171" y="2892783"/>
            <a:ext cx="4644000" cy="720000"/>
          </a:xfrm>
          <a:custGeom>
            <a:avLst/>
            <a:gdLst>
              <a:gd name="f0" fmla="val 10800000"/>
              <a:gd name="f1" fmla="val 5400000"/>
              <a:gd name="f2" fmla="val 180"/>
              <a:gd name="f3" fmla="val w"/>
              <a:gd name="f4" fmla="val h"/>
              <a:gd name="f5" fmla="val 0"/>
              <a:gd name="f6" fmla="val 7699395"/>
              <a:gd name="f7" fmla="val 650971"/>
              <a:gd name="f8" fmla="val 7373910"/>
              <a:gd name="f9" fmla="val 325486"/>
              <a:gd name="f10" fmla="+- 0 0 -90"/>
              <a:gd name="f11" fmla="*/ f3 1 7699395"/>
              <a:gd name="f12" fmla="*/ f4 1 650971"/>
              <a:gd name="f13" fmla="val f5"/>
              <a:gd name="f14" fmla="val f6"/>
              <a:gd name="f15" fmla="val f7"/>
              <a:gd name="f16" fmla="*/ f10 f0 1"/>
              <a:gd name="f17" fmla="+- f15 0 f13"/>
              <a:gd name="f18" fmla="+- f14 0 f13"/>
              <a:gd name="f19" fmla="*/ f16 1 f2"/>
              <a:gd name="f20" fmla="*/ f18 1 7699395"/>
              <a:gd name="f21" fmla="*/ f17 1 650971"/>
              <a:gd name="f22" fmla="*/ 0 f18 1"/>
              <a:gd name="f23" fmla="*/ 0 f17 1"/>
              <a:gd name="f24" fmla="*/ 7373910 f18 1"/>
              <a:gd name="f25" fmla="*/ 7699395 f18 1"/>
              <a:gd name="f26" fmla="*/ 325486 f17 1"/>
              <a:gd name="f27" fmla="*/ 650971 f17 1"/>
              <a:gd name="f28" fmla="*/ 325486 f18 1"/>
              <a:gd name="f29" fmla="+- f19 0 f1"/>
              <a:gd name="f30" fmla="*/ f22 1 7699395"/>
              <a:gd name="f31" fmla="*/ f23 1 650971"/>
              <a:gd name="f32" fmla="*/ f24 1 7699395"/>
              <a:gd name="f33" fmla="*/ f25 1 7699395"/>
              <a:gd name="f34" fmla="*/ f26 1 650971"/>
              <a:gd name="f35" fmla="*/ f27 1 650971"/>
              <a:gd name="f36" fmla="*/ f28 1 7699395"/>
              <a:gd name="f37" fmla="*/ f13 1 f20"/>
              <a:gd name="f38" fmla="*/ f14 1 f20"/>
              <a:gd name="f39" fmla="*/ f13 1 f21"/>
              <a:gd name="f40" fmla="*/ f15 1 f21"/>
              <a:gd name="f41" fmla="*/ f30 1 f20"/>
              <a:gd name="f42" fmla="*/ f31 1 f21"/>
              <a:gd name="f43" fmla="*/ f32 1 f20"/>
              <a:gd name="f44" fmla="*/ f33 1 f20"/>
              <a:gd name="f45" fmla="*/ f34 1 f21"/>
              <a:gd name="f46" fmla="*/ f35 1 f21"/>
              <a:gd name="f47" fmla="*/ f36 1 f20"/>
              <a:gd name="f48" fmla="*/ f37 f11 1"/>
              <a:gd name="f49" fmla="*/ f38 f11 1"/>
              <a:gd name="f50" fmla="*/ f40 f12 1"/>
              <a:gd name="f51" fmla="*/ f39 f12 1"/>
              <a:gd name="f52" fmla="*/ f41 f11 1"/>
              <a:gd name="f53" fmla="*/ f42 f12 1"/>
              <a:gd name="f54" fmla="*/ f43 f11 1"/>
              <a:gd name="f55" fmla="*/ f44 f11 1"/>
              <a:gd name="f56" fmla="*/ f45 f12 1"/>
              <a:gd name="f57" fmla="*/ f46 f12 1"/>
              <a:gd name="f58" fmla="*/ f47 f11 1"/>
            </a:gdLst>
            <a:ahLst/>
            <a:cxnLst>
              <a:cxn ang="3cd4">
                <a:pos x="hc" y="t"/>
              </a:cxn>
              <a:cxn ang="0">
                <a:pos x="r" y="vc"/>
              </a:cxn>
              <a:cxn ang="cd4">
                <a:pos x="hc" y="b"/>
              </a:cxn>
              <a:cxn ang="cd2">
                <a:pos x="l" y="vc"/>
              </a:cxn>
              <a:cxn ang="f29">
                <a:pos x="f52" y="f53"/>
              </a:cxn>
              <a:cxn ang="f29">
                <a:pos x="f54" y="f53"/>
              </a:cxn>
              <a:cxn ang="f29">
                <a:pos x="f55" y="f56"/>
              </a:cxn>
              <a:cxn ang="f29">
                <a:pos x="f54" y="f57"/>
              </a:cxn>
              <a:cxn ang="f29">
                <a:pos x="f52" y="f57"/>
              </a:cxn>
              <a:cxn ang="f29">
                <a:pos x="f58" y="f56"/>
              </a:cxn>
              <a:cxn ang="f29">
                <a:pos x="f52" y="f53"/>
              </a:cxn>
            </a:cxnLst>
            <a:rect l="f48" t="f51" r="f49" b="f50"/>
            <a:pathLst>
              <a:path w="7699395" h="650971">
                <a:moveTo>
                  <a:pt x="f5" y="f5"/>
                </a:moveTo>
                <a:lnTo>
                  <a:pt x="f8" y="f5"/>
                </a:lnTo>
                <a:lnTo>
                  <a:pt x="f6" y="f9"/>
                </a:lnTo>
                <a:lnTo>
                  <a:pt x="f8" y="f7"/>
                </a:lnTo>
                <a:lnTo>
                  <a:pt x="f5" y="f7"/>
                </a:lnTo>
                <a:lnTo>
                  <a:pt x="f9" y="f9"/>
                </a:lnTo>
                <a:lnTo>
                  <a:pt x="f5" y="f5"/>
                </a:lnTo>
                <a:close/>
              </a:path>
            </a:pathLst>
          </a:custGeom>
          <a:solidFill>
            <a:schemeClr val="accent3"/>
          </a:solidFill>
          <a:ln>
            <a:noFill/>
            <a:prstDash val="solid"/>
          </a:ln>
        </p:spPr>
        <p:txBody>
          <a:bodyPr vert="horz" wrap="square" lIns="270000" tIns="43196" rIns="180000" bIns="43196" anchor="ctr" anchorCtr="0" compatLnSpc="1">
            <a:noAutofit/>
          </a:bodyPr>
          <a:lstStyle/>
          <a:p>
            <a:pPr lvl="0" defTabSz="444498" fontAlgn="auto">
              <a:spcBef>
                <a:spcPts val="0"/>
              </a:spcBef>
              <a:spcAft>
                <a:spcPts val="400"/>
              </a:spcAft>
              <a:defRPr sz="1800" b="0" i="0" u="none" strike="noStrike" kern="0" cap="none" spc="0" baseline="0">
                <a:solidFill>
                  <a:srgbClr val="000000"/>
                </a:solidFill>
                <a:uFillTx/>
              </a:defRPr>
            </a:pPr>
            <a:r>
              <a:rPr lang="en-US" sz="1400" b="1" dirty="0" smtClean="0">
                <a:latin typeface="Arial"/>
              </a:rPr>
              <a:t>Product idea generation: </a:t>
            </a:r>
            <a:r>
              <a:rPr lang="en-US" sz="1400" dirty="0" smtClean="0">
                <a:solidFill>
                  <a:schemeClr val="tx2"/>
                </a:solidFill>
                <a:latin typeface="Arial"/>
              </a:rPr>
              <a:t>Who are the target investors? What does the product provider know about them?</a:t>
            </a:r>
          </a:p>
        </p:txBody>
      </p:sp>
      <p:sp>
        <p:nvSpPr>
          <p:cNvPr id="8" name="Freeform 7"/>
          <p:cNvSpPr/>
          <p:nvPr/>
        </p:nvSpPr>
        <p:spPr>
          <a:xfrm>
            <a:off x="617171" y="4552239"/>
            <a:ext cx="4644000" cy="543600"/>
          </a:xfrm>
          <a:custGeom>
            <a:avLst/>
            <a:gdLst>
              <a:gd name="f0" fmla="val 10800000"/>
              <a:gd name="f1" fmla="val 5400000"/>
              <a:gd name="f2" fmla="val 180"/>
              <a:gd name="f3" fmla="val w"/>
              <a:gd name="f4" fmla="val h"/>
              <a:gd name="f5" fmla="val 0"/>
              <a:gd name="f6" fmla="val 7699395"/>
              <a:gd name="f7" fmla="val 650971"/>
              <a:gd name="f8" fmla="val 7373910"/>
              <a:gd name="f9" fmla="val 325486"/>
              <a:gd name="f10" fmla="+- 0 0 -90"/>
              <a:gd name="f11" fmla="*/ f3 1 7699395"/>
              <a:gd name="f12" fmla="*/ f4 1 650971"/>
              <a:gd name="f13" fmla="val f5"/>
              <a:gd name="f14" fmla="val f6"/>
              <a:gd name="f15" fmla="val f7"/>
              <a:gd name="f16" fmla="*/ f10 f0 1"/>
              <a:gd name="f17" fmla="+- f15 0 f13"/>
              <a:gd name="f18" fmla="+- f14 0 f13"/>
              <a:gd name="f19" fmla="*/ f16 1 f2"/>
              <a:gd name="f20" fmla="*/ f18 1 7699395"/>
              <a:gd name="f21" fmla="*/ f17 1 650971"/>
              <a:gd name="f22" fmla="*/ 0 f18 1"/>
              <a:gd name="f23" fmla="*/ 0 f17 1"/>
              <a:gd name="f24" fmla="*/ 7373910 f18 1"/>
              <a:gd name="f25" fmla="*/ 7699395 f18 1"/>
              <a:gd name="f26" fmla="*/ 325486 f17 1"/>
              <a:gd name="f27" fmla="*/ 650971 f17 1"/>
              <a:gd name="f28" fmla="*/ 325486 f18 1"/>
              <a:gd name="f29" fmla="+- f19 0 f1"/>
              <a:gd name="f30" fmla="*/ f22 1 7699395"/>
              <a:gd name="f31" fmla="*/ f23 1 650971"/>
              <a:gd name="f32" fmla="*/ f24 1 7699395"/>
              <a:gd name="f33" fmla="*/ f25 1 7699395"/>
              <a:gd name="f34" fmla="*/ f26 1 650971"/>
              <a:gd name="f35" fmla="*/ f27 1 650971"/>
              <a:gd name="f36" fmla="*/ f28 1 7699395"/>
              <a:gd name="f37" fmla="*/ f13 1 f20"/>
              <a:gd name="f38" fmla="*/ f14 1 f20"/>
              <a:gd name="f39" fmla="*/ f13 1 f21"/>
              <a:gd name="f40" fmla="*/ f15 1 f21"/>
              <a:gd name="f41" fmla="*/ f30 1 f20"/>
              <a:gd name="f42" fmla="*/ f31 1 f21"/>
              <a:gd name="f43" fmla="*/ f32 1 f20"/>
              <a:gd name="f44" fmla="*/ f33 1 f20"/>
              <a:gd name="f45" fmla="*/ f34 1 f21"/>
              <a:gd name="f46" fmla="*/ f35 1 f21"/>
              <a:gd name="f47" fmla="*/ f36 1 f20"/>
              <a:gd name="f48" fmla="*/ f37 f11 1"/>
              <a:gd name="f49" fmla="*/ f38 f11 1"/>
              <a:gd name="f50" fmla="*/ f40 f12 1"/>
              <a:gd name="f51" fmla="*/ f39 f12 1"/>
              <a:gd name="f52" fmla="*/ f41 f11 1"/>
              <a:gd name="f53" fmla="*/ f42 f12 1"/>
              <a:gd name="f54" fmla="*/ f43 f11 1"/>
              <a:gd name="f55" fmla="*/ f44 f11 1"/>
              <a:gd name="f56" fmla="*/ f45 f12 1"/>
              <a:gd name="f57" fmla="*/ f46 f12 1"/>
              <a:gd name="f58" fmla="*/ f47 f11 1"/>
            </a:gdLst>
            <a:ahLst/>
            <a:cxnLst>
              <a:cxn ang="3cd4">
                <a:pos x="hc" y="t"/>
              </a:cxn>
              <a:cxn ang="0">
                <a:pos x="r" y="vc"/>
              </a:cxn>
              <a:cxn ang="cd4">
                <a:pos x="hc" y="b"/>
              </a:cxn>
              <a:cxn ang="cd2">
                <a:pos x="l" y="vc"/>
              </a:cxn>
              <a:cxn ang="f29">
                <a:pos x="f52" y="f53"/>
              </a:cxn>
              <a:cxn ang="f29">
                <a:pos x="f54" y="f53"/>
              </a:cxn>
              <a:cxn ang="f29">
                <a:pos x="f55" y="f56"/>
              </a:cxn>
              <a:cxn ang="f29">
                <a:pos x="f54" y="f57"/>
              </a:cxn>
              <a:cxn ang="f29">
                <a:pos x="f52" y="f57"/>
              </a:cxn>
              <a:cxn ang="f29">
                <a:pos x="f58" y="f56"/>
              </a:cxn>
              <a:cxn ang="f29">
                <a:pos x="f52" y="f53"/>
              </a:cxn>
            </a:cxnLst>
            <a:rect l="f48" t="f51" r="f49" b="f50"/>
            <a:pathLst>
              <a:path w="7699395" h="650971">
                <a:moveTo>
                  <a:pt x="f5" y="f5"/>
                </a:moveTo>
                <a:lnTo>
                  <a:pt x="f8" y="f5"/>
                </a:lnTo>
                <a:lnTo>
                  <a:pt x="f6" y="f9"/>
                </a:lnTo>
                <a:lnTo>
                  <a:pt x="f8" y="f7"/>
                </a:lnTo>
                <a:lnTo>
                  <a:pt x="f5" y="f7"/>
                </a:lnTo>
                <a:lnTo>
                  <a:pt x="f9" y="f9"/>
                </a:lnTo>
                <a:lnTo>
                  <a:pt x="f5" y="f5"/>
                </a:lnTo>
                <a:close/>
              </a:path>
            </a:pathLst>
          </a:custGeom>
          <a:solidFill>
            <a:schemeClr val="accent3"/>
          </a:solidFill>
          <a:ln>
            <a:noFill/>
            <a:prstDash val="solid"/>
          </a:ln>
        </p:spPr>
        <p:txBody>
          <a:bodyPr vert="horz" wrap="square" lIns="270000" tIns="43196" rIns="180000" bIns="43196" anchor="ctr" anchorCtr="0" compatLnSpc="1">
            <a:noAutofit/>
          </a:bodyPr>
          <a:lstStyle/>
          <a:p>
            <a:pPr lvl="0" defTabSz="444498" fontAlgn="auto">
              <a:spcBef>
                <a:spcPts val="0"/>
              </a:spcBef>
              <a:spcAft>
                <a:spcPts val="400"/>
              </a:spcAft>
              <a:defRPr sz="1800" b="0" i="0" u="none" strike="noStrike" kern="0" cap="none" spc="0" baseline="0">
                <a:solidFill>
                  <a:srgbClr val="000000"/>
                </a:solidFill>
                <a:uFillTx/>
              </a:defRPr>
            </a:pPr>
            <a:r>
              <a:rPr lang="en-US" sz="1400" b="1" dirty="0" smtClean="0">
                <a:solidFill>
                  <a:schemeClr val="tx2"/>
                </a:solidFill>
                <a:latin typeface="Arial"/>
              </a:rPr>
              <a:t>Information: </a:t>
            </a:r>
            <a:r>
              <a:rPr lang="en-US" sz="1400" dirty="0" smtClean="0">
                <a:solidFill>
                  <a:schemeClr val="tx2"/>
                </a:solidFill>
                <a:latin typeface="Arial"/>
              </a:rPr>
              <a:t>What information do investors need? In what form? What information do distributors need?</a:t>
            </a:r>
          </a:p>
        </p:txBody>
      </p:sp>
      <p:sp>
        <p:nvSpPr>
          <p:cNvPr id="9" name="Freeform 8"/>
          <p:cNvSpPr/>
          <p:nvPr/>
        </p:nvSpPr>
        <p:spPr>
          <a:xfrm>
            <a:off x="617171" y="5205567"/>
            <a:ext cx="4644000" cy="914400"/>
          </a:xfrm>
          <a:custGeom>
            <a:avLst/>
            <a:gdLst>
              <a:gd name="f0" fmla="val 10800000"/>
              <a:gd name="f1" fmla="val 5400000"/>
              <a:gd name="f2" fmla="val 180"/>
              <a:gd name="f3" fmla="val w"/>
              <a:gd name="f4" fmla="val h"/>
              <a:gd name="f5" fmla="val 0"/>
              <a:gd name="f6" fmla="val 7699395"/>
              <a:gd name="f7" fmla="val 650971"/>
              <a:gd name="f8" fmla="val 7373910"/>
              <a:gd name="f9" fmla="val 325486"/>
              <a:gd name="f10" fmla="+- 0 0 -90"/>
              <a:gd name="f11" fmla="*/ f3 1 7699395"/>
              <a:gd name="f12" fmla="*/ f4 1 650971"/>
              <a:gd name="f13" fmla="val f5"/>
              <a:gd name="f14" fmla="val f6"/>
              <a:gd name="f15" fmla="val f7"/>
              <a:gd name="f16" fmla="*/ f10 f0 1"/>
              <a:gd name="f17" fmla="+- f15 0 f13"/>
              <a:gd name="f18" fmla="+- f14 0 f13"/>
              <a:gd name="f19" fmla="*/ f16 1 f2"/>
              <a:gd name="f20" fmla="*/ f18 1 7699395"/>
              <a:gd name="f21" fmla="*/ f17 1 650971"/>
              <a:gd name="f22" fmla="*/ 0 f18 1"/>
              <a:gd name="f23" fmla="*/ 0 f17 1"/>
              <a:gd name="f24" fmla="*/ 7373910 f18 1"/>
              <a:gd name="f25" fmla="*/ 7699395 f18 1"/>
              <a:gd name="f26" fmla="*/ 325486 f17 1"/>
              <a:gd name="f27" fmla="*/ 650971 f17 1"/>
              <a:gd name="f28" fmla="*/ 325486 f18 1"/>
              <a:gd name="f29" fmla="+- f19 0 f1"/>
              <a:gd name="f30" fmla="*/ f22 1 7699395"/>
              <a:gd name="f31" fmla="*/ f23 1 650971"/>
              <a:gd name="f32" fmla="*/ f24 1 7699395"/>
              <a:gd name="f33" fmla="*/ f25 1 7699395"/>
              <a:gd name="f34" fmla="*/ f26 1 650971"/>
              <a:gd name="f35" fmla="*/ f27 1 650971"/>
              <a:gd name="f36" fmla="*/ f28 1 7699395"/>
              <a:gd name="f37" fmla="*/ f13 1 f20"/>
              <a:gd name="f38" fmla="*/ f14 1 f20"/>
              <a:gd name="f39" fmla="*/ f13 1 f21"/>
              <a:gd name="f40" fmla="*/ f15 1 f21"/>
              <a:gd name="f41" fmla="*/ f30 1 f20"/>
              <a:gd name="f42" fmla="*/ f31 1 f21"/>
              <a:gd name="f43" fmla="*/ f32 1 f20"/>
              <a:gd name="f44" fmla="*/ f33 1 f20"/>
              <a:gd name="f45" fmla="*/ f34 1 f21"/>
              <a:gd name="f46" fmla="*/ f35 1 f21"/>
              <a:gd name="f47" fmla="*/ f36 1 f20"/>
              <a:gd name="f48" fmla="*/ f37 f11 1"/>
              <a:gd name="f49" fmla="*/ f38 f11 1"/>
              <a:gd name="f50" fmla="*/ f40 f12 1"/>
              <a:gd name="f51" fmla="*/ f39 f12 1"/>
              <a:gd name="f52" fmla="*/ f41 f11 1"/>
              <a:gd name="f53" fmla="*/ f42 f12 1"/>
              <a:gd name="f54" fmla="*/ f43 f11 1"/>
              <a:gd name="f55" fmla="*/ f44 f11 1"/>
              <a:gd name="f56" fmla="*/ f45 f12 1"/>
              <a:gd name="f57" fmla="*/ f46 f12 1"/>
              <a:gd name="f58" fmla="*/ f47 f11 1"/>
            </a:gdLst>
            <a:ahLst/>
            <a:cxnLst>
              <a:cxn ang="3cd4">
                <a:pos x="hc" y="t"/>
              </a:cxn>
              <a:cxn ang="0">
                <a:pos x="r" y="vc"/>
              </a:cxn>
              <a:cxn ang="cd4">
                <a:pos x="hc" y="b"/>
              </a:cxn>
              <a:cxn ang="cd2">
                <a:pos x="l" y="vc"/>
              </a:cxn>
              <a:cxn ang="f29">
                <a:pos x="f52" y="f53"/>
              </a:cxn>
              <a:cxn ang="f29">
                <a:pos x="f54" y="f53"/>
              </a:cxn>
              <a:cxn ang="f29">
                <a:pos x="f55" y="f56"/>
              </a:cxn>
              <a:cxn ang="f29">
                <a:pos x="f54" y="f57"/>
              </a:cxn>
              <a:cxn ang="f29">
                <a:pos x="f52" y="f57"/>
              </a:cxn>
              <a:cxn ang="f29">
                <a:pos x="f58" y="f56"/>
              </a:cxn>
              <a:cxn ang="f29">
                <a:pos x="f52" y="f53"/>
              </a:cxn>
            </a:cxnLst>
            <a:rect l="f48" t="f51" r="f49" b="f50"/>
            <a:pathLst>
              <a:path w="7699395" h="650971">
                <a:moveTo>
                  <a:pt x="f5" y="f5"/>
                </a:moveTo>
                <a:lnTo>
                  <a:pt x="f8" y="f5"/>
                </a:lnTo>
                <a:lnTo>
                  <a:pt x="f6" y="f9"/>
                </a:lnTo>
                <a:lnTo>
                  <a:pt x="f8" y="f7"/>
                </a:lnTo>
                <a:lnTo>
                  <a:pt x="f5" y="f7"/>
                </a:lnTo>
                <a:lnTo>
                  <a:pt x="f9" y="f9"/>
                </a:lnTo>
                <a:lnTo>
                  <a:pt x="f5" y="f5"/>
                </a:lnTo>
                <a:close/>
              </a:path>
            </a:pathLst>
          </a:custGeom>
          <a:solidFill>
            <a:schemeClr val="accent3"/>
          </a:solidFill>
          <a:ln>
            <a:noFill/>
            <a:prstDash val="solid"/>
          </a:ln>
        </p:spPr>
        <p:txBody>
          <a:bodyPr vert="horz" wrap="square" lIns="270000" tIns="43196" rIns="180000" bIns="43196" anchor="ctr" anchorCtr="0" compatLnSpc="1">
            <a:noAutofit/>
          </a:bodyPr>
          <a:lstStyle/>
          <a:p>
            <a:pPr lvl="0" defTabSz="444498" fontAlgn="auto">
              <a:spcBef>
                <a:spcPts val="0"/>
              </a:spcBef>
              <a:spcAft>
                <a:spcPts val="400"/>
              </a:spcAft>
              <a:defRPr sz="1800" b="0" i="0" u="none" strike="noStrike" kern="0" cap="none" spc="0" baseline="0">
                <a:solidFill>
                  <a:srgbClr val="000000"/>
                </a:solidFill>
                <a:uFillTx/>
              </a:defRPr>
            </a:pPr>
            <a:r>
              <a:rPr lang="en-US" sz="1400" b="1" dirty="0" smtClean="0">
                <a:solidFill>
                  <a:schemeClr val="tx2"/>
                </a:solidFill>
                <a:latin typeface="Arial"/>
              </a:rPr>
              <a:t>Distribution and advice: </a:t>
            </a:r>
            <a:r>
              <a:rPr lang="en-US" sz="1400" dirty="0" smtClean="0">
                <a:solidFill>
                  <a:schemeClr val="tx2"/>
                </a:solidFill>
                <a:latin typeface="Arial"/>
              </a:rPr>
              <a:t>What distribution channel should be used? How will distributors get paid? </a:t>
            </a:r>
            <a:br>
              <a:rPr lang="en-US" sz="1400" dirty="0" smtClean="0">
                <a:solidFill>
                  <a:schemeClr val="tx2"/>
                </a:solidFill>
                <a:latin typeface="Arial"/>
              </a:rPr>
            </a:br>
            <a:r>
              <a:rPr lang="en-US" sz="1400" dirty="0" smtClean="0">
                <a:solidFill>
                  <a:schemeClr val="tx2"/>
                </a:solidFill>
                <a:latin typeface="Arial"/>
              </a:rPr>
              <a:t>How will the sales force be remunerated? Is the product suitable?</a:t>
            </a:r>
          </a:p>
        </p:txBody>
      </p:sp>
      <p:sp>
        <p:nvSpPr>
          <p:cNvPr id="10" name="Freeform 9"/>
          <p:cNvSpPr/>
          <p:nvPr/>
        </p:nvSpPr>
        <p:spPr>
          <a:xfrm>
            <a:off x="617171" y="6229695"/>
            <a:ext cx="4644000" cy="543600"/>
          </a:xfrm>
          <a:custGeom>
            <a:avLst/>
            <a:gdLst>
              <a:gd name="f0" fmla="val 10800000"/>
              <a:gd name="f1" fmla="val 5400000"/>
              <a:gd name="f2" fmla="val 180"/>
              <a:gd name="f3" fmla="val w"/>
              <a:gd name="f4" fmla="val h"/>
              <a:gd name="f5" fmla="val 0"/>
              <a:gd name="f6" fmla="val 7699395"/>
              <a:gd name="f7" fmla="val 650971"/>
              <a:gd name="f8" fmla="val 7373910"/>
              <a:gd name="f9" fmla="val 325486"/>
              <a:gd name="f10" fmla="+- 0 0 -90"/>
              <a:gd name="f11" fmla="*/ f3 1 7699395"/>
              <a:gd name="f12" fmla="*/ f4 1 650971"/>
              <a:gd name="f13" fmla="val f5"/>
              <a:gd name="f14" fmla="val f6"/>
              <a:gd name="f15" fmla="val f7"/>
              <a:gd name="f16" fmla="*/ f10 f0 1"/>
              <a:gd name="f17" fmla="+- f15 0 f13"/>
              <a:gd name="f18" fmla="+- f14 0 f13"/>
              <a:gd name="f19" fmla="*/ f16 1 f2"/>
              <a:gd name="f20" fmla="*/ f18 1 7699395"/>
              <a:gd name="f21" fmla="*/ f17 1 650971"/>
              <a:gd name="f22" fmla="*/ 0 f18 1"/>
              <a:gd name="f23" fmla="*/ 0 f17 1"/>
              <a:gd name="f24" fmla="*/ 7373910 f18 1"/>
              <a:gd name="f25" fmla="*/ 7699395 f18 1"/>
              <a:gd name="f26" fmla="*/ 325486 f17 1"/>
              <a:gd name="f27" fmla="*/ 650971 f17 1"/>
              <a:gd name="f28" fmla="*/ 325486 f18 1"/>
              <a:gd name="f29" fmla="+- f19 0 f1"/>
              <a:gd name="f30" fmla="*/ f22 1 7699395"/>
              <a:gd name="f31" fmla="*/ f23 1 650971"/>
              <a:gd name="f32" fmla="*/ f24 1 7699395"/>
              <a:gd name="f33" fmla="*/ f25 1 7699395"/>
              <a:gd name="f34" fmla="*/ f26 1 650971"/>
              <a:gd name="f35" fmla="*/ f27 1 650971"/>
              <a:gd name="f36" fmla="*/ f28 1 7699395"/>
              <a:gd name="f37" fmla="*/ f13 1 f20"/>
              <a:gd name="f38" fmla="*/ f14 1 f20"/>
              <a:gd name="f39" fmla="*/ f13 1 f21"/>
              <a:gd name="f40" fmla="*/ f15 1 f21"/>
              <a:gd name="f41" fmla="*/ f30 1 f20"/>
              <a:gd name="f42" fmla="*/ f31 1 f21"/>
              <a:gd name="f43" fmla="*/ f32 1 f20"/>
              <a:gd name="f44" fmla="*/ f33 1 f20"/>
              <a:gd name="f45" fmla="*/ f34 1 f21"/>
              <a:gd name="f46" fmla="*/ f35 1 f21"/>
              <a:gd name="f47" fmla="*/ f36 1 f20"/>
              <a:gd name="f48" fmla="*/ f37 f11 1"/>
              <a:gd name="f49" fmla="*/ f38 f11 1"/>
              <a:gd name="f50" fmla="*/ f40 f12 1"/>
              <a:gd name="f51" fmla="*/ f39 f12 1"/>
              <a:gd name="f52" fmla="*/ f41 f11 1"/>
              <a:gd name="f53" fmla="*/ f42 f12 1"/>
              <a:gd name="f54" fmla="*/ f43 f11 1"/>
              <a:gd name="f55" fmla="*/ f44 f11 1"/>
              <a:gd name="f56" fmla="*/ f45 f12 1"/>
              <a:gd name="f57" fmla="*/ f46 f12 1"/>
              <a:gd name="f58" fmla="*/ f47 f11 1"/>
            </a:gdLst>
            <a:ahLst/>
            <a:cxnLst>
              <a:cxn ang="3cd4">
                <a:pos x="hc" y="t"/>
              </a:cxn>
              <a:cxn ang="0">
                <a:pos x="r" y="vc"/>
              </a:cxn>
              <a:cxn ang="cd4">
                <a:pos x="hc" y="b"/>
              </a:cxn>
              <a:cxn ang="cd2">
                <a:pos x="l" y="vc"/>
              </a:cxn>
              <a:cxn ang="f29">
                <a:pos x="f52" y="f53"/>
              </a:cxn>
              <a:cxn ang="f29">
                <a:pos x="f54" y="f53"/>
              </a:cxn>
              <a:cxn ang="f29">
                <a:pos x="f55" y="f56"/>
              </a:cxn>
              <a:cxn ang="f29">
                <a:pos x="f54" y="f57"/>
              </a:cxn>
              <a:cxn ang="f29">
                <a:pos x="f52" y="f57"/>
              </a:cxn>
              <a:cxn ang="f29">
                <a:pos x="f58" y="f56"/>
              </a:cxn>
              <a:cxn ang="f29">
                <a:pos x="f52" y="f53"/>
              </a:cxn>
            </a:cxnLst>
            <a:rect l="f48" t="f51" r="f49" b="f50"/>
            <a:pathLst>
              <a:path w="7699395" h="650971">
                <a:moveTo>
                  <a:pt x="f5" y="f5"/>
                </a:moveTo>
                <a:lnTo>
                  <a:pt x="f8" y="f5"/>
                </a:lnTo>
                <a:lnTo>
                  <a:pt x="f6" y="f9"/>
                </a:lnTo>
                <a:lnTo>
                  <a:pt x="f8" y="f7"/>
                </a:lnTo>
                <a:lnTo>
                  <a:pt x="f5" y="f7"/>
                </a:lnTo>
                <a:lnTo>
                  <a:pt x="f9" y="f9"/>
                </a:lnTo>
                <a:lnTo>
                  <a:pt x="f5" y="f5"/>
                </a:lnTo>
                <a:close/>
              </a:path>
            </a:pathLst>
          </a:custGeom>
          <a:solidFill>
            <a:schemeClr val="accent3"/>
          </a:solidFill>
          <a:ln>
            <a:noFill/>
            <a:prstDash val="solid"/>
          </a:ln>
        </p:spPr>
        <p:txBody>
          <a:bodyPr vert="horz" wrap="square" lIns="270000" tIns="43196" rIns="180000" bIns="43196" anchor="ctr" anchorCtr="0" compatLnSpc="1">
            <a:noAutofit/>
          </a:bodyPr>
          <a:lstStyle/>
          <a:p>
            <a:pPr lvl="0" defTabSz="444498" fontAlgn="auto">
              <a:spcBef>
                <a:spcPts val="0"/>
              </a:spcBef>
              <a:spcAft>
                <a:spcPts val="400"/>
              </a:spcAft>
              <a:defRPr sz="1800" b="0" i="0" u="none" strike="noStrike" kern="0" cap="none" spc="0" baseline="0">
                <a:solidFill>
                  <a:srgbClr val="000000"/>
                </a:solidFill>
                <a:uFillTx/>
              </a:defRPr>
            </a:pPr>
            <a:r>
              <a:rPr lang="en-US" sz="1400" b="1" dirty="0" smtClean="0">
                <a:solidFill>
                  <a:schemeClr val="tx2"/>
                </a:solidFill>
                <a:latin typeface="Arial"/>
              </a:rPr>
              <a:t>Post sale: </a:t>
            </a:r>
            <a:r>
              <a:rPr lang="en-US" sz="1400" dirty="0" smtClean="0">
                <a:solidFill>
                  <a:schemeClr val="tx2"/>
                </a:solidFill>
                <a:latin typeface="Arial"/>
              </a:rPr>
              <a:t>Do you need to worry about investors after sale?</a:t>
            </a:r>
            <a:r>
              <a:rPr lang="en-US" sz="1400" b="1" dirty="0" smtClean="0">
                <a:solidFill>
                  <a:schemeClr val="tx2"/>
                </a:solidFill>
                <a:latin typeface="Arial"/>
              </a:rPr>
              <a:t> </a:t>
            </a:r>
            <a:endParaRPr lang="en-GB" sz="1400" b="1" i="0" u="none" strike="noStrike" kern="1200" cap="none" spc="0" baseline="0" dirty="0">
              <a:solidFill>
                <a:schemeClr val="tx2"/>
              </a:solidFill>
              <a:uFillTx/>
              <a:latin typeface="Arial"/>
            </a:endParaRPr>
          </a:p>
        </p:txBody>
      </p:sp>
      <p:sp>
        <p:nvSpPr>
          <p:cNvPr id="11" name="Freeform 10"/>
          <p:cNvSpPr/>
          <p:nvPr/>
        </p:nvSpPr>
        <p:spPr>
          <a:xfrm>
            <a:off x="617171" y="3722511"/>
            <a:ext cx="4644000" cy="720000"/>
          </a:xfrm>
          <a:custGeom>
            <a:avLst/>
            <a:gdLst>
              <a:gd name="f0" fmla="val 10800000"/>
              <a:gd name="f1" fmla="val 5400000"/>
              <a:gd name="f2" fmla="val 180"/>
              <a:gd name="f3" fmla="val w"/>
              <a:gd name="f4" fmla="val h"/>
              <a:gd name="f5" fmla="val 0"/>
              <a:gd name="f6" fmla="val 7699395"/>
              <a:gd name="f7" fmla="val 650971"/>
              <a:gd name="f8" fmla="val 7373910"/>
              <a:gd name="f9" fmla="val 325486"/>
              <a:gd name="f10" fmla="+- 0 0 -90"/>
              <a:gd name="f11" fmla="*/ f3 1 7699395"/>
              <a:gd name="f12" fmla="*/ f4 1 650971"/>
              <a:gd name="f13" fmla="val f5"/>
              <a:gd name="f14" fmla="val f6"/>
              <a:gd name="f15" fmla="val f7"/>
              <a:gd name="f16" fmla="*/ f10 f0 1"/>
              <a:gd name="f17" fmla="+- f15 0 f13"/>
              <a:gd name="f18" fmla="+- f14 0 f13"/>
              <a:gd name="f19" fmla="*/ f16 1 f2"/>
              <a:gd name="f20" fmla="*/ f18 1 7699395"/>
              <a:gd name="f21" fmla="*/ f17 1 650971"/>
              <a:gd name="f22" fmla="*/ 0 f18 1"/>
              <a:gd name="f23" fmla="*/ 0 f17 1"/>
              <a:gd name="f24" fmla="*/ 7373910 f18 1"/>
              <a:gd name="f25" fmla="*/ 7699395 f18 1"/>
              <a:gd name="f26" fmla="*/ 325486 f17 1"/>
              <a:gd name="f27" fmla="*/ 650971 f17 1"/>
              <a:gd name="f28" fmla="*/ 325486 f18 1"/>
              <a:gd name="f29" fmla="+- f19 0 f1"/>
              <a:gd name="f30" fmla="*/ f22 1 7699395"/>
              <a:gd name="f31" fmla="*/ f23 1 650971"/>
              <a:gd name="f32" fmla="*/ f24 1 7699395"/>
              <a:gd name="f33" fmla="*/ f25 1 7699395"/>
              <a:gd name="f34" fmla="*/ f26 1 650971"/>
              <a:gd name="f35" fmla="*/ f27 1 650971"/>
              <a:gd name="f36" fmla="*/ f28 1 7699395"/>
              <a:gd name="f37" fmla="*/ f13 1 f20"/>
              <a:gd name="f38" fmla="*/ f14 1 f20"/>
              <a:gd name="f39" fmla="*/ f13 1 f21"/>
              <a:gd name="f40" fmla="*/ f15 1 f21"/>
              <a:gd name="f41" fmla="*/ f30 1 f20"/>
              <a:gd name="f42" fmla="*/ f31 1 f21"/>
              <a:gd name="f43" fmla="*/ f32 1 f20"/>
              <a:gd name="f44" fmla="*/ f33 1 f20"/>
              <a:gd name="f45" fmla="*/ f34 1 f21"/>
              <a:gd name="f46" fmla="*/ f35 1 f21"/>
              <a:gd name="f47" fmla="*/ f36 1 f20"/>
              <a:gd name="f48" fmla="*/ f37 f11 1"/>
              <a:gd name="f49" fmla="*/ f38 f11 1"/>
              <a:gd name="f50" fmla="*/ f40 f12 1"/>
              <a:gd name="f51" fmla="*/ f39 f12 1"/>
              <a:gd name="f52" fmla="*/ f41 f11 1"/>
              <a:gd name="f53" fmla="*/ f42 f12 1"/>
              <a:gd name="f54" fmla="*/ f43 f11 1"/>
              <a:gd name="f55" fmla="*/ f44 f11 1"/>
              <a:gd name="f56" fmla="*/ f45 f12 1"/>
              <a:gd name="f57" fmla="*/ f46 f12 1"/>
              <a:gd name="f58" fmla="*/ f47 f11 1"/>
            </a:gdLst>
            <a:ahLst/>
            <a:cxnLst>
              <a:cxn ang="3cd4">
                <a:pos x="hc" y="t"/>
              </a:cxn>
              <a:cxn ang="0">
                <a:pos x="r" y="vc"/>
              </a:cxn>
              <a:cxn ang="cd4">
                <a:pos x="hc" y="b"/>
              </a:cxn>
              <a:cxn ang="cd2">
                <a:pos x="l" y="vc"/>
              </a:cxn>
              <a:cxn ang="f29">
                <a:pos x="f52" y="f53"/>
              </a:cxn>
              <a:cxn ang="f29">
                <a:pos x="f54" y="f53"/>
              </a:cxn>
              <a:cxn ang="f29">
                <a:pos x="f55" y="f56"/>
              </a:cxn>
              <a:cxn ang="f29">
                <a:pos x="f54" y="f57"/>
              </a:cxn>
              <a:cxn ang="f29">
                <a:pos x="f52" y="f57"/>
              </a:cxn>
              <a:cxn ang="f29">
                <a:pos x="f58" y="f56"/>
              </a:cxn>
              <a:cxn ang="f29">
                <a:pos x="f52" y="f53"/>
              </a:cxn>
            </a:cxnLst>
            <a:rect l="f48" t="f51" r="f49" b="f50"/>
            <a:pathLst>
              <a:path w="7699395" h="650971">
                <a:moveTo>
                  <a:pt x="f5" y="f5"/>
                </a:moveTo>
                <a:lnTo>
                  <a:pt x="f8" y="f5"/>
                </a:lnTo>
                <a:lnTo>
                  <a:pt x="f6" y="f9"/>
                </a:lnTo>
                <a:lnTo>
                  <a:pt x="f8" y="f7"/>
                </a:lnTo>
                <a:lnTo>
                  <a:pt x="f5" y="f7"/>
                </a:lnTo>
                <a:lnTo>
                  <a:pt x="f9" y="f9"/>
                </a:lnTo>
                <a:lnTo>
                  <a:pt x="f5" y="f5"/>
                </a:lnTo>
                <a:close/>
              </a:path>
            </a:pathLst>
          </a:custGeom>
          <a:solidFill>
            <a:schemeClr val="accent3"/>
          </a:solidFill>
          <a:ln>
            <a:noFill/>
            <a:prstDash val="solid"/>
          </a:ln>
        </p:spPr>
        <p:txBody>
          <a:bodyPr vert="horz" wrap="square" lIns="270000" tIns="43196" rIns="180000" bIns="43196" anchor="ctr" anchorCtr="0" compatLnSpc="1">
            <a:noAutofit/>
          </a:bodyPr>
          <a:lstStyle/>
          <a:p>
            <a:pPr lvl="0" defTabSz="444498" fontAlgn="auto">
              <a:spcBef>
                <a:spcPts val="0"/>
              </a:spcBef>
              <a:spcAft>
                <a:spcPts val="400"/>
              </a:spcAft>
              <a:defRPr sz="1800" b="0" i="0" u="none" strike="noStrike" kern="0" cap="none" spc="0" baseline="0">
                <a:solidFill>
                  <a:srgbClr val="000000"/>
                </a:solidFill>
                <a:uFillTx/>
              </a:defRPr>
            </a:pPr>
            <a:r>
              <a:rPr lang="en-US" sz="1400" b="1" dirty="0" smtClean="0">
                <a:solidFill>
                  <a:schemeClr val="tx2"/>
                </a:solidFill>
                <a:latin typeface="Arial"/>
              </a:rPr>
              <a:t>Design and develop: </a:t>
            </a:r>
            <a:r>
              <a:rPr lang="en-US" sz="1400" dirty="0" smtClean="0">
                <a:solidFill>
                  <a:schemeClr val="tx2"/>
                </a:solidFill>
                <a:latin typeface="Arial"/>
              </a:rPr>
              <a:t>Is the product capable of delivering what it is intended to deliver? </a:t>
            </a:r>
            <a:br>
              <a:rPr lang="en-US" sz="1400" dirty="0" smtClean="0">
                <a:solidFill>
                  <a:schemeClr val="tx2"/>
                </a:solidFill>
                <a:latin typeface="Arial"/>
              </a:rPr>
            </a:br>
            <a:r>
              <a:rPr lang="en-US" sz="1400" dirty="0" smtClean="0">
                <a:solidFill>
                  <a:schemeClr val="tx2"/>
                </a:solidFill>
                <a:latin typeface="Arial"/>
              </a:rPr>
              <a:t>What are the risks in the product design?</a:t>
            </a:r>
          </a:p>
        </p:txBody>
      </p:sp>
      <p:sp>
        <p:nvSpPr>
          <p:cNvPr id="50" name="Content Placeholder 1"/>
          <p:cNvSpPr txBox="1">
            <a:spLocks/>
          </p:cNvSpPr>
          <p:nvPr/>
        </p:nvSpPr>
        <p:spPr bwMode="auto">
          <a:xfrm>
            <a:off x="525462" y="2535740"/>
            <a:ext cx="4101158" cy="307542"/>
          </a:xfrm>
          <a:prstGeom prst="rect">
            <a:avLst/>
          </a:prstGeom>
          <a:noFill/>
          <a:ln w="9525">
            <a:noFill/>
            <a:miter lim="800000"/>
            <a:headEnd/>
            <a:tailEnd/>
          </a:ln>
        </p:spPr>
        <p:txBody>
          <a:bodyPr vert="horz" wrap="square" lIns="104299" tIns="52149" rIns="104299" bIns="52149" numCol="1" anchor="t" anchorCtr="0" compatLnSpc="1">
            <a:prstTxWarp prst="textNoShape">
              <a:avLst/>
            </a:prstTxWarp>
          </a:bodyPr>
          <a:lstStyle/>
          <a:p>
            <a:pPr marL="3600" lvl="1" indent="3600">
              <a:spcBef>
                <a:spcPts val="1369"/>
              </a:spcBef>
              <a:spcAft>
                <a:spcPts val="228"/>
              </a:spcAft>
              <a:buClr>
                <a:schemeClr val="accent1"/>
              </a:buClr>
            </a:pPr>
            <a:r>
              <a:rPr lang="en-GB" sz="1600" dirty="0" smtClean="0">
                <a:latin typeface="Arial" pitchFamily="34" charset="0"/>
                <a:cs typeface="Arial" pitchFamily="34" charset="0"/>
              </a:rPr>
              <a:t>Areas of investor protection controls:</a:t>
            </a:r>
          </a:p>
        </p:txBody>
      </p:sp>
      <p:sp>
        <p:nvSpPr>
          <p:cNvPr id="23" name="Block Arc 22"/>
          <p:cNvSpPr/>
          <p:nvPr/>
        </p:nvSpPr>
        <p:spPr>
          <a:xfrm>
            <a:off x="5895826" y="2771649"/>
            <a:ext cx="4133471" cy="4133471"/>
          </a:xfrm>
          <a:prstGeom prst="blockArc">
            <a:avLst>
              <a:gd name="adj1" fmla="val 11880000"/>
              <a:gd name="adj2" fmla="val 16200000"/>
              <a:gd name="adj3" fmla="val 463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4" name="Block Arc 23"/>
          <p:cNvSpPr/>
          <p:nvPr/>
        </p:nvSpPr>
        <p:spPr>
          <a:xfrm>
            <a:off x="5895826" y="2771649"/>
            <a:ext cx="4133471" cy="4133471"/>
          </a:xfrm>
          <a:prstGeom prst="blockArc">
            <a:avLst>
              <a:gd name="adj1" fmla="val 7560000"/>
              <a:gd name="adj2" fmla="val 11880000"/>
              <a:gd name="adj3" fmla="val 463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Block Arc 24"/>
          <p:cNvSpPr/>
          <p:nvPr/>
        </p:nvSpPr>
        <p:spPr>
          <a:xfrm>
            <a:off x="5895826" y="2691265"/>
            <a:ext cx="4133471" cy="4133471"/>
          </a:xfrm>
          <a:prstGeom prst="blockArc">
            <a:avLst>
              <a:gd name="adj1" fmla="val 3240000"/>
              <a:gd name="adj2" fmla="val 7560000"/>
              <a:gd name="adj3" fmla="val 463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Block Arc 25"/>
          <p:cNvSpPr/>
          <p:nvPr/>
        </p:nvSpPr>
        <p:spPr>
          <a:xfrm>
            <a:off x="5895826" y="2771649"/>
            <a:ext cx="4133471" cy="4133471"/>
          </a:xfrm>
          <a:prstGeom prst="blockArc">
            <a:avLst>
              <a:gd name="adj1" fmla="val 20520000"/>
              <a:gd name="adj2" fmla="val 3240000"/>
              <a:gd name="adj3" fmla="val 463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Block Arc 26"/>
          <p:cNvSpPr/>
          <p:nvPr/>
        </p:nvSpPr>
        <p:spPr>
          <a:xfrm>
            <a:off x="5895826" y="2811841"/>
            <a:ext cx="4133471" cy="4133471"/>
          </a:xfrm>
          <a:prstGeom prst="blockArc">
            <a:avLst>
              <a:gd name="adj1" fmla="val 16200000"/>
              <a:gd name="adj2" fmla="val 20520000"/>
              <a:gd name="adj3" fmla="val 463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Freeform 27"/>
          <p:cNvSpPr/>
          <p:nvPr/>
        </p:nvSpPr>
        <p:spPr>
          <a:xfrm>
            <a:off x="7012380" y="3928395"/>
            <a:ext cx="1900363" cy="1900363"/>
          </a:xfrm>
          <a:custGeom>
            <a:avLst/>
            <a:gdLst>
              <a:gd name="connsiteX0" fmla="*/ 0 w 1900363"/>
              <a:gd name="connsiteY0" fmla="*/ 950182 h 1900363"/>
              <a:gd name="connsiteX1" fmla="*/ 278303 w 1900363"/>
              <a:gd name="connsiteY1" fmla="*/ 278302 h 1900363"/>
              <a:gd name="connsiteX2" fmla="*/ 950184 w 1900363"/>
              <a:gd name="connsiteY2" fmla="*/ 1 h 1900363"/>
              <a:gd name="connsiteX3" fmla="*/ 1622064 w 1900363"/>
              <a:gd name="connsiteY3" fmla="*/ 278304 h 1900363"/>
              <a:gd name="connsiteX4" fmla="*/ 1900365 w 1900363"/>
              <a:gd name="connsiteY4" fmla="*/ 950185 h 1900363"/>
              <a:gd name="connsiteX5" fmla="*/ 1622063 w 1900363"/>
              <a:gd name="connsiteY5" fmla="*/ 1622065 h 1900363"/>
              <a:gd name="connsiteX6" fmla="*/ 950183 w 1900363"/>
              <a:gd name="connsiteY6" fmla="*/ 1900367 h 1900363"/>
              <a:gd name="connsiteX7" fmla="*/ 278303 w 1900363"/>
              <a:gd name="connsiteY7" fmla="*/ 1622065 h 1900363"/>
              <a:gd name="connsiteX8" fmla="*/ 2 w 1900363"/>
              <a:gd name="connsiteY8" fmla="*/ 950184 h 1900363"/>
              <a:gd name="connsiteX9" fmla="*/ 0 w 1900363"/>
              <a:gd name="connsiteY9" fmla="*/ 950182 h 190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63" h="1900363">
                <a:moveTo>
                  <a:pt x="0" y="950182"/>
                </a:moveTo>
                <a:cubicBezTo>
                  <a:pt x="0" y="698178"/>
                  <a:pt x="100109" y="456495"/>
                  <a:pt x="278303" y="278302"/>
                </a:cubicBezTo>
                <a:cubicBezTo>
                  <a:pt x="456497" y="100109"/>
                  <a:pt x="698180" y="1"/>
                  <a:pt x="950184" y="1"/>
                </a:cubicBezTo>
                <a:cubicBezTo>
                  <a:pt x="1202188" y="1"/>
                  <a:pt x="1443871" y="100110"/>
                  <a:pt x="1622064" y="278304"/>
                </a:cubicBezTo>
                <a:cubicBezTo>
                  <a:pt x="1800257" y="456498"/>
                  <a:pt x="1900365" y="698181"/>
                  <a:pt x="1900365" y="950185"/>
                </a:cubicBezTo>
                <a:cubicBezTo>
                  <a:pt x="1900365" y="1202189"/>
                  <a:pt x="1800257" y="1443872"/>
                  <a:pt x="1622063" y="1622065"/>
                </a:cubicBezTo>
                <a:cubicBezTo>
                  <a:pt x="1443869" y="1800259"/>
                  <a:pt x="1202187" y="1900367"/>
                  <a:pt x="950183" y="1900367"/>
                </a:cubicBezTo>
                <a:cubicBezTo>
                  <a:pt x="698179" y="1900367"/>
                  <a:pt x="456496" y="1800258"/>
                  <a:pt x="278303" y="1622065"/>
                </a:cubicBezTo>
                <a:cubicBezTo>
                  <a:pt x="100109" y="1443871"/>
                  <a:pt x="1" y="1202188"/>
                  <a:pt x="2" y="950184"/>
                </a:cubicBezTo>
                <a:lnTo>
                  <a:pt x="0" y="950182"/>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1162" tIns="301162" rIns="301162" bIns="301162" numCol="1" spcCol="1270" anchor="ctr" anchorCtr="0">
            <a:noAutofit/>
          </a:bodyPr>
          <a:lstStyle/>
          <a:p>
            <a:pPr lvl="0" algn="ctr" defTabSz="800100">
              <a:lnSpc>
                <a:spcPct val="90000"/>
              </a:lnSpc>
              <a:spcBef>
                <a:spcPct val="0"/>
              </a:spcBef>
              <a:spcAft>
                <a:spcPct val="35000"/>
              </a:spcAft>
            </a:pPr>
            <a:r>
              <a:rPr lang="en-GB" sz="1800" kern="1200" dirty="0" smtClean="0"/>
              <a:t>Sales process</a:t>
            </a:r>
            <a:endParaRPr lang="en-GB" sz="1800" kern="1200" dirty="0"/>
          </a:p>
        </p:txBody>
      </p:sp>
      <p:sp>
        <p:nvSpPr>
          <p:cNvPr id="29" name="Freeform 28"/>
          <p:cNvSpPr/>
          <p:nvPr/>
        </p:nvSpPr>
        <p:spPr>
          <a:xfrm>
            <a:off x="7297435" y="2114219"/>
            <a:ext cx="1330254" cy="1330254"/>
          </a:xfrm>
          <a:custGeom>
            <a:avLst/>
            <a:gdLst>
              <a:gd name="connsiteX0" fmla="*/ 0 w 1330254"/>
              <a:gd name="connsiteY0" fmla="*/ 665127 h 1330254"/>
              <a:gd name="connsiteX1" fmla="*/ 194812 w 1330254"/>
              <a:gd name="connsiteY1" fmla="*/ 194811 h 1330254"/>
              <a:gd name="connsiteX2" fmla="*/ 665128 w 1330254"/>
              <a:gd name="connsiteY2" fmla="*/ 0 h 1330254"/>
              <a:gd name="connsiteX3" fmla="*/ 1135444 w 1330254"/>
              <a:gd name="connsiteY3" fmla="*/ 194812 h 1330254"/>
              <a:gd name="connsiteX4" fmla="*/ 1330255 w 1330254"/>
              <a:gd name="connsiteY4" fmla="*/ 665128 h 1330254"/>
              <a:gd name="connsiteX5" fmla="*/ 1135444 w 1330254"/>
              <a:gd name="connsiteY5" fmla="*/ 1135444 h 1330254"/>
              <a:gd name="connsiteX6" fmla="*/ 665128 w 1330254"/>
              <a:gd name="connsiteY6" fmla="*/ 1330255 h 1330254"/>
              <a:gd name="connsiteX7" fmla="*/ 194812 w 1330254"/>
              <a:gd name="connsiteY7" fmla="*/ 1135443 h 1330254"/>
              <a:gd name="connsiteX8" fmla="*/ 1 w 1330254"/>
              <a:gd name="connsiteY8" fmla="*/ 665127 h 1330254"/>
              <a:gd name="connsiteX9" fmla="*/ 0 w 1330254"/>
              <a:gd name="connsiteY9" fmla="*/ 665127 h 133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0254" h="1330254">
                <a:moveTo>
                  <a:pt x="0" y="665127"/>
                </a:moveTo>
                <a:cubicBezTo>
                  <a:pt x="0" y="488724"/>
                  <a:pt x="70076" y="319547"/>
                  <a:pt x="194812" y="194811"/>
                </a:cubicBezTo>
                <a:cubicBezTo>
                  <a:pt x="319548" y="70076"/>
                  <a:pt x="488726" y="0"/>
                  <a:pt x="665128" y="0"/>
                </a:cubicBezTo>
                <a:cubicBezTo>
                  <a:pt x="841531" y="0"/>
                  <a:pt x="1010708" y="70076"/>
                  <a:pt x="1135444" y="194812"/>
                </a:cubicBezTo>
                <a:cubicBezTo>
                  <a:pt x="1260179" y="319548"/>
                  <a:pt x="1330255" y="488726"/>
                  <a:pt x="1330255" y="665128"/>
                </a:cubicBezTo>
                <a:cubicBezTo>
                  <a:pt x="1330255" y="841531"/>
                  <a:pt x="1260179" y="1010708"/>
                  <a:pt x="1135444" y="1135444"/>
                </a:cubicBezTo>
                <a:cubicBezTo>
                  <a:pt x="1010708" y="1260180"/>
                  <a:pt x="841531" y="1330255"/>
                  <a:pt x="665128" y="1330255"/>
                </a:cubicBezTo>
                <a:cubicBezTo>
                  <a:pt x="488725" y="1330255"/>
                  <a:pt x="319548" y="1260179"/>
                  <a:pt x="194812" y="1135443"/>
                </a:cubicBezTo>
                <a:cubicBezTo>
                  <a:pt x="70077" y="1010707"/>
                  <a:pt x="1" y="841530"/>
                  <a:pt x="1" y="665127"/>
                </a:cubicBezTo>
                <a:lnTo>
                  <a:pt x="0" y="665127"/>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2591" tIns="212591" rIns="212591" bIns="212591" numCol="1" spcCol="1270" anchor="ctr" anchorCtr="0">
            <a:noAutofit/>
          </a:bodyPr>
          <a:lstStyle/>
          <a:p>
            <a:pPr lvl="0" algn="ctr" defTabSz="622300">
              <a:lnSpc>
                <a:spcPct val="90000"/>
              </a:lnSpc>
              <a:spcBef>
                <a:spcPct val="0"/>
              </a:spcBef>
              <a:spcAft>
                <a:spcPct val="35000"/>
              </a:spcAft>
            </a:pPr>
            <a:r>
              <a:rPr lang="en-GB" sz="1400" kern="1200" dirty="0" smtClean="0"/>
              <a:t>Product idea generation</a:t>
            </a:r>
            <a:endParaRPr lang="en-GB" sz="1400" kern="1200" dirty="0"/>
          </a:p>
        </p:txBody>
      </p:sp>
      <p:sp>
        <p:nvSpPr>
          <p:cNvPr id="30" name="Freeform 29"/>
          <p:cNvSpPr/>
          <p:nvPr/>
        </p:nvSpPr>
        <p:spPr>
          <a:xfrm>
            <a:off x="9217472" y="3509208"/>
            <a:ext cx="1330254" cy="1330254"/>
          </a:xfrm>
          <a:custGeom>
            <a:avLst/>
            <a:gdLst>
              <a:gd name="connsiteX0" fmla="*/ 0 w 1330254"/>
              <a:gd name="connsiteY0" fmla="*/ 665127 h 1330254"/>
              <a:gd name="connsiteX1" fmla="*/ 194812 w 1330254"/>
              <a:gd name="connsiteY1" fmla="*/ 194811 h 1330254"/>
              <a:gd name="connsiteX2" fmla="*/ 665128 w 1330254"/>
              <a:gd name="connsiteY2" fmla="*/ 0 h 1330254"/>
              <a:gd name="connsiteX3" fmla="*/ 1135444 w 1330254"/>
              <a:gd name="connsiteY3" fmla="*/ 194812 h 1330254"/>
              <a:gd name="connsiteX4" fmla="*/ 1330255 w 1330254"/>
              <a:gd name="connsiteY4" fmla="*/ 665128 h 1330254"/>
              <a:gd name="connsiteX5" fmla="*/ 1135444 w 1330254"/>
              <a:gd name="connsiteY5" fmla="*/ 1135444 h 1330254"/>
              <a:gd name="connsiteX6" fmla="*/ 665128 w 1330254"/>
              <a:gd name="connsiteY6" fmla="*/ 1330255 h 1330254"/>
              <a:gd name="connsiteX7" fmla="*/ 194812 w 1330254"/>
              <a:gd name="connsiteY7" fmla="*/ 1135443 h 1330254"/>
              <a:gd name="connsiteX8" fmla="*/ 1 w 1330254"/>
              <a:gd name="connsiteY8" fmla="*/ 665127 h 1330254"/>
              <a:gd name="connsiteX9" fmla="*/ 0 w 1330254"/>
              <a:gd name="connsiteY9" fmla="*/ 665127 h 133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0254" h="1330254">
                <a:moveTo>
                  <a:pt x="0" y="665127"/>
                </a:moveTo>
                <a:cubicBezTo>
                  <a:pt x="0" y="488724"/>
                  <a:pt x="70076" y="319547"/>
                  <a:pt x="194812" y="194811"/>
                </a:cubicBezTo>
                <a:cubicBezTo>
                  <a:pt x="319548" y="70076"/>
                  <a:pt x="488726" y="0"/>
                  <a:pt x="665128" y="0"/>
                </a:cubicBezTo>
                <a:cubicBezTo>
                  <a:pt x="841531" y="0"/>
                  <a:pt x="1010708" y="70076"/>
                  <a:pt x="1135444" y="194812"/>
                </a:cubicBezTo>
                <a:cubicBezTo>
                  <a:pt x="1260179" y="319548"/>
                  <a:pt x="1330255" y="488726"/>
                  <a:pt x="1330255" y="665128"/>
                </a:cubicBezTo>
                <a:cubicBezTo>
                  <a:pt x="1330255" y="841531"/>
                  <a:pt x="1260179" y="1010708"/>
                  <a:pt x="1135444" y="1135444"/>
                </a:cubicBezTo>
                <a:cubicBezTo>
                  <a:pt x="1010708" y="1260180"/>
                  <a:pt x="841531" y="1330255"/>
                  <a:pt x="665128" y="1330255"/>
                </a:cubicBezTo>
                <a:cubicBezTo>
                  <a:pt x="488725" y="1330255"/>
                  <a:pt x="319548" y="1260179"/>
                  <a:pt x="194812" y="1135443"/>
                </a:cubicBezTo>
                <a:cubicBezTo>
                  <a:pt x="70077" y="1010707"/>
                  <a:pt x="1" y="841530"/>
                  <a:pt x="1" y="665127"/>
                </a:cubicBezTo>
                <a:lnTo>
                  <a:pt x="0" y="665127"/>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2591" tIns="212591" rIns="212591" bIns="212591" numCol="1" spcCol="1270" anchor="ctr" anchorCtr="0">
            <a:noAutofit/>
          </a:bodyPr>
          <a:lstStyle/>
          <a:p>
            <a:pPr lvl="0" algn="ctr" defTabSz="622300">
              <a:lnSpc>
                <a:spcPct val="90000"/>
              </a:lnSpc>
              <a:spcBef>
                <a:spcPct val="0"/>
              </a:spcBef>
              <a:spcAft>
                <a:spcPct val="35000"/>
              </a:spcAft>
            </a:pPr>
            <a:r>
              <a:rPr lang="en-GB" sz="1400" kern="1200" dirty="0" smtClean="0"/>
              <a:t>Design and develop</a:t>
            </a:r>
            <a:endParaRPr lang="en-GB" sz="1400" kern="1200" dirty="0"/>
          </a:p>
        </p:txBody>
      </p:sp>
      <p:sp>
        <p:nvSpPr>
          <p:cNvPr id="31" name="Freeform 30"/>
          <p:cNvSpPr/>
          <p:nvPr/>
        </p:nvSpPr>
        <p:spPr>
          <a:xfrm>
            <a:off x="8484083" y="5766347"/>
            <a:ext cx="1330254" cy="1330254"/>
          </a:xfrm>
          <a:custGeom>
            <a:avLst/>
            <a:gdLst>
              <a:gd name="connsiteX0" fmla="*/ 0 w 1330254"/>
              <a:gd name="connsiteY0" fmla="*/ 665127 h 1330254"/>
              <a:gd name="connsiteX1" fmla="*/ 194812 w 1330254"/>
              <a:gd name="connsiteY1" fmla="*/ 194811 h 1330254"/>
              <a:gd name="connsiteX2" fmla="*/ 665128 w 1330254"/>
              <a:gd name="connsiteY2" fmla="*/ 0 h 1330254"/>
              <a:gd name="connsiteX3" fmla="*/ 1135444 w 1330254"/>
              <a:gd name="connsiteY3" fmla="*/ 194812 h 1330254"/>
              <a:gd name="connsiteX4" fmla="*/ 1330255 w 1330254"/>
              <a:gd name="connsiteY4" fmla="*/ 665128 h 1330254"/>
              <a:gd name="connsiteX5" fmla="*/ 1135444 w 1330254"/>
              <a:gd name="connsiteY5" fmla="*/ 1135444 h 1330254"/>
              <a:gd name="connsiteX6" fmla="*/ 665128 w 1330254"/>
              <a:gd name="connsiteY6" fmla="*/ 1330255 h 1330254"/>
              <a:gd name="connsiteX7" fmla="*/ 194812 w 1330254"/>
              <a:gd name="connsiteY7" fmla="*/ 1135443 h 1330254"/>
              <a:gd name="connsiteX8" fmla="*/ 1 w 1330254"/>
              <a:gd name="connsiteY8" fmla="*/ 665127 h 1330254"/>
              <a:gd name="connsiteX9" fmla="*/ 0 w 1330254"/>
              <a:gd name="connsiteY9" fmla="*/ 665127 h 133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0254" h="1330254">
                <a:moveTo>
                  <a:pt x="0" y="665127"/>
                </a:moveTo>
                <a:cubicBezTo>
                  <a:pt x="0" y="488724"/>
                  <a:pt x="70076" y="319547"/>
                  <a:pt x="194812" y="194811"/>
                </a:cubicBezTo>
                <a:cubicBezTo>
                  <a:pt x="319548" y="70076"/>
                  <a:pt x="488726" y="0"/>
                  <a:pt x="665128" y="0"/>
                </a:cubicBezTo>
                <a:cubicBezTo>
                  <a:pt x="841531" y="0"/>
                  <a:pt x="1010708" y="70076"/>
                  <a:pt x="1135444" y="194812"/>
                </a:cubicBezTo>
                <a:cubicBezTo>
                  <a:pt x="1260179" y="319548"/>
                  <a:pt x="1330255" y="488726"/>
                  <a:pt x="1330255" y="665128"/>
                </a:cubicBezTo>
                <a:cubicBezTo>
                  <a:pt x="1330255" y="841531"/>
                  <a:pt x="1260179" y="1010708"/>
                  <a:pt x="1135444" y="1135444"/>
                </a:cubicBezTo>
                <a:cubicBezTo>
                  <a:pt x="1010708" y="1260180"/>
                  <a:pt x="841531" y="1330255"/>
                  <a:pt x="665128" y="1330255"/>
                </a:cubicBezTo>
                <a:cubicBezTo>
                  <a:pt x="488725" y="1330255"/>
                  <a:pt x="319548" y="1260179"/>
                  <a:pt x="194812" y="1135443"/>
                </a:cubicBezTo>
                <a:cubicBezTo>
                  <a:pt x="70077" y="1010707"/>
                  <a:pt x="1" y="841530"/>
                  <a:pt x="1" y="665127"/>
                </a:cubicBezTo>
                <a:lnTo>
                  <a:pt x="0" y="665127"/>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2591" tIns="212591" rIns="212591" bIns="212591" numCol="1" spcCol="1270" anchor="ctr" anchorCtr="0">
            <a:noAutofit/>
          </a:bodyPr>
          <a:lstStyle/>
          <a:p>
            <a:pPr lvl="0" algn="ctr" defTabSz="622300">
              <a:lnSpc>
                <a:spcPct val="90000"/>
              </a:lnSpc>
              <a:spcBef>
                <a:spcPct val="0"/>
              </a:spcBef>
              <a:spcAft>
                <a:spcPct val="35000"/>
              </a:spcAft>
            </a:pPr>
            <a:r>
              <a:rPr lang="en-GB" sz="1400" kern="1200" dirty="0" smtClean="0"/>
              <a:t>Information</a:t>
            </a:r>
            <a:endParaRPr lang="en-GB" sz="1400" kern="1200" dirty="0"/>
          </a:p>
        </p:txBody>
      </p:sp>
      <p:sp>
        <p:nvSpPr>
          <p:cNvPr id="32" name="Freeform 31"/>
          <p:cNvSpPr/>
          <p:nvPr/>
        </p:nvSpPr>
        <p:spPr>
          <a:xfrm>
            <a:off x="6110786" y="5766347"/>
            <a:ext cx="1330254" cy="1330254"/>
          </a:xfrm>
          <a:custGeom>
            <a:avLst/>
            <a:gdLst>
              <a:gd name="connsiteX0" fmla="*/ 0 w 1330254"/>
              <a:gd name="connsiteY0" fmla="*/ 665127 h 1330254"/>
              <a:gd name="connsiteX1" fmla="*/ 194812 w 1330254"/>
              <a:gd name="connsiteY1" fmla="*/ 194811 h 1330254"/>
              <a:gd name="connsiteX2" fmla="*/ 665128 w 1330254"/>
              <a:gd name="connsiteY2" fmla="*/ 0 h 1330254"/>
              <a:gd name="connsiteX3" fmla="*/ 1135444 w 1330254"/>
              <a:gd name="connsiteY3" fmla="*/ 194812 h 1330254"/>
              <a:gd name="connsiteX4" fmla="*/ 1330255 w 1330254"/>
              <a:gd name="connsiteY4" fmla="*/ 665128 h 1330254"/>
              <a:gd name="connsiteX5" fmla="*/ 1135444 w 1330254"/>
              <a:gd name="connsiteY5" fmla="*/ 1135444 h 1330254"/>
              <a:gd name="connsiteX6" fmla="*/ 665128 w 1330254"/>
              <a:gd name="connsiteY6" fmla="*/ 1330255 h 1330254"/>
              <a:gd name="connsiteX7" fmla="*/ 194812 w 1330254"/>
              <a:gd name="connsiteY7" fmla="*/ 1135443 h 1330254"/>
              <a:gd name="connsiteX8" fmla="*/ 1 w 1330254"/>
              <a:gd name="connsiteY8" fmla="*/ 665127 h 1330254"/>
              <a:gd name="connsiteX9" fmla="*/ 0 w 1330254"/>
              <a:gd name="connsiteY9" fmla="*/ 665127 h 133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0254" h="1330254">
                <a:moveTo>
                  <a:pt x="0" y="665127"/>
                </a:moveTo>
                <a:cubicBezTo>
                  <a:pt x="0" y="488724"/>
                  <a:pt x="70076" y="319547"/>
                  <a:pt x="194812" y="194811"/>
                </a:cubicBezTo>
                <a:cubicBezTo>
                  <a:pt x="319548" y="70076"/>
                  <a:pt x="488726" y="0"/>
                  <a:pt x="665128" y="0"/>
                </a:cubicBezTo>
                <a:cubicBezTo>
                  <a:pt x="841531" y="0"/>
                  <a:pt x="1010708" y="70076"/>
                  <a:pt x="1135444" y="194812"/>
                </a:cubicBezTo>
                <a:cubicBezTo>
                  <a:pt x="1260179" y="319548"/>
                  <a:pt x="1330255" y="488726"/>
                  <a:pt x="1330255" y="665128"/>
                </a:cubicBezTo>
                <a:cubicBezTo>
                  <a:pt x="1330255" y="841531"/>
                  <a:pt x="1260179" y="1010708"/>
                  <a:pt x="1135444" y="1135444"/>
                </a:cubicBezTo>
                <a:cubicBezTo>
                  <a:pt x="1010708" y="1260180"/>
                  <a:pt x="841531" y="1330255"/>
                  <a:pt x="665128" y="1330255"/>
                </a:cubicBezTo>
                <a:cubicBezTo>
                  <a:pt x="488725" y="1330255"/>
                  <a:pt x="319548" y="1260179"/>
                  <a:pt x="194812" y="1135443"/>
                </a:cubicBezTo>
                <a:cubicBezTo>
                  <a:pt x="70077" y="1010707"/>
                  <a:pt x="1" y="841530"/>
                  <a:pt x="1" y="665127"/>
                </a:cubicBezTo>
                <a:lnTo>
                  <a:pt x="0" y="665127"/>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2591" tIns="212591" rIns="212591" bIns="212591" numCol="1" spcCol="1270" anchor="ctr" anchorCtr="0">
            <a:noAutofit/>
          </a:bodyPr>
          <a:lstStyle/>
          <a:p>
            <a:pPr lvl="0" algn="ctr" defTabSz="622300">
              <a:lnSpc>
                <a:spcPct val="90000"/>
              </a:lnSpc>
              <a:spcBef>
                <a:spcPct val="0"/>
              </a:spcBef>
              <a:spcAft>
                <a:spcPct val="35000"/>
              </a:spcAft>
            </a:pPr>
            <a:r>
              <a:rPr lang="en-GB" sz="1400" kern="1200" dirty="0" smtClean="0"/>
              <a:t>Distribution and advice</a:t>
            </a:r>
            <a:endParaRPr lang="en-GB" sz="1400" kern="1200" dirty="0"/>
          </a:p>
        </p:txBody>
      </p:sp>
      <p:sp>
        <p:nvSpPr>
          <p:cNvPr id="33" name="Freeform 32"/>
          <p:cNvSpPr/>
          <p:nvPr/>
        </p:nvSpPr>
        <p:spPr>
          <a:xfrm>
            <a:off x="5377397" y="3509208"/>
            <a:ext cx="1330254" cy="1330254"/>
          </a:xfrm>
          <a:custGeom>
            <a:avLst/>
            <a:gdLst>
              <a:gd name="connsiteX0" fmla="*/ 0 w 1330254"/>
              <a:gd name="connsiteY0" fmla="*/ 665127 h 1330254"/>
              <a:gd name="connsiteX1" fmla="*/ 194812 w 1330254"/>
              <a:gd name="connsiteY1" fmla="*/ 194811 h 1330254"/>
              <a:gd name="connsiteX2" fmla="*/ 665128 w 1330254"/>
              <a:gd name="connsiteY2" fmla="*/ 0 h 1330254"/>
              <a:gd name="connsiteX3" fmla="*/ 1135444 w 1330254"/>
              <a:gd name="connsiteY3" fmla="*/ 194812 h 1330254"/>
              <a:gd name="connsiteX4" fmla="*/ 1330255 w 1330254"/>
              <a:gd name="connsiteY4" fmla="*/ 665128 h 1330254"/>
              <a:gd name="connsiteX5" fmla="*/ 1135444 w 1330254"/>
              <a:gd name="connsiteY5" fmla="*/ 1135444 h 1330254"/>
              <a:gd name="connsiteX6" fmla="*/ 665128 w 1330254"/>
              <a:gd name="connsiteY6" fmla="*/ 1330255 h 1330254"/>
              <a:gd name="connsiteX7" fmla="*/ 194812 w 1330254"/>
              <a:gd name="connsiteY7" fmla="*/ 1135443 h 1330254"/>
              <a:gd name="connsiteX8" fmla="*/ 1 w 1330254"/>
              <a:gd name="connsiteY8" fmla="*/ 665127 h 1330254"/>
              <a:gd name="connsiteX9" fmla="*/ 0 w 1330254"/>
              <a:gd name="connsiteY9" fmla="*/ 665127 h 133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0254" h="1330254">
                <a:moveTo>
                  <a:pt x="0" y="665127"/>
                </a:moveTo>
                <a:cubicBezTo>
                  <a:pt x="0" y="488724"/>
                  <a:pt x="70076" y="319547"/>
                  <a:pt x="194812" y="194811"/>
                </a:cubicBezTo>
                <a:cubicBezTo>
                  <a:pt x="319548" y="70076"/>
                  <a:pt x="488726" y="0"/>
                  <a:pt x="665128" y="0"/>
                </a:cubicBezTo>
                <a:cubicBezTo>
                  <a:pt x="841531" y="0"/>
                  <a:pt x="1010708" y="70076"/>
                  <a:pt x="1135444" y="194812"/>
                </a:cubicBezTo>
                <a:cubicBezTo>
                  <a:pt x="1260179" y="319548"/>
                  <a:pt x="1330255" y="488726"/>
                  <a:pt x="1330255" y="665128"/>
                </a:cubicBezTo>
                <a:cubicBezTo>
                  <a:pt x="1330255" y="841531"/>
                  <a:pt x="1260179" y="1010708"/>
                  <a:pt x="1135444" y="1135444"/>
                </a:cubicBezTo>
                <a:cubicBezTo>
                  <a:pt x="1010708" y="1260180"/>
                  <a:pt x="841531" y="1330255"/>
                  <a:pt x="665128" y="1330255"/>
                </a:cubicBezTo>
                <a:cubicBezTo>
                  <a:pt x="488725" y="1330255"/>
                  <a:pt x="319548" y="1260179"/>
                  <a:pt x="194812" y="1135443"/>
                </a:cubicBezTo>
                <a:cubicBezTo>
                  <a:pt x="70077" y="1010707"/>
                  <a:pt x="1" y="841530"/>
                  <a:pt x="1" y="665127"/>
                </a:cubicBezTo>
                <a:lnTo>
                  <a:pt x="0" y="665127"/>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2591" tIns="212591" rIns="212591" bIns="212591" numCol="1" spcCol="1270" anchor="ctr" anchorCtr="0">
            <a:noAutofit/>
          </a:bodyPr>
          <a:lstStyle/>
          <a:p>
            <a:pPr lvl="0" algn="ctr" defTabSz="622300">
              <a:lnSpc>
                <a:spcPct val="90000"/>
              </a:lnSpc>
              <a:spcBef>
                <a:spcPct val="0"/>
              </a:spcBef>
              <a:spcAft>
                <a:spcPct val="35000"/>
              </a:spcAft>
            </a:pPr>
            <a:r>
              <a:rPr lang="en-GB" sz="1400" kern="1200" dirty="0" smtClean="0"/>
              <a:t>Post sale</a:t>
            </a:r>
            <a:endParaRPr lang="en-GB" sz="1400" kern="1200" dirty="0"/>
          </a:p>
        </p:txBody>
      </p:sp>
      <p:sp>
        <p:nvSpPr>
          <p:cNvPr id="35" name="Content Placeholder 34"/>
          <p:cNvSpPr>
            <a:spLocks noGrp="1"/>
          </p:cNvSpPr>
          <p:nvPr>
            <p:ph sz="quarter" idx="18"/>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Title 1"/>
          <p:cNvSpPr>
            <a:spLocks noGrp="1"/>
          </p:cNvSpPr>
          <p:nvPr>
            <p:ph type="title"/>
          </p:nvPr>
        </p:nvSpPr>
        <p:spPr>
          <a:xfrm>
            <a:off x="525390" y="302801"/>
            <a:ext cx="9633342" cy="1260211"/>
          </a:xfrm>
        </p:spPr>
        <p:txBody>
          <a:bodyPr/>
          <a:lstStyle/>
          <a:p>
            <a:r>
              <a:rPr lang="en-GB" dirty="0" smtClean="0"/>
              <a:t>Tools for controlling the sales process</a:t>
            </a:r>
            <a:endParaRPr lang="en-GB" dirty="0" smtClean="0">
              <a:solidFill>
                <a:schemeClr val="bg2"/>
              </a:solidFill>
            </a:endParaRPr>
          </a:p>
        </p:txBody>
      </p:sp>
      <p:sp>
        <p:nvSpPr>
          <p:cNvPr id="20" name="Content Placeholder 19"/>
          <p:cNvSpPr>
            <a:spLocks noGrp="1"/>
          </p:cNvSpPr>
          <p:nvPr>
            <p:ph sz="quarter" idx="18"/>
          </p:nvPr>
        </p:nvSpPr>
        <p:spPr/>
        <p:txBody>
          <a:bodyPr/>
          <a:lstStyle/>
          <a:p>
            <a:endParaRPr lang="en-US"/>
          </a:p>
        </p:txBody>
      </p:sp>
      <p:sp>
        <p:nvSpPr>
          <p:cNvPr id="76810" name="Slide Number Placeholder 3"/>
          <p:cNvSpPr>
            <a:spLocks noGrp="1"/>
          </p:cNvSpPr>
          <p:nvPr>
            <p:ph type="sldNum" sz="quarter" idx="19"/>
          </p:nvPr>
        </p:nvSpPr>
        <p:spPr/>
        <p:txBody>
          <a:bodyPr/>
          <a:lstStyle/>
          <a:p>
            <a:fld id="{A6091D14-B921-45DC-8372-FE0399B4DE64}" type="slidenum">
              <a:rPr lang="en-US" smtClean="0"/>
              <a:pPr/>
              <a:t>13</a:t>
            </a:fld>
            <a:endParaRPr lang="en-US" smtClean="0"/>
          </a:p>
        </p:txBody>
      </p:sp>
      <p:sp>
        <p:nvSpPr>
          <p:cNvPr id="76811" name="Footer Placeholder 4"/>
          <p:cNvSpPr>
            <a:spLocks noGrp="1"/>
          </p:cNvSpPr>
          <p:nvPr>
            <p:ph type="ftr" sz="quarter" idx="20"/>
          </p:nvPr>
        </p:nvSpPr>
        <p:spPr/>
        <p:txBody>
          <a:bodyPr/>
          <a:lstStyle/>
          <a:p>
            <a:r>
              <a:rPr lang="en-GB" smtClean="0"/>
              <a:t>The next phase of regulatory change – helping you prepare</a:t>
            </a:r>
            <a:endParaRPr lang="en-US" smtClean="0"/>
          </a:p>
        </p:txBody>
      </p:sp>
      <p:sp>
        <p:nvSpPr>
          <p:cNvPr id="29" name="Rectangle 28"/>
          <p:cNvSpPr/>
          <p:nvPr/>
        </p:nvSpPr>
        <p:spPr>
          <a:xfrm>
            <a:off x="636588" y="1765300"/>
            <a:ext cx="9522144" cy="51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Sales process</a:t>
            </a:r>
            <a:endParaRPr lang="en-US" dirty="0"/>
          </a:p>
        </p:txBody>
      </p:sp>
      <p:sp>
        <p:nvSpPr>
          <p:cNvPr id="30" name="Rectangle 29"/>
          <p:cNvSpPr/>
          <p:nvPr/>
        </p:nvSpPr>
        <p:spPr>
          <a:xfrm>
            <a:off x="636587" y="2393427"/>
            <a:ext cx="3096000" cy="51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2"/>
                </a:solidFill>
              </a:rPr>
              <a:t>Product manufacturer product governance obligations</a:t>
            </a:r>
          </a:p>
        </p:txBody>
      </p:sp>
      <p:sp>
        <p:nvSpPr>
          <p:cNvPr id="31" name="Rectangle 30"/>
          <p:cNvSpPr/>
          <p:nvPr/>
        </p:nvSpPr>
        <p:spPr>
          <a:xfrm>
            <a:off x="3842315" y="2393426"/>
            <a:ext cx="3096000" cy="51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2"/>
                </a:solidFill>
              </a:rPr>
              <a:t>KIDs, KIIDs and marketing of AIFs</a:t>
            </a:r>
          </a:p>
        </p:txBody>
      </p:sp>
      <p:sp>
        <p:nvSpPr>
          <p:cNvPr id="32" name="Rectangle 31"/>
          <p:cNvSpPr/>
          <p:nvPr/>
        </p:nvSpPr>
        <p:spPr>
          <a:xfrm>
            <a:off x="7048043" y="2393426"/>
            <a:ext cx="3096000" cy="5181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 bIns="43200" rtlCol="0" anchor="ctr">
            <a:noAutofit/>
          </a:bodyPr>
          <a:lstStyle/>
          <a:p>
            <a:r>
              <a:rPr lang="en-GB" sz="1600" dirty="0" smtClean="0">
                <a:solidFill>
                  <a:schemeClr val="tx2"/>
                </a:solidFill>
              </a:rPr>
              <a:t>Product intervention feedback into governance</a:t>
            </a:r>
          </a:p>
        </p:txBody>
      </p:sp>
      <p:sp>
        <p:nvSpPr>
          <p:cNvPr id="33" name="Rectangle 32"/>
          <p:cNvSpPr/>
          <p:nvPr/>
        </p:nvSpPr>
        <p:spPr>
          <a:xfrm>
            <a:off x="636587" y="2948401"/>
            <a:ext cx="3096000" cy="399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ESMA CP on technical advice to Commission proposes product governance obligations for manufacturers and distributors</a:t>
            </a:r>
          </a:p>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Manufacturer: manage conflicts of interest as part of product processes; governance processes for effective oversight and control over processes; assessment of potential target market, assessment of poor investor outcomes; consideration of charging structure and impact on outcomes for target market; regular review of investment products; </a:t>
            </a:r>
          </a:p>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Positive duty to check product functions as intended</a:t>
            </a:r>
            <a:endParaRPr lang="en-GB" sz="1400" dirty="0">
              <a:solidFill>
                <a:srgbClr val="000000"/>
              </a:solidFill>
              <a:cs typeface="Arial" charset="0"/>
            </a:endParaRPr>
          </a:p>
        </p:txBody>
      </p:sp>
      <p:sp>
        <p:nvSpPr>
          <p:cNvPr id="34" name="Rectangle 33"/>
          <p:cNvSpPr/>
          <p:nvPr/>
        </p:nvSpPr>
        <p:spPr>
          <a:xfrm>
            <a:off x="3842315" y="2948401"/>
            <a:ext cx="3096000" cy="399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KIDs aim to provide retail investors with key features, risk and costs of products in short, plainly worded document so investors can make informed decisions by easy comparison</a:t>
            </a:r>
          </a:p>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UCITS information requirements (KIIDs) similar to KIDs and subject to a 5 year transitional period </a:t>
            </a:r>
          </a:p>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New regime for marketing EU and non EU AIF </a:t>
            </a:r>
          </a:p>
        </p:txBody>
      </p:sp>
      <p:sp>
        <p:nvSpPr>
          <p:cNvPr id="35" name="Rectangle 34"/>
          <p:cNvSpPr/>
          <p:nvPr/>
        </p:nvSpPr>
        <p:spPr>
          <a:xfrm>
            <a:off x="7048043" y="2948402"/>
            <a:ext cx="3096000" cy="399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 bIns="43200" rtlCol="0" anchor="t">
            <a:noAutofit/>
          </a:bodyPr>
          <a:lstStyle/>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ESMA and EBA powers to temporarily ban or restrict the marketing, sale or distribution of certain financial instruments or types of financial activity or practice</a:t>
            </a:r>
          </a:p>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Powers for national regulators to ban or restrict the marketing, sale or distribution of certain financial instruments or types of financial activity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Title 1"/>
          <p:cNvSpPr>
            <a:spLocks noGrp="1"/>
          </p:cNvSpPr>
          <p:nvPr>
            <p:ph type="title"/>
          </p:nvPr>
        </p:nvSpPr>
        <p:spPr>
          <a:xfrm>
            <a:off x="525390" y="302801"/>
            <a:ext cx="9633342" cy="1260211"/>
          </a:xfrm>
        </p:spPr>
        <p:txBody>
          <a:bodyPr/>
          <a:lstStyle/>
          <a:p>
            <a:r>
              <a:rPr lang="en-GB" dirty="0" smtClean="0"/>
              <a:t>Tools for controlling the sales process </a:t>
            </a:r>
            <a:r>
              <a:rPr lang="en-GB" sz="2000" dirty="0" smtClean="0"/>
              <a:t>(continued)</a:t>
            </a:r>
            <a:endParaRPr lang="en-GB" dirty="0" smtClean="0">
              <a:solidFill>
                <a:schemeClr val="bg2"/>
              </a:solidFill>
            </a:endParaRPr>
          </a:p>
        </p:txBody>
      </p:sp>
      <p:sp>
        <p:nvSpPr>
          <p:cNvPr id="20" name="Content Placeholder 19"/>
          <p:cNvSpPr>
            <a:spLocks noGrp="1"/>
          </p:cNvSpPr>
          <p:nvPr>
            <p:ph sz="quarter" idx="18"/>
          </p:nvPr>
        </p:nvSpPr>
        <p:spPr/>
        <p:txBody>
          <a:bodyPr/>
          <a:lstStyle/>
          <a:p>
            <a:endParaRPr lang="en-US"/>
          </a:p>
        </p:txBody>
      </p:sp>
      <p:sp>
        <p:nvSpPr>
          <p:cNvPr id="76810" name="Slide Number Placeholder 3"/>
          <p:cNvSpPr>
            <a:spLocks noGrp="1"/>
          </p:cNvSpPr>
          <p:nvPr>
            <p:ph type="sldNum" sz="quarter" idx="19"/>
          </p:nvPr>
        </p:nvSpPr>
        <p:spPr/>
        <p:txBody>
          <a:bodyPr/>
          <a:lstStyle/>
          <a:p>
            <a:fld id="{A6091D14-B921-45DC-8372-FE0399B4DE64}" type="slidenum">
              <a:rPr lang="en-US" smtClean="0"/>
              <a:pPr/>
              <a:t>14</a:t>
            </a:fld>
            <a:endParaRPr lang="en-US" smtClean="0"/>
          </a:p>
        </p:txBody>
      </p:sp>
      <p:sp>
        <p:nvSpPr>
          <p:cNvPr id="76811" name="Footer Placeholder 4"/>
          <p:cNvSpPr>
            <a:spLocks noGrp="1"/>
          </p:cNvSpPr>
          <p:nvPr>
            <p:ph type="ftr" sz="quarter" idx="20"/>
          </p:nvPr>
        </p:nvSpPr>
        <p:spPr/>
        <p:txBody>
          <a:bodyPr/>
          <a:lstStyle/>
          <a:p>
            <a:r>
              <a:rPr lang="en-GB" smtClean="0"/>
              <a:t>The next phase of regulatory change – helping you prepare</a:t>
            </a:r>
            <a:endParaRPr lang="en-US" smtClean="0"/>
          </a:p>
        </p:txBody>
      </p:sp>
      <p:sp>
        <p:nvSpPr>
          <p:cNvPr id="29" name="Rectangle 28"/>
          <p:cNvSpPr/>
          <p:nvPr/>
        </p:nvSpPr>
        <p:spPr>
          <a:xfrm>
            <a:off x="636588" y="1765300"/>
            <a:ext cx="9522144" cy="51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Sales process </a:t>
            </a:r>
            <a:r>
              <a:rPr lang="en-US" sz="1400" dirty="0" smtClean="0"/>
              <a:t>(continued)</a:t>
            </a:r>
            <a:endParaRPr lang="en-US" dirty="0"/>
          </a:p>
        </p:txBody>
      </p:sp>
      <p:sp>
        <p:nvSpPr>
          <p:cNvPr id="30" name="Rectangle 29"/>
          <p:cNvSpPr/>
          <p:nvPr/>
        </p:nvSpPr>
        <p:spPr>
          <a:xfrm>
            <a:off x="636587" y="2393427"/>
            <a:ext cx="3096000" cy="51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2"/>
                </a:solidFill>
              </a:rPr>
              <a:t>Distributor product governance obligations</a:t>
            </a:r>
          </a:p>
        </p:txBody>
      </p:sp>
      <p:sp>
        <p:nvSpPr>
          <p:cNvPr id="31" name="Rectangle 30"/>
          <p:cNvSpPr/>
          <p:nvPr/>
        </p:nvSpPr>
        <p:spPr>
          <a:xfrm>
            <a:off x="3842315" y="2393426"/>
            <a:ext cx="3096000" cy="51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2"/>
                </a:solidFill>
              </a:rPr>
              <a:t>Conflicts, inducements and remuneration</a:t>
            </a:r>
          </a:p>
        </p:txBody>
      </p:sp>
      <p:sp>
        <p:nvSpPr>
          <p:cNvPr id="32" name="Rectangle 31"/>
          <p:cNvSpPr/>
          <p:nvPr/>
        </p:nvSpPr>
        <p:spPr>
          <a:xfrm>
            <a:off x="7048043" y="2393426"/>
            <a:ext cx="3096000" cy="5181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 bIns="43200" rtlCol="0" anchor="ctr">
            <a:noAutofit/>
          </a:bodyPr>
          <a:lstStyle/>
          <a:p>
            <a:r>
              <a:rPr lang="en-GB" sz="1600" dirty="0" smtClean="0">
                <a:solidFill>
                  <a:schemeClr val="tx2"/>
                </a:solidFill>
              </a:rPr>
              <a:t>Fair, clear and not misleading, information to clients</a:t>
            </a:r>
          </a:p>
        </p:txBody>
      </p:sp>
      <p:sp>
        <p:nvSpPr>
          <p:cNvPr id="33" name="Rectangle 32"/>
          <p:cNvSpPr/>
          <p:nvPr/>
        </p:nvSpPr>
        <p:spPr>
          <a:xfrm>
            <a:off x="636587" y="2948401"/>
            <a:ext cx="3096000" cy="399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Products and services compatible with needs of target market</a:t>
            </a:r>
          </a:p>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Information to manufacturers to assist in post-sale governance</a:t>
            </a:r>
          </a:p>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Compliance function reviews product governance arrangements</a:t>
            </a:r>
          </a:p>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Management/governance body endorses investment products and services and target markets</a:t>
            </a:r>
          </a:p>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Where TCF or non-</a:t>
            </a:r>
            <a:r>
              <a:rPr lang="en-GB" sz="1400" dirty="0" err="1" smtClean="0">
                <a:solidFill>
                  <a:schemeClr val="tx2"/>
                </a:solidFill>
                <a:latin typeface="Arial" pitchFamily="34" charset="0"/>
                <a:cs typeface="Arial" pitchFamily="34" charset="0"/>
              </a:rPr>
              <a:t>MiFID</a:t>
            </a:r>
            <a:r>
              <a:rPr lang="en-GB" sz="1400" dirty="0" smtClean="0">
                <a:solidFill>
                  <a:schemeClr val="tx2"/>
                </a:solidFill>
                <a:latin typeface="Arial" pitchFamily="34" charset="0"/>
                <a:cs typeface="Arial" pitchFamily="34" charset="0"/>
              </a:rPr>
              <a:t> manufacturers, must ensure reliable and adequate information from manufacturer to ensure distribution in accordance with needs of target market</a:t>
            </a:r>
          </a:p>
        </p:txBody>
      </p:sp>
      <p:sp>
        <p:nvSpPr>
          <p:cNvPr id="34" name="Rectangle 33"/>
          <p:cNvSpPr/>
          <p:nvPr/>
        </p:nvSpPr>
        <p:spPr>
          <a:xfrm>
            <a:off x="3842315" y="2948401"/>
            <a:ext cx="3096000" cy="399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Over-reliance on disclosure not permitted; generic disclosure not sufficient</a:t>
            </a:r>
          </a:p>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Independent advisors and portfolio managers required to transfer all third party fees and commissions to the client</a:t>
            </a:r>
          </a:p>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Remuneration policies and practices do not interfere with firm’s duties to act in the best interests of clients </a:t>
            </a:r>
          </a:p>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All sellers of insurance products must disclose role, and nature and structure of remuneration</a:t>
            </a:r>
          </a:p>
        </p:txBody>
      </p:sp>
      <p:sp>
        <p:nvSpPr>
          <p:cNvPr id="35" name="Rectangle 34"/>
          <p:cNvSpPr/>
          <p:nvPr/>
        </p:nvSpPr>
        <p:spPr>
          <a:xfrm>
            <a:off x="7048043" y="2948402"/>
            <a:ext cx="3096000" cy="3999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3200" bIns="43200" rtlCol="0" anchor="t">
            <a:noAutofit/>
          </a:bodyPr>
          <a:lstStyle/>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Some information requirements extended to professionals e.g. information not reference benefits without highlighting relevant risks, not obscure important statements and be accurate and up-to-date</a:t>
            </a:r>
          </a:p>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Provide information about scope and features of advice and whether firm will provide periodic assessment of suitability</a:t>
            </a:r>
          </a:p>
          <a:p>
            <a:pPr marL="270000" lvl="3" indent="-270000">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Extensive detail on cost and charges: professionals and ECPs; full point of sale disclosure; post-sale periodic disclosure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Suitability and “know your customer”</a:t>
            </a:r>
            <a:endParaRPr lang="en-US" sz="2000" dirty="0">
              <a:solidFill>
                <a:schemeClr val="bg2"/>
              </a:solidFill>
            </a:endParaRPr>
          </a:p>
        </p:txBody>
      </p:sp>
      <p:sp>
        <p:nvSpPr>
          <p:cNvPr id="4" name="Content Placeholder 3"/>
          <p:cNvSpPr>
            <a:spLocks noGrp="1"/>
          </p:cNvSpPr>
          <p:nvPr>
            <p:ph sz="quarter" idx="18"/>
          </p:nvPr>
        </p:nvSpPr>
        <p:spPr/>
        <p:txBody>
          <a:bodyPr/>
          <a:lstStyle/>
          <a:p>
            <a:endParaRPr lang="en-US"/>
          </a:p>
        </p:txBody>
      </p:sp>
      <p:sp>
        <p:nvSpPr>
          <p:cNvPr id="5" name="Slide Number Placeholder 4"/>
          <p:cNvSpPr>
            <a:spLocks noGrp="1"/>
          </p:cNvSpPr>
          <p:nvPr>
            <p:ph type="sldNum" sz="quarter" idx="19"/>
          </p:nvPr>
        </p:nvSpPr>
        <p:spPr/>
        <p:txBody>
          <a:bodyPr/>
          <a:lstStyle/>
          <a:p>
            <a:pPr>
              <a:defRPr/>
            </a:pPr>
            <a:fld id="{E28DFB70-ED2C-4208-AF92-F5DEB599BF43}" type="slidenum">
              <a:rPr lang="en-US" smtClean="0"/>
              <a:pPr>
                <a:defRPr/>
              </a:pPr>
              <a:t>15</a:t>
            </a:fld>
            <a:endParaRPr lang="en-US" dirty="0"/>
          </a:p>
        </p:txBody>
      </p:sp>
      <p:sp>
        <p:nvSpPr>
          <p:cNvPr id="6" name="Footer Placeholder 5"/>
          <p:cNvSpPr>
            <a:spLocks noGrp="1"/>
          </p:cNvSpPr>
          <p:nvPr>
            <p:ph type="ftr" sz="quarter" idx="20"/>
          </p:nvPr>
        </p:nvSpPr>
        <p:spPr/>
        <p:txBody>
          <a:bodyPr/>
          <a:lstStyle/>
          <a:p>
            <a:pPr>
              <a:defRPr/>
            </a:pPr>
            <a:r>
              <a:rPr lang="en-GB" smtClean="0"/>
              <a:t>The next phase of regulatory change – helping you prepare</a:t>
            </a:r>
            <a:endParaRPr lang="en-US" dirty="0"/>
          </a:p>
        </p:txBody>
      </p:sp>
      <p:sp>
        <p:nvSpPr>
          <p:cNvPr id="9" name="Rectangle 8"/>
          <p:cNvSpPr/>
          <p:nvPr/>
        </p:nvSpPr>
        <p:spPr>
          <a:xfrm>
            <a:off x="636587" y="1764000"/>
            <a:ext cx="2556000" cy="51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3">
              <a:spcBef>
                <a:spcPts val="1200"/>
              </a:spcBef>
              <a:buClr>
                <a:schemeClr val="bg2"/>
              </a:buClr>
              <a:buSzPct val="100000"/>
              <a:defRPr/>
            </a:pPr>
            <a:r>
              <a:rPr lang="en-GB" sz="1400" dirty="0" smtClean="0">
                <a:solidFill>
                  <a:schemeClr val="bg1"/>
                </a:solidFill>
                <a:latin typeface="Arial" pitchFamily="34" charset="0"/>
                <a:cs typeface="Arial" pitchFamily="34" charset="0"/>
              </a:rPr>
              <a:t>Suitability applies to the provision of any type of investment advice and portfolio management requiring firms to provide suitable personal recommendations to, or make suitable investment decisions on behalf of, their clients. </a:t>
            </a:r>
          </a:p>
          <a:p>
            <a:pPr marL="0" lvl="3">
              <a:spcBef>
                <a:spcPts val="1200"/>
              </a:spcBef>
              <a:buClr>
                <a:schemeClr val="bg2"/>
              </a:buClr>
              <a:buSzPct val="100000"/>
              <a:defRPr/>
            </a:pPr>
            <a:r>
              <a:rPr lang="en-GB" sz="1400" dirty="0" smtClean="0">
                <a:solidFill>
                  <a:schemeClr val="bg1"/>
                </a:solidFill>
                <a:latin typeface="Arial" pitchFamily="34" charset="0"/>
                <a:cs typeface="Arial" pitchFamily="34" charset="0"/>
              </a:rPr>
              <a:t>Suitability must be assessed against clients’ knowledge and experience, financial situation, investment objectives, client’s ability to bear losses and risk tolerance.</a:t>
            </a:r>
          </a:p>
          <a:p>
            <a:pPr marL="0" lvl="3">
              <a:spcBef>
                <a:spcPts val="1200"/>
              </a:spcBef>
              <a:buClr>
                <a:schemeClr val="bg2"/>
              </a:buClr>
              <a:buSzPct val="100000"/>
              <a:defRPr/>
            </a:pPr>
            <a:r>
              <a:rPr lang="en-GB" sz="1400" dirty="0" smtClean="0">
                <a:solidFill>
                  <a:schemeClr val="bg1"/>
                </a:solidFill>
                <a:latin typeface="Arial" pitchFamily="34" charset="0"/>
                <a:cs typeface="Arial" pitchFamily="34" charset="0"/>
              </a:rPr>
              <a:t>Firms need to have necessary know your customer information from clients to make suitability assessment.</a:t>
            </a:r>
          </a:p>
        </p:txBody>
      </p:sp>
      <p:sp>
        <p:nvSpPr>
          <p:cNvPr id="10" name="Rectangle 9"/>
          <p:cNvSpPr/>
          <p:nvPr/>
        </p:nvSpPr>
        <p:spPr>
          <a:xfrm>
            <a:off x="3302314" y="1764000"/>
            <a:ext cx="6858000" cy="44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Key issues:</a:t>
            </a:r>
            <a:endParaRPr lang="en-US" dirty="0"/>
          </a:p>
        </p:txBody>
      </p:sp>
      <p:sp>
        <p:nvSpPr>
          <p:cNvPr id="11" name="Rectangle 10"/>
          <p:cNvSpPr/>
          <p:nvPr/>
        </p:nvSpPr>
        <p:spPr>
          <a:xfrm>
            <a:off x="3302314" y="2316528"/>
            <a:ext cx="6858000" cy="44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2"/>
                </a:solidFill>
              </a:rPr>
              <a:t>Suitability assessment</a:t>
            </a:r>
          </a:p>
        </p:txBody>
      </p:sp>
      <p:sp>
        <p:nvSpPr>
          <p:cNvPr id="12" name="Rectangle 11"/>
          <p:cNvSpPr/>
          <p:nvPr/>
        </p:nvSpPr>
        <p:spPr>
          <a:xfrm>
            <a:off x="3302314" y="2795904"/>
            <a:ext cx="6858000" cy="252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3200" rtlCol="0" anchor="t"/>
          <a:lstStyle/>
          <a:p>
            <a:pPr marL="270000" lvl="3" indent="-270000">
              <a:lnSpc>
                <a:spcPct val="95000"/>
              </a:lnSpc>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Firms should inform clients that the suitability assessment is to enable it to act in the client’s best interests</a:t>
            </a:r>
          </a:p>
          <a:p>
            <a:pPr marL="270000" lvl="3" indent="-270000">
              <a:lnSpc>
                <a:spcPct val="95000"/>
              </a:lnSpc>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Firms should have adequate policies and procedures to ensure that they understand the nature, features of instruments selected for clients and that they assess alternative instruments (less complex and lower costs) which may meet a client’s profile</a:t>
            </a:r>
          </a:p>
          <a:p>
            <a:pPr marL="270000" lvl="3" indent="-270000">
              <a:lnSpc>
                <a:spcPct val="95000"/>
              </a:lnSpc>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Cannot make recommendation or decision to trade if product offering is unsuitable</a:t>
            </a:r>
          </a:p>
          <a:p>
            <a:pPr marL="270000" lvl="3" indent="-270000">
              <a:lnSpc>
                <a:spcPct val="95000"/>
              </a:lnSpc>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Undertake cost/benefit analysis of any switching</a:t>
            </a:r>
          </a:p>
          <a:p>
            <a:pPr marL="270000" lvl="3" indent="-270000">
              <a:lnSpc>
                <a:spcPct val="95000"/>
              </a:lnSpc>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If ongoing relationship, must maintain up-to-date information</a:t>
            </a:r>
          </a:p>
          <a:p>
            <a:pPr marL="270000" lvl="3" indent="-270000">
              <a:lnSpc>
                <a:spcPct val="95000"/>
              </a:lnSpc>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Reasonable steps to ensure client “KYC” information is reliable</a:t>
            </a:r>
          </a:p>
          <a:p>
            <a:pPr marL="270000" lvl="3" indent="-270000">
              <a:lnSpc>
                <a:spcPct val="95000"/>
              </a:lnSpc>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Who should be subject to the suitability assessment?</a:t>
            </a:r>
          </a:p>
        </p:txBody>
      </p:sp>
      <p:sp>
        <p:nvSpPr>
          <p:cNvPr id="14" name="Rectangle 13"/>
          <p:cNvSpPr/>
          <p:nvPr/>
        </p:nvSpPr>
        <p:spPr>
          <a:xfrm>
            <a:off x="3302314" y="5529024"/>
            <a:ext cx="6858000" cy="44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2"/>
                </a:solidFill>
              </a:rPr>
              <a:t>Suitability reports</a:t>
            </a:r>
          </a:p>
        </p:txBody>
      </p:sp>
      <p:sp>
        <p:nvSpPr>
          <p:cNvPr id="15" name="Rectangle 14"/>
          <p:cNvSpPr/>
          <p:nvPr/>
        </p:nvSpPr>
        <p:spPr>
          <a:xfrm>
            <a:off x="3302315" y="6008400"/>
            <a:ext cx="6858000"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0000" lvl="3" indent="-270000">
              <a:lnSpc>
                <a:spcPct val="95000"/>
              </a:lnSpc>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When providing advice to retail client, must provide suitability report which outlines advice, explains how the recommendation is suitable and any disadvantages of the recommendation</a:t>
            </a:r>
          </a:p>
          <a:p>
            <a:pPr marL="270000" lvl="3" indent="-270000">
              <a:lnSpc>
                <a:spcPct val="95000"/>
              </a:lnSpc>
              <a:spcBef>
                <a:spcPts val="228"/>
              </a:spcBef>
              <a:buClr>
                <a:schemeClr val="bg2"/>
              </a:buClr>
              <a:buSzPct val="100000"/>
              <a:buFont typeface="Wingdings" pitchFamily="2" charset="2"/>
              <a:buChar char=""/>
              <a:defRPr/>
            </a:pPr>
            <a:r>
              <a:rPr lang="en-GB" sz="1400" dirty="0" smtClean="0">
                <a:solidFill>
                  <a:schemeClr val="tx2"/>
                </a:solidFill>
                <a:latin typeface="Arial" pitchFamily="34" charset="0"/>
                <a:cs typeface="Arial" pitchFamily="34" charset="0"/>
              </a:rPr>
              <a:t>Periodic review of the arrangement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structure and regulation</a:t>
            </a:r>
            <a:br>
              <a:rPr lang="en-GB" dirty="0" smtClean="0"/>
            </a:br>
            <a:r>
              <a:rPr lang="en-GB" sz="2000" dirty="0" smtClean="0">
                <a:solidFill>
                  <a:schemeClr val="bg2"/>
                </a:solidFill>
              </a:rPr>
              <a:t>Peter Chapman and Owen </a:t>
            </a:r>
            <a:r>
              <a:rPr lang="en-GB" sz="2000" dirty="0" err="1" smtClean="0">
                <a:solidFill>
                  <a:schemeClr val="bg2"/>
                </a:solidFill>
              </a:rPr>
              <a:t>Lysak</a:t>
            </a:r>
            <a:endParaRPr lang="en-GB" sz="2000" dirty="0">
              <a:solidFill>
                <a:schemeClr val="bg2"/>
              </a:solidFill>
            </a:endParaRPr>
          </a:p>
        </p:txBody>
      </p:sp>
      <p:sp>
        <p:nvSpPr>
          <p:cNvPr id="3" name="Slide Number Placeholder 2"/>
          <p:cNvSpPr>
            <a:spLocks noGrp="1"/>
          </p:cNvSpPr>
          <p:nvPr>
            <p:ph type="sldNum" sz="quarter" idx="10"/>
          </p:nvPr>
        </p:nvSpPr>
        <p:spPr/>
        <p:txBody>
          <a:bodyPr/>
          <a:lstStyle/>
          <a:p>
            <a:fld id="{70115B93-5D04-4B23-B6FF-448904DF53BC}" type="slidenum">
              <a:rPr lang="en-US" smtClean="0"/>
              <a:pPr/>
              <a:t>16</a:t>
            </a:fld>
            <a:endParaRPr lang="en-US" dirty="0"/>
          </a:p>
        </p:txBody>
      </p:sp>
      <p:sp>
        <p:nvSpPr>
          <p:cNvPr id="4" name="Footer Placeholder 3"/>
          <p:cNvSpPr>
            <a:spLocks noGrp="1"/>
          </p:cNvSpPr>
          <p:nvPr>
            <p:ph type="ftr" sz="quarter" idx="11"/>
          </p:nvPr>
        </p:nvSpPr>
        <p:spPr/>
        <p:txBody>
          <a:bodyPr/>
          <a:lstStyle/>
          <a:p>
            <a:r>
              <a:rPr lang="en-GB" smtClean="0"/>
              <a:t>The next phase of regulatory change – helping you prepare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826676" y="1764001"/>
            <a:ext cx="5324464" cy="5335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22" name="Title 1"/>
          <p:cNvSpPr>
            <a:spLocks noGrp="1"/>
          </p:cNvSpPr>
          <p:nvPr>
            <p:ph type="title"/>
          </p:nvPr>
        </p:nvSpPr>
        <p:spPr/>
        <p:txBody>
          <a:bodyPr/>
          <a:lstStyle/>
          <a:p>
            <a:r>
              <a:rPr lang="en-GB" dirty="0" smtClean="0"/>
              <a:t>Market structure and regulation: Objectives</a:t>
            </a:r>
          </a:p>
        </p:txBody>
      </p:sp>
      <p:sp>
        <p:nvSpPr>
          <p:cNvPr id="56323" name="Slide Number Placeholder 4"/>
          <p:cNvSpPr>
            <a:spLocks noGrp="1"/>
          </p:cNvSpPr>
          <p:nvPr>
            <p:ph type="sldNum" sz="quarter" idx="20"/>
          </p:nvPr>
        </p:nvSpPr>
        <p:spPr/>
        <p:txBody>
          <a:bodyPr/>
          <a:lstStyle/>
          <a:p>
            <a:fld id="{FD67106A-ECEF-48FA-B57E-0DE7BFB53BF8}" type="slidenum">
              <a:rPr lang="en-US" smtClean="0"/>
              <a:pPr/>
              <a:t>17</a:t>
            </a:fld>
            <a:endParaRPr lang="en-US" dirty="0"/>
          </a:p>
        </p:txBody>
      </p:sp>
      <p:sp>
        <p:nvSpPr>
          <p:cNvPr id="56324" name="Footer Placeholder 5"/>
          <p:cNvSpPr>
            <a:spLocks noGrp="1"/>
          </p:cNvSpPr>
          <p:nvPr>
            <p:ph type="ftr" sz="quarter" idx="21"/>
          </p:nvPr>
        </p:nvSpPr>
        <p:spPr/>
        <p:txBody>
          <a:bodyPr/>
          <a:lstStyle/>
          <a:p>
            <a:pPr>
              <a:defRPr/>
            </a:pPr>
            <a:r>
              <a:rPr lang="en-GB" smtClean="0"/>
              <a:t>The next phase of regulatory change – helping you prepare</a:t>
            </a:r>
            <a:endParaRPr lang="en-US" dirty="0"/>
          </a:p>
        </p:txBody>
      </p:sp>
      <p:sp>
        <p:nvSpPr>
          <p:cNvPr id="62" name="Footer Placeholder 6"/>
          <p:cNvSpPr txBox="1">
            <a:spLocks/>
          </p:cNvSpPr>
          <p:nvPr/>
        </p:nvSpPr>
        <p:spPr bwMode="auto">
          <a:xfrm>
            <a:off x="525463" y="7099300"/>
            <a:ext cx="6865937" cy="322263"/>
          </a:xfrm>
          <a:prstGeom prst="rect">
            <a:avLst/>
          </a:prstGeom>
          <a:noFill/>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sp>
        <p:nvSpPr>
          <p:cNvPr id="12" name="Block Arc 11"/>
          <p:cNvSpPr/>
          <p:nvPr/>
        </p:nvSpPr>
        <p:spPr>
          <a:xfrm>
            <a:off x="5440792" y="2378325"/>
            <a:ext cx="4106648" cy="4106648"/>
          </a:xfrm>
          <a:prstGeom prst="blockArc">
            <a:avLst>
              <a:gd name="adj1" fmla="val 10800000"/>
              <a:gd name="adj2" fmla="val 16200000"/>
              <a:gd name="adj3" fmla="val 464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Block Arc 12"/>
          <p:cNvSpPr/>
          <p:nvPr/>
        </p:nvSpPr>
        <p:spPr>
          <a:xfrm>
            <a:off x="5440792" y="2378325"/>
            <a:ext cx="4106648" cy="4106648"/>
          </a:xfrm>
          <a:prstGeom prst="blockArc">
            <a:avLst>
              <a:gd name="adj1" fmla="val 5400000"/>
              <a:gd name="adj2" fmla="val 10800000"/>
              <a:gd name="adj3" fmla="val 464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Block Arc 13"/>
          <p:cNvSpPr/>
          <p:nvPr/>
        </p:nvSpPr>
        <p:spPr>
          <a:xfrm>
            <a:off x="5440792" y="2378325"/>
            <a:ext cx="4106648" cy="4106648"/>
          </a:xfrm>
          <a:prstGeom prst="blockArc">
            <a:avLst>
              <a:gd name="adj1" fmla="val 0"/>
              <a:gd name="adj2" fmla="val 5400000"/>
              <a:gd name="adj3" fmla="val 464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Block Arc 14"/>
          <p:cNvSpPr/>
          <p:nvPr/>
        </p:nvSpPr>
        <p:spPr>
          <a:xfrm>
            <a:off x="5440792" y="2378325"/>
            <a:ext cx="4106648" cy="4106648"/>
          </a:xfrm>
          <a:prstGeom prst="blockArc">
            <a:avLst>
              <a:gd name="adj1" fmla="val 16200000"/>
              <a:gd name="adj2" fmla="val 0"/>
              <a:gd name="adj3" fmla="val 464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Freeform 15"/>
          <p:cNvSpPr/>
          <p:nvPr/>
        </p:nvSpPr>
        <p:spPr>
          <a:xfrm>
            <a:off x="6548741" y="3486275"/>
            <a:ext cx="1890749" cy="1890749"/>
          </a:xfrm>
          <a:custGeom>
            <a:avLst/>
            <a:gdLst>
              <a:gd name="connsiteX0" fmla="*/ 0 w 1890749"/>
              <a:gd name="connsiteY0" fmla="*/ 945375 h 1890749"/>
              <a:gd name="connsiteX1" fmla="*/ 276895 w 1890749"/>
              <a:gd name="connsiteY1" fmla="*/ 276894 h 1890749"/>
              <a:gd name="connsiteX2" fmla="*/ 945377 w 1890749"/>
              <a:gd name="connsiteY2" fmla="*/ 1 h 1890749"/>
              <a:gd name="connsiteX3" fmla="*/ 1613858 w 1890749"/>
              <a:gd name="connsiteY3" fmla="*/ 276896 h 1890749"/>
              <a:gd name="connsiteX4" fmla="*/ 1890751 w 1890749"/>
              <a:gd name="connsiteY4" fmla="*/ 945378 h 1890749"/>
              <a:gd name="connsiteX5" fmla="*/ 1613857 w 1890749"/>
              <a:gd name="connsiteY5" fmla="*/ 1613859 h 1890749"/>
              <a:gd name="connsiteX6" fmla="*/ 945376 w 1890749"/>
              <a:gd name="connsiteY6" fmla="*/ 1890753 h 1890749"/>
              <a:gd name="connsiteX7" fmla="*/ 276895 w 1890749"/>
              <a:gd name="connsiteY7" fmla="*/ 1613858 h 1890749"/>
              <a:gd name="connsiteX8" fmla="*/ 2 w 1890749"/>
              <a:gd name="connsiteY8" fmla="*/ 945376 h 1890749"/>
              <a:gd name="connsiteX9" fmla="*/ 0 w 1890749"/>
              <a:gd name="connsiteY9" fmla="*/ 945375 h 18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0749" h="1890749">
                <a:moveTo>
                  <a:pt x="0" y="945375"/>
                </a:moveTo>
                <a:cubicBezTo>
                  <a:pt x="0" y="694646"/>
                  <a:pt x="99602" y="454186"/>
                  <a:pt x="276895" y="276894"/>
                </a:cubicBezTo>
                <a:cubicBezTo>
                  <a:pt x="454188" y="99602"/>
                  <a:pt x="694648" y="1"/>
                  <a:pt x="945377" y="1"/>
                </a:cubicBezTo>
                <a:cubicBezTo>
                  <a:pt x="1196106" y="1"/>
                  <a:pt x="1436566" y="99603"/>
                  <a:pt x="1613858" y="276896"/>
                </a:cubicBezTo>
                <a:cubicBezTo>
                  <a:pt x="1791150" y="454189"/>
                  <a:pt x="1890751" y="694649"/>
                  <a:pt x="1890751" y="945378"/>
                </a:cubicBezTo>
                <a:cubicBezTo>
                  <a:pt x="1890751" y="1196107"/>
                  <a:pt x="1791149" y="1436567"/>
                  <a:pt x="1613857" y="1613859"/>
                </a:cubicBezTo>
                <a:cubicBezTo>
                  <a:pt x="1436565" y="1791151"/>
                  <a:pt x="1196105" y="1890753"/>
                  <a:pt x="945376" y="1890753"/>
                </a:cubicBezTo>
                <a:cubicBezTo>
                  <a:pt x="694647" y="1890753"/>
                  <a:pt x="454187" y="1791151"/>
                  <a:pt x="276895" y="1613858"/>
                </a:cubicBezTo>
                <a:cubicBezTo>
                  <a:pt x="99603" y="1436566"/>
                  <a:pt x="1" y="1196106"/>
                  <a:pt x="2" y="945376"/>
                </a:cubicBezTo>
                <a:cubicBezTo>
                  <a:pt x="1" y="945376"/>
                  <a:pt x="1" y="945375"/>
                  <a:pt x="0" y="945375"/>
                </a:cubicBez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9754" tIns="299754" rIns="299754" bIns="299754" numCol="1" spcCol="1270" anchor="ctr" anchorCtr="0">
            <a:noAutofit/>
          </a:bodyPr>
          <a:lstStyle/>
          <a:p>
            <a:pPr lvl="0" algn="ctr" defTabSz="800100">
              <a:lnSpc>
                <a:spcPct val="90000"/>
              </a:lnSpc>
              <a:spcBef>
                <a:spcPct val="0"/>
              </a:spcBef>
              <a:spcAft>
                <a:spcPct val="35000"/>
              </a:spcAft>
            </a:pPr>
            <a:r>
              <a:rPr lang="en-GB" sz="1800" kern="1200" dirty="0" smtClean="0"/>
              <a:t>Market Structure</a:t>
            </a:r>
            <a:endParaRPr lang="en-GB" sz="1800" kern="1200" dirty="0"/>
          </a:p>
        </p:txBody>
      </p:sp>
      <p:sp>
        <p:nvSpPr>
          <p:cNvPr id="17" name="Freeform 16"/>
          <p:cNvSpPr/>
          <p:nvPr/>
        </p:nvSpPr>
        <p:spPr>
          <a:xfrm>
            <a:off x="6832354" y="1764210"/>
            <a:ext cx="1323524" cy="1323524"/>
          </a:xfrm>
          <a:custGeom>
            <a:avLst/>
            <a:gdLst>
              <a:gd name="connsiteX0" fmla="*/ 0 w 1323524"/>
              <a:gd name="connsiteY0" fmla="*/ 661762 h 1323524"/>
              <a:gd name="connsiteX1" fmla="*/ 193826 w 1323524"/>
              <a:gd name="connsiteY1" fmla="*/ 193826 h 1323524"/>
              <a:gd name="connsiteX2" fmla="*/ 661763 w 1323524"/>
              <a:gd name="connsiteY2" fmla="*/ 1 h 1323524"/>
              <a:gd name="connsiteX3" fmla="*/ 1129699 w 1323524"/>
              <a:gd name="connsiteY3" fmla="*/ 193827 h 1323524"/>
              <a:gd name="connsiteX4" fmla="*/ 1323524 w 1323524"/>
              <a:gd name="connsiteY4" fmla="*/ 661764 h 1323524"/>
              <a:gd name="connsiteX5" fmla="*/ 1129698 w 1323524"/>
              <a:gd name="connsiteY5" fmla="*/ 1129701 h 1323524"/>
              <a:gd name="connsiteX6" fmla="*/ 661761 w 1323524"/>
              <a:gd name="connsiteY6" fmla="*/ 1323526 h 1323524"/>
              <a:gd name="connsiteX7" fmla="*/ 193825 w 1323524"/>
              <a:gd name="connsiteY7" fmla="*/ 1129700 h 1323524"/>
              <a:gd name="connsiteX8" fmla="*/ 0 w 1323524"/>
              <a:gd name="connsiteY8" fmla="*/ 661763 h 1323524"/>
              <a:gd name="connsiteX9" fmla="*/ 0 w 1323524"/>
              <a:gd name="connsiteY9" fmla="*/ 661762 h 132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524" h="1323524">
                <a:moveTo>
                  <a:pt x="0" y="661762"/>
                </a:moveTo>
                <a:cubicBezTo>
                  <a:pt x="0" y="486252"/>
                  <a:pt x="69722" y="317930"/>
                  <a:pt x="193826" y="193826"/>
                </a:cubicBezTo>
                <a:cubicBezTo>
                  <a:pt x="317931" y="69722"/>
                  <a:pt x="486253" y="1"/>
                  <a:pt x="661763" y="1"/>
                </a:cubicBezTo>
                <a:cubicBezTo>
                  <a:pt x="837273" y="1"/>
                  <a:pt x="1005595" y="69723"/>
                  <a:pt x="1129699" y="193827"/>
                </a:cubicBezTo>
                <a:cubicBezTo>
                  <a:pt x="1253803" y="317932"/>
                  <a:pt x="1323524" y="486254"/>
                  <a:pt x="1323524" y="661764"/>
                </a:cubicBezTo>
                <a:cubicBezTo>
                  <a:pt x="1323524" y="837274"/>
                  <a:pt x="1253803" y="1005596"/>
                  <a:pt x="1129698" y="1129701"/>
                </a:cubicBezTo>
                <a:cubicBezTo>
                  <a:pt x="1005593" y="1253805"/>
                  <a:pt x="837272" y="1323527"/>
                  <a:pt x="661761" y="1323526"/>
                </a:cubicBezTo>
                <a:cubicBezTo>
                  <a:pt x="486251" y="1323526"/>
                  <a:pt x="317929" y="1253805"/>
                  <a:pt x="193825" y="1129700"/>
                </a:cubicBezTo>
                <a:cubicBezTo>
                  <a:pt x="69721" y="1005595"/>
                  <a:pt x="0" y="837274"/>
                  <a:pt x="0" y="661763"/>
                </a:cubicBezTo>
                <a:lnTo>
                  <a:pt x="0" y="661762"/>
                </a:lnTo>
                <a:close/>
              </a:path>
            </a:pathLst>
          </a:custGeom>
          <a:solidFill>
            <a:schemeClr val="tx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211605" rIns="72000" bIns="211605" numCol="1" spcCol="1270" anchor="ctr" anchorCtr="0">
            <a:noAutofit/>
          </a:bodyPr>
          <a:lstStyle/>
          <a:p>
            <a:pPr lvl="0" algn="ctr" defTabSz="622300">
              <a:lnSpc>
                <a:spcPct val="90000"/>
              </a:lnSpc>
              <a:spcBef>
                <a:spcPct val="0"/>
              </a:spcBef>
              <a:spcAft>
                <a:spcPct val="35000"/>
              </a:spcAft>
            </a:pPr>
            <a:r>
              <a:rPr lang="en-GB" sz="1400" kern="1200" dirty="0" smtClean="0"/>
              <a:t>New Market Structures</a:t>
            </a:r>
            <a:endParaRPr lang="en-GB" sz="1400" kern="1200" dirty="0"/>
          </a:p>
        </p:txBody>
      </p:sp>
      <p:sp>
        <p:nvSpPr>
          <p:cNvPr id="18" name="Freeform 17"/>
          <p:cNvSpPr/>
          <p:nvPr/>
        </p:nvSpPr>
        <p:spPr>
          <a:xfrm>
            <a:off x="8838031" y="3769887"/>
            <a:ext cx="1323524" cy="1323524"/>
          </a:xfrm>
          <a:custGeom>
            <a:avLst/>
            <a:gdLst>
              <a:gd name="connsiteX0" fmla="*/ 0 w 1323524"/>
              <a:gd name="connsiteY0" fmla="*/ 661762 h 1323524"/>
              <a:gd name="connsiteX1" fmla="*/ 193826 w 1323524"/>
              <a:gd name="connsiteY1" fmla="*/ 193826 h 1323524"/>
              <a:gd name="connsiteX2" fmla="*/ 661763 w 1323524"/>
              <a:gd name="connsiteY2" fmla="*/ 1 h 1323524"/>
              <a:gd name="connsiteX3" fmla="*/ 1129699 w 1323524"/>
              <a:gd name="connsiteY3" fmla="*/ 193827 h 1323524"/>
              <a:gd name="connsiteX4" fmla="*/ 1323524 w 1323524"/>
              <a:gd name="connsiteY4" fmla="*/ 661764 h 1323524"/>
              <a:gd name="connsiteX5" fmla="*/ 1129698 w 1323524"/>
              <a:gd name="connsiteY5" fmla="*/ 1129701 h 1323524"/>
              <a:gd name="connsiteX6" fmla="*/ 661761 w 1323524"/>
              <a:gd name="connsiteY6" fmla="*/ 1323526 h 1323524"/>
              <a:gd name="connsiteX7" fmla="*/ 193825 w 1323524"/>
              <a:gd name="connsiteY7" fmla="*/ 1129700 h 1323524"/>
              <a:gd name="connsiteX8" fmla="*/ 0 w 1323524"/>
              <a:gd name="connsiteY8" fmla="*/ 661763 h 1323524"/>
              <a:gd name="connsiteX9" fmla="*/ 0 w 1323524"/>
              <a:gd name="connsiteY9" fmla="*/ 661762 h 132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524" h="1323524">
                <a:moveTo>
                  <a:pt x="0" y="661762"/>
                </a:moveTo>
                <a:cubicBezTo>
                  <a:pt x="0" y="486252"/>
                  <a:pt x="69722" y="317930"/>
                  <a:pt x="193826" y="193826"/>
                </a:cubicBezTo>
                <a:cubicBezTo>
                  <a:pt x="317931" y="69722"/>
                  <a:pt x="486253" y="1"/>
                  <a:pt x="661763" y="1"/>
                </a:cubicBezTo>
                <a:cubicBezTo>
                  <a:pt x="837273" y="1"/>
                  <a:pt x="1005595" y="69723"/>
                  <a:pt x="1129699" y="193827"/>
                </a:cubicBezTo>
                <a:cubicBezTo>
                  <a:pt x="1253803" y="317932"/>
                  <a:pt x="1323524" y="486254"/>
                  <a:pt x="1323524" y="661764"/>
                </a:cubicBezTo>
                <a:cubicBezTo>
                  <a:pt x="1323524" y="837274"/>
                  <a:pt x="1253803" y="1005596"/>
                  <a:pt x="1129698" y="1129701"/>
                </a:cubicBezTo>
                <a:cubicBezTo>
                  <a:pt x="1005593" y="1253805"/>
                  <a:pt x="837272" y="1323527"/>
                  <a:pt x="661761" y="1323526"/>
                </a:cubicBezTo>
                <a:cubicBezTo>
                  <a:pt x="486251" y="1323526"/>
                  <a:pt x="317929" y="1253805"/>
                  <a:pt x="193825" y="1129700"/>
                </a:cubicBezTo>
                <a:cubicBezTo>
                  <a:pt x="69721" y="1005595"/>
                  <a:pt x="0" y="837274"/>
                  <a:pt x="0" y="661763"/>
                </a:cubicBezTo>
                <a:lnTo>
                  <a:pt x="0" y="661762"/>
                </a:lnTo>
                <a:close/>
              </a:path>
            </a:pathLst>
          </a:custGeom>
          <a:solidFill>
            <a:schemeClr val="tx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211605" rIns="72000" bIns="211605" numCol="1" spcCol="1270" anchor="ctr" anchorCtr="0">
            <a:noAutofit/>
          </a:bodyPr>
          <a:lstStyle/>
          <a:p>
            <a:pPr lvl="0" algn="ctr" defTabSz="622300">
              <a:lnSpc>
                <a:spcPct val="90000"/>
              </a:lnSpc>
              <a:spcBef>
                <a:spcPct val="0"/>
              </a:spcBef>
              <a:spcAft>
                <a:spcPct val="35000"/>
              </a:spcAft>
            </a:pPr>
            <a:r>
              <a:rPr lang="en-GB" sz="1400" kern="1200" dirty="0" smtClean="0"/>
              <a:t>Market Abuse </a:t>
            </a:r>
            <a:endParaRPr lang="en-GB" sz="1400" kern="1200" dirty="0"/>
          </a:p>
        </p:txBody>
      </p:sp>
      <p:sp>
        <p:nvSpPr>
          <p:cNvPr id="19" name="Freeform 18"/>
          <p:cNvSpPr/>
          <p:nvPr/>
        </p:nvSpPr>
        <p:spPr>
          <a:xfrm>
            <a:off x="6832354" y="5775565"/>
            <a:ext cx="1323524" cy="1323524"/>
          </a:xfrm>
          <a:custGeom>
            <a:avLst/>
            <a:gdLst>
              <a:gd name="connsiteX0" fmla="*/ 0 w 1323524"/>
              <a:gd name="connsiteY0" fmla="*/ 661762 h 1323524"/>
              <a:gd name="connsiteX1" fmla="*/ 193826 w 1323524"/>
              <a:gd name="connsiteY1" fmla="*/ 193826 h 1323524"/>
              <a:gd name="connsiteX2" fmla="*/ 661763 w 1323524"/>
              <a:gd name="connsiteY2" fmla="*/ 1 h 1323524"/>
              <a:gd name="connsiteX3" fmla="*/ 1129699 w 1323524"/>
              <a:gd name="connsiteY3" fmla="*/ 193827 h 1323524"/>
              <a:gd name="connsiteX4" fmla="*/ 1323524 w 1323524"/>
              <a:gd name="connsiteY4" fmla="*/ 661764 h 1323524"/>
              <a:gd name="connsiteX5" fmla="*/ 1129698 w 1323524"/>
              <a:gd name="connsiteY5" fmla="*/ 1129701 h 1323524"/>
              <a:gd name="connsiteX6" fmla="*/ 661761 w 1323524"/>
              <a:gd name="connsiteY6" fmla="*/ 1323526 h 1323524"/>
              <a:gd name="connsiteX7" fmla="*/ 193825 w 1323524"/>
              <a:gd name="connsiteY7" fmla="*/ 1129700 h 1323524"/>
              <a:gd name="connsiteX8" fmla="*/ 0 w 1323524"/>
              <a:gd name="connsiteY8" fmla="*/ 661763 h 1323524"/>
              <a:gd name="connsiteX9" fmla="*/ 0 w 1323524"/>
              <a:gd name="connsiteY9" fmla="*/ 661762 h 132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524" h="1323524">
                <a:moveTo>
                  <a:pt x="0" y="661762"/>
                </a:moveTo>
                <a:cubicBezTo>
                  <a:pt x="0" y="486252"/>
                  <a:pt x="69722" y="317930"/>
                  <a:pt x="193826" y="193826"/>
                </a:cubicBezTo>
                <a:cubicBezTo>
                  <a:pt x="317931" y="69722"/>
                  <a:pt x="486253" y="1"/>
                  <a:pt x="661763" y="1"/>
                </a:cubicBezTo>
                <a:cubicBezTo>
                  <a:pt x="837273" y="1"/>
                  <a:pt x="1005595" y="69723"/>
                  <a:pt x="1129699" y="193827"/>
                </a:cubicBezTo>
                <a:cubicBezTo>
                  <a:pt x="1253803" y="317932"/>
                  <a:pt x="1323524" y="486254"/>
                  <a:pt x="1323524" y="661764"/>
                </a:cubicBezTo>
                <a:cubicBezTo>
                  <a:pt x="1323524" y="837274"/>
                  <a:pt x="1253803" y="1005596"/>
                  <a:pt x="1129698" y="1129701"/>
                </a:cubicBezTo>
                <a:cubicBezTo>
                  <a:pt x="1005593" y="1253805"/>
                  <a:pt x="837272" y="1323527"/>
                  <a:pt x="661761" y="1323526"/>
                </a:cubicBezTo>
                <a:cubicBezTo>
                  <a:pt x="486251" y="1323526"/>
                  <a:pt x="317929" y="1253805"/>
                  <a:pt x="193825" y="1129700"/>
                </a:cubicBezTo>
                <a:cubicBezTo>
                  <a:pt x="69721" y="1005595"/>
                  <a:pt x="0" y="837274"/>
                  <a:pt x="0" y="661763"/>
                </a:cubicBezTo>
                <a:lnTo>
                  <a:pt x="0" y="661762"/>
                </a:lnTo>
                <a:close/>
              </a:path>
            </a:pathLst>
          </a:custGeom>
          <a:solidFill>
            <a:schemeClr val="tx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211605" rIns="72000" bIns="211605" numCol="1" spcCol="1270" anchor="ctr" anchorCtr="0">
            <a:noAutofit/>
          </a:bodyPr>
          <a:lstStyle/>
          <a:p>
            <a:pPr lvl="0" algn="ctr" defTabSz="622300">
              <a:lnSpc>
                <a:spcPct val="90000"/>
              </a:lnSpc>
              <a:spcBef>
                <a:spcPct val="0"/>
              </a:spcBef>
              <a:spcAft>
                <a:spcPct val="35000"/>
              </a:spcAft>
            </a:pPr>
            <a:r>
              <a:rPr lang="en-GB" sz="1400" kern="1200" dirty="0" smtClean="0"/>
              <a:t>Market Transparency</a:t>
            </a:r>
            <a:endParaRPr lang="en-GB" sz="1400" kern="1200" dirty="0"/>
          </a:p>
        </p:txBody>
      </p:sp>
      <p:sp>
        <p:nvSpPr>
          <p:cNvPr id="20" name="Freeform 19"/>
          <p:cNvSpPr/>
          <p:nvPr/>
        </p:nvSpPr>
        <p:spPr>
          <a:xfrm>
            <a:off x="4826676" y="3769887"/>
            <a:ext cx="1323524" cy="1323524"/>
          </a:xfrm>
          <a:custGeom>
            <a:avLst/>
            <a:gdLst>
              <a:gd name="connsiteX0" fmla="*/ 0 w 1323524"/>
              <a:gd name="connsiteY0" fmla="*/ 661762 h 1323524"/>
              <a:gd name="connsiteX1" fmla="*/ 193826 w 1323524"/>
              <a:gd name="connsiteY1" fmla="*/ 193826 h 1323524"/>
              <a:gd name="connsiteX2" fmla="*/ 661763 w 1323524"/>
              <a:gd name="connsiteY2" fmla="*/ 1 h 1323524"/>
              <a:gd name="connsiteX3" fmla="*/ 1129699 w 1323524"/>
              <a:gd name="connsiteY3" fmla="*/ 193827 h 1323524"/>
              <a:gd name="connsiteX4" fmla="*/ 1323524 w 1323524"/>
              <a:gd name="connsiteY4" fmla="*/ 661764 h 1323524"/>
              <a:gd name="connsiteX5" fmla="*/ 1129698 w 1323524"/>
              <a:gd name="connsiteY5" fmla="*/ 1129701 h 1323524"/>
              <a:gd name="connsiteX6" fmla="*/ 661761 w 1323524"/>
              <a:gd name="connsiteY6" fmla="*/ 1323526 h 1323524"/>
              <a:gd name="connsiteX7" fmla="*/ 193825 w 1323524"/>
              <a:gd name="connsiteY7" fmla="*/ 1129700 h 1323524"/>
              <a:gd name="connsiteX8" fmla="*/ 0 w 1323524"/>
              <a:gd name="connsiteY8" fmla="*/ 661763 h 1323524"/>
              <a:gd name="connsiteX9" fmla="*/ 0 w 1323524"/>
              <a:gd name="connsiteY9" fmla="*/ 661762 h 132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524" h="1323524">
                <a:moveTo>
                  <a:pt x="0" y="661762"/>
                </a:moveTo>
                <a:cubicBezTo>
                  <a:pt x="0" y="486252"/>
                  <a:pt x="69722" y="317930"/>
                  <a:pt x="193826" y="193826"/>
                </a:cubicBezTo>
                <a:cubicBezTo>
                  <a:pt x="317931" y="69722"/>
                  <a:pt x="486253" y="1"/>
                  <a:pt x="661763" y="1"/>
                </a:cubicBezTo>
                <a:cubicBezTo>
                  <a:pt x="837273" y="1"/>
                  <a:pt x="1005595" y="69723"/>
                  <a:pt x="1129699" y="193827"/>
                </a:cubicBezTo>
                <a:cubicBezTo>
                  <a:pt x="1253803" y="317932"/>
                  <a:pt x="1323524" y="486254"/>
                  <a:pt x="1323524" y="661764"/>
                </a:cubicBezTo>
                <a:cubicBezTo>
                  <a:pt x="1323524" y="837274"/>
                  <a:pt x="1253803" y="1005596"/>
                  <a:pt x="1129698" y="1129701"/>
                </a:cubicBezTo>
                <a:cubicBezTo>
                  <a:pt x="1005593" y="1253805"/>
                  <a:pt x="837272" y="1323527"/>
                  <a:pt x="661761" y="1323526"/>
                </a:cubicBezTo>
                <a:cubicBezTo>
                  <a:pt x="486251" y="1323526"/>
                  <a:pt x="317929" y="1253805"/>
                  <a:pt x="193825" y="1129700"/>
                </a:cubicBezTo>
                <a:cubicBezTo>
                  <a:pt x="69721" y="1005595"/>
                  <a:pt x="0" y="837274"/>
                  <a:pt x="0" y="661763"/>
                </a:cubicBezTo>
                <a:lnTo>
                  <a:pt x="0" y="661762"/>
                </a:lnTo>
                <a:close/>
              </a:path>
            </a:pathLst>
          </a:custGeom>
          <a:solidFill>
            <a:schemeClr val="tx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211605" rIns="72000" bIns="211605" numCol="1" spcCol="1270" anchor="ctr" anchorCtr="0">
            <a:noAutofit/>
          </a:bodyPr>
          <a:lstStyle/>
          <a:p>
            <a:pPr lvl="0" algn="ctr" defTabSz="622300">
              <a:lnSpc>
                <a:spcPct val="90000"/>
              </a:lnSpc>
              <a:spcBef>
                <a:spcPct val="0"/>
              </a:spcBef>
              <a:spcAft>
                <a:spcPct val="35000"/>
              </a:spcAft>
            </a:pPr>
            <a:r>
              <a:rPr lang="en-GB" sz="1400" kern="1200" dirty="0" smtClean="0"/>
              <a:t>External Controls and Reporting</a:t>
            </a:r>
            <a:endParaRPr lang="en-GB" sz="1400" kern="1200" dirty="0"/>
          </a:p>
        </p:txBody>
      </p:sp>
      <p:sp>
        <p:nvSpPr>
          <p:cNvPr id="21" name="Rectangle 20"/>
          <p:cNvSpPr/>
          <p:nvPr/>
        </p:nvSpPr>
        <p:spPr>
          <a:xfrm>
            <a:off x="636588" y="1764000"/>
            <a:ext cx="3918024" cy="44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Market Structure</a:t>
            </a:r>
          </a:p>
        </p:txBody>
      </p:sp>
      <p:sp>
        <p:nvSpPr>
          <p:cNvPr id="23" name="Rectangle 22"/>
          <p:cNvSpPr/>
          <p:nvPr/>
        </p:nvSpPr>
        <p:spPr>
          <a:xfrm>
            <a:off x="636588" y="2795904"/>
            <a:ext cx="3918024" cy="6246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3200" rtlCol="0" anchor="t"/>
          <a:lstStyle/>
          <a:p>
            <a:pPr marL="0" lvl="3">
              <a:spcBef>
                <a:spcPts val="228"/>
              </a:spcBef>
              <a:buClr>
                <a:schemeClr val="bg2"/>
              </a:buClr>
              <a:buSzPct val="100000"/>
              <a:defRPr/>
            </a:pPr>
            <a:r>
              <a:rPr lang="en-GB" sz="1400" dirty="0" smtClean="0">
                <a:solidFill>
                  <a:schemeClr val="tx2"/>
                </a:solidFill>
                <a:latin typeface="Arial" pitchFamily="34" charset="0"/>
                <a:cs typeface="Arial" pitchFamily="34" charset="0"/>
              </a:rPr>
              <a:t>Creation of level playing field between market participants</a:t>
            </a:r>
          </a:p>
        </p:txBody>
      </p:sp>
      <p:sp>
        <p:nvSpPr>
          <p:cNvPr id="26" name="Rectangle 25"/>
          <p:cNvSpPr/>
          <p:nvPr/>
        </p:nvSpPr>
        <p:spPr>
          <a:xfrm>
            <a:off x="636588" y="4768860"/>
            <a:ext cx="3918024" cy="44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2"/>
                </a:solidFill>
              </a:rPr>
              <a:t>Market Transparency</a:t>
            </a:r>
          </a:p>
        </p:txBody>
      </p:sp>
      <p:sp>
        <p:nvSpPr>
          <p:cNvPr id="27" name="Rectangle 26"/>
          <p:cNvSpPr/>
          <p:nvPr/>
        </p:nvSpPr>
        <p:spPr>
          <a:xfrm>
            <a:off x="636588" y="5248236"/>
            <a:ext cx="3918024" cy="6246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3200" rtlCol="0" anchor="t"/>
          <a:lstStyle/>
          <a:p>
            <a:pPr marL="0" lvl="3">
              <a:spcBef>
                <a:spcPts val="228"/>
              </a:spcBef>
              <a:buClr>
                <a:schemeClr val="bg2"/>
              </a:buClr>
              <a:buSzPct val="100000"/>
              <a:defRPr/>
            </a:pPr>
            <a:r>
              <a:rPr lang="en-GB" sz="1400" dirty="0" smtClean="0">
                <a:solidFill>
                  <a:schemeClr val="tx2"/>
                </a:solidFill>
                <a:latin typeface="Arial" pitchFamily="34" charset="0"/>
                <a:cs typeface="Arial" pitchFamily="34" charset="0"/>
              </a:rPr>
              <a:t>Market fragmentation has made the trading environment more opaque. </a:t>
            </a:r>
          </a:p>
        </p:txBody>
      </p:sp>
      <p:sp>
        <p:nvSpPr>
          <p:cNvPr id="28" name="Rectangle 27"/>
          <p:cNvSpPr/>
          <p:nvPr/>
        </p:nvSpPr>
        <p:spPr>
          <a:xfrm>
            <a:off x="636588" y="5995026"/>
            <a:ext cx="3918024" cy="44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2"/>
                </a:solidFill>
              </a:rPr>
              <a:t>External Controls and Reporting</a:t>
            </a:r>
          </a:p>
        </p:txBody>
      </p:sp>
      <p:sp>
        <p:nvSpPr>
          <p:cNvPr id="29" name="Rectangle 28"/>
          <p:cNvSpPr/>
          <p:nvPr/>
        </p:nvSpPr>
        <p:spPr>
          <a:xfrm>
            <a:off x="636588" y="6474402"/>
            <a:ext cx="3918024" cy="6246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3200" rtlCol="0" anchor="t"/>
          <a:lstStyle/>
          <a:p>
            <a:pPr marL="0" lvl="3">
              <a:spcBef>
                <a:spcPts val="228"/>
              </a:spcBef>
              <a:buClr>
                <a:schemeClr val="bg2"/>
              </a:buClr>
              <a:buSzPct val="100000"/>
              <a:defRPr/>
            </a:pPr>
            <a:r>
              <a:rPr lang="en-GB" sz="1400" dirty="0" smtClean="0">
                <a:solidFill>
                  <a:schemeClr val="tx2"/>
                </a:solidFill>
                <a:latin typeface="Arial" pitchFamily="34" charset="0"/>
                <a:cs typeface="Arial" pitchFamily="34" charset="0"/>
              </a:rPr>
              <a:t>Developments in the market and technology have outpaced existing market regulation</a:t>
            </a:r>
          </a:p>
        </p:txBody>
      </p:sp>
      <p:sp>
        <p:nvSpPr>
          <p:cNvPr id="22" name="Rectangle 21"/>
          <p:cNvSpPr/>
          <p:nvPr/>
        </p:nvSpPr>
        <p:spPr>
          <a:xfrm>
            <a:off x="636588" y="2316528"/>
            <a:ext cx="3918024" cy="44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2"/>
                </a:solidFill>
              </a:rPr>
              <a:t>New Market Structures</a:t>
            </a:r>
          </a:p>
        </p:txBody>
      </p:sp>
      <p:sp>
        <p:nvSpPr>
          <p:cNvPr id="24" name="Rectangle 23"/>
          <p:cNvSpPr/>
          <p:nvPr/>
        </p:nvSpPr>
        <p:spPr>
          <a:xfrm>
            <a:off x="636588" y="3542694"/>
            <a:ext cx="3918024" cy="44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2"/>
                </a:solidFill>
              </a:rPr>
              <a:t>Market Abuse</a:t>
            </a:r>
          </a:p>
        </p:txBody>
      </p:sp>
      <p:sp>
        <p:nvSpPr>
          <p:cNvPr id="25" name="Rectangle 24"/>
          <p:cNvSpPr/>
          <p:nvPr/>
        </p:nvSpPr>
        <p:spPr>
          <a:xfrm>
            <a:off x="636588" y="4022070"/>
            <a:ext cx="3918024" cy="6246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3200" rtlCol="0" anchor="t"/>
          <a:lstStyle/>
          <a:p>
            <a:pPr marL="0" lvl="3">
              <a:spcBef>
                <a:spcPts val="228"/>
              </a:spcBef>
              <a:buClr>
                <a:schemeClr val="bg2"/>
              </a:buClr>
              <a:buSzPct val="100000"/>
              <a:defRPr/>
            </a:pPr>
            <a:r>
              <a:rPr lang="en-GB" sz="1400" dirty="0" smtClean="0">
                <a:solidFill>
                  <a:schemeClr val="tx2"/>
                </a:solidFill>
                <a:latin typeface="Arial" pitchFamily="34" charset="0"/>
                <a:cs typeface="Arial" pitchFamily="34" charset="0"/>
              </a:rPr>
              <a:t>Strengthening EU market abuse regime to cover more products and activities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Market structure and regulation: Core measures</a:t>
            </a:r>
            <a:endParaRPr lang="en-GB" dirty="0">
              <a:solidFill>
                <a:schemeClr val="bg2"/>
              </a:solidFill>
            </a:endParaRPr>
          </a:p>
        </p:txBody>
      </p:sp>
      <p:sp>
        <p:nvSpPr>
          <p:cNvPr id="24" name="Content Placeholder 23"/>
          <p:cNvSpPr>
            <a:spLocks noGrp="1"/>
          </p:cNvSpPr>
          <p:nvPr>
            <p:ph sz="quarter" idx="18"/>
          </p:nvPr>
        </p:nvSpPr>
        <p:spPr/>
        <p:txBody>
          <a:bodyPr/>
          <a:lstStyle/>
          <a:p>
            <a:endParaRPr lang="en-US"/>
          </a:p>
        </p:txBody>
      </p:sp>
      <p:sp>
        <p:nvSpPr>
          <p:cNvPr id="5" name="Slide Number Placeholder 4"/>
          <p:cNvSpPr>
            <a:spLocks noGrp="1"/>
          </p:cNvSpPr>
          <p:nvPr>
            <p:ph type="sldNum" sz="quarter" idx="19"/>
          </p:nvPr>
        </p:nvSpPr>
        <p:spPr/>
        <p:txBody>
          <a:bodyPr/>
          <a:lstStyle/>
          <a:p>
            <a:fld id="{C6DF25AF-5034-4EBD-B5E0-1BA05C6531E9}" type="slidenum">
              <a:rPr lang="en-US" smtClean="0"/>
              <a:pPr/>
              <a:t>18</a:t>
            </a:fld>
            <a:endParaRPr lang="en-US" dirty="0"/>
          </a:p>
        </p:txBody>
      </p:sp>
      <p:sp>
        <p:nvSpPr>
          <p:cNvPr id="6" name="Footer Placeholder 5"/>
          <p:cNvSpPr>
            <a:spLocks noGrp="1"/>
          </p:cNvSpPr>
          <p:nvPr>
            <p:ph type="ftr" sz="quarter" idx="20"/>
          </p:nvPr>
        </p:nvSpPr>
        <p:spPr/>
        <p:txBody>
          <a:bodyPr/>
          <a:lstStyle/>
          <a:p>
            <a:r>
              <a:rPr lang="en-GB" smtClean="0"/>
              <a:t>The next phase of regulatory change – helping you prepare</a:t>
            </a:r>
            <a:endParaRPr lang="en-US"/>
          </a:p>
        </p:txBody>
      </p:sp>
      <p:sp>
        <p:nvSpPr>
          <p:cNvPr id="17" name="Rectangle 16"/>
          <p:cNvSpPr/>
          <p:nvPr/>
        </p:nvSpPr>
        <p:spPr>
          <a:xfrm>
            <a:off x="636587" y="2316528"/>
            <a:ext cx="4608000" cy="44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2"/>
                </a:solidFill>
              </a:rPr>
              <a:t>New Market Structures</a:t>
            </a:r>
          </a:p>
        </p:txBody>
      </p:sp>
      <p:sp>
        <p:nvSpPr>
          <p:cNvPr id="18" name="Rectangle 17"/>
          <p:cNvSpPr/>
          <p:nvPr/>
        </p:nvSpPr>
        <p:spPr>
          <a:xfrm>
            <a:off x="636587" y="2795904"/>
            <a:ext cx="4608000" cy="4127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3200" rtlCol="0" anchor="t"/>
          <a:lstStyle/>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Where and how to execute?</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Introduction of organised trading facility (</a:t>
            </a:r>
            <a:r>
              <a:rPr lang="en-GB" sz="1400" dirty="0" err="1" smtClean="0">
                <a:solidFill>
                  <a:schemeClr val="tx2"/>
                </a:solidFill>
                <a:latin typeface="Arial" pitchFamily="34" charset="0"/>
                <a:cs typeface="Arial" pitchFamily="34" charset="0"/>
              </a:rPr>
              <a:t>OTF</a:t>
            </a:r>
            <a:r>
              <a:rPr lang="en-GB" sz="1400" dirty="0" smtClean="0">
                <a:solidFill>
                  <a:schemeClr val="tx2"/>
                </a:solidFill>
                <a:latin typeface="Arial" pitchFamily="34" charset="0"/>
                <a:cs typeface="Arial" pitchFamily="34" charset="0"/>
              </a:rPr>
              <a:t>) for non-equity instruments</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Systematic </a:t>
            </a:r>
            <a:r>
              <a:rPr lang="en-GB" sz="1400" dirty="0" err="1" smtClean="0">
                <a:solidFill>
                  <a:schemeClr val="tx2"/>
                </a:solidFill>
                <a:latin typeface="Arial" pitchFamily="34" charset="0"/>
                <a:cs typeface="Arial" pitchFamily="34" charset="0"/>
              </a:rPr>
              <a:t>internalisers</a:t>
            </a:r>
            <a:r>
              <a:rPr lang="en-GB" sz="1400" dirty="0" smtClean="0">
                <a:solidFill>
                  <a:schemeClr val="tx2"/>
                </a:solidFill>
                <a:latin typeface="Arial" pitchFamily="34" charset="0"/>
                <a:cs typeface="Arial" pitchFamily="34" charset="0"/>
              </a:rPr>
              <a:t> (</a:t>
            </a:r>
            <a:r>
              <a:rPr lang="en-GB" sz="1400" dirty="0" err="1" smtClean="0">
                <a:solidFill>
                  <a:schemeClr val="tx2"/>
                </a:solidFill>
                <a:latin typeface="Arial" pitchFamily="34" charset="0"/>
                <a:cs typeface="Arial" pitchFamily="34" charset="0"/>
              </a:rPr>
              <a:t>SIs</a:t>
            </a:r>
            <a:r>
              <a:rPr lang="en-GB" sz="1400" dirty="0" smtClean="0">
                <a:solidFill>
                  <a:schemeClr val="tx2"/>
                </a:solidFill>
                <a:latin typeface="Arial" pitchFamily="34" charset="0"/>
                <a:cs typeface="Arial" pitchFamily="34" charset="0"/>
              </a:rPr>
              <a:t>) widened</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Aligning </a:t>
            </a:r>
            <a:r>
              <a:rPr lang="en-GB" sz="1400" dirty="0" err="1" smtClean="0">
                <a:solidFill>
                  <a:schemeClr val="tx2"/>
                </a:solidFill>
                <a:latin typeface="Arial" pitchFamily="34" charset="0"/>
                <a:cs typeface="Arial" pitchFamily="34" charset="0"/>
              </a:rPr>
              <a:t>RMs</a:t>
            </a:r>
            <a:r>
              <a:rPr lang="en-GB" sz="1400" dirty="0" smtClean="0">
                <a:solidFill>
                  <a:schemeClr val="tx2"/>
                </a:solidFill>
                <a:latin typeface="Arial" pitchFamily="34" charset="0"/>
                <a:cs typeface="Arial" pitchFamily="34" charset="0"/>
              </a:rPr>
              <a:t> and </a:t>
            </a:r>
            <a:r>
              <a:rPr lang="en-GB" sz="1400" dirty="0" err="1" smtClean="0">
                <a:solidFill>
                  <a:schemeClr val="tx2"/>
                </a:solidFill>
                <a:latin typeface="Arial" pitchFamily="34" charset="0"/>
                <a:cs typeface="Arial" pitchFamily="34" charset="0"/>
              </a:rPr>
              <a:t>MTFs</a:t>
            </a:r>
            <a:endParaRPr lang="en-GB" sz="1400" dirty="0" smtClean="0">
              <a:solidFill>
                <a:schemeClr val="tx2"/>
              </a:solidFill>
              <a:latin typeface="Arial" pitchFamily="34" charset="0"/>
              <a:cs typeface="Arial" pitchFamily="34" charset="0"/>
            </a:endParaRP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Trading pushed on venue or SI</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Derivative trading mandate</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Open access</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Dark pools</a:t>
            </a:r>
          </a:p>
        </p:txBody>
      </p:sp>
      <p:sp>
        <p:nvSpPr>
          <p:cNvPr id="19" name="Rectangle 18"/>
          <p:cNvSpPr/>
          <p:nvPr/>
        </p:nvSpPr>
        <p:spPr>
          <a:xfrm>
            <a:off x="636588" y="1765300"/>
            <a:ext cx="9522144" cy="51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Core measures </a:t>
            </a:r>
            <a:endParaRPr lang="en-US" dirty="0"/>
          </a:p>
        </p:txBody>
      </p:sp>
      <p:sp>
        <p:nvSpPr>
          <p:cNvPr id="20" name="Rectangle 19"/>
          <p:cNvSpPr/>
          <p:nvPr/>
        </p:nvSpPr>
        <p:spPr>
          <a:xfrm>
            <a:off x="5550732" y="2316528"/>
            <a:ext cx="4608000" cy="44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2"/>
                </a:solidFill>
              </a:rPr>
              <a:t>Market Transparency</a:t>
            </a:r>
          </a:p>
        </p:txBody>
      </p:sp>
      <p:sp>
        <p:nvSpPr>
          <p:cNvPr id="21" name="Rectangle 20"/>
          <p:cNvSpPr/>
          <p:nvPr/>
        </p:nvSpPr>
        <p:spPr>
          <a:xfrm>
            <a:off x="5550732" y="2795904"/>
            <a:ext cx="4608000" cy="4127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3200" rtlCol="0" anchor="t"/>
          <a:lstStyle/>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Increased regulatory and client reporting requirements for all asset classes on </a:t>
            </a:r>
            <a:r>
              <a:rPr lang="en-GB" sz="1400" dirty="0" err="1" smtClean="0">
                <a:solidFill>
                  <a:schemeClr val="tx2"/>
                </a:solidFill>
                <a:latin typeface="Arial" pitchFamily="34" charset="0"/>
                <a:cs typeface="Arial" pitchFamily="34" charset="0"/>
              </a:rPr>
              <a:t>RMs</a:t>
            </a:r>
            <a:r>
              <a:rPr lang="en-GB" sz="1400" dirty="0" smtClean="0">
                <a:solidFill>
                  <a:schemeClr val="tx2"/>
                </a:solidFill>
                <a:latin typeface="Arial" pitchFamily="34" charset="0"/>
                <a:cs typeface="Arial" pitchFamily="34" charset="0"/>
              </a:rPr>
              <a:t>, </a:t>
            </a:r>
            <a:r>
              <a:rPr lang="en-GB" sz="1400" dirty="0" err="1" smtClean="0">
                <a:solidFill>
                  <a:schemeClr val="tx2"/>
                </a:solidFill>
                <a:latin typeface="Arial" pitchFamily="34" charset="0"/>
                <a:cs typeface="Arial" pitchFamily="34" charset="0"/>
              </a:rPr>
              <a:t>MTFs</a:t>
            </a:r>
            <a:r>
              <a:rPr lang="en-GB" sz="1400" dirty="0" smtClean="0">
                <a:solidFill>
                  <a:schemeClr val="tx2"/>
                </a:solidFill>
                <a:latin typeface="Arial" pitchFamily="34" charset="0"/>
                <a:cs typeface="Arial" pitchFamily="34" charset="0"/>
              </a:rPr>
              <a:t>, </a:t>
            </a:r>
            <a:r>
              <a:rPr lang="en-GB" sz="1400" dirty="0" err="1" smtClean="0">
                <a:solidFill>
                  <a:schemeClr val="tx2"/>
                </a:solidFill>
                <a:latin typeface="Arial" pitchFamily="34" charset="0"/>
                <a:cs typeface="Arial" pitchFamily="34" charset="0"/>
              </a:rPr>
              <a:t>OTFs</a:t>
            </a:r>
            <a:r>
              <a:rPr lang="en-GB" sz="1400" dirty="0" smtClean="0">
                <a:solidFill>
                  <a:schemeClr val="tx2"/>
                </a:solidFill>
                <a:latin typeface="Arial" pitchFamily="34" charset="0"/>
                <a:cs typeface="Arial" pitchFamily="34" charset="0"/>
              </a:rPr>
              <a:t> and </a:t>
            </a:r>
            <a:r>
              <a:rPr lang="en-GB" sz="1400" dirty="0" err="1" smtClean="0">
                <a:solidFill>
                  <a:schemeClr val="tx2"/>
                </a:solidFill>
                <a:latin typeface="Arial" pitchFamily="34" charset="0"/>
                <a:cs typeface="Arial" pitchFamily="34" charset="0"/>
              </a:rPr>
              <a:t>SIs</a:t>
            </a:r>
            <a:endParaRPr lang="en-GB" sz="1400" dirty="0" smtClean="0">
              <a:solidFill>
                <a:schemeClr val="tx2"/>
              </a:solidFill>
              <a:latin typeface="Arial" pitchFamily="34" charset="0"/>
              <a:cs typeface="Arial" pitchFamily="34" charset="0"/>
            </a:endParaRP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Equities markets transparency</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Fixed income and derivatives markets transparency</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Firm quoting obligation</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Waivers</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Best execution</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Synchronised business clocks for trading venues and members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Market structure and regulation: Core measures </a:t>
            </a:r>
            <a:r>
              <a:rPr lang="en-GB" sz="2000" dirty="0" smtClean="0"/>
              <a:t>(continued)</a:t>
            </a:r>
            <a:endParaRPr lang="en-GB" dirty="0">
              <a:solidFill>
                <a:schemeClr val="bg2"/>
              </a:solidFill>
            </a:endParaRPr>
          </a:p>
        </p:txBody>
      </p:sp>
      <p:sp>
        <p:nvSpPr>
          <p:cNvPr id="24" name="Content Placeholder 23"/>
          <p:cNvSpPr>
            <a:spLocks noGrp="1"/>
          </p:cNvSpPr>
          <p:nvPr>
            <p:ph sz="quarter" idx="18"/>
          </p:nvPr>
        </p:nvSpPr>
        <p:spPr/>
        <p:txBody>
          <a:bodyPr/>
          <a:lstStyle/>
          <a:p>
            <a:endParaRPr lang="en-US"/>
          </a:p>
        </p:txBody>
      </p:sp>
      <p:sp>
        <p:nvSpPr>
          <p:cNvPr id="5" name="Slide Number Placeholder 4"/>
          <p:cNvSpPr>
            <a:spLocks noGrp="1"/>
          </p:cNvSpPr>
          <p:nvPr>
            <p:ph type="sldNum" sz="quarter" idx="19"/>
          </p:nvPr>
        </p:nvSpPr>
        <p:spPr/>
        <p:txBody>
          <a:bodyPr/>
          <a:lstStyle/>
          <a:p>
            <a:fld id="{C6DF25AF-5034-4EBD-B5E0-1BA05C6531E9}" type="slidenum">
              <a:rPr lang="en-US" smtClean="0"/>
              <a:pPr/>
              <a:t>19</a:t>
            </a:fld>
            <a:endParaRPr lang="en-US" dirty="0"/>
          </a:p>
        </p:txBody>
      </p:sp>
      <p:sp>
        <p:nvSpPr>
          <p:cNvPr id="6" name="Footer Placeholder 5"/>
          <p:cNvSpPr>
            <a:spLocks noGrp="1"/>
          </p:cNvSpPr>
          <p:nvPr>
            <p:ph type="ftr" sz="quarter" idx="20"/>
          </p:nvPr>
        </p:nvSpPr>
        <p:spPr/>
        <p:txBody>
          <a:bodyPr/>
          <a:lstStyle/>
          <a:p>
            <a:r>
              <a:rPr lang="en-GB" smtClean="0"/>
              <a:t>The next phase of regulatory change – helping you prepare</a:t>
            </a:r>
            <a:endParaRPr lang="en-US"/>
          </a:p>
        </p:txBody>
      </p:sp>
      <p:sp>
        <p:nvSpPr>
          <p:cNvPr id="17" name="Rectangle 16"/>
          <p:cNvSpPr/>
          <p:nvPr/>
        </p:nvSpPr>
        <p:spPr>
          <a:xfrm>
            <a:off x="636587" y="2316528"/>
            <a:ext cx="4608000" cy="44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2"/>
                </a:solidFill>
              </a:rPr>
              <a:t>External Controls and Reporting</a:t>
            </a:r>
          </a:p>
        </p:txBody>
      </p:sp>
      <p:sp>
        <p:nvSpPr>
          <p:cNvPr id="18" name="Rectangle 17"/>
          <p:cNvSpPr/>
          <p:nvPr/>
        </p:nvSpPr>
        <p:spPr>
          <a:xfrm>
            <a:off x="636587" y="2795904"/>
            <a:ext cx="4608000" cy="4127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3200" rtlCol="0" anchor="t"/>
          <a:lstStyle/>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Resilience, circuit breakers, tick size and cancellation fees</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Testing of </a:t>
            </a:r>
            <a:r>
              <a:rPr lang="en-GB" sz="1400" dirty="0" err="1" smtClean="0">
                <a:solidFill>
                  <a:schemeClr val="tx2"/>
                </a:solidFill>
                <a:latin typeface="Arial" pitchFamily="34" charset="0"/>
                <a:cs typeface="Arial" pitchFamily="34" charset="0"/>
              </a:rPr>
              <a:t>algos</a:t>
            </a:r>
            <a:r>
              <a:rPr lang="en-GB" sz="1400" dirty="0" smtClean="0">
                <a:solidFill>
                  <a:schemeClr val="tx2"/>
                </a:solidFill>
                <a:latin typeface="Arial" pitchFamily="34" charset="0"/>
                <a:cs typeface="Arial" pitchFamily="34" charset="0"/>
              </a:rPr>
              <a:t> by participants</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Transaction and trade reporting</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OTC derivatives</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Commodity derivatives</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Data consolidation</a:t>
            </a:r>
          </a:p>
        </p:txBody>
      </p:sp>
      <p:sp>
        <p:nvSpPr>
          <p:cNvPr id="19" name="Rectangle 18"/>
          <p:cNvSpPr/>
          <p:nvPr/>
        </p:nvSpPr>
        <p:spPr>
          <a:xfrm>
            <a:off x="636588" y="1765300"/>
            <a:ext cx="9522144" cy="51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Core measures (continued) </a:t>
            </a:r>
            <a:endParaRPr lang="en-US" dirty="0"/>
          </a:p>
        </p:txBody>
      </p:sp>
      <p:sp>
        <p:nvSpPr>
          <p:cNvPr id="20" name="Rectangle 19"/>
          <p:cNvSpPr/>
          <p:nvPr/>
        </p:nvSpPr>
        <p:spPr>
          <a:xfrm>
            <a:off x="5550732" y="2316528"/>
            <a:ext cx="4608000" cy="44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2"/>
                </a:solidFill>
              </a:rPr>
              <a:t>Market Abuse</a:t>
            </a:r>
          </a:p>
        </p:txBody>
      </p:sp>
      <p:sp>
        <p:nvSpPr>
          <p:cNvPr id="21" name="Rectangle 20"/>
          <p:cNvSpPr/>
          <p:nvPr/>
        </p:nvSpPr>
        <p:spPr>
          <a:xfrm>
            <a:off x="5550732" y="2795904"/>
            <a:ext cx="4608000" cy="41271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3200" rtlCol="0" anchor="t"/>
          <a:lstStyle/>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Broader scope to cover </a:t>
            </a:r>
            <a:r>
              <a:rPr lang="en-GB" sz="1400" dirty="0" err="1" smtClean="0">
                <a:solidFill>
                  <a:schemeClr val="tx2"/>
                </a:solidFill>
                <a:latin typeface="Arial" pitchFamily="34" charset="0"/>
                <a:cs typeface="Arial" pitchFamily="34" charset="0"/>
              </a:rPr>
              <a:t>MTF</a:t>
            </a:r>
            <a:r>
              <a:rPr lang="en-GB" sz="1400" dirty="0" smtClean="0">
                <a:solidFill>
                  <a:schemeClr val="tx2"/>
                </a:solidFill>
                <a:latin typeface="Arial" pitchFamily="34" charset="0"/>
                <a:cs typeface="Arial" pitchFamily="34" charset="0"/>
              </a:rPr>
              <a:t> traded instruments and related instruments</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Sanctions Enforcement Powers</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Attempts to manipulate</a:t>
            </a: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Benchmarks</a:t>
            </a:r>
          </a:p>
          <a:p>
            <a:pPr marL="268288" lvl="3" indent="-268288">
              <a:spcBef>
                <a:spcPts val="600"/>
              </a:spcBef>
              <a:buClr>
                <a:schemeClr val="bg2"/>
              </a:buClr>
              <a:buSzPct val="100000"/>
              <a:buFont typeface="Wingdings" pitchFamily="2" charset="2"/>
              <a:buChar char=""/>
            </a:pPr>
            <a:r>
              <a:rPr lang="en-GB" sz="1400" dirty="0" err="1" smtClean="0">
                <a:solidFill>
                  <a:schemeClr val="tx2"/>
                </a:solidFill>
                <a:latin typeface="Arial" pitchFamily="34" charset="0"/>
                <a:cs typeface="Arial" pitchFamily="34" charset="0"/>
              </a:rPr>
              <a:t>Algo</a:t>
            </a:r>
            <a:r>
              <a:rPr lang="en-GB" sz="1400" dirty="0" smtClean="0">
                <a:solidFill>
                  <a:schemeClr val="tx2"/>
                </a:solidFill>
                <a:latin typeface="Arial" pitchFamily="34" charset="0"/>
                <a:cs typeface="Arial" pitchFamily="34" charset="0"/>
              </a:rPr>
              <a:t> trading &amp; </a:t>
            </a:r>
            <a:r>
              <a:rPr lang="en-GB" sz="1400" dirty="0" err="1" smtClean="0">
                <a:solidFill>
                  <a:schemeClr val="tx2"/>
                </a:solidFill>
                <a:latin typeface="Arial" pitchFamily="34" charset="0"/>
                <a:cs typeface="Arial" pitchFamily="34" charset="0"/>
              </a:rPr>
              <a:t>HFT</a:t>
            </a:r>
            <a:endParaRPr lang="en-GB" sz="1400" dirty="0" smtClean="0">
              <a:solidFill>
                <a:schemeClr val="tx2"/>
              </a:solidFill>
              <a:latin typeface="Arial" pitchFamily="34" charset="0"/>
              <a:cs typeface="Arial" pitchFamily="34" charset="0"/>
            </a:endParaRPr>
          </a:p>
          <a:p>
            <a:pPr marL="268288" lvl="3" indent="-268288">
              <a:spcBef>
                <a:spcPts val="600"/>
              </a:spcBef>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REMIT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a:t>
            </a:r>
            <a:br>
              <a:rPr lang="en-GB" dirty="0" smtClean="0"/>
            </a:br>
            <a:r>
              <a:rPr lang="en-GB" sz="2000" dirty="0" smtClean="0">
                <a:solidFill>
                  <a:schemeClr val="bg2"/>
                </a:solidFill>
              </a:rPr>
              <a:t>Chris Bates</a:t>
            </a:r>
            <a:endParaRPr lang="en-GB" sz="2000" dirty="0">
              <a:solidFill>
                <a:schemeClr val="bg2"/>
              </a:solidFill>
            </a:endParaRPr>
          </a:p>
        </p:txBody>
      </p:sp>
      <p:sp>
        <p:nvSpPr>
          <p:cNvPr id="3" name="Slide Number Placeholder 2"/>
          <p:cNvSpPr>
            <a:spLocks noGrp="1"/>
          </p:cNvSpPr>
          <p:nvPr>
            <p:ph type="sldNum" sz="quarter" idx="10"/>
          </p:nvPr>
        </p:nvSpPr>
        <p:spPr/>
        <p:txBody>
          <a:bodyPr/>
          <a:lstStyle/>
          <a:p>
            <a:pPr>
              <a:defRPr/>
            </a:pPr>
            <a:fld id="{70115B93-5D04-4B23-B6FF-448904DF53BC}" type="slidenum">
              <a:rPr lang="en-US" smtClean="0"/>
              <a:pPr>
                <a:defRPr/>
              </a:pPr>
              <a:t>2</a:t>
            </a:fld>
            <a:endParaRPr lang="en-US" dirty="0"/>
          </a:p>
        </p:txBody>
      </p:sp>
      <p:sp>
        <p:nvSpPr>
          <p:cNvPr id="4" name="Footer Placeholder 3"/>
          <p:cNvSpPr>
            <a:spLocks noGrp="1"/>
          </p:cNvSpPr>
          <p:nvPr>
            <p:ph type="ftr" sz="quarter" idx="11"/>
          </p:nvPr>
        </p:nvSpPr>
        <p:spPr/>
        <p:txBody>
          <a:bodyPr/>
          <a:lstStyle/>
          <a:p>
            <a:pPr>
              <a:defRPr/>
            </a:pPr>
            <a:r>
              <a:rPr lang="en-GB" smtClean="0"/>
              <a:t>The next phase of regulatory change – helping you prepare</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Addressing ‘too big to fail’</a:t>
            </a:r>
            <a:br>
              <a:rPr lang="en-GB" dirty="0" smtClean="0"/>
            </a:br>
            <a:r>
              <a:rPr lang="en-GB" sz="2000" dirty="0" smtClean="0">
                <a:solidFill>
                  <a:schemeClr val="bg2"/>
                </a:solidFill>
              </a:rPr>
              <a:t>Simon Gleeson</a:t>
            </a:r>
            <a:endParaRPr lang="en-GB" sz="2000" dirty="0">
              <a:solidFill>
                <a:schemeClr val="bg2"/>
              </a:solidFill>
            </a:endParaRPr>
          </a:p>
        </p:txBody>
      </p:sp>
      <p:sp>
        <p:nvSpPr>
          <p:cNvPr id="3" name="Slide Number Placeholder 2"/>
          <p:cNvSpPr>
            <a:spLocks noGrp="1"/>
          </p:cNvSpPr>
          <p:nvPr>
            <p:ph type="sldNum" sz="quarter" idx="10"/>
          </p:nvPr>
        </p:nvSpPr>
        <p:spPr/>
        <p:txBody>
          <a:bodyPr/>
          <a:lstStyle/>
          <a:p>
            <a:fld id="{70115B93-5D04-4B23-B6FF-448904DF53BC}" type="slidenum">
              <a:rPr lang="en-US" smtClean="0"/>
              <a:pPr/>
              <a:t>20</a:t>
            </a:fld>
            <a:endParaRPr lang="en-US" dirty="0"/>
          </a:p>
        </p:txBody>
      </p:sp>
      <p:sp>
        <p:nvSpPr>
          <p:cNvPr id="4" name="Footer Placeholder 3"/>
          <p:cNvSpPr>
            <a:spLocks noGrp="1"/>
          </p:cNvSpPr>
          <p:nvPr>
            <p:ph type="ftr" sz="quarter" idx="11"/>
          </p:nvPr>
        </p:nvSpPr>
        <p:spPr/>
        <p:txBody>
          <a:bodyPr/>
          <a:lstStyle/>
          <a:p>
            <a:r>
              <a:rPr lang="en-GB" smtClean="0"/>
              <a:t>The next phase of regulatory change – helping you prepare</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“Too big to fail” to “Too much capital to fail”?</a:t>
            </a:r>
            <a:endParaRPr lang="en-GB" dirty="0"/>
          </a:p>
        </p:txBody>
      </p:sp>
      <p:sp>
        <p:nvSpPr>
          <p:cNvPr id="5" name="Slide Number Placeholder 4"/>
          <p:cNvSpPr>
            <a:spLocks noGrp="1"/>
          </p:cNvSpPr>
          <p:nvPr>
            <p:ph type="sldNum" sz="quarter" idx="19"/>
          </p:nvPr>
        </p:nvSpPr>
        <p:spPr/>
        <p:txBody>
          <a:bodyPr/>
          <a:lstStyle/>
          <a:p>
            <a:pPr>
              <a:defRPr/>
            </a:pPr>
            <a:fld id="{C6DF25AF-5034-4EBD-B5E0-1BA05C6531E9}" type="slidenum">
              <a:rPr lang="en-US" smtClean="0"/>
              <a:pPr>
                <a:defRPr/>
              </a:pPr>
              <a:t>21</a:t>
            </a:fld>
            <a:endParaRPr lang="en-US" dirty="0"/>
          </a:p>
        </p:txBody>
      </p:sp>
      <p:sp>
        <p:nvSpPr>
          <p:cNvPr id="6" name="Footer Placeholder 5"/>
          <p:cNvSpPr>
            <a:spLocks noGrp="1"/>
          </p:cNvSpPr>
          <p:nvPr>
            <p:ph type="ftr" sz="quarter" idx="20"/>
          </p:nvPr>
        </p:nvSpPr>
        <p:spPr/>
        <p:txBody>
          <a:bodyPr/>
          <a:lstStyle/>
          <a:p>
            <a:pPr>
              <a:defRPr/>
            </a:pPr>
            <a:r>
              <a:rPr lang="en-GB" smtClean="0"/>
              <a:t>The next phase of regulatory change – helping you prepare</a:t>
            </a:r>
            <a:endParaRPr lang="en-US"/>
          </a:p>
        </p:txBody>
      </p:sp>
      <p:graphicFrame>
        <p:nvGraphicFramePr>
          <p:cNvPr id="7" name="Content Placeholder 6"/>
          <p:cNvGraphicFramePr>
            <a:graphicFrameLocks noGrp="1"/>
          </p:cNvGraphicFramePr>
          <p:nvPr>
            <p:ph sz="quarter" idx="17"/>
          </p:nvPr>
        </p:nvGraphicFramePr>
        <p:xfrm>
          <a:off x="625057" y="1814830"/>
          <a:ext cx="9533675" cy="48920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25463" y="6706870"/>
            <a:ext cx="4580626" cy="276999"/>
          </a:xfrm>
          <a:prstGeom prst="rect">
            <a:avLst/>
          </a:prstGeom>
          <a:noFill/>
        </p:spPr>
        <p:txBody>
          <a:bodyPr wrap="square" rtlCol="0">
            <a:spAutoFit/>
          </a:bodyPr>
          <a:lstStyle/>
          <a:p>
            <a:r>
              <a:rPr lang="en-GB" sz="1200" dirty="0" smtClean="0">
                <a:solidFill>
                  <a:schemeClr val="bg2"/>
                </a:solidFill>
              </a:rPr>
              <a:t>Source:- Goldman Sachs Global Markets Institute, Jan 2014</a:t>
            </a:r>
            <a:endParaRPr lang="en-GB" sz="1200" dirty="0">
              <a:solidFill>
                <a:schemeClr val="bg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new bank capital stack…</a:t>
            </a:r>
            <a:endParaRPr lang="en-GB" dirty="0"/>
          </a:p>
        </p:txBody>
      </p:sp>
      <p:sp>
        <p:nvSpPr>
          <p:cNvPr id="4" name="Content Placeholder 3"/>
          <p:cNvSpPr>
            <a:spLocks noGrp="1"/>
          </p:cNvSpPr>
          <p:nvPr>
            <p:ph sz="quarter" idx="18"/>
          </p:nvPr>
        </p:nvSpPr>
        <p:spPr/>
        <p:txBody>
          <a:bodyPr/>
          <a:lstStyle/>
          <a:p>
            <a:endParaRPr lang="en-GB"/>
          </a:p>
        </p:txBody>
      </p:sp>
      <p:sp>
        <p:nvSpPr>
          <p:cNvPr id="5" name="Slide Number Placeholder 4"/>
          <p:cNvSpPr>
            <a:spLocks noGrp="1"/>
          </p:cNvSpPr>
          <p:nvPr>
            <p:ph type="sldNum" sz="quarter" idx="19"/>
          </p:nvPr>
        </p:nvSpPr>
        <p:spPr/>
        <p:txBody>
          <a:bodyPr/>
          <a:lstStyle/>
          <a:p>
            <a:pPr>
              <a:defRPr/>
            </a:pPr>
            <a:fld id="{C6DF25AF-5034-4EBD-B5E0-1BA05C6531E9}" type="slidenum">
              <a:rPr lang="en-US" smtClean="0"/>
              <a:pPr>
                <a:defRPr/>
              </a:pPr>
              <a:t>22</a:t>
            </a:fld>
            <a:endParaRPr lang="en-US" dirty="0"/>
          </a:p>
        </p:txBody>
      </p:sp>
      <p:sp>
        <p:nvSpPr>
          <p:cNvPr id="6" name="Footer Placeholder 5"/>
          <p:cNvSpPr>
            <a:spLocks noGrp="1"/>
          </p:cNvSpPr>
          <p:nvPr>
            <p:ph type="ftr" sz="quarter" idx="20"/>
          </p:nvPr>
        </p:nvSpPr>
        <p:spPr/>
        <p:txBody>
          <a:bodyPr/>
          <a:lstStyle/>
          <a:p>
            <a:pPr>
              <a:defRPr/>
            </a:pPr>
            <a:r>
              <a:rPr lang="en-GB" smtClean="0"/>
              <a:t>The next phase of regulatory change – helping you prepare</a:t>
            </a:r>
            <a:endParaRPr lang="en-US"/>
          </a:p>
        </p:txBody>
      </p:sp>
      <p:graphicFrame>
        <p:nvGraphicFramePr>
          <p:cNvPr id="7" name="Content Placeholder 8"/>
          <p:cNvGraphicFramePr>
            <a:graphicFrameLocks/>
          </p:cNvGraphicFramePr>
          <p:nvPr/>
        </p:nvGraphicFramePr>
        <p:xfrm>
          <a:off x="457200" y="1764000"/>
          <a:ext cx="9701532" cy="5159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25391" y="4141827"/>
            <a:ext cx="2369240" cy="1200329"/>
          </a:xfrm>
          <a:prstGeom prst="rect">
            <a:avLst/>
          </a:prstGeom>
          <a:noFill/>
        </p:spPr>
        <p:txBody>
          <a:bodyPr wrap="square" rtlCol="0">
            <a:spAutoFit/>
          </a:bodyPr>
          <a:lstStyle/>
          <a:p>
            <a:r>
              <a:rPr lang="en-GB" dirty="0" smtClean="0">
                <a:solidFill>
                  <a:schemeClr val="tx2"/>
                </a:solidFill>
              </a:rPr>
              <a:t>Required level of Minimum loss-absorbing capacity</a:t>
            </a:r>
          </a:p>
          <a:p>
            <a:r>
              <a:rPr lang="en-GB" dirty="0" smtClean="0">
                <a:solidFill>
                  <a:schemeClr val="tx2"/>
                </a:solidFill>
              </a:rPr>
              <a:t>“MLAC”)</a:t>
            </a:r>
            <a:endParaRPr lang="en-GB" dirty="0">
              <a:solidFill>
                <a:schemeClr val="tx2"/>
              </a:solidFill>
            </a:endParaRPr>
          </a:p>
        </p:txBody>
      </p:sp>
      <p:sp>
        <p:nvSpPr>
          <p:cNvPr id="9" name="TextBox 8"/>
          <p:cNvSpPr txBox="1"/>
          <p:nvPr/>
        </p:nvSpPr>
        <p:spPr>
          <a:xfrm>
            <a:off x="7464583" y="5981700"/>
            <a:ext cx="2557782" cy="646331"/>
          </a:xfrm>
          <a:prstGeom prst="rect">
            <a:avLst/>
          </a:prstGeom>
          <a:noFill/>
        </p:spPr>
        <p:txBody>
          <a:bodyPr wrap="square" rtlCol="0">
            <a:spAutoFit/>
          </a:bodyPr>
          <a:lstStyle/>
          <a:p>
            <a:pPr algn="r"/>
            <a:r>
              <a:rPr lang="en-GB" dirty="0" smtClean="0"/>
              <a:t>* Gone-concern Loss Absorbing Capacity</a:t>
            </a:r>
            <a:endParaRPr lang="en-GB" dirty="0"/>
          </a:p>
        </p:txBody>
      </p:sp>
      <p:cxnSp>
        <p:nvCxnSpPr>
          <p:cNvPr id="10" name="Straight Connector 9"/>
          <p:cNvCxnSpPr/>
          <p:nvPr/>
        </p:nvCxnSpPr>
        <p:spPr>
          <a:xfrm>
            <a:off x="3268011" y="4724400"/>
            <a:ext cx="4095925" cy="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6"/>
          <p:cNvGrpSpPr/>
          <p:nvPr/>
        </p:nvGrpSpPr>
        <p:grpSpPr>
          <a:xfrm>
            <a:off x="2793984" y="4351020"/>
            <a:ext cx="474027" cy="746760"/>
            <a:chOff x="1911033" y="3680460"/>
            <a:chExt cx="474027" cy="746760"/>
          </a:xfrm>
        </p:grpSpPr>
        <p:cxnSp>
          <p:nvCxnSpPr>
            <p:cNvPr id="12" name="Straight Connector 11"/>
            <p:cNvCxnSpPr/>
            <p:nvPr/>
          </p:nvCxnSpPr>
          <p:spPr>
            <a:xfrm>
              <a:off x="2011680" y="3680460"/>
              <a:ext cx="373380" cy="37338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011680" y="4053840"/>
              <a:ext cx="373380" cy="37338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11033" y="3680460"/>
              <a:ext cx="373380" cy="37338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911033" y="4053840"/>
              <a:ext cx="373380" cy="37338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7"/>
          <p:cNvGrpSpPr/>
          <p:nvPr/>
        </p:nvGrpSpPr>
        <p:grpSpPr>
          <a:xfrm flipH="1">
            <a:off x="7363936" y="4351020"/>
            <a:ext cx="474027" cy="746760"/>
            <a:chOff x="1911033" y="3680460"/>
            <a:chExt cx="474027" cy="746760"/>
          </a:xfrm>
        </p:grpSpPr>
        <p:cxnSp>
          <p:nvCxnSpPr>
            <p:cNvPr id="17" name="Straight Connector 16"/>
            <p:cNvCxnSpPr/>
            <p:nvPr/>
          </p:nvCxnSpPr>
          <p:spPr>
            <a:xfrm>
              <a:off x="2011680" y="3680460"/>
              <a:ext cx="373380" cy="37338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011680" y="4053840"/>
              <a:ext cx="373380" cy="37338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11033" y="3680460"/>
              <a:ext cx="373380" cy="37338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911033" y="4053840"/>
              <a:ext cx="373380" cy="37338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Recapitalisation through a bridge bank transfer</a:t>
            </a:r>
            <a:endParaRPr lang="en-GB" dirty="0"/>
          </a:p>
        </p:txBody>
      </p:sp>
      <p:sp>
        <p:nvSpPr>
          <p:cNvPr id="9" name="Content Placeholder 8"/>
          <p:cNvSpPr>
            <a:spLocks noGrp="1"/>
          </p:cNvSpPr>
          <p:nvPr>
            <p:ph sz="quarter" idx="18"/>
          </p:nvPr>
        </p:nvSpPr>
        <p:spPr/>
        <p:txBody>
          <a:bodyPr/>
          <a:lstStyle/>
          <a:p>
            <a:endParaRPr lang="en-GB"/>
          </a:p>
        </p:txBody>
      </p:sp>
      <p:sp>
        <p:nvSpPr>
          <p:cNvPr id="5" name="Slide Number Placeholder 4"/>
          <p:cNvSpPr>
            <a:spLocks noGrp="1"/>
          </p:cNvSpPr>
          <p:nvPr>
            <p:ph type="sldNum" sz="quarter" idx="19"/>
          </p:nvPr>
        </p:nvSpPr>
        <p:spPr/>
        <p:txBody>
          <a:bodyPr/>
          <a:lstStyle/>
          <a:p>
            <a:pPr>
              <a:defRPr/>
            </a:pPr>
            <a:fld id="{E28DFB70-ED2C-4208-AF92-F5DEB599BF43}" type="slidenum">
              <a:rPr lang="en-US" smtClean="0"/>
              <a:pPr>
                <a:defRPr/>
              </a:pPr>
              <a:t>23</a:t>
            </a:fld>
            <a:endParaRPr lang="en-US" dirty="0"/>
          </a:p>
        </p:txBody>
      </p:sp>
      <p:sp>
        <p:nvSpPr>
          <p:cNvPr id="6" name="Footer Placeholder 5"/>
          <p:cNvSpPr>
            <a:spLocks noGrp="1"/>
          </p:cNvSpPr>
          <p:nvPr>
            <p:ph type="ftr" sz="quarter" idx="20"/>
          </p:nvPr>
        </p:nvSpPr>
        <p:spPr/>
        <p:txBody>
          <a:bodyPr/>
          <a:lstStyle/>
          <a:p>
            <a:pPr>
              <a:defRPr/>
            </a:pPr>
            <a:r>
              <a:rPr lang="en-GB" smtClean="0"/>
              <a:t>The next phase of regulatory change – helping you prepare</a:t>
            </a:r>
            <a:endParaRPr lang="en-US" dirty="0"/>
          </a:p>
        </p:txBody>
      </p:sp>
      <p:sp>
        <p:nvSpPr>
          <p:cNvPr id="10" name="Content Placeholder 1"/>
          <p:cNvSpPr txBox="1">
            <a:spLocks/>
          </p:cNvSpPr>
          <p:nvPr/>
        </p:nvSpPr>
        <p:spPr bwMode="auto">
          <a:xfrm>
            <a:off x="525463" y="1765300"/>
            <a:ext cx="9632950" cy="491520"/>
          </a:xfrm>
          <a:prstGeom prst="rect">
            <a:avLst/>
          </a:prstGeom>
          <a:solidFill>
            <a:schemeClr val="bg2"/>
          </a:solidFill>
          <a:ln w="9525">
            <a:noFill/>
            <a:miter lim="800000"/>
            <a:headEnd/>
            <a:tailEnd/>
          </a:ln>
        </p:spPr>
        <p:txBody>
          <a:bodyPr vert="horz" wrap="square" lIns="104299" tIns="52149" rIns="104299" bIns="52149" numCol="1" anchor="ctr" anchorCtr="0" compatLnSpc="1">
            <a:prstTxWarp prst="textNoShape">
              <a:avLst/>
            </a:prstTxWarp>
          </a:bodyPr>
          <a:lstStyle/>
          <a:p>
            <a:pPr marL="3600" marR="0" lvl="0" indent="3600" algn="l" defTabSz="914400" rtl="0" eaLnBrk="1" fontAlgn="base" latinLnBrk="0" hangingPunct="1">
              <a:lnSpc>
                <a:spcPct val="100000"/>
              </a:lnSpc>
              <a:spcBef>
                <a:spcPts val="1369"/>
              </a:spcBef>
              <a:spcAft>
                <a:spcPct val="0"/>
              </a:spcAft>
              <a:buClr>
                <a:schemeClr val="accent1"/>
              </a:buClr>
              <a:buSzTx/>
              <a:buFont typeface="Arial" pitchFamily="34" charset="0"/>
              <a:buNone/>
              <a:tabLst/>
              <a:defRPr/>
            </a:pPr>
            <a:r>
              <a:rPr kumimoji="0" lang="en-GB"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Possible in the UK since 2008</a:t>
            </a:r>
            <a:endParaRPr kumimoji="0" lang="en-GB"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1" name="TextBox 10"/>
          <p:cNvSpPr txBox="1"/>
          <p:nvPr/>
        </p:nvSpPr>
        <p:spPr>
          <a:xfrm>
            <a:off x="5276851" y="4505325"/>
            <a:ext cx="1552575" cy="609600"/>
          </a:xfrm>
          <a:prstGeom prst="rect">
            <a:avLst/>
          </a:prstGeom>
          <a:solidFill>
            <a:schemeClr val="tx1">
              <a:lumMod val="60000"/>
              <a:lumOff val="40000"/>
            </a:schemeClr>
          </a:solidFill>
          <a:ln>
            <a:noFill/>
          </a:ln>
        </p:spPr>
        <p:txBody>
          <a:bodyPr wrap="square" rtlCol="0" anchor="ctr">
            <a:noAutofit/>
          </a:bodyPr>
          <a:lstStyle/>
          <a:p>
            <a:pPr algn="ctr"/>
            <a:r>
              <a:rPr lang="en-GB" sz="1600" dirty="0" smtClean="0">
                <a:solidFill>
                  <a:schemeClr val="bg1"/>
                </a:solidFill>
              </a:rPr>
              <a:t>Bridge Bank</a:t>
            </a:r>
            <a:endParaRPr lang="en-GB" sz="1600" dirty="0">
              <a:solidFill>
                <a:schemeClr val="bg1"/>
              </a:solidFill>
            </a:endParaRPr>
          </a:p>
        </p:txBody>
      </p:sp>
      <p:sp>
        <p:nvSpPr>
          <p:cNvPr id="12" name="TextBox 11"/>
          <p:cNvSpPr txBox="1"/>
          <p:nvPr/>
        </p:nvSpPr>
        <p:spPr>
          <a:xfrm>
            <a:off x="5276851" y="3352799"/>
            <a:ext cx="1552575" cy="619125"/>
          </a:xfrm>
          <a:prstGeom prst="rect">
            <a:avLst/>
          </a:prstGeom>
          <a:solidFill>
            <a:schemeClr val="tx1">
              <a:lumMod val="20000"/>
              <a:lumOff val="80000"/>
            </a:schemeClr>
          </a:solidFill>
          <a:ln>
            <a:noFill/>
          </a:ln>
        </p:spPr>
        <p:txBody>
          <a:bodyPr wrap="square" rtlCol="0" anchor="ctr">
            <a:noAutofit/>
          </a:bodyPr>
          <a:lstStyle/>
          <a:p>
            <a:pPr algn="ctr"/>
            <a:r>
              <a:rPr lang="en-GB" sz="1600" dirty="0" smtClean="0">
                <a:solidFill>
                  <a:schemeClr val="bg2"/>
                </a:solidFill>
              </a:rPr>
              <a:t>Bank</a:t>
            </a:r>
            <a:endParaRPr lang="en-GB" sz="1600" dirty="0">
              <a:solidFill>
                <a:schemeClr val="bg2"/>
              </a:solidFill>
            </a:endParaRPr>
          </a:p>
        </p:txBody>
      </p:sp>
      <p:cxnSp>
        <p:nvCxnSpPr>
          <p:cNvPr id="13" name="Straight Connector 12"/>
          <p:cNvCxnSpPr>
            <a:stCxn id="12" idx="2"/>
            <a:endCxn id="11" idx="0"/>
          </p:cNvCxnSpPr>
          <p:nvPr/>
        </p:nvCxnSpPr>
        <p:spPr>
          <a:xfrm>
            <a:off x="6053139" y="3971924"/>
            <a:ext cx="0" cy="53340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3"/>
          </p:cNvCxnSpPr>
          <p:nvPr/>
        </p:nvCxnSpPr>
        <p:spPr>
          <a:xfrm>
            <a:off x="6829426" y="3662362"/>
            <a:ext cx="1006472" cy="0"/>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0"/>
          </p:cNvCxnSpPr>
          <p:nvPr/>
        </p:nvCxnSpPr>
        <p:spPr>
          <a:xfrm flipH="1" flipV="1">
            <a:off x="6053138" y="2946203"/>
            <a:ext cx="1" cy="406596"/>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57801" y="2524125"/>
            <a:ext cx="1590675" cy="369332"/>
          </a:xfrm>
          <a:prstGeom prst="rect">
            <a:avLst/>
          </a:prstGeom>
          <a:noFill/>
        </p:spPr>
        <p:txBody>
          <a:bodyPr wrap="square" rtlCol="0">
            <a:spAutoFit/>
          </a:bodyPr>
          <a:lstStyle/>
          <a:p>
            <a:pPr algn="ctr"/>
            <a:r>
              <a:rPr lang="en-GB" dirty="0" smtClean="0">
                <a:solidFill>
                  <a:schemeClr val="bg2"/>
                </a:solidFill>
              </a:rPr>
              <a:t>Equity</a:t>
            </a:r>
            <a:endParaRPr lang="en-GB" dirty="0">
              <a:solidFill>
                <a:schemeClr val="bg2"/>
              </a:solidFill>
            </a:endParaRPr>
          </a:p>
        </p:txBody>
      </p:sp>
      <p:sp>
        <p:nvSpPr>
          <p:cNvPr id="17" name="TextBox 16"/>
          <p:cNvSpPr txBox="1"/>
          <p:nvPr/>
        </p:nvSpPr>
        <p:spPr>
          <a:xfrm>
            <a:off x="1071563" y="3352799"/>
            <a:ext cx="1552575" cy="619125"/>
          </a:xfrm>
          <a:prstGeom prst="rect">
            <a:avLst/>
          </a:prstGeom>
          <a:solidFill>
            <a:schemeClr val="tx1">
              <a:lumMod val="20000"/>
              <a:lumOff val="80000"/>
            </a:schemeClr>
          </a:solidFill>
          <a:ln>
            <a:noFill/>
          </a:ln>
        </p:spPr>
        <p:txBody>
          <a:bodyPr wrap="square" rtlCol="0" anchor="ctr">
            <a:noAutofit/>
          </a:bodyPr>
          <a:lstStyle/>
          <a:p>
            <a:pPr algn="ctr"/>
            <a:r>
              <a:rPr lang="en-GB" sz="1600" dirty="0" smtClean="0">
                <a:solidFill>
                  <a:schemeClr val="bg2"/>
                </a:solidFill>
              </a:rPr>
              <a:t>Bank</a:t>
            </a:r>
            <a:endParaRPr lang="en-GB" sz="1600" dirty="0">
              <a:solidFill>
                <a:schemeClr val="bg2"/>
              </a:solidFill>
            </a:endParaRPr>
          </a:p>
        </p:txBody>
      </p:sp>
      <p:cxnSp>
        <p:nvCxnSpPr>
          <p:cNvPr id="18" name="Straight Connector 17"/>
          <p:cNvCxnSpPr/>
          <p:nvPr/>
        </p:nvCxnSpPr>
        <p:spPr>
          <a:xfrm>
            <a:off x="1847849" y="3971924"/>
            <a:ext cx="0" cy="45243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3"/>
            <a:endCxn id="25" idx="1"/>
          </p:cNvCxnSpPr>
          <p:nvPr/>
        </p:nvCxnSpPr>
        <p:spPr>
          <a:xfrm>
            <a:off x="2624138" y="3662362"/>
            <a:ext cx="414337" cy="11727"/>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847849" y="2946202"/>
            <a:ext cx="0" cy="406597"/>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52513" y="2524125"/>
            <a:ext cx="1590675" cy="369332"/>
          </a:xfrm>
          <a:prstGeom prst="rect">
            <a:avLst/>
          </a:prstGeom>
          <a:noFill/>
        </p:spPr>
        <p:txBody>
          <a:bodyPr wrap="square" rtlCol="0">
            <a:spAutoFit/>
          </a:bodyPr>
          <a:lstStyle/>
          <a:p>
            <a:pPr algn="ctr"/>
            <a:r>
              <a:rPr lang="en-GB" dirty="0" smtClean="0">
                <a:solidFill>
                  <a:schemeClr val="bg2"/>
                </a:solidFill>
              </a:rPr>
              <a:t>Equity</a:t>
            </a:r>
            <a:endParaRPr lang="en-GB" dirty="0">
              <a:solidFill>
                <a:schemeClr val="bg2"/>
              </a:solidFill>
            </a:endParaRPr>
          </a:p>
        </p:txBody>
      </p:sp>
      <p:sp>
        <p:nvSpPr>
          <p:cNvPr id="22" name="Oval 21"/>
          <p:cNvSpPr/>
          <p:nvPr/>
        </p:nvSpPr>
        <p:spPr>
          <a:xfrm>
            <a:off x="5091112" y="5550097"/>
            <a:ext cx="1924052" cy="6631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3" name="TextBox 22"/>
          <p:cNvSpPr txBox="1"/>
          <p:nvPr/>
        </p:nvSpPr>
        <p:spPr>
          <a:xfrm>
            <a:off x="5612606" y="5727799"/>
            <a:ext cx="881063" cy="307777"/>
          </a:xfrm>
          <a:prstGeom prst="rect">
            <a:avLst/>
          </a:prstGeom>
          <a:noFill/>
        </p:spPr>
        <p:txBody>
          <a:bodyPr wrap="square" rtlCol="0">
            <a:spAutoFit/>
          </a:bodyPr>
          <a:lstStyle/>
          <a:p>
            <a:pPr algn="ctr"/>
            <a:r>
              <a:rPr lang="en-GB" sz="1400" dirty="0" smtClean="0">
                <a:solidFill>
                  <a:schemeClr val="bg1"/>
                </a:solidFill>
              </a:rPr>
              <a:t>Assets</a:t>
            </a:r>
            <a:endParaRPr lang="en-GB" sz="1400" dirty="0">
              <a:solidFill>
                <a:schemeClr val="bg1"/>
              </a:solidFill>
            </a:endParaRPr>
          </a:p>
        </p:txBody>
      </p:sp>
      <p:sp>
        <p:nvSpPr>
          <p:cNvPr id="24" name="TextBox 23"/>
          <p:cNvSpPr txBox="1"/>
          <p:nvPr/>
        </p:nvSpPr>
        <p:spPr>
          <a:xfrm>
            <a:off x="7835898" y="4548515"/>
            <a:ext cx="3052765" cy="646331"/>
          </a:xfrm>
          <a:prstGeom prst="rect">
            <a:avLst/>
          </a:prstGeom>
          <a:noFill/>
        </p:spPr>
        <p:txBody>
          <a:bodyPr wrap="square" rtlCol="0">
            <a:spAutoFit/>
          </a:bodyPr>
          <a:lstStyle/>
          <a:p>
            <a:r>
              <a:rPr lang="en-GB" dirty="0" smtClean="0"/>
              <a:t>Transferred creditors </a:t>
            </a:r>
            <a:br>
              <a:rPr lang="en-GB" dirty="0" smtClean="0"/>
            </a:br>
            <a:r>
              <a:rPr lang="en-GB" dirty="0" smtClean="0"/>
              <a:t>(e.g. depositors)</a:t>
            </a:r>
            <a:endParaRPr lang="en-GB" dirty="0"/>
          </a:p>
        </p:txBody>
      </p:sp>
      <p:sp>
        <p:nvSpPr>
          <p:cNvPr id="25" name="TextBox 24"/>
          <p:cNvSpPr txBox="1"/>
          <p:nvPr/>
        </p:nvSpPr>
        <p:spPr>
          <a:xfrm>
            <a:off x="3038475" y="3489423"/>
            <a:ext cx="1545248" cy="369332"/>
          </a:xfrm>
          <a:prstGeom prst="rect">
            <a:avLst/>
          </a:prstGeom>
          <a:noFill/>
        </p:spPr>
        <p:txBody>
          <a:bodyPr wrap="square" rtlCol="0">
            <a:spAutoFit/>
          </a:bodyPr>
          <a:lstStyle/>
          <a:p>
            <a:r>
              <a:rPr lang="en-GB" dirty="0" smtClean="0"/>
              <a:t>All creditors</a:t>
            </a:r>
            <a:endParaRPr lang="en-GB" dirty="0"/>
          </a:p>
        </p:txBody>
      </p:sp>
      <p:cxnSp>
        <p:nvCxnSpPr>
          <p:cNvPr id="26" name="Straight Arrow Connector 25"/>
          <p:cNvCxnSpPr>
            <a:stCxn id="11" idx="3"/>
          </p:cNvCxnSpPr>
          <p:nvPr/>
        </p:nvCxnSpPr>
        <p:spPr>
          <a:xfrm>
            <a:off x="6829426" y="4810125"/>
            <a:ext cx="1006472"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835898" y="3489423"/>
            <a:ext cx="3008313" cy="369332"/>
          </a:xfrm>
          <a:prstGeom prst="rect">
            <a:avLst/>
          </a:prstGeom>
          <a:noFill/>
        </p:spPr>
        <p:txBody>
          <a:bodyPr wrap="square" rtlCol="0">
            <a:spAutoFit/>
          </a:bodyPr>
          <a:lstStyle/>
          <a:p>
            <a:r>
              <a:rPr lang="en-GB" dirty="0" smtClean="0"/>
              <a:t>Bailed-in creditors</a:t>
            </a:r>
            <a:endParaRPr lang="en-GB" dirty="0"/>
          </a:p>
        </p:txBody>
      </p:sp>
      <p:cxnSp>
        <p:nvCxnSpPr>
          <p:cNvPr id="28" name="Straight Connector 27"/>
          <p:cNvCxnSpPr>
            <a:stCxn id="11" idx="2"/>
            <a:endCxn id="22" idx="0"/>
          </p:cNvCxnSpPr>
          <p:nvPr/>
        </p:nvCxnSpPr>
        <p:spPr>
          <a:xfrm flipH="1">
            <a:off x="6053138" y="5114925"/>
            <a:ext cx="1" cy="43517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885824" y="4430909"/>
            <a:ext cx="1924052" cy="6631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0" name="TextBox 29"/>
          <p:cNvSpPr txBox="1"/>
          <p:nvPr/>
        </p:nvSpPr>
        <p:spPr>
          <a:xfrm>
            <a:off x="1407318" y="4608611"/>
            <a:ext cx="881063" cy="307777"/>
          </a:xfrm>
          <a:prstGeom prst="rect">
            <a:avLst/>
          </a:prstGeom>
          <a:noFill/>
          <a:ln>
            <a:noFill/>
          </a:ln>
        </p:spPr>
        <p:txBody>
          <a:bodyPr wrap="square" rtlCol="0">
            <a:spAutoFit/>
          </a:bodyPr>
          <a:lstStyle/>
          <a:p>
            <a:pPr algn="ctr"/>
            <a:r>
              <a:rPr lang="en-GB" sz="1400" dirty="0" smtClean="0">
                <a:solidFill>
                  <a:schemeClr val="bg1"/>
                </a:solidFill>
              </a:rPr>
              <a:t>Assets</a:t>
            </a:r>
            <a:endParaRPr lang="en-GB" sz="14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ultiply 46"/>
          <p:cNvSpPr/>
          <p:nvPr/>
        </p:nvSpPr>
        <p:spPr>
          <a:xfrm>
            <a:off x="7057422" y="2379107"/>
            <a:ext cx="552450" cy="666750"/>
          </a:xfrm>
          <a:prstGeom prst="mathMultiply">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p:cNvSpPr>
            <a:spLocks noGrp="1"/>
          </p:cNvSpPr>
          <p:nvPr>
            <p:ph type="title"/>
          </p:nvPr>
        </p:nvSpPr>
        <p:spPr/>
        <p:txBody>
          <a:bodyPr/>
          <a:lstStyle/>
          <a:p>
            <a:r>
              <a:rPr lang="en-GB" dirty="0" smtClean="0"/>
              <a:t>SPE</a:t>
            </a:r>
            <a:endParaRPr lang="en-GB" dirty="0"/>
          </a:p>
        </p:txBody>
      </p:sp>
      <p:sp>
        <p:nvSpPr>
          <p:cNvPr id="4" name="Content Placeholder 3"/>
          <p:cNvSpPr>
            <a:spLocks noGrp="1"/>
          </p:cNvSpPr>
          <p:nvPr>
            <p:ph sz="quarter" idx="18"/>
          </p:nvPr>
        </p:nvSpPr>
        <p:spPr/>
        <p:txBody>
          <a:bodyPr/>
          <a:lstStyle/>
          <a:p>
            <a:endParaRPr lang="en-GB"/>
          </a:p>
        </p:txBody>
      </p:sp>
      <p:sp>
        <p:nvSpPr>
          <p:cNvPr id="5" name="Slide Number Placeholder 4"/>
          <p:cNvSpPr>
            <a:spLocks noGrp="1"/>
          </p:cNvSpPr>
          <p:nvPr>
            <p:ph type="sldNum" sz="quarter" idx="19"/>
          </p:nvPr>
        </p:nvSpPr>
        <p:spPr/>
        <p:txBody>
          <a:bodyPr/>
          <a:lstStyle/>
          <a:p>
            <a:pPr>
              <a:defRPr/>
            </a:pPr>
            <a:fld id="{C6DF25AF-5034-4EBD-B5E0-1BA05C6531E9}" type="slidenum">
              <a:rPr lang="en-US" smtClean="0"/>
              <a:pPr>
                <a:defRPr/>
              </a:pPr>
              <a:t>24</a:t>
            </a:fld>
            <a:endParaRPr lang="en-US" dirty="0"/>
          </a:p>
        </p:txBody>
      </p:sp>
      <p:sp>
        <p:nvSpPr>
          <p:cNvPr id="6" name="Footer Placeholder 5"/>
          <p:cNvSpPr>
            <a:spLocks noGrp="1"/>
          </p:cNvSpPr>
          <p:nvPr>
            <p:ph type="ftr" sz="quarter" idx="20"/>
          </p:nvPr>
        </p:nvSpPr>
        <p:spPr/>
        <p:txBody>
          <a:bodyPr/>
          <a:lstStyle/>
          <a:p>
            <a:pPr>
              <a:defRPr/>
            </a:pPr>
            <a:r>
              <a:rPr lang="en-GB" smtClean="0"/>
              <a:t>The next phase of regulatory change – helping you prepare</a:t>
            </a:r>
            <a:endParaRPr lang="en-US"/>
          </a:p>
        </p:txBody>
      </p:sp>
      <p:sp>
        <p:nvSpPr>
          <p:cNvPr id="7" name="TextBox 6"/>
          <p:cNvSpPr txBox="1"/>
          <p:nvPr/>
        </p:nvSpPr>
        <p:spPr>
          <a:xfrm>
            <a:off x="1802606" y="3657599"/>
            <a:ext cx="1552575" cy="619125"/>
          </a:xfrm>
          <a:prstGeom prst="rect">
            <a:avLst/>
          </a:prstGeom>
          <a:solidFill>
            <a:schemeClr val="tx1"/>
          </a:solidFill>
          <a:ln>
            <a:noFill/>
          </a:ln>
        </p:spPr>
        <p:txBody>
          <a:bodyPr wrap="square" rtlCol="0" anchor="ctr">
            <a:noAutofit/>
          </a:bodyPr>
          <a:lstStyle/>
          <a:p>
            <a:pPr algn="ctr"/>
            <a:r>
              <a:rPr lang="en-GB" sz="1600" dirty="0" smtClean="0">
                <a:solidFill>
                  <a:schemeClr val="bg1"/>
                </a:solidFill>
              </a:rPr>
              <a:t>Holding Company</a:t>
            </a:r>
            <a:endParaRPr lang="en-GB" sz="1600" dirty="0">
              <a:solidFill>
                <a:schemeClr val="bg1"/>
              </a:solidFill>
            </a:endParaRPr>
          </a:p>
        </p:txBody>
      </p:sp>
      <p:sp>
        <p:nvSpPr>
          <p:cNvPr id="8" name="TextBox 7"/>
          <p:cNvSpPr txBox="1"/>
          <p:nvPr/>
        </p:nvSpPr>
        <p:spPr>
          <a:xfrm>
            <a:off x="684213" y="5717607"/>
            <a:ext cx="1552575" cy="619125"/>
          </a:xfrm>
          <a:prstGeom prst="rect">
            <a:avLst/>
          </a:prstGeom>
          <a:solidFill>
            <a:schemeClr val="tx1">
              <a:lumMod val="60000"/>
              <a:lumOff val="40000"/>
            </a:schemeClr>
          </a:solidFill>
          <a:ln>
            <a:noFill/>
          </a:ln>
        </p:spPr>
        <p:txBody>
          <a:bodyPr wrap="square" rtlCol="0" anchor="ctr">
            <a:noAutofit/>
          </a:bodyPr>
          <a:lstStyle/>
          <a:p>
            <a:pPr algn="ctr"/>
            <a:r>
              <a:rPr lang="en-GB" sz="1600" dirty="0" smtClean="0">
                <a:solidFill>
                  <a:schemeClr val="bg1"/>
                </a:solidFill>
              </a:rPr>
              <a:t>Investment Firm</a:t>
            </a:r>
            <a:endParaRPr lang="en-GB" sz="1600" dirty="0">
              <a:solidFill>
                <a:schemeClr val="bg1"/>
              </a:solidFill>
            </a:endParaRPr>
          </a:p>
        </p:txBody>
      </p:sp>
      <p:sp>
        <p:nvSpPr>
          <p:cNvPr id="9" name="TextBox 8"/>
          <p:cNvSpPr txBox="1"/>
          <p:nvPr/>
        </p:nvSpPr>
        <p:spPr>
          <a:xfrm>
            <a:off x="2920999" y="5717607"/>
            <a:ext cx="1552575" cy="619125"/>
          </a:xfrm>
          <a:prstGeom prst="rect">
            <a:avLst/>
          </a:prstGeom>
          <a:solidFill>
            <a:schemeClr val="tx1">
              <a:lumMod val="75000"/>
            </a:schemeClr>
          </a:solidFill>
          <a:ln>
            <a:noFill/>
          </a:ln>
        </p:spPr>
        <p:txBody>
          <a:bodyPr wrap="square" rtlCol="0" anchor="ctr">
            <a:noAutofit/>
          </a:bodyPr>
          <a:lstStyle/>
          <a:p>
            <a:pPr algn="ctr"/>
            <a:r>
              <a:rPr lang="en-GB" sz="1600" dirty="0" smtClean="0">
                <a:solidFill>
                  <a:schemeClr val="bg1"/>
                </a:solidFill>
              </a:rPr>
              <a:t>Bank</a:t>
            </a:r>
            <a:endParaRPr lang="en-GB" sz="1600" dirty="0">
              <a:solidFill>
                <a:schemeClr val="bg1"/>
              </a:solidFill>
            </a:endParaRPr>
          </a:p>
        </p:txBody>
      </p:sp>
      <p:sp>
        <p:nvSpPr>
          <p:cNvPr id="10" name="TextBox 9"/>
          <p:cNvSpPr txBox="1"/>
          <p:nvPr/>
        </p:nvSpPr>
        <p:spPr>
          <a:xfrm>
            <a:off x="4229100" y="3643996"/>
            <a:ext cx="1065212" cy="646331"/>
          </a:xfrm>
          <a:prstGeom prst="rect">
            <a:avLst/>
          </a:prstGeom>
          <a:noFill/>
        </p:spPr>
        <p:txBody>
          <a:bodyPr wrap="square" rtlCol="0">
            <a:spAutoFit/>
          </a:bodyPr>
          <a:lstStyle/>
          <a:p>
            <a:r>
              <a:rPr lang="en-GB" dirty="0" smtClean="0"/>
              <a:t>Senior Debt</a:t>
            </a:r>
            <a:endParaRPr lang="en-GB" dirty="0"/>
          </a:p>
        </p:txBody>
      </p:sp>
      <p:sp>
        <p:nvSpPr>
          <p:cNvPr id="11" name="TextBox 10"/>
          <p:cNvSpPr txBox="1"/>
          <p:nvPr/>
        </p:nvSpPr>
        <p:spPr>
          <a:xfrm>
            <a:off x="1802606" y="2505075"/>
            <a:ext cx="1590675" cy="369332"/>
          </a:xfrm>
          <a:prstGeom prst="rect">
            <a:avLst/>
          </a:prstGeom>
          <a:noFill/>
        </p:spPr>
        <p:txBody>
          <a:bodyPr wrap="square" rtlCol="0">
            <a:spAutoFit/>
          </a:bodyPr>
          <a:lstStyle/>
          <a:p>
            <a:pPr algn="ctr"/>
            <a:r>
              <a:rPr lang="en-GB" dirty="0" smtClean="0">
                <a:solidFill>
                  <a:schemeClr val="bg2"/>
                </a:solidFill>
              </a:rPr>
              <a:t>Equity</a:t>
            </a:r>
            <a:endParaRPr lang="en-GB" dirty="0">
              <a:solidFill>
                <a:schemeClr val="bg2"/>
              </a:solidFill>
            </a:endParaRPr>
          </a:p>
        </p:txBody>
      </p:sp>
      <p:sp>
        <p:nvSpPr>
          <p:cNvPr id="13" name="TextBox 12"/>
          <p:cNvSpPr txBox="1"/>
          <p:nvPr/>
        </p:nvSpPr>
        <p:spPr>
          <a:xfrm>
            <a:off x="3990181" y="4454304"/>
            <a:ext cx="1700213" cy="923330"/>
          </a:xfrm>
          <a:prstGeom prst="rect">
            <a:avLst/>
          </a:prstGeom>
          <a:noFill/>
        </p:spPr>
        <p:txBody>
          <a:bodyPr wrap="square" rtlCol="0">
            <a:spAutoFit/>
          </a:bodyPr>
          <a:lstStyle/>
          <a:p>
            <a:r>
              <a:rPr lang="en-GB" dirty="0" smtClean="0"/>
              <a:t>Inter-</a:t>
            </a:r>
            <a:br>
              <a:rPr lang="en-GB" dirty="0" smtClean="0"/>
            </a:br>
            <a:r>
              <a:rPr lang="en-GB" dirty="0" smtClean="0"/>
              <a:t>company </a:t>
            </a:r>
            <a:br>
              <a:rPr lang="en-GB" dirty="0" smtClean="0"/>
            </a:br>
            <a:r>
              <a:rPr lang="en-GB" dirty="0" smtClean="0"/>
              <a:t>Debt</a:t>
            </a:r>
            <a:endParaRPr lang="en-GB" dirty="0"/>
          </a:p>
        </p:txBody>
      </p:sp>
      <p:cxnSp>
        <p:nvCxnSpPr>
          <p:cNvPr id="14" name="Elbow Connector 13"/>
          <p:cNvCxnSpPr>
            <a:stCxn id="8" idx="0"/>
            <a:endCxn id="7" idx="2"/>
          </p:cNvCxnSpPr>
          <p:nvPr/>
        </p:nvCxnSpPr>
        <p:spPr>
          <a:xfrm rot="5400000" flipH="1" flipV="1">
            <a:off x="1299256" y="4437970"/>
            <a:ext cx="1440883" cy="1118393"/>
          </a:xfrm>
          <a:prstGeom prst="bentConnector3">
            <a:avLst>
              <a:gd name="adj1" fmla="val 50000"/>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7" idx="2"/>
            <a:endCxn id="9" idx="0"/>
          </p:cNvCxnSpPr>
          <p:nvPr/>
        </p:nvCxnSpPr>
        <p:spPr>
          <a:xfrm rot="16200000" flipH="1">
            <a:off x="2417649" y="4437968"/>
            <a:ext cx="1440883" cy="1118393"/>
          </a:xfrm>
          <a:prstGeom prst="bentConnector3">
            <a:avLst>
              <a:gd name="adj1" fmla="val 50000"/>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578894" y="2894043"/>
            <a:ext cx="0" cy="763556"/>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3"/>
          </p:cNvCxnSpPr>
          <p:nvPr/>
        </p:nvCxnSpPr>
        <p:spPr>
          <a:xfrm>
            <a:off x="3355181" y="3967162"/>
            <a:ext cx="873919" cy="0"/>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525000" y="3775581"/>
            <a:ext cx="1343025" cy="646331"/>
          </a:xfrm>
          <a:prstGeom prst="rect">
            <a:avLst/>
          </a:prstGeom>
          <a:noFill/>
        </p:spPr>
        <p:txBody>
          <a:bodyPr wrap="square" rtlCol="0">
            <a:spAutoFit/>
          </a:bodyPr>
          <a:lstStyle/>
          <a:p>
            <a:r>
              <a:rPr lang="en-GB" dirty="0" smtClean="0"/>
              <a:t>Senior Debt</a:t>
            </a:r>
            <a:endParaRPr lang="en-GB" dirty="0"/>
          </a:p>
        </p:txBody>
      </p:sp>
      <p:sp>
        <p:nvSpPr>
          <p:cNvPr id="20" name="Multiply 19"/>
          <p:cNvSpPr/>
          <p:nvPr/>
        </p:nvSpPr>
        <p:spPr>
          <a:xfrm>
            <a:off x="8580520" y="1645682"/>
            <a:ext cx="552450" cy="666750"/>
          </a:xfrm>
          <a:prstGeom prst="mathMultiply">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8372557" y="4709452"/>
            <a:ext cx="1724025" cy="369332"/>
          </a:xfrm>
          <a:prstGeom prst="rect">
            <a:avLst/>
          </a:prstGeom>
          <a:noFill/>
        </p:spPr>
        <p:txBody>
          <a:bodyPr wrap="square" rtlCol="0">
            <a:spAutoFit/>
          </a:bodyPr>
          <a:lstStyle/>
          <a:p>
            <a:pPr algn="ctr"/>
            <a:r>
              <a:rPr lang="en-GB" dirty="0" smtClean="0"/>
              <a:t>New equity</a:t>
            </a:r>
            <a:endParaRPr lang="en-GB" dirty="0"/>
          </a:p>
        </p:txBody>
      </p:sp>
      <p:sp>
        <p:nvSpPr>
          <p:cNvPr id="24" name="Curved Up Arrow 23"/>
          <p:cNvSpPr/>
          <p:nvPr/>
        </p:nvSpPr>
        <p:spPr>
          <a:xfrm rot="4441754">
            <a:off x="6127810" y="4839864"/>
            <a:ext cx="1975316" cy="785569"/>
          </a:xfrm>
          <a:prstGeom prst="curvedUpArrow">
            <a:avLst>
              <a:gd name="adj1" fmla="val 16994"/>
              <a:gd name="adj2" fmla="val 50000"/>
              <a:gd name="adj3" fmla="val 25000"/>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TextBox 24"/>
          <p:cNvSpPr txBox="1"/>
          <p:nvPr/>
        </p:nvSpPr>
        <p:spPr>
          <a:xfrm>
            <a:off x="6494668" y="6112212"/>
            <a:ext cx="1619374" cy="923330"/>
          </a:xfrm>
          <a:prstGeom prst="rect">
            <a:avLst/>
          </a:prstGeom>
          <a:noFill/>
        </p:spPr>
        <p:txBody>
          <a:bodyPr wrap="square" rtlCol="0">
            <a:spAutoFit/>
          </a:bodyPr>
          <a:lstStyle/>
          <a:p>
            <a:pPr algn="ctr"/>
            <a:r>
              <a:rPr lang="en-GB" dirty="0" smtClean="0"/>
              <a:t>Write-down/off &amp; Recapitalise</a:t>
            </a:r>
            <a:endParaRPr lang="en-GB" dirty="0"/>
          </a:p>
        </p:txBody>
      </p:sp>
      <p:sp>
        <p:nvSpPr>
          <p:cNvPr id="27" name="TextBox 26"/>
          <p:cNvSpPr txBox="1"/>
          <p:nvPr/>
        </p:nvSpPr>
        <p:spPr>
          <a:xfrm>
            <a:off x="6548437" y="2505075"/>
            <a:ext cx="1590675" cy="369332"/>
          </a:xfrm>
          <a:prstGeom prst="rect">
            <a:avLst/>
          </a:prstGeom>
          <a:noFill/>
        </p:spPr>
        <p:txBody>
          <a:bodyPr wrap="square" rtlCol="0">
            <a:spAutoFit/>
          </a:bodyPr>
          <a:lstStyle/>
          <a:p>
            <a:pPr algn="ctr"/>
            <a:r>
              <a:rPr lang="en-GB" dirty="0" smtClean="0">
                <a:solidFill>
                  <a:schemeClr val="bg2"/>
                </a:solidFill>
              </a:rPr>
              <a:t>Equity</a:t>
            </a:r>
            <a:endParaRPr lang="en-GB" dirty="0">
              <a:solidFill>
                <a:schemeClr val="bg2"/>
              </a:solidFill>
            </a:endParaRPr>
          </a:p>
        </p:txBody>
      </p:sp>
      <p:sp>
        <p:nvSpPr>
          <p:cNvPr id="28" name="TextBox 27"/>
          <p:cNvSpPr txBox="1"/>
          <p:nvPr/>
        </p:nvSpPr>
        <p:spPr>
          <a:xfrm>
            <a:off x="5349875" y="5717607"/>
            <a:ext cx="1552575" cy="619125"/>
          </a:xfrm>
          <a:prstGeom prst="rect">
            <a:avLst/>
          </a:prstGeom>
          <a:solidFill>
            <a:schemeClr val="tx1">
              <a:lumMod val="60000"/>
              <a:lumOff val="40000"/>
            </a:schemeClr>
          </a:solidFill>
          <a:ln>
            <a:noFill/>
          </a:ln>
        </p:spPr>
        <p:txBody>
          <a:bodyPr wrap="square" rtlCol="0" anchor="ctr">
            <a:noAutofit/>
          </a:bodyPr>
          <a:lstStyle/>
          <a:p>
            <a:pPr algn="ctr"/>
            <a:r>
              <a:rPr lang="en-GB" sz="1600" dirty="0" smtClean="0">
                <a:solidFill>
                  <a:schemeClr val="bg1"/>
                </a:solidFill>
              </a:rPr>
              <a:t>Investment Firm</a:t>
            </a:r>
            <a:endParaRPr lang="en-GB" sz="1600" dirty="0">
              <a:solidFill>
                <a:schemeClr val="bg1"/>
              </a:solidFill>
            </a:endParaRPr>
          </a:p>
        </p:txBody>
      </p:sp>
      <p:sp>
        <p:nvSpPr>
          <p:cNvPr id="29" name="TextBox 28"/>
          <p:cNvSpPr txBox="1"/>
          <p:nvPr/>
        </p:nvSpPr>
        <p:spPr>
          <a:xfrm>
            <a:off x="7764843" y="5717607"/>
            <a:ext cx="1552575" cy="619125"/>
          </a:xfrm>
          <a:prstGeom prst="rect">
            <a:avLst/>
          </a:prstGeom>
          <a:solidFill>
            <a:schemeClr val="tx1">
              <a:lumMod val="75000"/>
            </a:schemeClr>
          </a:solidFill>
          <a:ln>
            <a:noFill/>
          </a:ln>
        </p:spPr>
        <p:txBody>
          <a:bodyPr wrap="square" rtlCol="0" anchor="ctr">
            <a:noAutofit/>
          </a:bodyPr>
          <a:lstStyle/>
          <a:p>
            <a:pPr algn="ctr"/>
            <a:r>
              <a:rPr lang="en-GB" sz="1600" dirty="0" smtClean="0">
                <a:solidFill>
                  <a:schemeClr val="bg1"/>
                </a:solidFill>
              </a:rPr>
              <a:t>Bank</a:t>
            </a:r>
            <a:endParaRPr lang="en-GB" sz="1600" dirty="0">
              <a:solidFill>
                <a:schemeClr val="bg1"/>
              </a:solidFill>
            </a:endParaRPr>
          </a:p>
        </p:txBody>
      </p:sp>
      <p:cxnSp>
        <p:nvCxnSpPr>
          <p:cNvPr id="30" name="Elbow Connector 29"/>
          <p:cNvCxnSpPr>
            <a:stCxn id="26" idx="2"/>
            <a:endCxn id="28" idx="0"/>
          </p:cNvCxnSpPr>
          <p:nvPr/>
        </p:nvCxnSpPr>
        <p:spPr>
          <a:xfrm rot="5400000">
            <a:off x="6056013" y="4439972"/>
            <a:ext cx="1347785" cy="1207484"/>
          </a:xfrm>
          <a:prstGeom prst="bentConnector3">
            <a:avLst>
              <a:gd name="adj1" fmla="val 50000"/>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6" idx="2"/>
            <a:endCxn id="29" idx="0"/>
          </p:cNvCxnSpPr>
          <p:nvPr/>
        </p:nvCxnSpPr>
        <p:spPr>
          <a:xfrm rot="16200000" flipH="1">
            <a:off x="7263497" y="4439972"/>
            <a:ext cx="1347785" cy="1207484"/>
          </a:xfrm>
          <a:prstGeom prst="bentConnector3">
            <a:avLst>
              <a:gd name="adj1" fmla="val 50000"/>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7992681" y="4421912"/>
            <a:ext cx="1098435" cy="1158919"/>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7333648" y="2894043"/>
            <a:ext cx="2" cy="876240"/>
          </a:xfrm>
          <a:prstGeom prst="straightConnector1">
            <a:avLst/>
          </a:prstGeom>
          <a:ln w="6350">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992681" y="3105141"/>
            <a:ext cx="1922765" cy="369332"/>
          </a:xfrm>
          <a:prstGeom prst="rect">
            <a:avLst/>
          </a:prstGeom>
          <a:noFill/>
        </p:spPr>
        <p:txBody>
          <a:bodyPr wrap="square" rtlCol="0">
            <a:spAutoFit/>
          </a:bodyPr>
          <a:lstStyle/>
          <a:p>
            <a:pPr algn="ctr"/>
            <a:r>
              <a:rPr lang="en-GB" dirty="0" smtClean="0"/>
              <a:t>Write down/off</a:t>
            </a:r>
          </a:p>
        </p:txBody>
      </p:sp>
      <p:grpSp>
        <p:nvGrpSpPr>
          <p:cNvPr id="2" name="Group 42"/>
          <p:cNvGrpSpPr/>
          <p:nvPr/>
        </p:nvGrpSpPr>
        <p:grpSpPr>
          <a:xfrm>
            <a:off x="8155013" y="3474473"/>
            <a:ext cx="1369988" cy="1082063"/>
            <a:chOff x="8541131" y="3474473"/>
            <a:chExt cx="2143125" cy="1082063"/>
          </a:xfrm>
        </p:grpSpPr>
        <p:sp>
          <p:nvSpPr>
            <p:cNvPr id="21" name="Curved Down Arrow 20"/>
            <p:cNvSpPr/>
            <p:nvPr/>
          </p:nvSpPr>
          <p:spPr>
            <a:xfrm flipH="1">
              <a:off x="8541131" y="3474473"/>
              <a:ext cx="2143125" cy="457198"/>
            </a:xfrm>
            <a:prstGeom prst="curvedDownArrow">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Curved Down Arrow 21"/>
            <p:cNvSpPr/>
            <p:nvPr/>
          </p:nvSpPr>
          <p:spPr>
            <a:xfrm flipV="1">
              <a:off x="8670925" y="4183104"/>
              <a:ext cx="1981200" cy="373432"/>
            </a:xfrm>
            <a:prstGeom prst="curvedDownArrow">
              <a:avLst/>
            </a:prstGeom>
            <a:solidFill>
              <a:schemeClr val="bg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35" name="Straight Arrow Connector 34"/>
            <p:cNvCxnSpPr/>
            <p:nvPr/>
          </p:nvCxnSpPr>
          <p:spPr>
            <a:xfrm>
              <a:off x="8722105" y="4065022"/>
              <a:ext cx="1962151" cy="0"/>
            </a:xfrm>
            <a:prstGeom prst="straightConnector1">
              <a:avLst/>
            </a:prstGeom>
            <a:ln w="6350">
              <a:solidFill>
                <a:schemeClr val="bg2"/>
              </a:solidFill>
              <a:tailEnd type="arrow"/>
            </a:ln>
          </p:spPr>
          <p:style>
            <a:lnRef idx="1">
              <a:schemeClr val="accent1"/>
            </a:lnRef>
            <a:fillRef idx="0">
              <a:schemeClr val="accent1"/>
            </a:fillRef>
            <a:effectRef idx="0">
              <a:schemeClr val="accent1"/>
            </a:effectRef>
            <a:fontRef idx="minor">
              <a:schemeClr val="tx1"/>
            </a:fontRef>
          </p:style>
        </p:cxnSp>
      </p:grpSp>
      <p:sp>
        <p:nvSpPr>
          <p:cNvPr id="38" name="Content Placeholder 1"/>
          <p:cNvSpPr txBox="1">
            <a:spLocks/>
          </p:cNvSpPr>
          <p:nvPr/>
        </p:nvSpPr>
        <p:spPr bwMode="auto">
          <a:xfrm>
            <a:off x="525463" y="1765300"/>
            <a:ext cx="4824412" cy="491520"/>
          </a:xfrm>
          <a:prstGeom prst="rect">
            <a:avLst/>
          </a:prstGeom>
          <a:solidFill>
            <a:schemeClr val="bg2"/>
          </a:solidFill>
          <a:ln w="9525">
            <a:noFill/>
            <a:miter lim="800000"/>
            <a:headEnd/>
            <a:tailEnd/>
          </a:ln>
        </p:spPr>
        <p:txBody>
          <a:bodyPr vert="horz" wrap="square" lIns="104299" tIns="52149" rIns="104299" bIns="52149" numCol="1" anchor="ctr" anchorCtr="0" compatLnSpc="1">
            <a:prstTxWarp prst="textNoShape">
              <a:avLst/>
            </a:prstTxWarp>
          </a:bodyPr>
          <a:lstStyle/>
          <a:p>
            <a:pPr marL="3600" lvl="0" indent="3600">
              <a:spcBef>
                <a:spcPts val="1369"/>
              </a:spcBef>
              <a:buClr>
                <a:schemeClr val="accent1"/>
              </a:buClr>
            </a:pPr>
            <a:r>
              <a:rPr lang="en-GB" dirty="0" smtClean="0">
                <a:solidFill>
                  <a:schemeClr val="bg1"/>
                </a:solidFill>
                <a:latin typeface="Arial" pitchFamily="34" charset="0"/>
                <a:cs typeface="Arial" pitchFamily="34" charset="0"/>
              </a:rPr>
              <a:t>Starting point</a:t>
            </a:r>
            <a:endParaRPr kumimoji="0" lang="en-GB"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39" name="Content Placeholder 1"/>
          <p:cNvSpPr txBox="1">
            <a:spLocks/>
          </p:cNvSpPr>
          <p:nvPr/>
        </p:nvSpPr>
        <p:spPr bwMode="auto">
          <a:xfrm>
            <a:off x="5427742" y="1765300"/>
            <a:ext cx="4824412" cy="491520"/>
          </a:xfrm>
          <a:prstGeom prst="rect">
            <a:avLst/>
          </a:prstGeom>
          <a:solidFill>
            <a:schemeClr val="bg2"/>
          </a:solidFill>
          <a:ln w="9525">
            <a:noFill/>
            <a:miter lim="800000"/>
            <a:headEnd/>
            <a:tailEnd/>
          </a:ln>
        </p:spPr>
        <p:txBody>
          <a:bodyPr vert="horz" wrap="square" lIns="104299" tIns="52149" rIns="104299" bIns="52149" numCol="1" anchor="ctr" anchorCtr="0" compatLnSpc="1">
            <a:prstTxWarp prst="textNoShape">
              <a:avLst/>
            </a:prstTxWarp>
          </a:bodyPr>
          <a:lstStyle/>
          <a:p>
            <a:pPr marL="3600" lvl="0" indent="3600">
              <a:spcBef>
                <a:spcPts val="1369"/>
              </a:spcBef>
              <a:buClr>
                <a:schemeClr val="accent1"/>
              </a:buClr>
            </a:pPr>
            <a:r>
              <a:rPr lang="en-GB" dirty="0" smtClean="0">
                <a:solidFill>
                  <a:schemeClr val="bg1"/>
                </a:solidFill>
                <a:latin typeface="Arial" pitchFamily="34" charset="0"/>
                <a:cs typeface="Arial" pitchFamily="34" charset="0"/>
              </a:rPr>
              <a:t>Basic methodology</a:t>
            </a:r>
            <a:endParaRPr kumimoji="0" lang="en-GB"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26" name="TextBox 25"/>
          <p:cNvSpPr txBox="1"/>
          <p:nvPr/>
        </p:nvSpPr>
        <p:spPr>
          <a:xfrm>
            <a:off x="6557359" y="3750697"/>
            <a:ext cx="1552575" cy="619125"/>
          </a:xfrm>
          <a:prstGeom prst="rect">
            <a:avLst/>
          </a:prstGeom>
          <a:solidFill>
            <a:schemeClr val="tx1"/>
          </a:solidFill>
          <a:ln>
            <a:noFill/>
          </a:ln>
        </p:spPr>
        <p:txBody>
          <a:bodyPr wrap="square" rtlCol="0" anchor="ctr">
            <a:noAutofit/>
          </a:bodyPr>
          <a:lstStyle/>
          <a:p>
            <a:pPr algn="ctr"/>
            <a:r>
              <a:rPr lang="en-GB" sz="1600" dirty="0" smtClean="0">
                <a:solidFill>
                  <a:schemeClr val="bg1"/>
                </a:solidFill>
              </a:rPr>
              <a:t>Holding Company</a:t>
            </a:r>
            <a:endParaRPr lang="en-GB" sz="1600" dirty="0">
              <a:solidFill>
                <a:schemeClr val="bg1"/>
              </a:solidFill>
            </a:endParaRPr>
          </a:p>
        </p:txBody>
      </p:sp>
      <p:cxnSp>
        <p:nvCxnSpPr>
          <p:cNvPr id="46" name="Straight Arrow Connector 45"/>
          <p:cNvCxnSpPr/>
          <p:nvPr/>
        </p:nvCxnSpPr>
        <p:spPr>
          <a:xfrm flipH="1" flipV="1">
            <a:off x="3190081" y="4421912"/>
            <a:ext cx="1098435" cy="1158919"/>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Resolving Bank Groups</a:t>
            </a:r>
            <a:endParaRPr lang="en-GB" dirty="0"/>
          </a:p>
        </p:txBody>
      </p:sp>
      <p:sp>
        <p:nvSpPr>
          <p:cNvPr id="4" name="Content Placeholder 3"/>
          <p:cNvSpPr>
            <a:spLocks noGrp="1"/>
          </p:cNvSpPr>
          <p:nvPr>
            <p:ph sz="quarter" idx="18"/>
          </p:nvPr>
        </p:nvSpPr>
        <p:spPr/>
        <p:txBody>
          <a:bodyPr/>
          <a:lstStyle/>
          <a:p>
            <a:endParaRPr lang="en-GB"/>
          </a:p>
        </p:txBody>
      </p:sp>
      <p:sp>
        <p:nvSpPr>
          <p:cNvPr id="5" name="Slide Number Placeholder 4"/>
          <p:cNvSpPr>
            <a:spLocks noGrp="1"/>
          </p:cNvSpPr>
          <p:nvPr>
            <p:ph type="sldNum" sz="quarter" idx="19"/>
          </p:nvPr>
        </p:nvSpPr>
        <p:spPr/>
        <p:txBody>
          <a:bodyPr/>
          <a:lstStyle/>
          <a:p>
            <a:pPr>
              <a:defRPr/>
            </a:pPr>
            <a:fld id="{C6DF25AF-5034-4EBD-B5E0-1BA05C6531E9}" type="slidenum">
              <a:rPr lang="en-US" smtClean="0"/>
              <a:pPr>
                <a:defRPr/>
              </a:pPr>
              <a:t>25</a:t>
            </a:fld>
            <a:endParaRPr lang="en-US" dirty="0"/>
          </a:p>
        </p:txBody>
      </p:sp>
      <p:sp>
        <p:nvSpPr>
          <p:cNvPr id="6" name="Footer Placeholder 5"/>
          <p:cNvSpPr>
            <a:spLocks noGrp="1"/>
          </p:cNvSpPr>
          <p:nvPr>
            <p:ph type="ftr" sz="quarter" idx="20"/>
          </p:nvPr>
        </p:nvSpPr>
        <p:spPr/>
        <p:txBody>
          <a:bodyPr/>
          <a:lstStyle/>
          <a:p>
            <a:pPr>
              <a:defRPr/>
            </a:pPr>
            <a:r>
              <a:rPr lang="en-GB" smtClean="0"/>
              <a:t>The next phase of regulatory change – helping you prepare</a:t>
            </a:r>
            <a:endParaRPr lang="en-US"/>
          </a:p>
        </p:txBody>
      </p:sp>
      <p:sp>
        <p:nvSpPr>
          <p:cNvPr id="7" name="TextBox 6"/>
          <p:cNvSpPr txBox="1"/>
          <p:nvPr/>
        </p:nvSpPr>
        <p:spPr>
          <a:xfrm>
            <a:off x="1758179" y="3282634"/>
            <a:ext cx="1552575" cy="608400"/>
          </a:xfrm>
          <a:prstGeom prst="rect">
            <a:avLst/>
          </a:prstGeom>
          <a:solidFill>
            <a:schemeClr val="tx1"/>
          </a:solidFill>
          <a:ln>
            <a:noFill/>
          </a:ln>
        </p:spPr>
        <p:txBody>
          <a:bodyPr wrap="square" rtlCol="0" anchor="ctr">
            <a:noAutofit/>
          </a:bodyPr>
          <a:lstStyle/>
          <a:p>
            <a:pPr algn="ctr"/>
            <a:r>
              <a:rPr lang="en-GB" sz="1400" dirty="0" smtClean="0">
                <a:solidFill>
                  <a:schemeClr val="bg1"/>
                </a:solidFill>
              </a:rPr>
              <a:t>Holding Company</a:t>
            </a:r>
            <a:endParaRPr lang="en-GB" sz="1400" dirty="0">
              <a:solidFill>
                <a:schemeClr val="bg1"/>
              </a:solidFill>
            </a:endParaRPr>
          </a:p>
        </p:txBody>
      </p:sp>
      <p:sp>
        <p:nvSpPr>
          <p:cNvPr id="8" name="TextBox 7"/>
          <p:cNvSpPr txBox="1"/>
          <p:nvPr/>
        </p:nvSpPr>
        <p:spPr>
          <a:xfrm>
            <a:off x="2667815" y="5058447"/>
            <a:ext cx="1551600" cy="608400"/>
          </a:xfrm>
          <a:prstGeom prst="rect">
            <a:avLst/>
          </a:prstGeom>
          <a:solidFill>
            <a:schemeClr val="tx1">
              <a:lumMod val="60000"/>
              <a:lumOff val="40000"/>
            </a:schemeClr>
          </a:solidFill>
          <a:ln>
            <a:noFill/>
          </a:ln>
        </p:spPr>
        <p:txBody>
          <a:bodyPr wrap="square" rtlCol="0" anchor="ctr">
            <a:noAutofit/>
          </a:bodyPr>
          <a:lstStyle/>
          <a:p>
            <a:pPr algn="ctr"/>
            <a:r>
              <a:rPr lang="en-GB" sz="1400" dirty="0" smtClean="0">
                <a:solidFill>
                  <a:schemeClr val="bg1"/>
                </a:solidFill>
              </a:rPr>
              <a:t>Investment Firm</a:t>
            </a:r>
            <a:endParaRPr lang="en-GB" sz="1400" dirty="0">
              <a:solidFill>
                <a:schemeClr val="bg1"/>
              </a:solidFill>
            </a:endParaRPr>
          </a:p>
        </p:txBody>
      </p:sp>
      <p:sp>
        <p:nvSpPr>
          <p:cNvPr id="9" name="TextBox 8"/>
          <p:cNvSpPr txBox="1"/>
          <p:nvPr/>
        </p:nvSpPr>
        <p:spPr>
          <a:xfrm>
            <a:off x="839016" y="5058447"/>
            <a:ext cx="1551600" cy="608400"/>
          </a:xfrm>
          <a:prstGeom prst="rect">
            <a:avLst/>
          </a:prstGeom>
          <a:solidFill>
            <a:schemeClr val="tx1">
              <a:lumMod val="75000"/>
            </a:schemeClr>
          </a:solidFill>
          <a:ln>
            <a:noFill/>
          </a:ln>
        </p:spPr>
        <p:txBody>
          <a:bodyPr wrap="square" rtlCol="0" anchor="ctr">
            <a:noAutofit/>
          </a:bodyPr>
          <a:lstStyle/>
          <a:p>
            <a:pPr algn="ctr"/>
            <a:r>
              <a:rPr lang="en-GB" sz="1400" dirty="0" smtClean="0">
                <a:solidFill>
                  <a:schemeClr val="bg1"/>
                </a:solidFill>
              </a:rPr>
              <a:t>Bank</a:t>
            </a:r>
            <a:endParaRPr lang="en-GB" sz="1400" dirty="0">
              <a:solidFill>
                <a:schemeClr val="bg1"/>
              </a:solidFill>
            </a:endParaRPr>
          </a:p>
        </p:txBody>
      </p:sp>
      <p:cxnSp>
        <p:nvCxnSpPr>
          <p:cNvPr id="10" name="Straight Arrow Connector 9"/>
          <p:cNvCxnSpPr>
            <a:stCxn id="7" idx="3"/>
            <a:endCxn id="11" idx="1"/>
          </p:cNvCxnSpPr>
          <p:nvPr/>
        </p:nvCxnSpPr>
        <p:spPr>
          <a:xfrm flipV="1">
            <a:off x="3310754" y="3536000"/>
            <a:ext cx="366711" cy="50834"/>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77465" y="3243612"/>
            <a:ext cx="1247776" cy="584775"/>
          </a:xfrm>
          <a:prstGeom prst="rect">
            <a:avLst/>
          </a:prstGeom>
          <a:noFill/>
        </p:spPr>
        <p:txBody>
          <a:bodyPr wrap="square" rtlCol="0">
            <a:spAutoFit/>
          </a:bodyPr>
          <a:lstStyle/>
          <a:p>
            <a:r>
              <a:rPr lang="en-GB" sz="1600" dirty="0" smtClean="0"/>
              <a:t>Senior Debt/LAC</a:t>
            </a:r>
            <a:endParaRPr lang="en-GB" sz="1600" dirty="0"/>
          </a:p>
        </p:txBody>
      </p:sp>
      <p:cxnSp>
        <p:nvCxnSpPr>
          <p:cNvPr id="12" name="Straight Arrow Connector 11"/>
          <p:cNvCxnSpPr>
            <a:stCxn id="7" idx="0"/>
            <a:endCxn id="13" idx="2"/>
          </p:cNvCxnSpPr>
          <p:nvPr/>
        </p:nvCxnSpPr>
        <p:spPr>
          <a:xfrm flipH="1" flipV="1">
            <a:off x="2532835" y="2694350"/>
            <a:ext cx="1632" cy="588284"/>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37497" y="2355796"/>
            <a:ext cx="1590675" cy="338554"/>
          </a:xfrm>
          <a:prstGeom prst="rect">
            <a:avLst/>
          </a:prstGeom>
          <a:noFill/>
        </p:spPr>
        <p:txBody>
          <a:bodyPr wrap="square" rtlCol="0">
            <a:spAutoFit/>
          </a:bodyPr>
          <a:lstStyle/>
          <a:p>
            <a:pPr algn="ctr"/>
            <a:r>
              <a:rPr lang="en-GB" sz="1600" dirty="0" smtClean="0">
                <a:solidFill>
                  <a:schemeClr val="bg2"/>
                </a:solidFill>
              </a:rPr>
              <a:t>Equity</a:t>
            </a:r>
            <a:endParaRPr lang="en-GB" sz="1600" dirty="0">
              <a:solidFill>
                <a:schemeClr val="bg2"/>
              </a:solidFill>
            </a:endParaRPr>
          </a:p>
        </p:txBody>
      </p:sp>
      <p:sp>
        <p:nvSpPr>
          <p:cNvPr id="14" name="TextBox 13"/>
          <p:cNvSpPr txBox="1"/>
          <p:nvPr/>
        </p:nvSpPr>
        <p:spPr>
          <a:xfrm>
            <a:off x="6050166" y="3093300"/>
            <a:ext cx="1551600" cy="608400"/>
          </a:xfrm>
          <a:prstGeom prst="rect">
            <a:avLst/>
          </a:prstGeom>
          <a:solidFill>
            <a:schemeClr val="tx1">
              <a:lumMod val="75000"/>
            </a:schemeClr>
          </a:solidFill>
          <a:ln>
            <a:noFill/>
          </a:ln>
        </p:spPr>
        <p:txBody>
          <a:bodyPr wrap="square" rtlCol="0" anchor="ctr">
            <a:noAutofit/>
          </a:bodyPr>
          <a:lstStyle/>
          <a:p>
            <a:pPr algn="ctr"/>
            <a:r>
              <a:rPr lang="en-GB" sz="1400" dirty="0" smtClean="0">
                <a:solidFill>
                  <a:schemeClr val="bg1"/>
                </a:solidFill>
              </a:rPr>
              <a:t>Bank</a:t>
            </a:r>
            <a:endParaRPr lang="en-GB" sz="1400" dirty="0">
              <a:solidFill>
                <a:schemeClr val="bg1"/>
              </a:solidFill>
            </a:endParaRPr>
          </a:p>
        </p:txBody>
      </p:sp>
      <p:sp>
        <p:nvSpPr>
          <p:cNvPr id="15" name="TextBox 14"/>
          <p:cNvSpPr txBox="1"/>
          <p:nvPr/>
        </p:nvSpPr>
        <p:spPr>
          <a:xfrm>
            <a:off x="6030629" y="2355796"/>
            <a:ext cx="1590675" cy="338554"/>
          </a:xfrm>
          <a:prstGeom prst="rect">
            <a:avLst/>
          </a:prstGeom>
          <a:noFill/>
        </p:spPr>
        <p:txBody>
          <a:bodyPr wrap="square" rtlCol="0">
            <a:spAutoFit/>
          </a:bodyPr>
          <a:lstStyle/>
          <a:p>
            <a:pPr algn="ctr"/>
            <a:r>
              <a:rPr lang="en-GB" sz="1600" dirty="0" smtClean="0">
                <a:solidFill>
                  <a:schemeClr val="bg2"/>
                </a:solidFill>
              </a:rPr>
              <a:t>Equity</a:t>
            </a:r>
            <a:endParaRPr lang="en-GB" sz="1600" dirty="0">
              <a:solidFill>
                <a:schemeClr val="bg2"/>
              </a:solidFill>
            </a:endParaRPr>
          </a:p>
        </p:txBody>
      </p:sp>
      <p:sp>
        <p:nvSpPr>
          <p:cNvPr id="16" name="TextBox 15"/>
          <p:cNvSpPr txBox="1"/>
          <p:nvPr/>
        </p:nvSpPr>
        <p:spPr>
          <a:xfrm>
            <a:off x="7985703" y="3243612"/>
            <a:ext cx="1533525" cy="584775"/>
          </a:xfrm>
          <a:prstGeom prst="rect">
            <a:avLst/>
          </a:prstGeom>
          <a:noFill/>
        </p:spPr>
        <p:txBody>
          <a:bodyPr wrap="square" rtlCol="0">
            <a:spAutoFit/>
          </a:bodyPr>
          <a:lstStyle/>
          <a:p>
            <a:r>
              <a:rPr lang="en-GB" sz="1600" dirty="0" smtClean="0"/>
              <a:t>Senior Debt/LAC</a:t>
            </a:r>
            <a:endParaRPr lang="en-GB" sz="1600" dirty="0"/>
          </a:p>
        </p:txBody>
      </p:sp>
      <p:sp>
        <p:nvSpPr>
          <p:cNvPr id="17" name="TextBox 16"/>
          <p:cNvSpPr txBox="1"/>
          <p:nvPr/>
        </p:nvSpPr>
        <p:spPr>
          <a:xfrm>
            <a:off x="6512127" y="5351561"/>
            <a:ext cx="1551600" cy="608400"/>
          </a:xfrm>
          <a:prstGeom prst="rect">
            <a:avLst/>
          </a:prstGeom>
          <a:solidFill>
            <a:schemeClr val="tx1"/>
          </a:solidFill>
          <a:ln>
            <a:noFill/>
          </a:ln>
        </p:spPr>
        <p:txBody>
          <a:bodyPr wrap="square" rtlCol="0" anchor="ctr">
            <a:noAutofit/>
          </a:bodyPr>
          <a:lstStyle/>
          <a:p>
            <a:pPr algn="ctr"/>
            <a:r>
              <a:rPr lang="en-GB" sz="1400" dirty="0" smtClean="0">
                <a:solidFill>
                  <a:schemeClr val="bg1"/>
                </a:solidFill>
              </a:rPr>
              <a:t>Holding Company</a:t>
            </a:r>
            <a:endParaRPr lang="en-GB" sz="1400" dirty="0">
              <a:solidFill>
                <a:schemeClr val="bg1"/>
              </a:solidFill>
            </a:endParaRPr>
          </a:p>
        </p:txBody>
      </p:sp>
      <p:sp>
        <p:nvSpPr>
          <p:cNvPr id="18" name="TextBox 17"/>
          <p:cNvSpPr txBox="1"/>
          <p:nvPr/>
        </p:nvSpPr>
        <p:spPr>
          <a:xfrm>
            <a:off x="5382928" y="6408837"/>
            <a:ext cx="923924" cy="428625"/>
          </a:xfrm>
          <a:prstGeom prst="rect">
            <a:avLst/>
          </a:prstGeom>
          <a:solidFill>
            <a:schemeClr val="tx1">
              <a:lumMod val="75000"/>
            </a:schemeClr>
          </a:solidFill>
          <a:ln>
            <a:noFill/>
          </a:ln>
        </p:spPr>
        <p:txBody>
          <a:bodyPr wrap="square" rtlCol="0" anchor="ctr">
            <a:noAutofit/>
          </a:bodyPr>
          <a:lstStyle/>
          <a:p>
            <a:pPr algn="ctr"/>
            <a:r>
              <a:rPr lang="en-GB" sz="1400" dirty="0" smtClean="0">
                <a:solidFill>
                  <a:schemeClr val="bg1"/>
                </a:solidFill>
              </a:rPr>
              <a:t>Bank</a:t>
            </a:r>
            <a:endParaRPr lang="en-GB" sz="1400" dirty="0">
              <a:solidFill>
                <a:schemeClr val="bg1"/>
              </a:solidFill>
            </a:endParaRPr>
          </a:p>
        </p:txBody>
      </p:sp>
      <p:sp>
        <p:nvSpPr>
          <p:cNvPr id="19" name="TextBox 18"/>
          <p:cNvSpPr txBox="1"/>
          <p:nvPr/>
        </p:nvSpPr>
        <p:spPr>
          <a:xfrm>
            <a:off x="6825966" y="6408837"/>
            <a:ext cx="923924" cy="428625"/>
          </a:xfrm>
          <a:prstGeom prst="rect">
            <a:avLst/>
          </a:prstGeom>
          <a:solidFill>
            <a:schemeClr val="tx1">
              <a:lumMod val="75000"/>
            </a:schemeClr>
          </a:solidFill>
          <a:ln>
            <a:noFill/>
          </a:ln>
        </p:spPr>
        <p:txBody>
          <a:bodyPr wrap="square" rtlCol="0" anchor="ctr">
            <a:noAutofit/>
          </a:bodyPr>
          <a:lstStyle/>
          <a:p>
            <a:pPr algn="ctr"/>
            <a:r>
              <a:rPr lang="en-GB" sz="1400" dirty="0" smtClean="0">
                <a:solidFill>
                  <a:schemeClr val="bg1"/>
                </a:solidFill>
              </a:rPr>
              <a:t>Bank</a:t>
            </a:r>
            <a:endParaRPr lang="en-GB" sz="1400" dirty="0">
              <a:solidFill>
                <a:schemeClr val="bg1"/>
              </a:solidFill>
            </a:endParaRPr>
          </a:p>
        </p:txBody>
      </p:sp>
      <p:sp>
        <p:nvSpPr>
          <p:cNvPr id="20" name="TextBox 19"/>
          <p:cNvSpPr txBox="1"/>
          <p:nvPr/>
        </p:nvSpPr>
        <p:spPr>
          <a:xfrm>
            <a:off x="8269003" y="6408837"/>
            <a:ext cx="923924" cy="428625"/>
          </a:xfrm>
          <a:prstGeom prst="rect">
            <a:avLst/>
          </a:prstGeom>
          <a:solidFill>
            <a:schemeClr val="tx1">
              <a:lumMod val="75000"/>
            </a:schemeClr>
          </a:solidFill>
          <a:ln>
            <a:noFill/>
          </a:ln>
        </p:spPr>
        <p:txBody>
          <a:bodyPr wrap="square" rtlCol="0" anchor="ctr">
            <a:noAutofit/>
          </a:bodyPr>
          <a:lstStyle/>
          <a:p>
            <a:pPr algn="ctr"/>
            <a:r>
              <a:rPr lang="en-GB" sz="1400" dirty="0" smtClean="0">
                <a:solidFill>
                  <a:schemeClr val="bg1"/>
                </a:solidFill>
              </a:rPr>
              <a:t>Bank</a:t>
            </a:r>
            <a:endParaRPr lang="en-GB" sz="1400" dirty="0">
              <a:solidFill>
                <a:schemeClr val="bg1"/>
              </a:solidFill>
            </a:endParaRPr>
          </a:p>
        </p:txBody>
      </p:sp>
      <p:sp>
        <p:nvSpPr>
          <p:cNvPr id="21" name="TextBox 20"/>
          <p:cNvSpPr txBox="1"/>
          <p:nvPr/>
        </p:nvSpPr>
        <p:spPr>
          <a:xfrm>
            <a:off x="6492590" y="4741962"/>
            <a:ext cx="1590675" cy="338554"/>
          </a:xfrm>
          <a:prstGeom prst="rect">
            <a:avLst/>
          </a:prstGeom>
          <a:noFill/>
        </p:spPr>
        <p:txBody>
          <a:bodyPr wrap="square" rtlCol="0">
            <a:spAutoFit/>
          </a:bodyPr>
          <a:lstStyle/>
          <a:p>
            <a:pPr algn="ctr"/>
            <a:r>
              <a:rPr lang="en-GB" sz="1600" dirty="0" smtClean="0">
                <a:solidFill>
                  <a:schemeClr val="bg2"/>
                </a:solidFill>
              </a:rPr>
              <a:t>Equity</a:t>
            </a:r>
            <a:endParaRPr lang="en-GB" sz="1600" dirty="0">
              <a:solidFill>
                <a:schemeClr val="bg2"/>
              </a:solidFill>
            </a:endParaRPr>
          </a:p>
        </p:txBody>
      </p:sp>
      <p:sp>
        <p:nvSpPr>
          <p:cNvPr id="22" name="TextBox 21"/>
          <p:cNvSpPr txBox="1"/>
          <p:nvPr/>
        </p:nvSpPr>
        <p:spPr>
          <a:xfrm>
            <a:off x="8673769" y="5501873"/>
            <a:ext cx="1580417" cy="584775"/>
          </a:xfrm>
          <a:prstGeom prst="rect">
            <a:avLst/>
          </a:prstGeom>
          <a:noFill/>
        </p:spPr>
        <p:txBody>
          <a:bodyPr wrap="square" rtlCol="0">
            <a:spAutoFit/>
          </a:bodyPr>
          <a:lstStyle/>
          <a:p>
            <a:r>
              <a:rPr lang="en-GB" sz="1600" dirty="0" smtClean="0"/>
              <a:t>Senior Debt/LAC</a:t>
            </a:r>
            <a:endParaRPr lang="en-GB" sz="1600" dirty="0"/>
          </a:p>
        </p:txBody>
      </p:sp>
      <p:cxnSp>
        <p:nvCxnSpPr>
          <p:cNvPr id="23" name="Straight Arrow Connector 22"/>
          <p:cNvCxnSpPr>
            <a:stCxn id="17" idx="3"/>
            <a:endCxn id="22" idx="1"/>
          </p:cNvCxnSpPr>
          <p:nvPr/>
        </p:nvCxnSpPr>
        <p:spPr>
          <a:xfrm>
            <a:off x="8063727" y="5655761"/>
            <a:ext cx="610042" cy="138500"/>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3"/>
          </p:cNvCxnSpPr>
          <p:nvPr/>
        </p:nvCxnSpPr>
        <p:spPr>
          <a:xfrm flipV="1">
            <a:off x="9192927" y="6084887"/>
            <a:ext cx="186221" cy="538263"/>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265640" y="4005364"/>
            <a:ext cx="692814" cy="886396"/>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77465" y="4043352"/>
            <a:ext cx="1171576" cy="584775"/>
          </a:xfrm>
          <a:prstGeom prst="rect">
            <a:avLst/>
          </a:prstGeom>
          <a:noFill/>
        </p:spPr>
        <p:txBody>
          <a:bodyPr wrap="square" rtlCol="0">
            <a:spAutoFit/>
          </a:bodyPr>
          <a:lstStyle/>
          <a:p>
            <a:r>
              <a:rPr lang="en-GB" sz="1600" dirty="0" smtClean="0"/>
              <a:t>Senior Debt/LAC</a:t>
            </a:r>
            <a:endParaRPr lang="en-GB" sz="1600" dirty="0"/>
          </a:p>
        </p:txBody>
      </p:sp>
      <p:cxnSp>
        <p:nvCxnSpPr>
          <p:cNvPr id="27" name="Elbow Connector 26"/>
          <p:cNvCxnSpPr>
            <a:stCxn id="8" idx="0"/>
            <a:endCxn id="7" idx="2"/>
          </p:cNvCxnSpPr>
          <p:nvPr/>
        </p:nvCxnSpPr>
        <p:spPr>
          <a:xfrm rot="16200000" flipV="1">
            <a:off x="2405335" y="4020167"/>
            <a:ext cx="1167413" cy="909148"/>
          </a:xfrm>
          <a:prstGeom prst="bentConnector3">
            <a:avLst>
              <a:gd name="adj1" fmla="val 50000"/>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9" idx="0"/>
            <a:endCxn id="7" idx="2"/>
          </p:cNvCxnSpPr>
          <p:nvPr/>
        </p:nvCxnSpPr>
        <p:spPr>
          <a:xfrm rot="5400000" flipH="1" flipV="1">
            <a:off x="1490935" y="4014916"/>
            <a:ext cx="1167413" cy="919651"/>
          </a:xfrm>
          <a:prstGeom prst="bentConnector3">
            <a:avLst>
              <a:gd name="adj1" fmla="val 50000"/>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135400" y="4005364"/>
            <a:ext cx="692814" cy="886396"/>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flipH="1">
            <a:off x="424678" y="4043352"/>
            <a:ext cx="1171576" cy="584775"/>
          </a:xfrm>
          <a:prstGeom prst="rect">
            <a:avLst/>
          </a:prstGeom>
          <a:noFill/>
        </p:spPr>
        <p:txBody>
          <a:bodyPr wrap="square" rtlCol="0">
            <a:spAutoFit/>
          </a:bodyPr>
          <a:lstStyle/>
          <a:p>
            <a:r>
              <a:rPr lang="en-GB" sz="1600" dirty="0" smtClean="0"/>
              <a:t>Senior Debt/LAC</a:t>
            </a:r>
            <a:endParaRPr lang="en-GB" sz="1600" dirty="0"/>
          </a:p>
        </p:txBody>
      </p:sp>
      <p:cxnSp>
        <p:nvCxnSpPr>
          <p:cNvPr id="31" name="Straight Arrow Connector 30"/>
          <p:cNvCxnSpPr>
            <a:stCxn id="14" idx="0"/>
            <a:endCxn id="15" idx="2"/>
          </p:cNvCxnSpPr>
          <p:nvPr/>
        </p:nvCxnSpPr>
        <p:spPr>
          <a:xfrm flipV="1">
            <a:off x="6825966" y="2694350"/>
            <a:ext cx="1" cy="39895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4" idx="3"/>
            <a:endCxn id="16" idx="1"/>
          </p:cNvCxnSpPr>
          <p:nvPr/>
        </p:nvCxnSpPr>
        <p:spPr>
          <a:xfrm>
            <a:off x="7601766" y="3397500"/>
            <a:ext cx="383937" cy="138500"/>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7" idx="2"/>
            <a:endCxn id="18" idx="0"/>
          </p:cNvCxnSpPr>
          <p:nvPr/>
        </p:nvCxnSpPr>
        <p:spPr>
          <a:xfrm rot="5400000">
            <a:off x="6341971" y="5462881"/>
            <a:ext cx="448876" cy="1443037"/>
          </a:xfrm>
          <a:prstGeom prst="bentConnector3">
            <a:avLst>
              <a:gd name="adj1" fmla="val 50000"/>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Shape 78"/>
          <p:cNvCxnSpPr>
            <a:stCxn id="17" idx="2"/>
            <a:endCxn id="20" idx="0"/>
          </p:cNvCxnSpPr>
          <p:nvPr/>
        </p:nvCxnSpPr>
        <p:spPr>
          <a:xfrm rot="16200000" flipH="1">
            <a:off x="7785008" y="5462880"/>
            <a:ext cx="448876" cy="1443038"/>
          </a:xfrm>
          <a:prstGeom prst="bentConnector3">
            <a:avLst>
              <a:gd name="adj1" fmla="val 50000"/>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Elbow Connector 34"/>
          <p:cNvCxnSpPr>
            <a:endCxn id="19" idx="0"/>
          </p:cNvCxnSpPr>
          <p:nvPr/>
        </p:nvCxnSpPr>
        <p:spPr>
          <a:xfrm rot="16200000" flipH="1">
            <a:off x="7063489" y="6184398"/>
            <a:ext cx="448876" cy="1"/>
          </a:xfrm>
          <a:prstGeom prst="bentConnector3">
            <a:avLst>
              <a:gd name="adj1" fmla="val 50000"/>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7" idx="0"/>
            <a:endCxn id="21" idx="2"/>
          </p:cNvCxnSpPr>
          <p:nvPr/>
        </p:nvCxnSpPr>
        <p:spPr>
          <a:xfrm flipV="1">
            <a:off x="7287927" y="5080516"/>
            <a:ext cx="1" cy="271045"/>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37" name="Content Placeholder 1"/>
          <p:cNvSpPr txBox="1">
            <a:spLocks/>
          </p:cNvSpPr>
          <p:nvPr/>
        </p:nvSpPr>
        <p:spPr bwMode="auto">
          <a:xfrm>
            <a:off x="525463" y="1765300"/>
            <a:ext cx="4824412" cy="491520"/>
          </a:xfrm>
          <a:prstGeom prst="rect">
            <a:avLst/>
          </a:prstGeom>
          <a:solidFill>
            <a:schemeClr val="bg2"/>
          </a:solidFill>
          <a:ln w="9525">
            <a:noFill/>
            <a:miter lim="800000"/>
            <a:headEnd/>
            <a:tailEnd/>
          </a:ln>
        </p:spPr>
        <p:txBody>
          <a:bodyPr vert="horz" wrap="square" lIns="104299" tIns="52149" rIns="104299" bIns="52149" numCol="1" anchor="ctr" anchorCtr="0" compatLnSpc="1">
            <a:prstTxWarp prst="textNoShape">
              <a:avLst/>
            </a:prstTxWarp>
          </a:bodyPr>
          <a:lstStyle/>
          <a:p>
            <a:pPr marL="3600" lvl="0" indent="3600">
              <a:spcBef>
                <a:spcPts val="1369"/>
              </a:spcBef>
              <a:buClr>
                <a:schemeClr val="accent1"/>
              </a:buClr>
            </a:pPr>
            <a:r>
              <a:rPr lang="en-GB" dirty="0" smtClean="0">
                <a:solidFill>
                  <a:schemeClr val="bg1"/>
                </a:solidFill>
                <a:latin typeface="Arial" pitchFamily="34" charset="0"/>
                <a:cs typeface="Arial" pitchFamily="34" charset="0"/>
              </a:rPr>
              <a:t>SPE Model</a:t>
            </a:r>
          </a:p>
        </p:txBody>
      </p:sp>
      <p:sp>
        <p:nvSpPr>
          <p:cNvPr id="38" name="Content Placeholder 1"/>
          <p:cNvSpPr txBox="1">
            <a:spLocks/>
          </p:cNvSpPr>
          <p:nvPr/>
        </p:nvSpPr>
        <p:spPr bwMode="auto">
          <a:xfrm>
            <a:off x="5427742" y="1765300"/>
            <a:ext cx="4824412" cy="491520"/>
          </a:xfrm>
          <a:prstGeom prst="rect">
            <a:avLst/>
          </a:prstGeom>
          <a:solidFill>
            <a:schemeClr val="bg2"/>
          </a:solidFill>
          <a:ln w="9525">
            <a:noFill/>
            <a:miter lim="800000"/>
            <a:headEnd/>
            <a:tailEnd/>
          </a:ln>
        </p:spPr>
        <p:txBody>
          <a:bodyPr vert="horz" wrap="square" lIns="104299" tIns="52149" rIns="104299" bIns="52149" numCol="1" anchor="ctr" anchorCtr="0" compatLnSpc="1">
            <a:prstTxWarp prst="textNoShape">
              <a:avLst/>
            </a:prstTxWarp>
          </a:bodyPr>
          <a:lstStyle/>
          <a:p>
            <a:pPr marL="3600" lvl="0" indent="3600">
              <a:spcBef>
                <a:spcPts val="1369"/>
              </a:spcBef>
              <a:buClr>
                <a:schemeClr val="accent1"/>
              </a:buClr>
            </a:pPr>
            <a:r>
              <a:rPr lang="en-GB" dirty="0" smtClean="0">
                <a:solidFill>
                  <a:schemeClr val="bg1"/>
                </a:solidFill>
                <a:latin typeface="Arial" pitchFamily="34" charset="0"/>
                <a:cs typeface="Arial" pitchFamily="34" charset="0"/>
              </a:rPr>
              <a:t>“Hybrid” SPE Model</a:t>
            </a:r>
          </a:p>
        </p:txBody>
      </p:sp>
      <p:sp>
        <p:nvSpPr>
          <p:cNvPr id="39" name="Content Placeholder 1"/>
          <p:cNvSpPr txBox="1">
            <a:spLocks/>
          </p:cNvSpPr>
          <p:nvPr/>
        </p:nvSpPr>
        <p:spPr bwMode="auto">
          <a:xfrm>
            <a:off x="5427742" y="4155192"/>
            <a:ext cx="4824412" cy="491520"/>
          </a:xfrm>
          <a:prstGeom prst="rect">
            <a:avLst/>
          </a:prstGeom>
          <a:solidFill>
            <a:schemeClr val="bg2"/>
          </a:solidFill>
          <a:ln w="9525">
            <a:noFill/>
            <a:miter lim="800000"/>
            <a:headEnd/>
            <a:tailEnd/>
          </a:ln>
        </p:spPr>
        <p:txBody>
          <a:bodyPr vert="horz" wrap="square" lIns="104299" tIns="52149" rIns="104299" bIns="52149" numCol="1" anchor="ctr" anchorCtr="0" compatLnSpc="1">
            <a:prstTxWarp prst="textNoShape">
              <a:avLst/>
            </a:prstTxWarp>
          </a:bodyPr>
          <a:lstStyle/>
          <a:p>
            <a:pPr marL="3600" lvl="0" indent="3600">
              <a:spcBef>
                <a:spcPts val="1369"/>
              </a:spcBef>
              <a:buClr>
                <a:schemeClr val="accent1"/>
              </a:buClr>
            </a:pPr>
            <a:r>
              <a:rPr lang="en-GB" dirty="0" smtClean="0">
                <a:solidFill>
                  <a:schemeClr val="bg1"/>
                </a:solidFill>
                <a:latin typeface="Arial" pitchFamily="34" charset="0"/>
                <a:cs typeface="Arial" pitchFamily="34" charset="0"/>
              </a:rPr>
              <a:t>MPE Model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Resolving A CCP</a:t>
            </a:r>
            <a:endParaRPr lang="en-GB" dirty="0"/>
          </a:p>
        </p:txBody>
      </p:sp>
      <p:sp>
        <p:nvSpPr>
          <p:cNvPr id="4" name="Content Placeholder 3"/>
          <p:cNvSpPr>
            <a:spLocks noGrp="1"/>
          </p:cNvSpPr>
          <p:nvPr>
            <p:ph sz="quarter" idx="18"/>
          </p:nvPr>
        </p:nvSpPr>
        <p:spPr/>
        <p:txBody>
          <a:bodyPr/>
          <a:lstStyle/>
          <a:p>
            <a:endParaRPr lang="en-GB" dirty="0"/>
          </a:p>
        </p:txBody>
      </p:sp>
      <p:sp>
        <p:nvSpPr>
          <p:cNvPr id="5" name="Slide Number Placeholder 4"/>
          <p:cNvSpPr>
            <a:spLocks noGrp="1"/>
          </p:cNvSpPr>
          <p:nvPr>
            <p:ph type="sldNum" sz="quarter" idx="19"/>
          </p:nvPr>
        </p:nvSpPr>
        <p:spPr/>
        <p:txBody>
          <a:bodyPr/>
          <a:lstStyle/>
          <a:p>
            <a:pPr>
              <a:defRPr/>
            </a:pPr>
            <a:fld id="{C6DF25AF-5034-4EBD-B5E0-1BA05C6531E9}" type="slidenum">
              <a:rPr lang="en-US" smtClean="0"/>
              <a:pPr>
                <a:defRPr/>
              </a:pPr>
              <a:t>26</a:t>
            </a:fld>
            <a:endParaRPr lang="en-US" dirty="0"/>
          </a:p>
        </p:txBody>
      </p:sp>
      <p:sp>
        <p:nvSpPr>
          <p:cNvPr id="6" name="Footer Placeholder 5"/>
          <p:cNvSpPr>
            <a:spLocks noGrp="1"/>
          </p:cNvSpPr>
          <p:nvPr>
            <p:ph type="ftr" sz="quarter" idx="20"/>
          </p:nvPr>
        </p:nvSpPr>
        <p:spPr/>
        <p:txBody>
          <a:bodyPr/>
          <a:lstStyle/>
          <a:p>
            <a:pPr>
              <a:defRPr/>
            </a:pPr>
            <a:r>
              <a:rPr lang="en-GB" smtClean="0"/>
              <a:t>The next phase of regulatory change – helping you prepare</a:t>
            </a:r>
            <a:endParaRPr lang="en-US"/>
          </a:p>
        </p:txBody>
      </p:sp>
      <p:sp>
        <p:nvSpPr>
          <p:cNvPr id="7" name="TextBox 6"/>
          <p:cNvSpPr txBox="1"/>
          <p:nvPr/>
        </p:nvSpPr>
        <p:spPr>
          <a:xfrm>
            <a:off x="4367213" y="3276575"/>
            <a:ext cx="1552575" cy="609600"/>
          </a:xfrm>
          <a:prstGeom prst="rect">
            <a:avLst/>
          </a:prstGeom>
          <a:solidFill>
            <a:schemeClr val="tx1"/>
          </a:solidFill>
          <a:ln>
            <a:noFill/>
          </a:ln>
        </p:spPr>
        <p:txBody>
          <a:bodyPr wrap="square" rtlCol="0" anchor="ctr">
            <a:noAutofit/>
          </a:bodyPr>
          <a:lstStyle/>
          <a:p>
            <a:pPr algn="ctr"/>
            <a:r>
              <a:rPr lang="en-GB" sz="1600" dirty="0" smtClean="0">
                <a:solidFill>
                  <a:schemeClr val="bg1"/>
                </a:solidFill>
              </a:rPr>
              <a:t>Collateral Pool</a:t>
            </a:r>
            <a:endParaRPr lang="en-GB" sz="1600" dirty="0">
              <a:solidFill>
                <a:schemeClr val="bg1"/>
              </a:solidFill>
            </a:endParaRPr>
          </a:p>
        </p:txBody>
      </p:sp>
      <p:sp>
        <p:nvSpPr>
          <p:cNvPr id="8" name="TextBox 7"/>
          <p:cNvSpPr txBox="1"/>
          <p:nvPr/>
        </p:nvSpPr>
        <p:spPr>
          <a:xfrm>
            <a:off x="4367213" y="2479674"/>
            <a:ext cx="1552575" cy="619125"/>
          </a:xfrm>
          <a:prstGeom prst="rect">
            <a:avLst/>
          </a:prstGeom>
          <a:solidFill>
            <a:schemeClr val="tx1">
              <a:lumMod val="20000"/>
              <a:lumOff val="80000"/>
            </a:schemeClr>
          </a:solidFill>
          <a:ln>
            <a:noFill/>
          </a:ln>
        </p:spPr>
        <p:txBody>
          <a:bodyPr wrap="square" rtlCol="0" anchor="ctr">
            <a:noAutofit/>
          </a:bodyPr>
          <a:lstStyle/>
          <a:p>
            <a:pPr algn="ctr"/>
            <a:r>
              <a:rPr lang="en-GB" sz="1600" dirty="0" smtClean="0"/>
              <a:t>CCP</a:t>
            </a:r>
            <a:endParaRPr lang="en-GB" sz="1600" dirty="0"/>
          </a:p>
        </p:txBody>
      </p:sp>
      <p:cxnSp>
        <p:nvCxnSpPr>
          <p:cNvPr id="9" name="Straight Connector 8"/>
          <p:cNvCxnSpPr>
            <a:stCxn id="8" idx="2"/>
            <a:endCxn id="7" idx="0"/>
          </p:cNvCxnSpPr>
          <p:nvPr/>
        </p:nvCxnSpPr>
        <p:spPr>
          <a:xfrm>
            <a:off x="5143501" y="3098799"/>
            <a:ext cx="0" cy="17777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3"/>
          </p:cNvCxnSpPr>
          <p:nvPr/>
        </p:nvCxnSpPr>
        <p:spPr>
          <a:xfrm>
            <a:off x="5919788" y="2789237"/>
            <a:ext cx="1666875" cy="0"/>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0"/>
          </p:cNvCxnSpPr>
          <p:nvPr/>
        </p:nvCxnSpPr>
        <p:spPr>
          <a:xfrm flipV="1">
            <a:off x="5143501" y="2073078"/>
            <a:ext cx="0" cy="406596"/>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48163" y="1765300"/>
            <a:ext cx="1590675" cy="369332"/>
          </a:xfrm>
          <a:prstGeom prst="rect">
            <a:avLst/>
          </a:prstGeom>
          <a:noFill/>
        </p:spPr>
        <p:txBody>
          <a:bodyPr wrap="square" rtlCol="0">
            <a:spAutoFit/>
          </a:bodyPr>
          <a:lstStyle/>
          <a:p>
            <a:pPr algn="ctr"/>
            <a:r>
              <a:rPr lang="en-GB" dirty="0" smtClean="0">
                <a:solidFill>
                  <a:schemeClr val="bg2"/>
                </a:solidFill>
              </a:rPr>
              <a:t>Equity</a:t>
            </a:r>
            <a:endParaRPr lang="en-GB" dirty="0">
              <a:solidFill>
                <a:schemeClr val="bg2"/>
              </a:solidFill>
            </a:endParaRPr>
          </a:p>
        </p:txBody>
      </p:sp>
      <p:cxnSp>
        <p:nvCxnSpPr>
          <p:cNvPr id="14" name="Straight Arrow Connector 13"/>
          <p:cNvCxnSpPr>
            <a:stCxn id="7" idx="3"/>
          </p:cNvCxnSpPr>
          <p:nvPr/>
        </p:nvCxnSpPr>
        <p:spPr>
          <a:xfrm>
            <a:off x="5919788" y="3581375"/>
            <a:ext cx="1006473"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75895" y="2604571"/>
            <a:ext cx="1473200" cy="369332"/>
          </a:xfrm>
          <a:prstGeom prst="rect">
            <a:avLst/>
          </a:prstGeom>
          <a:noFill/>
        </p:spPr>
        <p:txBody>
          <a:bodyPr wrap="square" rtlCol="0">
            <a:spAutoFit/>
          </a:bodyPr>
          <a:lstStyle/>
          <a:p>
            <a:r>
              <a:rPr lang="en-GB" dirty="0" smtClean="0">
                <a:solidFill>
                  <a:schemeClr val="tx1">
                    <a:lumMod val="75000"/>
                  </a:schemeClr>
                </a:solidFill>
              </a:rPr>
              <a:t>Members</a:t>
            </a:r>
            <a:endParaRPr lang="en-GB" dirty="0">
              <a:solidFill>
                <a:schemeClr val="tx1">
                  <a:lumMod val="75000"/>
                </a:schemeClr>
              </a:solidFill>
            </a:endParaRPr>
          </a:p>
        </p:txBody>
      </p:sp>
      <p:sp>
        <p:nvSpPr>
          <p:cNvPr id="16" name="TextBox 15"/>
          <p:cNvSpPr txBox="1"/>
          <p:nvPr/>
        </p:nvSpPr>
        <p:spPr>
          <a:xfrm>
            <a:off x="1286296" y="2604571"/>
            <a:ext cx="1334668" cy="369332"/>
          </a:xfrm>
          <a:prstGeom prst="rect">
            <a:avLst/>
          </a:prstGeom>
          <a:noFill/>
        </p:spPr>
        <p:txBody>
          <a:bodyPr wrap="square" rtlCol="0">
            <a:spAutoFit/>
          </a:bodyPr>
          <a:lstStyle/>
          <a:p>
            <a:r>
              <a:rPr lang="en-GB" dirty="0" smtClean="0">
                <a:solidFill>
                  <a:schemeClr val="tx1">
                    <a:lumMod val="75000"/>
                  </a:schemeClr>
                </a:solidFill>
              </a:rPr>
              <a:t>Members</a:t>
            </a:r>
            <a:endParaRPr lang="en-GB" dirty="0">
              <a:solidFill>
                <a:schemeClr val="tx1">
                  <a:lumMod val="75000"/>
                </a:schemeClr>
              </a:solidFill>
            </a:endParaRPr>
          </a:p>
        </p:txBody>
      </p:sp>
      <p:cxnSp>
        <p:nvCxnSpPr>
          <p:cNvPr id="17" name="Straight Arrow Connector 16"/>
          <p:cNvCxnSpPr/>
          <p:nvPr/>
        </p:nvCxnSpPr>
        <p:spPr>
          <a:xfrm>
            <a:off x="2620964" y="2789237"/>
            <a:ext cx="1712911" cy="0"/>
          </a:xfrm>
          <a:prstGeom prst="straightConnector1">
            <a:avLst/>
          </a:prstGeom>
          <a:ln>
            <a:solidFill>
              <a:schemeClr val="bg2"/>
            </a:solidFill>
            <a:prstDash val="dash"/>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20964" y="2418833"/>
            <a:ext cx="1612900" cy="369332"/>
          </a:xfrm>
          <a:prstGeom prst="rect">
            <a:avLst/>
          </a:prstGeom>
          <a:noFill/>
        </p:spPr>
        <p:txBody>
          <a:bodyPr wrap="square" rtlCol="0">
            <a:spAutoFit/>
          </a:bodyPr>
          <a:lstStyle/>
          <a:p>
            <a:r>
              <a:rPr lang="en-GB" dirty="0" smtClean="0"/>
              <a:t>Transactions</a:t>
            </a:r>
            <a:endParaRPr lang="en-GB" dirty="0"/>
          </a:p>
        </p:txBody>
      </p:sp>
      <p:sp>
        <p:nvSpPr>
          <p:cNvPr id="19" name="TextBox 18"/>
          <p:cNvSpPr txBox="1"/>
          <p:nvPr/>
        </p:nvSpPr>
        <p:spPr>
          <a:xfrm>
            <a:off x="5973763" y="2418833"/>
            <a:ext cx="1612900" cy="369332"/>
          </a:xfrm>
          <a:prstGeom prst="rect">
            <a:avLst/>
          </a:prstGeom>
          <a:noFill/>
        </p:spPr>
        <p:txBody>
          <a:bodyPr wrap="square" rtlCol="0">
            <a:spAutoFit/>
          </a:bodyPr>
          <a:lstStyle/>
          <a:p>
            <a:r>
              <a:rPr lang="en-GB" dirty="0" smtClean="0"/>
              <a:t>Transactions</a:t>
            </a:r>
            <a:endParaRPr lang="en-GB" dirty="0"/>
          </a:p>
        </p:txBody>
      </p:sp>
      <p:sp>
        <p:nvSpPr>
          <p:cNvPr id="20" name="TextBox 19"/>
          <p:cNvSpPr txBox="1"/>
          <p:nvPr/>
        </p:nvSpPr>
        <p:spPr>
          <a:xfrm>
            <a:off x="6930876" y="3239844"/>
            <a:ext cx="1761326" cy="646331"/>
          </a:xfrm>
          <a:prstGeom prst="rect">
            <a:avLst/>
          </a:prstGeom>
          <a:noFill/>
        </p:spPr>
        <p:txBody>
          <a:bodyPr wrap="square" rtlCol="0">
            <a:spAutoFit/>
          </a:bodyPr>
          <a:lstStyle/>
          <a:p>
            <a:r>
              <a:rPr lang="en-GB" dirty="0" smtClean="0">
                <a:solidFill>
                  <a:schemeClr val="tx1">
                    <a:lumMod val="50000"/>
                  </a:schemeClr>
                </a:solidFill>
              </a:rPr>
              <a:t>Trading Counterparties</a:t>
            </a:r>
            <a:endParaRPr lang="en-GB" dirty="0">
              <a:solidFill>
                <a:schemeClr val="tx1">
                  <a:lumMod val="50000"/>
                </a:schemeClr>
              </a:solidFill>
            </a:endParaRPr>
          </a:p>
        </p:txBody>
      </p:sp>
      <p:sp>
        <p:nvSpPr>
          <p:cNvPr id="21" name="TextBox 20"/>
          <p:cNvSpPr txBox="1"/>
          <p:nvPr/>
        </p:nvSpPr>
        <p:spPr>
          <a:xfrm>
            <a:off x="4367213" y="6090220"/>
            <a:ext cx="1552575" cy="609600"/>
          </a:xfrm>
          <a:prstGeom prst="rect">
            <a:avLst/>
          </a:prstGeom>
          <a:solidFill>
            <a:schemeClr val="tx1"/>
          </a:solidFill>
          <a:ln>
            <a:noFill/>
          </a:ln>
        </p:spPr>
        <p:txBody>
          <a:bodyPr wrap="square" rtlCol="0" anchor="ctr">
            <a:noAutofit/>
          </a:bodyPr>
          <a:lstStyle/>
          <a:p>
            <a:pPr algn="ctr"/>
            <a:r>
              <a:rPr lang="en-GB" sz="1600" dirty="0" smtClean="0">
                <a:solidFill>
                  <a:schemeClr val="bg1"/>
                </a:solidFill>
              </a:rPr>
              <a:t>Collateral Pool</a:t>
            </a:r>
            <a:endParaRPr lang="en-GB" sz="1600" dirty="0">
              <a:solidFill>
                <a:schemeClr val="bg1"/>
              </a:solidFill>
            </a:endParaRPr>
          </a:p>
        </p:txBody>
      </p:sp>
      <p:sp>
        <p:nvSpPr>
          <p:cNvPr id="22" name="TextBox 21"/>
          <p:cNvSpPr txBox="1"/>
          <p:nvPr/>
        </p:nvSpPr>
        <p:spPr>
          <a:xfrm>
            <a:off x="4367213" y="5337690"/>
            <a:ext cx="1552575" cy="619125"/>
          </a:xfrm>
          <a:prstGeom prst="rect">
            <a:avLst/>
          </a:prstGeom>
          <a:solidFill>
            <a:schemeClr val="tx1">
              <a:lumMod val="20000"/>
              <a:lumOff val="80000"/>
            </a:schemeClr>
          </a:solidFill>
          <a:ln>
            <a:noFill/>
          </a:ln>
        </p:spPr>
        <p:txBody>
          <a:bodyPr wrap="square" rtlCol="0" anchor="ctr">
            <a:noAutofit/>
          </a:bodyPr>
          <a:lstStyle/>
          <a:p>
            <a:pPr algn="ctr"/>
            <a:r>
              <a:rPr lang="en-GB" sz="1600" dirty="0" smtClean="0"/>
              <a:t>CCP</a:t>
            </a:r>
            <a:endParaRPr lang="en-GB" sz="1600" dirty="0"/>
          </a:p>
        </p:txBody>
      </p:sp>
      <p:cxnSp>
        <p:nvCxnSpPr>
          <p:cNvPr id="23" name="Straight Connector 22"/>
          <p:cNvCxnSpPr>
            <a:stCxn id="22" idx="2"/>
            <a:endCxn id="21" idx="0"/>
          </p:cNvCxnSpPr>
          <p:nvPr/>
        </p:nvCxnSpPr>
        <p:spPr>
          <a:xfrm>
            <a:off x="5143501" y="5956815"/>
            <a:ext cx="0" cy="13340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3"/>
          </p:cNvCxnSpPr>
          <p:nvPr/>
        </p:nvCxnSpPr>
        <p:spPr>
          <a:xfrm>
            <a:off x="5919788" y="5647253"/>
            <a:ext cx="1666875" cy="0"/>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0"/>
          </p:cNvCxnSpPr>
          <p:nvPr/>
        </p:nvCxnSpPr>
        <p:spPr>
          <a:xfrm flipV="1">
            <a:off x="5143501" y="4931094"/>
            <a:ext cx="0" cy="406596"/>
          </a:xfrm>
          <a:prstGeom prst="straightConnector1">
            <a:avLst/>
          </a:prstGeom>
          <a:ln>
            <a:solidFill>
              <a:schemeClr val="bg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1" idx="3"/>
          </p:cNvCxnSpPr>
          <p:nvPr/>
        </p:nvCxnSpPr>
        <p:spPr>
          <a:xfrm>
            <a:off x="5919788" y="6395020"/>
            <a:ext cx="1006473" cy="0"/>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775895" y="5462587"/>
            <a:ext cx="1473200" cy="369332"/>
          </a:xfrm>
          <a:prstGeom prst="rect">
            <a:avLst/>
          </a:prstGeom>
          <a:noFill/>
        </p:spPr>
        <p:txBody>
          <a:bodyPr wrap="square" rtlCol="0">
            <a:spAutoFit/>
          </a:bodyPr>
          <a:lstStyle/>
          <a:p>
            <a:r>
              <a:rPr lang="en-GB" dirty="0" smtClean="0">
                <a:solidFill>
                  <a:schemeClr val="tx1">
                    <a:lumMod val="75000"/>
                  </a:schemeClr>
                </a:solidFill>
              </a:rPr>
              <a:t>Members</a:t>
            </a:r>
            <a:endParaRPr lang="en-GB" dirty="0">
              <a:solidFill>
                <a:schemeClr val="tx1">
                  <a:lumMod val="75000"/>
                </a:schemeClr>
              </a:solidFill>
            </a:endParaRPr>
          </a:p>
        </p:txBody>
      </p:sp>
      <p:sp>
        <p:nvSpPr>
          <p:cNvPr id="30" name="TextBox 29"/>
          <p:cNvSpPr txBox="1"/>
          <p:nvPr/>
        </p:nvSpPr>
        <p:spPr>
          <a:xfrm>
            <a:off x="1286296" y="5462587"/>
            <a:ext cx="1334668" cy="369332"/>
          </a:xfrm>
          <a:prstGeom prst="rect">
            <a:avLst/>
          </a:prstGeom>
          <a:noFill/>
        </p:spPr>
        <p:txBody>
          <a:bodyPr wrap="square" rtlCol="0">
            <a:spAutoFit/>
          </a:bodyPr>
          <a:lstStyle/>
          <a:p>
            <a:r>
              <a:rPr lang="en-GB" dirty="0" smtClean="0">
                <a:solidFill>
                  <a:schemeClr val="tx1">
                    <a:lumMod val="75000"/>
                  </a:schemeClr>
                </a:solidFill>
              </a:rPr>
              <a:t>Members</a:t>
            </a:r>
            <a:endParaRPr lang="en-GB" dirty="0">
              <a:solidFill>
                <a:schemeClr val="tx1">
                  <a:lumMod val="75000"/>
                </a:schemeClr>
              </a:solidFill>
            </a:endParaRPr>
          </a:p>
        </p:txBody>
      </p:sp>
      <p:cxnSp>
        <p:nvCxnSpPr>
          <p:cNvPr id="31" name="Straight Arrow Connector 30"/>
          <p:cNvCxnSpPr/>
          <p:nvPr/>
        </p:nvCxnSpPr>
        <p:spPr>
          <a:xfrm>
            <a:off x="2620964" y="5647253"/>
            <a:ext cx="1712911" cy="0"/>
          </a:xfrm>
          <a:prstGeom prst="straightConnector1">
            <a:avLst/>
          </a:prstGeom>
          <a:ln>
            <a:solidFill>
              <a:schemeClr val="bg2"/>
            </a:solidFill>
            <a:prstDash val="dash"/>
            <a:headEnd type="arrow"/>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620964" y="4972000"/>
            <a:ext cx="1612900" cy="646331"/>
          </a:xfrm>
          <a:prstGeom prst="rect">
            <a:avLst/>
          </a:prstGeom>
          <a:noFill/>
        </p:spPr>
        <p:txBody>
          <a:bodyPr wrap="square" rtlCol="0">
            <a:spAutoFit/>
          </a:bodyPr>
          <a:lstStyle/>
          <a:p>
            <a:r>
              <a:rPr lang="en-GB" dirty="0" smtClean="0"/>
              <a:t>Transactions written down</a:t>
            </a:r>
            <a:endParaRPr lang="en-GB" dirty="0"/>
          </a:p>
        </p:txBody>
      </p:sp>
      <p:sp>
        <p:nvSpPr>
          <p:cNvPr id="33" name="TextBox 32"/>
          <p:cNvSpPr txBox="1"/>
          <p:nvPr/>
        </p:nvSpPr>
        <p:spPr>
          <a:xfrm>
            <a:off x="5973763" y="4972000"/>
            <a:ext cx="1612900" cy="646331"/>
          </a:xfrm>
          <a:prstGeom prst="rect">
            <a:avLst/>
          </a:prstGeom>
          <a:noFill/>
        </p:spPr>
        <p:txBody>
          <a:bodyPr wrap="square" rtlCol="0">
            <a:spAutoFit/>
          </a:bodyPr>
          <a:lstStyle/>
          <a:p>
            <a:r>
              <a:rPr lang="en-GB" dirty="0" smtClean="0"/>
              <a:t>Transactions</a:t>
            </a:r>
          </a:p>
          <a:p>
            <a:r>
              <a:rPr lang="en-GB" dirty="0" smtClean="0"/>
              <a:t>written down </a:t>
            </a:r>
            <a:endParaRPr lang="en-GB" dirty="0"/>
          </a:p>
        </p:txBody>
      </p:sp>
      <p:sp>
        <p:nvSpPr>
          <p:cNvPr id="34" name="TextBox 33"/>
          <p:cNvSpPr txBox="1"/>
          <p:nvPr/>
        </p:nvSpPr>
        <p:spPr>
          <a:xfrm>
            <a:off x="6926261" y="6053489"/>
            <a:ext cx="1761326" cy="646331"/>
          </a:xfrm>
          <a:prstGeom prst="rect">
            <a:avLst/>
          </a:prstGeom>
          <a:noFill/>
        </p:spPr>
        <p:txBody>
          <a:bodyPr wrap="square" rtlCol="0">
            <a:spAutoFit/>
          </a:bodyPr>
          <a:lstStyle/>
          <a:p>
            <a:r>
              <a:rPr lang="en-GB" dirty="0" smtClean="0">
                <a:solidFill>
                  <a:schemeClr val="tx1">
                    <a:lumMod val="50000"/>
                  </a:schemeClr>
                </a:solidFill>
              </a:rPr>
              <a:t>Trading Counterparties</a:t>
            </a:r>
            <a:endParaRPr lang="en-GB" dirty="0">
              <a:solidFill>
                <a:schemeClr val="tx1">
                  <a:lumMod val="50000"/>
                </a:schemeClr>
              </a:solidFill>
            </a:endParaRPr>
          </a:p>
        </p:txBody>
      </p:sp>
      <p:cxnSp>
        <p:nvCxnSpPr>
          <p:cNvPr id="38" name="Straight Connector 37"/>
          <p:cNvCxnSpPr/>
          <p:nvPr/>
        </p:nvCxnSpPr>
        <p:spPr>
          <a:xfrm>
            <a:off x="636588" y="4260850"/>
            <a:ext cx="951388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Multiply 39"/>
          <p:cNvSpPr/>
          <p:nvPr/>
        </p:nvSpPr>
        <p:spPr>
          <a:xfrm>
            <a:off x="4863498" y="4423291"/>
            <a:ext cx="552450" cy="666750"/>
          </a:xfrm>
          <a:prstGeom prst="mathMultiply">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Box 40"/>
          <p:cNvSpPr txBox="1"/>
          <p:nvPr/>
        </p:nvSpPr>
        <p:spPr>
          <a:xfrm>
            <a:off x="4354513" y="4482584"/>
            <a:ext cx="1590675" cy="369332"/>
          </a:xfrm>
          <a:prstGeom prst="rect">
            <a:avLst/>
          </a:prstGeom>
          <a:noFill/>
        </p:spPr>
        <p:txBody>
          <a:bodyPr wrap="square" rtlCol="0">
            <a:spAutoFit/>
          </a:bodyPr>
          <a:lstStyle/>
          <a:p>
            <a:pPr algn="ctr"/>
            <a:r>
              <a:rPr lang="en-GB" dirty="0" smtClean="0">
                <a:solidFill>
                  <a:schemeClr val="bg2"/>
                </a:solidFill>
              </a:rPr>
              <a:t>Equity</a:t>
            </a:r>
            <a:endParaRPr lang="en-GB" dirty="0">
              <a:solidFill>
                <a:schemeClr val="bg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Questions?</a:t>
            </a:r>
            <a:endParaRPr lang="en-GB" dirty="0"/>
          </a:p>
        </p:txBody>
      </p:sp>
      <p:sp>
        <p:nvSpPr>
          <p:cNvPr id="3" name="Slide Number Placeholder 2"/>
          <p:cNvSpPr>
            <a:spLocks noGrp="1"/>
          </p:cNvSpPr>
          <p:nvPr>
            <p:ph type="sldNum" sz="quarter" idx="10"/>
          </p:nvPr>
        </p:nvSpPr>
        <p:spPr/>
        <p:txBody>
          <a:bodyPr/>
          <a:lstStyle/>
          <a:p>
            <a:pPr>
              <a:defRPr/>
            </a:pPr>
            <a:fld id="{4A4B1C8C-42E4-44D1-A703-3A7285B9B75C}" type="slidenum">
              <a:rPr lang="en-US" smtClean="0"/>
              <a:pPr>
                <a:defRPr/>
              </a:pPr>
              <a:t>27</a:t>
            </a:fld>
            <a:endParaRPr lang="en-US" dirty="0"/>
          </a:p>
        </p:txBody>
      </p:sp>
      <p:sp>
        <p:nvSpPr>
          <p:cNvPr id="4" name="Footer Placeholder 3"/>
          <p:cNvSpPr>
            <a:spLocks noGrp="1"/>
          </p:cNvSpPr>
          <p:nvPr>
            <p:ph type="ftr" sz="quarter" idx="11"/>
          </p:nvPr>
        </p:nvSpPr>
        <p:spPr/>
        <p:txBody>
          <a:bodyPr/>
          <a:lstStyle/>
          <a:p>
            <a:pPr>
              <a:defRPr/>
            </a:pPr>
            <a:r>
              <a:rPr lang="en-GB" smtClean="0"/>
              <a:t>The next phase of regulatory change – helping you prepare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857482Large.jpg"/>
          <p:cNvPicPr>
            <a:picLocks noChangeAspect="1"/>
          </p:cNvPicPr>
          <p:nvPr/>
        </p:nvPicPr>
        <p:blipFill>
          <a:blip r:embed="rId2" cstate="print"/>
          <a:stretch>
            <a:fillRect/>
          </a:stretch>
        </p:blipFill>
        <p:spPr>
          <a:xfrm>
            <a:off x="-12254" y="-1"/>
            <a:ext cx="10892527" cy="7561263"/>
          </a:xfrm>
          <a:prstGeom prst="rect">
            <a:avLst/>
          </a:prstGeom>
        </p:spPr>
      </p:pic>
      <p:sp>
        <p:nvSpPr>
          <p:cNvPr id="7" name="Rectangle 6"/>
          <p:cNvSpPr/>
          <p:nvPr/>
        </p:nvSpPr>
        <p:spPr>
          <a:xfrm>
            <a:off x="-12254" y="4790486"/>
            <a:ext cx="10892527" cy="13736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Panel 2 – Post trade activities</a:t>
            </a:r>
            <a:endParaRPr lang="en-GB" dirty="0"/>
          </a:p>
        </p:txBody>
      </p:sp>
      <p:sp>
        <p:nvSpPr>
          <p:cNvPr id="6" name="TextBox 5"/>
          <p:cNvSpPr txBox="1"/>
          <p:nvPr/>
        </p:nvSpPr>
        <p:spPr>
          <a:xfrm>
            <a:off x="8212138" y="133350"/>
            <a:ext cx="2333625" cy="400050"/>
          </a:xfrm>
          <a:prstGeom prst="rect">
            <a:avLst/>
          </a:prstGeom>
          <a:noFill/>
          <a:ln>
            <a:noFill/>
          </a:ln>
        </p:spPr>
        <p:txBody>
          <a:bodyPr>
            <a:spAutoFit/>
          </a:bodyPr>
          <a:lstStyle/>
          <a:p>
            <a:pPr algn="r" fontAlgn="auto">
              <a:spcBef>
                <a:spcPts val="0"/>
              </a:spcBef>
              <a:spcAft>
                <a:spcPts val="0"/>
              </a:spcAft>
              <a:defRPr sz="1800" b="0" i="0" u="none" strike="noStrike" kern="0" cap="none" spc="0" baseline="0">
                <a:solidFill>
                  <a:srgbClr val="000000"/>
                </a:solidFill>
                <a:uFillTx/>
              </a:defRPr>
            </a:pPr>
            <a:r>
              <a:rPr lang="en-GB" sz="1200" b="1" dirty="0">
                <a:solidFill>
                  <a:schemeClr val="bg1"/>
                </a:solidFill>
                <a:latin typeface="Arial"/>
                <a:cs typeface="Arial"/>
              </a:rPr>
              <a:t>Sea of Change</a:t>
            </a:r>
            <a:br>
              <a:rPr lang="en-GB" sz="1200" b="1" dirty="0">
                <a:solidFill>
                  <a:schemeClr val="bg1"/>
                </a:solidFill>
                <a:latin typeface="Arial"/>
                <a:cs typeface="Arial"/>
              </a:rPr>
            </a:br>
            <a:r>
              <a:rPr lang="en-GB" sz="800" dirty="0">
                <a:solidFill>
                  <a:schemeClr val="bg1"/>
                </a:solidFill>
                <a:latin typeface="Arial"/>
                <a:cs typeface="Arial"/>
              </a:rPr>
              <a:t>Regulatory reforms – charting a new course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Panel 2 – Post trade activities</a:t>
            </a:r>
            <a:endParaRPr lang="en-GB" dirty="0"/>
          </a:p>
        </p:txBody>
      </p:sp>
      <p:sp>
        <p:nvSpPr>
          <p:cNvPr id="3" name="Content Placeholder 2"/>
          <p:cNvSpPr>
            <a:spLocks noGrp="1"/>
          </p:cNvSpPr>
          <p:nvPr>
            <p:ph sz="quarter" idx="17"/>
          </p:nvPr>
        </p:nvSpPr>
        <p:spPr/>
        <p:txBody>
          <a:bodyPr/>
          <a:lstStyle/>
          <a:p>
            <a:r>
              <a:rPr lang="en-GB" sz="2400" dirty="0" smtClean="0"/>
              <a:t>Moderator: Monica Sah</a:t>
            </a:r>
          </a:p>
          <a:p>
            <a:r>
              <a:rPr lang="en-GB" sz="2400" dirty="0" smtClean="0"/>
              <a:t>Panellists: </a:t>
            </a:r>
          </a:p>
          <a:p>
            <a:pPr lvl="3"/>
            <a:r>
              <a:rPr lang="en-GB" sz="1800" dirty="0" smtClean="0"/>
              <a:t>Simon Crown, Payment Service Directive 2 (PSD2)</a:t>
            </a:r>
          </a:p>
          <a:p>
            <a:pPr lvl="3"/>
            <a:r>
              <a:rPr lang="en-GB" sz="1800" dirty="0" smtClean="0"/>
              <a:t>Will Winterton, The post-crisis move to infrastructure</a:t>
            </a:r>
          </a:p>
          <a:p>
            <a:pPr lvl="3"/>
            <a:r>
              <a:rPr lang="en-GB" sz="1800" dirty="0" smtClean="0"/>
              <a:t>Rachel Hugh-Jones, Are the systems safe?</a:t>
            </a:r>
          </a:p>
          <a:p>
            <a:pPr lvl="3"/>
            <a:r>
              <a:rPr lang="en-GB" sz="1800" dirty="0" smtClean="0"/>
              <a:t>Caroline Meinertz, Settlement infrastructure – key developments</a:t>
            </a:r>
            <a:br>
              <a:rPr lang="en-GB" sz="1800" dirty="0" smtClean="0"/>
            </a:br>
            <a:r>
              <a:rPr lang="en-GB" sz="1800" dirty="0" smtClean="0"/>
              <a:t/>
            </a:r>
            <a:br>
              <a:rPr lang="en-GB" sz="1800" dirty="0" smtClean="0"/>
            </a:br>
            <a:endParaRPr lang="en-GB" sz="1800" dirty="0" smtClean="0"/>
          </a:p>
        </p:txBody>
      </p:sp>
      <p:sp>
        <p:nvSpPr>
          <p:cNvPr id="4" name="Content Placeholder 3"/>
          <p:cNvSpPr>
            <a:spLocks noGrp="1"/>
          </p:cNvSpPr>
          <p:nvPr>
            <p:ph sz="quarter" idx="18"/>
          </p:nvPr>
        </p:nvSpPr>
        <p:spPr/>
        <p:txBody>
          <a:bodyPr/>
          <a:lstStyle/>
          <a:p>
            <a:endParaRPr lang="en-GB"/>
          </a:p>
        </p:txBody>
      </p:sp>
      <p:sp>
        <p:nvSpPr>
          <p:cNvPr id="5" name="Slide Number Placeholder 4"/>
          <p:cNvSpPr>
            <a:spLocks noGrp="1"/>
          </p:cNvSpPr>
          <p:nvPr>
            <p:ph type="sldNum" sz="quarter" idx="19"/>
          </p:nvPr>
        </p:nvSpPr>
        <p:spPr/>
        <p:txBody>
          <a:bodyPr/>
          <a:lstStyle/>
          <a:p>
            <a:pPr>
              <a:defRPr/>
            </a:pPr>
            <a:fld id="{E28DFB70-ED2C-4208-AF92-F5DEB599BF43}" type="slidenum">
              <a:rPr lang="en-US" smtClean="0"/>
              <a:pPr>
                <a:defRPr/>
              </a:pPr>
              <a:t>29</a:t>
            </a:fld>
            <a:endParaRPr lang="en-US" dirty="0"/>
          </a:p>
        </p:txBody>
      </p:sp>
      <p:sp>
        <p:nvSpPr>
          <p:cNvPr id="6" name="Footer Placeholder 5"/>
          <p:cNvSpPr>
            <a:spLocks noGrp="1"/>
          </p:cNvSpPr>
          <p:nvPr>
            <p:ph type="ftr" sz="quarter" idx="20"/>
          </p:nvPr>
        </p:nvSpPr>
        <p:spPr/>
        <p:txBody>
          <a:bodyPr/>
          <a:lstStyle/>
          <a:p>
            <a:pPr>
              <a:defRPr/>
            </a:pPr>
            <a:r>
              <a:rPr lang="en-GB" smtClean="0"/>
              <a:t>The next phase of regulatory change – helping you prepare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eft Arrow 9"/>
          <p:cNvSpPr/>
          <p:nvPr/>
        </p:nvSpPr>
        <p:spPr>
          <a:xfrm rot="10800000">
            <a:off x="1616712" y="5665486"/>
            <a:ext cx="2596244" cy="557389"/>
          </a:xfrm>
          <a:prstGeom prst="leftArrow">
            <a:avLst>
              <a:gd name="adj1" fmla="val 60000"/>
              <a:gd name="adj2" fmla="val 50000"/>
            </a:avLst>
          </a:prstGeom>
          <a:solidFill>
            <a:schemeClr val="tx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Rectangle 10"/>
          <p:cNvSpPr/>
          <p:nvPr/>
        </p:nvSpPr>
        <p:spPr>
          <a:xfrm>
            <a:off x="932199" y="5396570"/>
            <a:ext cx="1369026" cy="1095221"/>
          </a:xfrm>
          <a:prstGeom prst="rect">
            <a:avLst/>
          </a:prstGeom>
          <a:solidFill>
            <a:schemeClr val="tx1">
              <a:lumMod val="75000"/>
            </a:schemeClr>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463" tIns="64463" rIns="64463" bIns="64463" numCol="1" spcCol="1270" anchor="ctr" anchorCtr="0">
            <a:noAutofit/>
          </a:bodyPr>
          <a:lstStyle/>
          <a:p>
            <a:pPr lvl="0" algn="ctr" defTabSz="755650">
              <a:lnSpc>
                <a:spcPct val="90000"/>
              </a:lnSpc>
              <a:spcBef>
                <a:spcPct val="0"/>
              </a:spcBef>
              <a:spcAft>
                <a:spcPct val="35000"/>
              </a:spcAft>
            </a:pPr>
            <a:r>
              <a:rPr lang="en-GB" sz="1750" kern="1200" dirty="0" smtClean="0"/>
              <a:t>Financial crisis</a:t>
            </a:r>
            <a:endParaRPr lang="en-GB" sz="1750" kern="1200" dirty="0"/>
          </a:p>
        </p:txBody>
      </p:sp>
      <p:sp>
        <p:nvSpPr>
          <p:cNvPr id="12" name="Left Arrow 11"/>
          <p:cNvSpPr/>
          <p:nvPr/>
        </p:nvSpPr>
        <p:spPr>
          <a:xfrm rot="12342857">
            <a:off x="1857071" y="4612405"/>
            <a:ext cx="2596244" cy="557389"/>
          </a:xfrm>
          <a:prstGeom prst="leftArrow">
            <a:avLst>
              <a:gd name="adj1" fmla="val 60000"/>
              <a:gd name="adj2" fmla="val 50000"/>
            </a:avLst>
          </a:prstGeom>
          <a:solidFill>
            <a:schemeClr val="tx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Rectangle 12"/>
          <p:cNvSpPr/>
          <p:nvPr/>
        </p:nvSpPr>
        <p:spPr>
          <a:xfrm>
            <a:off x="1301112" y="3780255"/>
            <a:ext cx="1369026" cy="1095221"/>
          </a:xfrm>
          <a:prstGeom prst="rect">
            <a:avLst/>
          </a:prstGeom>
          <a:solidFill>
            <a:srgbClr val="E27600"/>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463" tIns="64463" rIns="64463" bIns="64463" numCol="1" spcCol="1270" anchor="ctr" anchorCtr="0">
            <a:noAutofit/>
          </a:bodyPr>
          <a:lstStyle/>
          <a:p>
            <a:pPr lvl="0" algn="ctr" defTabSz="755650">
              <a:lnSpc>
                <a:spcPct val="90000"/>
              </a:lnSpc>
              <a:spcBef>
                <a:spcPct val="0"/>
              </a:spcBef>
              <a:spcAft>
                <a:spcPct val="35000"/>
              </a:spcAft>
            </a:pPr>
            <a:r>
              <a:rPr lang="en-GB" sz="1750" kern="1200" dirty="0" err="1" smtClean="0"/>
              <a:t>Eurozone</a:t>
            </a:r>
            <a:r>
              <a:rPr lang="en-GB" sz="1750" kern="1200" dirty="0" smtClean="0"/>
              <a:t> integration</a:t>
            </a:r>
            <a:endParaRPr lang="en-GB" sz="1750" kern="1200" dirty="0"/>
          </a:p>
        </p:txBody>
      </p:sp>
      <p:sp>
        <p:nvSpPr>
          <p:cNvPr id="14" name="Left Arrow 13"/>
          <p:cNvSpPr/>
          <p:nvPr/>
        </p:nvSpPr>
        <p:spPr>
          <a:xfrm rot="13885714">
            <a:off x="2530541" y="3767900"/>
            <a:ext cx="2596244" cy="557389"/>
          </a:xfrm>
          <a:prstGeom prst="leftArrow">
            <a:avLst>
              <a:gd name="adj1" fmla="val 60000"/>
              <a:gd name="adj2" fmla="val 50000"/>
            </a:avLst>
          </a:prstGeom>
          <a:solidFill>
            <a:schemeClr val="tx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Rectangle 14"/>
          <p:cNvSpPr/>
          <p:nvPr/>
        </p:nvSpPr>
        <p:spPr>
          <a:xfrm>
            <a:off x="2334784" y="2484071"/>
            <a:ext cx="1369026" cy="1095221"/>
          </a:xfrm>
          <a:prstGeom prst="rect">
            <a:avLst/>
          </a:prstGeom>
          <a:solidFill>
            <a:schemeClr val="tx1"/>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463" tIns="64463" rIns="64463" bIns="64463" numCol="1" spcCol="1270" anchor="ctr" anchorCtr="0">
            <a:noAutofit/>
          </a:bodyPr>
          <a:lstStyle/>
          <a:p>
            <a:pPr lvl="0" algn="ctr" defTabSz="755650">
              <a:lnSpc>
                <a:spcPct val="90000"/>
              </a:lnSpc>
              <a:spcBef>
                <a:spcPct val="0"/>
              </a:spcBef>
              <a:spcAft>
                <a:spcPct val="35000"/>
              </a:spcAft>
            </a:pPr>
            <a:r>
              <a:rPr lang="en-GB" sz="1750" kern="1200" dirty="0" smtClean="0"/>
              <a:t>Single market</a:t>
            </a:r>
          </a:p>
        </p:txBody>
      </p:sp>
      <p:sp>
        <p:nvSpPr>
          <p:cNvPr id="16" name="Left Arrow 15"/>
          <p:cNvSpPr/>
          <p:nvPr/>
        </p:nvSpPr>
        <p:spPr>
          <a:xfrm rot="15428571">
            <a:off x="3503734" y="3299235"/>
            <a:ext cx="2596244" cy="557389"/>
          </a:xfrm>
          <a:prstGeom prst="leftArrow">
            <a:avLst>
              <a:gd name="adj1" fmla="val 60000"/>
              <a:gd name="adj2" fmla="val 50000"/>
            </a:avLst>
          </a:prstGeom>
          <a:solidFill>
            <a:schemeClr val="tx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Rectangle 16"/>
          <p:cNvSpPr/>
          <p:nvPr/>
        </p:nvSpPr>
        <p:spPr>
          <a:xfrm>
            <a:off x="3828484" y="1764744"/>
            <a:ext cx="1369026" cy="1095221"/>
          </a:xfrm>
          <a:prstGeom prst="rect">
            <a:avLst/>
          </a:prstGeom>
          <a:solidFill>
            <a:schemeClr val="tx1">
              <a:lumMod val="60000"/>
              <a:lumOff val="40000"/>
            </a:schemeClr>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463" tIns="64463" rIns="64463" bIns="64463" numCol="1" spcCol="1270" anchor="ctr" anchorCtr="0">
            <a:noAutofit/>
          </a:bodyPr>
          <a:lstStyle/>
          <a:p>
            <a:pPr lvl="0" algn="ctr" defTabSz="755650">
              <a:lnSpc>
                <a:spcPct val="90000"/>
              </a:lnSpc>
              <a:spcBef>
                <a:spcPct val="0"/>
              </a:spcBef>
              <a:spcAft>
                <a:spcPct val="35000"/>
              </a:spcAft>
            </a:pPr>
            <a:r>
              <a:rPr lang="en-GB" sz="1750" kern="1200" dirty="0" smtClean="0">
                <a:solidFill>
                  <a:schemeClr val="bg2"/>
                </a:solidFill>
              </a:rPr>
              <a:t>Scandals</a:t>
            </a:r>
          </a:p>
        </p:txBody>
      </p:sp>
      <p:sp>
        <p:nvSpPr>
          <p:cNvPr id="18" name="Left Arrow 17"/>
          <p:cNvSpPr/>
          <p:nvPr/>
        </p:nvSpPr>
        <p:spPr>
          <a:xfrm rot="16971429">
            <a:off x="4583896" y="3299235"/>
            <a:ext cx="2596244" cy="557389"/>
          </a:xfrm>
          <a:prstGeom prst="leftArrow">
            <a:avLst>
              <a:gd name="adj1" fmla="val 60000"/>
              <a:gd name="adj2" fmla="val 50000"/>
            </a:avLst>
          </a:prstGeom>
          <a:solidFill>
            <a:schemeClr val="tx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Rectangle 18"/>
          <p:cNvSpPr/>
          <p:nvPr/>
        </p:nvSpPr>
        <p:spPr>
          <a:xfrm>
            <a:off x="5486365" y="1764744"/>
            <a:ext cx="1369026" cy="1095221"/>
          </a:xfrm>
          <a:prstGeom prst="rect">
            <a:avLst/>
          </a:prstGeom>
          <a:solidFill>
            <a:srgbClr val="FFBD75"/>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463" tIns="64463" rIns="64463" bIns="64463" numCol="1" spcCol="1270" anchor="ctr" anchorCtr="0">
            <a:noAutofit/>
          </a:bodyPr>
          <a:lstStyle/>
          <a:p>
            <a:pPr lvl="0" algn="ctr" defTabSz="755650">
              <a:lnSpc>
                <a:spcPct val="90000"/>
              </a:lnSpc>
              <a:spcBef>
                <a:spcPct val="0"/>
              </a:spcBef>
              <a:spcAft>
                <a:spcPct val="35000"/>
              </a:spcAft>
            </a:pPr>
            <a:r>
              <a:rPr lang="en-GB" sz="1750" kern="1200" dirty="0" smtClean="0">
                <a:solidFill>
                  <a:schemeClr val="bg2"/>
                </a:solidFill>
              </a:rPr>
              <a:t>Changes in markets</a:t>
            </a:r>
          </a:p>
        </p:txBody>
      </p:sp>
      <p:sp>
        <p:nvSpPr>
          <p:cNvPr id="20" name="Left Arrow 19"/>
          <p:cNvSpPr/>
          <p:nvPr/>
        </p:nvSpPr>
        <p:spPr>
          <a:xfrm rot="18514286">
            <a:off x="5557089" y="3767900"/>
            <a:ext cx="2596244" cy="557389"/>
          </a:xfrm>
          <a:prstGeom prst="leftArrow">
            <a:avLst>
              <a:gd name="adj1" fmla="val 60000"/>
              <a:gd name="adj2" fmla="val 50000"/>
            </a:avLst>
          </a:prstGeom>
          <a:solidFill>
            <a:schemeClr val="tx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Rectangle 20"/>
          <p:cNvSpPr/>
          <p:nvPr/>
        </p:nvSpPr>
        <p:spPr>
          <a:xfrm>
            <a:off x="6980064" y="2484071"/>
            <a:ext cx="1369026" cy="1095221"/>
          </a:xfrm>
          <a:prstGeom prst="rect">
            <a:avLst/>
          </a:prstGeom>
          <a:solidFill>
            <a:srgbClr val="FFBF79"/>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463" tIns="64463" rIns="64463" bIns="64463" numCol="1" spcCol="1270" anchor="ctr" anchorCtr="0">
            <a:noAutofit/>
          </a:bodyPr>
          <a:lstStyle/>
          <a:p>
            <a:pPr lvl="0" algn="ctr" defTabSz="755650">
              <a:lnSpc>
                <a:spcPct val="90000"/>
              </a:lnSpc>
              <a:spcBef>
                <a:spcPct val="0"/>
              </a:spcBef>
              <a:spcAft>
                <a:spcPct val="35000"/>
              </a:spcAft>
            </a:pPr>
            <a:r>
              <a:rPr lang="en-GB" sz="1750" kern="1200" dirty="0" smtClean="0">
                <a:solidFill>
                  <a:schemeClr val="bg2"/>
                </a:solidFill>
              </a:rPr>
              <a:t>Scheduled reviews</a:t>
            </a:r>
          </a:p>
        </p:txBody>
      </p:sp>
      <p:sp>
        <p:nvSpPr>
          <p:cNvPr id="22" name="Left Arrow 21"/>
          <p:cNvSpPr/>
          <p:nvPr/>
        </p:nvSpPr>
        <p:spPr>
          <a:xfrm rot="20057143">
            <a:off x="6230559" y="4612405"/>
            <a:ext cx="2596244" cy="557389"/>
          </a:xfrm>
          <a:prstGeom prst="leftArrow">
            <a:avLst>
              <a:gd name="adj1" fmla="val 60000"/>
              <a:gd name="adj2" fmla="val 50000"/>
            </a:avLst>
          </a:prstGeom>
          <a:solidFill>
            <a:schemeClr val="tx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ectangle 22"/>
          <p:cNvSpPr/>
          <p:nvPr/>
        </p:nvSpPr>
        <p:spPr>
          <a:xfrm>
            <a:off x="8013736" y="3780255"/>
            <a:ext cx="1369026" cy="1095221"/>
          </a:xfrm>
          <a:prstGeom prst="rect">
            <a:avLst/>
          </a:prstGeom>
          <a:solidFill>
            <a:srgbClr val="FFD5A7"/>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463" tIns="64463" rIns="64463" bIns="64463" numCol="1" spcCol="1270" anchor="ctr" anchorCtr="0">
            <a:noAutofit/>
          </a:bodyPr>
          <a:lstStyle/>
          <a:p>
            <a:pPr lvl="0" algn="ctr" defTabSz="755650">
              <a:lnSpc>
                <a:spcPct val="90000"/>
              </a:lnSpc>
              <a:spcBef>
                <a:spcPct val="0"/>
              </a:spcBef>
              <a:spcAft>
                <a:spcPct val="35000"/>
              </a:spcAft>
            </a:pPr>
            <a:r>
              <a:rPr lang="en-GB" sz="1750" kern="1200" dirty="0" smtClean="0">
                <a:solidFill>
                  <a:schemeClr val="bg2"/>
                </a:solidFill>
              </a:rPr>
              <a:t>Jobs and growth</a:t>
            </a:r>
          </a:p>
        </p:txBody>
      </p:sp>
      <p:sp>
        <p:nvSpPr>
          <p:cNvPr id="24" name="Left Arrow 23"/>
          <p:cNvSpPr/>
          <p:nvPr/>
        </p:nvSpPr>
        <p:spPr>
          <a:xfrm>
            <a:off x="6470918" y="5665486"/>
            <a:ext cx="2596244" cy="557389"/>
          </a:xfrm>
          <a:prstGeom prst="leftArrow">
            <a:avLst>
              <a:gd name="adj1" fmla="val 60000"/>
              <a:gd name="adj2" fmla="val 50000"/>
            </a:avLst>
          </a:prstGeom>
          <a:solidFill>
            <a:schemeClr val="tx1"/>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Rectangle 24"/>
          <p:cNvSpPr/>
          <p:nvPr/>
        </p:nvSpPr>
        <p:spPr>
          <a:xfrm>
            <a:off x="8382649" y="5396570"/>
            <a:ext cx="1369026" cy="1095221"/>
          </a:xfrm>
          <a:prstGeom prst="rect">
            <a:avLst/>
          </a:prstGeom>
          <a:solidFill>
            <a:schemeClr val="tx1">
              <a:lumMod val="20000"/>
              <a:lumOff val="80000"/>
            </a:schemeClr>
          </a:solidFill>
          <a:ln w="190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463" tIns="64463" rIns="64463" bIns="64463" numCol="1" spcCol="1270" anchor="ctr" anchorCtr="0">
            <a:noAutofit/>
          </a:bodyPr>
          <a:lstStyle/>
          <a:p>
            <a:pPr lvl="0" algn="ctr" defTabSz="755650">
              <a:lnSpc>
                <a:spcPct val="90000"/>
              </a:lnSpc>
              <a:spcBef>
                <a:spcPct val="0"/>
              </a:spcBef>
              <a:spcAft>
                <a:spcPct val="35000"/>
              </a:spcAft>
            </a:pPr>
            <a:r>
              <a:rPr lang="en-GB" sz="1750" kern="1200" dirty="0" smtClean="0">
                <a:solidFill>
                  <a:schemeClr val="bg2"/>
                </a:solidFill>
              </a:rPr>
              <a:t>International competition</a:t>
            </a:r>
          </a:p>
        </p:txBody>
      </p:sp>
      <p:sp>
        <p:nvSpPr>
          <p:cNvPr id="3" name="Title 2"/>
          <p:cNvSpPr>
            <a:spLocks noGrp="1"/>
          </p:cNvSpPr>
          <p:nvPr>
            <p:ph type="title"/>
          </p:nvPr>
        </p:nvSpPr>
        <p:spPr/>
        <p:txBody>
          <a:bodyPr/>
          <a:lstStyle/>
          <a:p>
            <a:r>
              <a:rPr lang="en-GB" dirty="0" smtClean="0"/>
              <a:t>Drivers of the post-crisis agenda</a:t>
            </a:r>
            <a:endParaRPr lang="en-GB" sz="2000" dirty="0">
              <a:solidFill>
                <a:schemeClr val="bg2"/>
              </a:solidFill>
            </a:endParaRPr>
          </a:p>
        </p:txBody>
      </p:sp>
      <p:sp>
        <p:nvSpPr>
          <p:cNvPr id="4" name="Content Placeholder 3"/>
          <p:cNvSpPr>
            <a:spLocks noGrp="1"/>
          </p:cNvSpPr>
          <p:nvPr>
            <p:ph sz="quarter" idx="18"/>
          </p:nvPr>
        </p:nvSpPr>
        <p:spPr/>
        <p:txBody>
          <a:bodyPr/>
          <a:lstStyle/>
          <a:p>
            <a:endParaRPr lang="en-GB"/>
          </a:p>
        </p:txBody>
      </p:sp>
      <p:sp>
        <p:nvSpPr>
          <p:cNvPr id="5" name="Slide Number Placeholder 4"/>
          <p:cNvSpPr>
            <a:spLocks noGrp="1"/>
          </p:cNvSpPr>
          <p:nvPr>
            <p:ph type="sldNum" sz="quarter" idx="19"/>
          </p:nvPr>
        </p:nvSpPr>
        <p:spPr/>
        <p:txBody>
          <a:bodyPr/>
          <a:lstStyle/>
          <a:p>
            <a:pPr>
              <a:defRPr/>
            </a:pPr>
            <a:fld id="{C6DF25AF-5034-4EBD-B5E0-1BA05C6531E9}" type="slidenum">
              <a:rPr lang="en-US" smtClean="0"/>
              <a:pPr>
                <a:defRPr/>
              </a:pPr>
              <a:t>3</a:t>
            </a:fld>
            <a:endParaRPr lang="en-US" dirty="0"/>
          </a:p>
        </p:txBody>
      </p:sp>
      <p:sp>
        <p:nvSpPr>
          <p:cNvPr id="6" name="Footer Placeholder 5"/>
          <p:cNvSpPr>
            <a:spLocks noGrp="1"/>
          </p:cNvSpPr>
          <p:nvPr>
            <p:ph type="ftr" sz="quarter" idx="20"/>
          </p:nvPr>
        </p:nvSpPr>
        <p:spPr/>
        <p:txBody>
          <a:bodyPr/>
          <a:lstStyle/>
          <a:p>
            <a:pPr>
              <a:defRPr/>
            </a:pPr>
            <a:r>
              <a:rPr lang="en-GB" smtClean="0"/>
              <a:t>The next phase of regulatory change – helping you prepare</a:t>
            </a:r>
            <a:endParaRPr lang="en-US"/>
          </a:p>
        </p:txBody>
      </p:sp>
      <p:sp>
        <p:nvSpPr>
          <p:cNvPr id="26" name="Rectangle 25"/>
          <p:cNvSpPr/>
          <p:nvPr/>
        </p:nvSpPr>
        <p:spPr>
          <a:xfrm>
            <a:off x="4495937" y="5098179"/>
            <a:ext cx="1692000" cy="1692000"/>
          </a:xfrm>
          <a:prstGeom prst="rect">
            <a:avLst/>
          </a:pr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000" tIns="300383" rIns="90000" bIns="300383" numCol="1" spcCol="1270" anchor="ctr" anchorCtr="0">
            <a:noAutofit/>
          </a:bodyPr>
          <a:lstStyle/>
          <a:p>
            <a:pPr lvl="0" algn="ctr" defTabSz="977900">
              <a:lnSpc>
                <a:spcPct val="90000"/>
              </a:lnSpc>
              <a:spcBef>
                <a:spcPct val="0"/>
              </a:spcBef>
              <a:spcAft>
                <a:spcPct val="35000"/>
              </a:spcAft>
            </a:pPr>
            <a:r>
              <a:rPr lang="en-GB" sz="2200" kern="1200" dirty="0" smtClean="0"/>
              <a:t>Legislative agenda</a:t>
            </a:r>
            <a:endParaRPr lang="en-GB" sz="2200" kern="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Payment Service Directive 2 (PSD2)</a:t>
            </a:r>
            <a:br>
              <a:rPr lang="en-GB" dirty="0" smtClean="0"/>
            </a:br>
            <a:r>
              <a:rPr lang="en-GB" sz="2000" dirty="0" smtClean="0">
                <a:solidFill>
                  <a:schemeClr val="bg2"/>
                </a:solidFill>
              </a:rPr>
              <a:t>Simon Crown</a:t>
            </a:r>
          </a:p>
        </p:txBody>
      </p:sp>
      <p:sp>
        <p:nvSpPr>
          <p:cNvPr id="3" name="Slide Number Placeholder 2"/>
          <p:cNvSpPr>
            <a:spLocks noGrp="1"/>
          </p:cNvSpPr>
          <p:nvPr>
            <p:ph type="sldNum" sz="quarter" idx="10"/>
          </p:nvPr>
        </p:nvSpPr>
        <p:spPr/>
        <p:txBody>
          <a:bodyPr/>
          <a:lstStyle/>
          <a:p>
            <a:fld id="{70115B93-5D04-4B23-B6FF-448904DF53BC}" type="slidenum">
              <a:rPr lang="en-US" smtClean="0"/>
              <a:pPr/>
              <a:t>30</a:t>
            </a:fld>
            <a:endParaRPr lang="en-US" dirty="0"/>
          </a:p>
        </p:txBody>
      </p:sp>
      <p:sp>
        <p:nvSpPr>
          <p:cNvPr id="4" name="Footer Placeholder 3"/>
          <p:cNvSpPr>
            <a:spLocks noGrp="1"/>
          </p:cNvSpPr>
          <p:nvPr>
            <p:ph type="ftr" sz="quarter" idx="11"/>
          </p:nvPr>
        </p:nvSpPr>
        <p:spPr/>
        <p:txBody>
          <a:bodyPr/>
          <a:lstStyle/>
          <a:p>
            <a:r>
              <a:rPr lang="en-GB" smtClean="0"/>
              <a:t>The next phase of regulatory change – helping you prepare</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Payment services regulation</a:t>
            </a:r>
            <a:endParaRPr lang="en-GB" dirty="0">
              <a:solidFill>
                <a:schemeClr val="bg2"/>
              </a:solidFill>
            </a:endParaRPr>
          </a:p>
        </p:txBody>
      </p:sp>
      <p:sp>
        <p:nvSpPr>
          <p:cNvPr id="4" name="Slide Number Placeholder 3"/>
          <p:cNvSpPr>
            <a:spLocks noGrp="1"/>
          </p:cNvSpPr>
          <p:nvPr>
            <p:ph type="sldNum" sz="quarter" idx="19"/>
          </p:nvPr>
        </p:nvSpPr>
        <p:spPr/>
        <p:txBody>
          <a:bodyPr/>
          <a:lstStyle/>
          <a:p>
            <a:fld id="{CC41E7AD-19E0-4BEC-B712-11A56EB01B8A}" type="slidenum">
              <a:rPr lang="en-US" smtClean="0"/>
              <a:pPr/>
              <a:t>31</a:t>
            </a:fld>
            <a:endParaRPr lang="en-US" dirty="0"/>
          </a:p>
        </p:txBody>
      </p:sp>
      <p:sp>
        <p:nvSpPr>
          <p:cNvPr id="5" name="Footer Placeholder 4"/>
          <p:cNvSpPr>
            <a:spLocks noGrp="1"/>
          </p:cNvSpPr>
          <p:nvPr>
            <p:ph type="ftr" sz="quarter" idx="20"/>
          </p:nvPr>
        </p:nvSpPr>
        <p:spPr/>
        <p:txBody>
          <a:bodyPr/>
          <a:lstStyle/>
          <a:p>
            <a:r>
              <a:rPr lang="en-GB" smtClean="0"/>
              <a:t>The next phase of regulatory change – helping you prepare</a:t>
            </a:r>
            <a:endParaRPr lang="en-US"/>
          </a:p>
        </p:txBody>
      </p:sp>
      <p:sp>
        <p:nvSpPr>
          <p:cNvPr id="19" name="Oval 18"/>
          <p:cNvSpPr/>
          <p:nvPr/>
        </p:nvSpPr>
        <p:spPr>
          <a:xfrm>
            <a:off x="628650" y="1808188"/>
            <a:ext cx="1555200" cy="1555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PSD1</a:t>
            </a:r>
          </a:p>
        </p:txBody>
      </p:sp>
      <p:sp>
        <p:nvSpPr>
          <p:cNvPr id="20" name="Freeform 19"/>
          <p:cNvSpPr/>
          <p:nvPr/>
        </p:nvSpPr>
        <p:spPr>
          <a:xfrm>
            <a:off x="2598209" y="2203245"/>
            <a:ext cx="269865" cy="765085"/>
          </a:xfrm>
          <a:custGeom>
            <a:avLst/>
            <a:gdLst>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0 w 539730"/>
              <a:gd name="connsiteY6" fmla="*/ 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91440 w 539730"/>
              <a:gd name="connsiteY6" fmla="*/ 9144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0" fmla="*/ 0 w 269865"/>
              <a:gd name="connsiteY0" fmla="*/ 0 h 765085"/>
              <a:gd name="connsiteX1" fmla="*/ 269865 w 269865"/>
              <a:gd name="connsiteY1" fmla="*/ 382543 h 765085"/>
              <a:gd name="connsiteX2" fmla="*/ 0 w 269865"/>
              <a:gd name="connsiteY2" fmla="*/ 765085 h 765085"/>
            </a:gdLst>
            <a:ahLst/>
            <a:cxnLst>
              <a:cxn ang="0">
                <a:pos x="connsiteX0" y="connsiteY0"/>
              </a:cxn>
              <a:cxn ang="0">
                <a:pos x="connsiteX1" y="connsiteY1"/>
              </a:cxn>
              <a:cxn ang="0">
                <a:pos x="connsiteX2" y="connsiteY2"/>
              </a:cxn>
            </a:cxnLst>
            <a:rect l="l" t="t" r="r" b="b"/>
            <a:pathLst>
              <a:path w="269865" h="765085">
                <a:moveTo>
                  <a:pt x="0" y="0"/>
                </a:moveTo>
                <a:lnTo>
                  <a:pt x="269865" y="382543"/>
                </a:lnTo>
                <a:lnTo>
                  <a:pt x="0" y="765085"/>
                </a:lnTo>
              </a:path>
            </a:pathLst>
          </a:cu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23"/>
          <p:cNvSpPr/>
          <p:nvPr/>
        </p:nvSpPr>
        <p:spPr>
          <a:xfrm>
            <a:off x="2461049" y="2203245"/>
            <a:ext cx="269865" cy="765085"/>
          </a:xfrm>
          <a:custGeom>
            <a:avLst/>
            <a:gdLst>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0 w 539730"/>
              <a:gd name="connsiteY6" fmla="*/ 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91440 w 539730"/>
              <a:gd name="connsiteY6" fmla="*/ 9144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0" fmla="*/ 0 w 269865"/>
              <a:gd name="connsiteY0" fmla="*/ 0 h 765085"/>
              <a:gd name="connsiteX1" fmla="*/ 269865 w 269865"/>
              <a:gd name="connsiteY1" fmla="*/ 382543 h 765085"/>
              <a:gd name="connsiteX2" fmla="*/ 0 w 269865"/>
              <a:gd name="connsiteY2" fmla="*/ 765085 h 765085"/>
            </a:gdLst>
            <a:ahLst/>
            <a:cxnLst>
              <a:cxn ang="0">
                <a:pos x="connsiteX0" y="connsiteY0"/>
              </a:cxn>
              <a:cxn ang="0">
                <a:pos x="connsiteX1" y="connsiteY1"/>
              </a:cxn>
              <a:cxn ang="0">
                <a:pos x="connsiteX2" y="connsiteY2"/>
              </a:cxn>
            </a:cxnLst>
            <a:rect l="l" t="t" r="r" b="b"/>
            <a:pathLst>
              <a:path w="269865" h="765085">
                <a:moveTo>
                  <a:pt x="0" y="0"/>
                </a:moveTo>
                <a:lnTo>
                  <a:pt x="269865" y="382543"/>
                </a:lnTo>
                <a:lnTo>
                  <a:pt x="0" y="765085"/>
                </a:lnTo>
              </a:path>
            </a:pathLst>
          </a:cu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3145272" y="1808188"/>
            <a:ext cx="7013460" cy="150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68288" lvl="3" indent="-268288">
              <a:spcBef>
                <a:spcPts val="600"/>
              </a:spcBef>
              <a:buClr>
                <a:schemeClr val="bg2"/>
              </a:buClr>
              <a:buSzPct val="100000"/>
              <a:buFont typeface="Wingdings" pitchFamily="2" charset="2"/>
              <a:buChar char=""/>
            </a:pPr>
            <a:r>
              <a:rPr lang="en-GB" sz="1600" dirty="0" smtClean="0">
                <a:solidFill>
                  <a:schemeClr val="tx2"/>
                </a:solidFill>
                <a:latin typeface="Arial" pitchFamily="34" charset="0"/>
                <a:cs typeface="Arial" pitchFamily="34" charset="0"/>
              </a:rPr>
              <a:t>2009 implementation</a:t>
            </a:r>
          </a:p>
          <a:p>
            <a:pPr marL="268288" lvl="3" indent="-268288">
              <a:spcBef>
                <a:spcPts val="600"/>
              </a:spcBef>
              <a:buClr>
                <a:schemeClr val="bg2"/>
              </a:buClr>
              <a:buSzPct val="100000"/>
              <a:buFont typeface="Wingdings" pitchFamily="2" charset="2"/>
              <a:buChar char=""/>
            </a:pPr>
            <a:r>
              <a:rPr lang="en-GB" sz="1600" dirty="0" smtClean="0">
                <a:solidFill>
                  <a:schemeClr val="tx2"/>
                </a:solidFill>
                <a:latin typeface="Arial" pitchFamily="34" charset="0"/>
                <a:cs typeface="Arial" pitchFamily="34" charset="0"/>
              </a:rPr>
              <a:t>Licensing of payment services</a:t>
            </a:r>
          </a:p>
          <a:p>
            <a:pPr marL="268288" lvl="3" indent="-268288">
              <a:spcBef>
                <a:spcPts val="600"/>
              </a:spcBef>
              <a:buClr>
                <a:schemeClr val="bg2"/>
              </a:buClr>
              <a:buSzPct val="100000"/>
              <a:buFont typeface="Wingdings" pitchFamily="2" charset="2"/>
              <a:buChar char=""/>
            </a:pPr>
            <a:r>
              <a:rPr lang="en-GB" sz="1600" dirty="0" smtClean="0">
                <a:solidFill>
                  <a:schemeClr val="tx2"/>
                </a:solidFill>
                <a:latin typeface="Arial" pitchFamily="34" charset="0"/>
                <a:cs typeface="Arial" pitchFamily="34" charset="0"/>
              </a:rPr>
              <a:t>Transparency requirements</a:t>
            </a:r>
          </a:p>
          <a:p>
            <a:pPr marL="268288" lvl="3" indent="-268288">
              <a:spcBef>
                <a:spcPts val="600"/>
              </a:spcBef>
              <a:buClr>
                <a:schemeClr val="bg2"/>
              </a:buClr>
              <a:buSzPct val="100000"/>
              <a:buFont typeface="Wingdings" pitchFamily="2" charset="2"/>
              <a:buChar char=""/>
            </a:pPr>
            <a:r>
              <a:rPr lang="en-GB" sz="1600" dirty="0" smtClean="0">
                <a:solidFill>
                  <a:schemeClr val="tx2"/>
                </a:solidFill>
                <a:latin typeface="Arial" pitchFamily="34" charset="0"/>
                <a:cs typeface="Arial" pitchFamily="34" charset="0"/>
              </a:rPr>
              <a:t>Consumer protection and harmonisation of settlement, refunds, liability allocation</a:t>
            </a:r>
          </a:p>
        </p:txBody>
      </p:sp>
      <p:sp>
        <p:nvSpPr>
          <p:cNvPr id="26" name="Rectangle 25"/>
          <p:cNvSpPr/>
          <p:nvPr/>
        </p:nvSpPr>
        <p:spPr>
          <a:xfrm>
            <a:off x="3145272" y="1808188"/>
            <a:ext cx="7013460" cy="1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nvSpPr>
        <p:spPr>
          <a:xfrm>
            <a:off x="628650" y="3640587"/>
            <a:ext cx="1555200" cy="1555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PSD2</a:t>
            </a:r>
          </a:p>
        </p:txBody>
      </p:sp>
      <p:sp>
        <p:nvSpPr>
          <p:cNvPr id="52" name="Freeform 51"/>
          <p:cNvSpPr/>
          <p:nvPr/>
        </p:nvSpPr>
        <p:spPr>
          <a:xfrm>
            <a:off x="2598209" y="4035644"/>
            <a:ext cx="269865" cy="765085"/>
          </a:xfrm>
          <a:custGeom>
            <a:avLst/>
            <a:gdLst>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0 w 539730"/>
              <a:gd name="connsiteY6" fmla="*/ 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91440 w 539730"/>
              <a:gd name="connsiteY6" fmla="*/ 9144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0" fmla="*/ 0 w 269865"/>
              <a:gd name="connsiteY0" fmla="*/ 0 h 765085"/>
              <a:gd name="connsiteX1" fmla="*/ 269865 w 269865"/>
              <a:gd name="connsiteY1" fmla="*/ 382543 h 765085"/>
              <a:gd name="connsiteX2" fmla="*/ 0 w 269865"/>
              <a:gd name="connsiteY2" fmla="*/ 765085 h 765085"/>
            </a:gdLst>
            <a:ahLst/>
            <a:cxnLst>
              <a:cxn ang="0">
                <a:pos x="connsiteX0" y="connsiteY0"/>
              </a:cxn>
              <a:cxn ang="0">
                <a:pos x="connsiteX1" y="connsiteY1"/>
              </a:cxn>
              <a:cxn ang="0">
                <a:pos x="connsiteX2" y="connsiteY2"/>
              </a:cxn>
            </a:cxnLst>
            <a:rect l="l" t="t" r="r" b="b"/>
            <a:pathLst>
              <a:path w="269865" h="765085">
                <a:moveTo>
                  <a:pt x="0" y="0"/>
                </a:moveTo>
                <a:lnTo>
                  <a:pt x="269865" y="382543"/>
                </a:lnTo>
                <a:lnTo>
                  <a:pt x="0" y="765085"/>
                </a:lnTo>
              </a:path>
            </a:pathLst>
          </a:cu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Freeform 54"/>
          <p:cNvSpPr/>
          <p:nvPr/>
        </p:nvSpPr>
        <p:spPr>
          <a:xfrm>
            <a:off x="2461049" y="4035644"/>
            <a:ext cx="269865" cy="765085"/>
          </a:xfrm>
          <a:custGeom>
            <a:avLst/>
            <a:gdLst>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0 w 539730"/>
              <a:gd name="connsiteY6" fmla="*/ 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91440 w 539730"/>
              <a:gd name="connsiteY6" fmla="*/ 9144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0" fmla="*/ 0 w 269865"/>
              <a:gd name="connsiteY0" fmla="*/ 0 h 765085"/>
              <a:gd name="connsiteX1" fmla="*/ 269865 w 269865"/>
              <a:gd name="connsiteY1" fmla="*/ 382543 h 765085"/>
              <a:gd name="connsiteX2" fmla="*/ 0 w 269865"/>
              <a:gd name="connsiteY2" fmla="*/ 765085 h 765085"/>
            </a:gdLst>
            <a:ahLst/>
            <a:cxnLst>
              <a:cxn ang="0">
                <a:pos x="connsiteX0" y="connsiteY0"/>
              </a:cxn>
              <a:cxn ang="0">
                <a:pos x="connsiteX1" y="connsiteY1"/>
              </a:cxn>
              <a:cxn ang="0">
                <a:pos x="connsiteX2" y="connsiteY2"/>
              </a:cxn>
            </a:cxnLst>
            <a:rect l="l" t="t" r="r" b="b"/>
            <a:pathLst>
              <a:path w="269865" h="765085">
                <a:moveTo>
                  <a:pt x="0" y="0"/>
                </a:moveTo>
                <a:lnTo>
                  <a:pt x="269865" y="382543"/>
                </a:lnTo>
                <a:lnTo>
                  <a:pt x="0" y="765085"/>
                </a:lnTo>
              </a:path>
            </a:pathLst>
          </a:cu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Rectangle 56"/>
          <p:cNvSpPr/>
          <p:nvPr/>
        </p:nvSpPr>
        <p:spPr>
          <a:xfrm>
            <a:off x="3145272" y="3640587"/>
            <a:ext cx="7013460" cy="150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68288" lvl="3" indent="-268288">
              <a:spcBef>
                <a:spcPts val="600"/>
              </a:spcBef>
              <a:buClr>
                <a:schemeClr val="bg2"/>
              </a:buClr>
              <a:buSzPct val="100000"/>
              <a:buFont typeface="Wingdings" pitchFamily="2" charset="2"/>
              <a:buChar char=""/>
            </a:pPr>
            <a:r>
              <a:rPr lang="en-GB" sz="1600" dirty="0" smtClean="0">
                <a:solidFill>
                  <a:schemeClr val="tx2"/>
                </a:solidFill>
                <a:latin typeface="Arial" pitchFamily="34" charset="0"/>
                <a:cs typeface="Arial" pitchFamily="34" charset="0"/>
              </a:rPr>
              <a:t>No final text</a:t>
            </a:r>
          </a:p>
          <a:p>
            <a:pPr marL="268288" lvl="3" indent="-268288">
              <a:spcBef>
                <a:spcPts val="400"/>
              </a:spcBef>
              <a:buClr>
                <a:schemeClr val="bg2"/>
              </a:buClr>
              <a:buSzPct val="100000"/>
              <a:buFont typeface="Wingdings" pitchFamily="2" charset="2"/>
              <a:buChar char=""/>
            </a:pPr>
            <a:r>
              <a:rPr lang="en-GB" sz="1600" dirty="0" smtClean="0">
                <a:solidFill>
                  <a:schemeClr val="tx2"/>
                </a:solidFill>
                <a:latin typeface="Arial" pitchFamily="34" charset="0"/>
                <a:cs typeface="Arial" pitchFamily="34" charset="0"/>
              </a:rPr>
              <a:t>2016 implementation date likely</a:t>
            </a:r>
          </a:p>
          <a:p>
            <a:pPr marL="268288" lvl="3" indent="-268288">
              <a:spcBef>
                <a:spcPts val="400"/>
              </a:spcBef>
              <a:buClr>
                <a:schemeClr val="bg2"/>
              </a:buClr>
              <a:buSzPct val="100000"/>
              <a:buFont typeface="Wingdings" pitchFamily="2" charset="2"/>
              <a:buChar char=""/>
            </a:pPr>
            <a:r>
              <a:rPr lang="en-GB" sz="1600" dirty="0" smtClean="0">
                <a:solidFill>
                  <a:schemeClr val="tx2"/>
                </a:solidFill>
                <a:latin typeface="Arial" pitchFamily="34" charset="0"/>
                <a:cs typeface="Arial" pitchFamily="34" charset="0"/>
              </a:rPr>
              <a:t>Directive rather than Regulation</a:t>
            </a:r>
          </a:p>
          <a:p>
            <a:pPr marL="268288" lvl="3" indent="-268288">
              <a:spcBef>
                <a:spcPts val="400"/>
              </a:spcBef>
              <a:buClr>
                <a:schemeClr val="bg2"/>
              </a:buClr>
              <a:buSzPct val="100000"/>
              <a:buFont typeface="Wingdings" pitchFamily="2" charset="2"/>
              <a:buChar char=""/>
            </a:pPr>
            <a:r>
              <a:rPr lang="en-GB" sz="1600" dirty="0" smtClean="0">
                <a:solidFill>
                  <a:schemeClr val="tx2"/>
                </a:solidFill>
                <a:latin typeface="Arial" pitchFamily="34" charset="0"/>
                <a:cs typeface="Arial" pitchFamily="34" charset="0"/>
              </a:rPr>
              <a:t>Modification of concepts trialled in PSD1</a:t>
            </a:r>
          </a:p>
          <a:p>
            <a:pPr marL="268288" lvl="3" indent="-268288">
              <a:spcBef>
                <a:spcPts val="400"/>
              </a:spcBef>
              <a:buClr>
                <a:schemeClr val="bg2"/>
              </a:buClr>
              <a:buSzPct val="100000"/>
              <a:buFont typeface="Wingdings" pitchFamily="2" charset="2"/>
              <a:buChar char=""/>
            </a:pPr>
            <a:r>
              <a:rPr lang="en-GB" sz="1600" dirty="0" smtClean="0">
                <a:solidFill>
                  <a:schemeClr val="tx2"/>
                </a:solidFill>
                <a:latin typeface="Arial" pitchFamily="34" charset="0"/>
                <a:cs typeface="Arial" pitchFamily="34" charset="0"/>
              </a:rPr>
              <a:t>Reflecting technical developments in payments markets</a:t>
            </a:r>
          </a:p>
        </p:txBody>
      </p:sp>
      <p:sp>
        <p:nvSpPr>
          <p:cNvPr id="58" name="Rectangle 57"/>
          <p:cNvSpPr/>
          <p:nvPr/>
        </p:nvSpPr>
        <p:spPr>
          <a:xfrm>
            <a:off x="3145272" y="3640587"/>
            <a:ext cx="7013460" cy="1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628650" y="5472986"/>
            <a:ext cx="1555200" cy="1555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t>Significant scope increase</a:t>
            </a:r>
          </a:p>
        </p:txBody>
      </p:sp>
      <p:sp>
        <p:nvSpPr>
          <p:cNvPr id="61" name="Freeform 60"/>
          <p:cNvSpPr/>
          <p:nvPr/>
        </p:nvSpPr>
        <p:spPr>
          <a:xfrm>
            <a:off x="2598209" y="5868043"/>
            <a:ext cx="269865" cy="765085"/>
          </a:xfrm>
          <a:custGeom>
            <a:avLst/>
            <a:gdLst>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0 w 539730"/>
              <a:gd name="connsiteY6" fmla="*/ 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91440 w 539730"/>
              <a:gd name="connsiteY6" fmla="*/ 9144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0" fmla="*/ 0 w 269865"/>
              <a:gd name="connsiteY0" fmla="*/ 0 h 765085"/>
              <a:gd name="connsiteX1" fmla="*/ 269865 w 269865"/>
              <a:gd name="connsiteY1" fmla="*/ 382543 h 765085"/>
              <a:gd name="connsiteX2" fmla="*/ 0 w 269865"/>
              <a:gd name="connsiteY2" fmla="*/ 765085 h 765085"/>
            </a:gdLst>
            <a:ahLst/>
            <a:cxnLst>
              <a:cxn ang="0">
                <a:pos x="connsiteX0" y="connsiteY0"/>
              </a:cxn>
              <a:cxn ang="0">
                <a:pos x="connsiteX1" y="connsiteY1"/>
              </a:cxn>
              <a:cxn ang="0">
                <a:pos x="connsiteX2" y="connsiteY2"/>
              </a:cxn>
            </a:cxnLst>
            <a:rect l="l" t="t" r="r" b="b"/>
            <a:pathLst>
              <a:path w="269865" h="765085">
                <a:moveTo>
                  <a:pt x="0" y="0"/>
                </a:moveTo>
                <a:lnTo>
                  <a:pt x="269865" y="382543"/>
                </a:lnTo>
                <a:lnTo>
                  <a:pt x="0" y="765085"/>
                </a:lnTo>
              </a:path>
            </a:pathLst>
          </a:cu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eeform 61"/>
          <p:cNvSpPr/>
          <p:nvPr/>
        </p:nvSpPr>
        <p:spPr>
          <a:xfrm>
            <a:off x="2461049" y="5868043"/>
            <a:ext cx="269865" cy="765085"/>
          </a:xfrm>
          <a:custGeom>
            <a:avLst/>
            <a:gdLst>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0 w 539730"/>
              <a:gd name="connsiteY6" fmla="*/ 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91440 w 539730"/>
              <a:gd name="connsiteY6" fmla="*/ 9144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0" fmla="*/ 0 w 269865"/>
              <a:gd name="connsiteY0" fmla="*/ 0 h 765085"/>
              <a:gd name="connsiteX1" fmla="*/ 269865 w 269865"/>
              <a:gd name="connsiteY1" fmla="*/ 382543 h 765085"/>
              <a:gd name="connsiteX2" fmla="*/ 0 w 269865"/>
              <a:gd name="connsiteY2" fmla="*/ 765085 h 765085"/>
            </a:gdLst>
            <a:ahLst/>
            <a:cxnLst>
              <a:cxn ang="0">
                <a:pos x="connsiteX0" y="connsiteY0"/>
              </a:cxn>
              <a:cxn ang="0">
                <a:pos x="connsiteX1" y="connsiteY1"/>
              </a:cxn>
              <a:cxn ang="0">
                <a:pos x="connsiteX2" y="connsiteY2"/>
              </a:cxn>
            </a:cxnLst>
            <a:rect l="l" t="t" r="r" b="b"/>
            <a:pathLst>
              <a:path w="269865" h="765085">
                <a:moveTo>
                  <a:pt x="0" y="0"/>
                </a:moveTo>
                <a:lnTo>
                  <a:pt x="269865" y="382543"/>
                </a:lnTo>
                <a:lnTo>
                  <a:pt x="0" y="765085"/>
                </a:lnTo>
              </a:path>
            </a:pathLst>
          </a:cu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Rectangle 63"/>
          <p:cNvSpPr/>
          <p:nvPr/>
        </p:nvSpPr>
        <p:spPr>
          <a:xfrm>
            <a:off x="3145272" y="5472986"/>
            <a:ext cx="7013460" cy="150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68288" lvl="3" indent="-268288">
              <a:spcBef>
                <a:spcPts val="600"/>
              </a:spcBef>
              <a:buClr>
                <a:schemeClr val="bg2"/>
              </a:buClr>
              <a:buSzPct val="100000"/>
              <a:buFont typeface="Wingdings" pitchFamily="2" charset="2"/>
              <a:buChar char=""/>
            </a:pPr>
            <a:r>
              <a:rPr lang="en-GB" sz="1600" dirty="0" smtClean="0">
                <a:solidFill>
                  <a:schemeClr val="tx2"/>
                </a:solidFill>
                <a:latin typeface="Arial" pitchFamily="34" charset="0"/>
                <a:cs typeface="Arial" pitchFamily="34" charset="0"/>
              </a:rPr>
              <a:t>Transparency, value date and funds availability provisions – currently apply where both PSPs are in the EU </a:t>
            </a:r>
            <a:r>
              <a:rPr lang="en-GB" sz="1600" dirty="0" smtClean="0">
                <a:solidFill>
                  <a:schemeClr val="tx2"/>
                </a:solidFill>
                <a:latin typeface="Arial" pitchFamily="34" charset="0"/>
                <a:cs typeface="Arial" pitchFamily="34" charset="0"/>
                <a:sym typeface="Wingdings" pitchFamily="2" charset="2"/>
              </a:rPr>
              <a:t> </a:t>
            </a:r>
            <a:r>
              <a:rPr lang="en-GB" sz="1600" dirty="0" smtClean="0">
                <a:solidFill>
                  <a:schemeClr val="tx2"/>
                </a:solidFill>
                <a:latin typeface="Arial" pitchFamily="34" charset="0"/>
                <a:cs typeface="Arial" pitchFamily="34" charset="0"/>
              </a:rPr>
              <a:t>proposal to apply where only one PSP is in the EU</a:t>
            </a:r>
          </a:p>
          <a:p>
            <a:pPr marL="268288" lvl="3" indent="-268288">
              <a:spcBef>
                <a:spcPts val="600"/>
              </a:spcBef>
              <a:buClr>
                <a:schemeClr val="bg2"/>
              </a:buClr>
              <a:buSzPct val="100000"/>
              <a:buFont typeface="Wingdings" pitchFamily="2" charset="2"/>
              <a:buChar char=""/>
            </a:pPr>
            <a:r>
              <a:rPr lang="en-GB" sz="1600" dirty="0" smtClean="0">
                <a:solidFill>
                  <a:schemeClr val="tx2"/>
                </a:solidFill>
                <a:latin typeface="Arial" pitchFamily="34" charset="0"/>
                <a:cs typeface="Arial" pitchFamily="34" charset="0"/>
              </a:rPr>
              <a:t>Removal and limitation of PSD1 exemptions (e.g. limited network exemption)</a:t>
            </a:r>
          </a:p>
        </p:txBody>
      </p:sp>
      <p:sp>
        <p:nvSpPr>
          <p:cNvPr id="65" name="Rectangle 64"/>
          <p:cNvSpPr/>
          <p:nvPr/>
        </p:nvSpPr>
        <p:spPr>
          <a:xfrm>
            <a:off x="3145272" y="5472986"/>
            <a:ext cx="7013460" cy="1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PSD2 proposed reforms </a:t>
            </a:r>
            <a:endParaRPr lang="en-GB" dirty="0">
              <a:solidFill>
                <a:schemeClr val="bg2"/>
              </a:solidFill>
            </a:endParaRPr>
          </a:p>
        </p:txBody>
      </p:sp>
      <p:sp>
        <p:nvSpPr>
          <p:cNvPr id="4" name="Slide Number Placeholder 3"/>
          <p:cNvSpPr>
            <a:spLocks noGrp="1"/>
          </p:cNvSpPr>
          <p:nvPr>
            <p:ph type="sldNum" sz="quarter" idx="19"/>
          </p:nvPr>
        </p:nvSpPr>
        <p:spPr/>
        <p:txBody>
          <a:bodyPr/>
          <a:lstStyle/>
          <a:p>
            <a:fld id="{CC41E7AD-19E0-4BEC-B712-11A56EB01B8A}" type="slidenum">
              <a:rPr lang="en-US" smtClean="0"/>
              <a:pPr/>
              <a:t>32</a:t>
            </a:fld>
            <a:endParaRPr lang="en-US" dirty="0"/>
          </a:p>
        </p:txBody>
      </p:sp>
      <p:sp>
        <p:nvSpPr>
          <p:cNvPr id="5" name="Footer Placeholder 4"/>
          <p:cNvSpPr>
            <a:spLocks noGrp="1"/>
          </p:cNvSpPr>
          <p:nvPr>
            <p:ph type="ftr" sz="quarter" idx="20"/>
          </p:nvPr>
        </p:nvSpPr>
        <p:spPr/>
        <p:txBody>
          <a:bodyPr/>
          <a:lstStyle/>
          <a:p>
            <a:r>
              <a:rPr lang="en-GB" smtClean="0"/>
              <a:t>The next phase of regulatory change – helping you prepare</a:t>
            </a:r>
            <a:endParaRPr lang="en-US"/>
          </a:p>
        </p:txBody>
      </p:sp>
      <p:sp>
        <p:nvSpPr>
          <p:cNvPr id="19" name="Oval 18"/>
          <p:cNvSpPr/>
          <p:nvPr/>
        </p:nvSpPr>
        <p:spPr>
          <a:xfrm>
            <a:off x="628650" y="1808188"/>
            <a:ext cx="1555200" cy="1555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Refund rights</a:t>
            </a:r>
          </a:p>
        </p:txBody>
      </p:sp>
      <p:sp>
        <p:nvSpPr>
          <p:cNvPr id="20" name="Freeform 19"/>
          <p:cNvSpPr/>
          <p:nvPr/>
        </p:nvSpPr>
        <p:spPr>
          <a:xfrm>
            <a:off x="2598209" y="2203245"/>
            <a:ext cx="269865" cy="765085"/>
          </a:xfrm>
          <a:custGeom>
            <a:avLst/>
            <a:gdLst>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0 w 539730"/>
              <a:gd name="connsiteY6" fmla="*/ 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91440 w 539730"/>
              <a:gd name="connsiteY6" fmla="*/ 9144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0" fmla="*/ 0 w 269865"/>
              <a:gd name="connsiteY0" fmla="*/ 0 h 765085"/>
              <a:gd name="connsiteX1" fmla="*/ 269865 w 269865"/>
              <a:gd name="connsiteY1" fmla="*/ 382543 h 765085"/>
              <a:gd name="connsiteX2" fmla="*/ 0 w 269865"/>
              <a:gd name="connsiteY2" fmla="*/ 765085 h 765085"/>
            </a:gdLst>
            <a:ahLst/>
            <a:cxnLst>
              <a:cxn ang="0">
                <a:pos x="connsiteX0" y="connsiteY0"/>
              </a:cxn>
              <a:cxn ang="0">
                <a:pos x="connsiteX1" y="connsiteY1"/>
              </a:cxn>
              <a:cxn ang="0">
                <a:pos x="connsiteX2" y="connsiteY2"/>
              </a:cxn>
            </a:cxnLst>
            <a:rect l="l" t="t" r="r" b="b"/>
            <a:pathLst>
              <a:path w="269865" h="765085">
                <a:moveTo>
                  <a:pt x="0" y="0"/>
                </a:moveTo>
                <a:lnTo>
                  <a:pt x="269865" y="382543"/>
                </a:lnTo>
                <a:lnTo>
                  <a:pt x="0" y="765085"/>
                </a:lnTo>
              </a:path>
            </a:pathLst>
          </a:cu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23"/>
          <p:cNvSpPr/>
          <p:nvPr/>
        </p:nvSpPr>
        <p:spPr>
          <a:xfrm>
            <a:off x="2461049" y="2203245"/>
            <a:ext cx="269865" cy="765085"/>
          </a:xfrm>
          <a:custGeom>
            <a:avLst/>
            <a:gdLst>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0 w 539730"/>
              <a:gd name="connsiteY6" fmla="*/ 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91440 w 539730"/>
              <a:gd name="connsiteY6" fmla="*/ 9144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0" fmla="*/ 0 w 269865"/>
              <a:gd name="connsiteY0" fmla="*/ 0 h 765085"/>
              <a:gd name="connsiteX1" fmla="*/ 269865 w 269865"/>
              <a:gd name="connsiteY1" fmla="*/ 382543 h 765085"/>
              <a:gd name="connsiteX2" fmla="*/ 0 w 269865"/>
              <a:gd name="connsiteY2" fmla="*/ 765085 h 765085"/>
            </a:gdLst>
            <a:ahLst/>
            <a:cxnLst>
              <a:cxn ang="0">
                <a:pos x="connsiteX0" y="connsiteY0"/>
              </a:cxn>
              <a:cxn ang="0">
                <a:pos x="connsiteX1" y="connsiteY1"/>
              </a:cxn>
              <a:cxn ang="0">
                <a:pos x="connsiteX2" y="connsiteY2"/>
              </a:cxn>
            </a:cxnLst>
            <a:rect l="l" t="t" r="r" b="b"/>
            <a:pathLst>
              <a:path w="269865" h="765085">
                <a:moveTo>
                  <a:pt x="0" y="0"/>
                </a:moveTo>
                <a:lnTo>
                  <a:pt x="269865" y="382543"/>
                </a:lnTo>
                <a:lnTo>
                  <a:pt x="0" y="765085"/>
                </a:lnTo>
              </a:path>
            </a:pathLst>
          </a:cu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p:cNvSpPr/>
          <p:nvPr/>
        </p:nvSpPr>
        <p:spPr>
          <a:xfrm>
            <a:off x="3145272" y="1808188"/>
            <a:ext cx="7013460" cy="150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8288" lvl="3" indent="-268288">
              <a:spcBef>
                <a:spcPts val="600"/>
              </a:spcBef>
              <a:buClr>
                <a:schemeClr val="bg2"/>
              </a:buClr>
              <a:buSzPct val="100000"/>
              <a:buFont typeface="Wingdings" pitchFamily="2" charset="2"/>
              <a:buChar char=""/>
            </a:pPr>
            <a:r>
              <a:rPr lang="en-GB" sz="1600" dirty="0" smtClean="0">
                <a:solidFill>
                  <a:schemeClr val="tx2"/>
                </a:solidFill>
                <a:latin typeface="Arial" pitchFamily="34" charset="0"/>
                <a:cs typeface="Arial" pitchFamily="34" charset="0"/>
              </a:rPr>
              <a:t>Immediate refund right, except where goods and services have been received or consumed</a:t>
            </a:r>
          </a:p>
        </p:txBody>
      </p:sp>
      <p:sp>
        <p:nvSpPr>
          <p:cNvPr id="50" name="Oval 49"/>
          <p:cNvSpPr/>
          <p:nvPr/>
        </p:nvSpPr>
        <p:spPr>
          <a:xfrm>
            <a:off x="628650" y="3640587"/>
            <a:ext cx="1555200" cy="1555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760" dirty="0" smtClean="0"/>
              <a:t>Third Party Payment Service Providers</a:t>
            </a:r>
          </a:p>
        </p:txBody>
      </p:sp>
      <p:sp>
        <p:nvSpPr>
          <p:cNvPr id="52" name="Freeform 51"/>
          <p:cNvSpPr/>
          <p:nvPr/>
        </p:nvSpPr>
        <p:spPr>
          <a:xfrm>
            <a:off x="2598209" y="4035644"/>
            <a:ext cx="269865" cy="765085"/>
          </a:xfrm>
          <a:custGeom>
            <a:avLst/>
            <a:gdLst>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0 w 539730"/>
              <a:gd name="connsiteY6" fmla="*/ 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91440 w 539730"/>
              <a:gd name="connsiteY6" fmla="*/ 9144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0" fmla="*/ 0 w 269865"/>
              <a:gd name="connsiteY0" fmla="*/ 0 h 765085"/>
              <a:gd name="connsiteX1" fmla="*/ 269865 w 269865"/>
              <a:gd name="connsiteY1" fmla="*/ 382543 h 765085"/>
              <a:gd name="connsiteX2" fmla="*/ 0 w 269865"/>
              <a:gd name="connsiteY2" fmla="*/ 765085 h 765085"/>
            </a:gdLst>
            <a:ahLst/>
            <a:cxnLst>
              <a:cxn ang="0">
                <a:pos x="connsiteX0" y="connsiteY0"/>
              </a:cxn>
              <a:cxn ang="0">
                <a:pos x="connsiteX1" y="connsiteY1"/>
              </a:cxn>
              <a:cxn ang="0">
                <a:pos x="connsiteX2" y="connsiteY2"/>
              </a:cxn>
            </a:cxnLst>
            <a:rect l="l" t="t" r="r" b="b"/>
            <a:pathLst>
              <a:path w="269865" h="765085">
                <a:moveTo>
                  <a:pt x="0" y="0"/>
                </a:moveTo>
                <a:lnTo>
                  <a:pt x="269865" y="382543"/>
                </a:lnTo>
                <a:lnTo>
                  <a:pt x="0" y="765085"/>
                </a:lnTo>
              </a:path>
            </a:pathLst>
          </a:cu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Freeform 54"/>
          <p:cNvSpPr/>
          <p:nvPr/>
        </p:nvSpPr>
        <p:spPr>
          <a:xfrm>
            <a:off x="2461049" y="4035644"/>
            <a:ext cx="269865" cy="765085"/>
          </a:xfrm>
          <a:custGeom>
            <a:avLst/>
            <a:gdLst>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0 w 539730"/>
              <a:gd name="connsiteY6" fmla="*/ 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6" fmla="*/ 91440 w 539730"/>
              <a:gd name="connsiteY6" fmla="*/ 91440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5" fmla="*/ 269865 w 539730"/>
              <a:gd name="connsiteY5" fmla="*/ 382543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4" fmla="*/ 0 w 539730"/>
              <a:gd name="connsiteY4" fmla="*/ 765085 h 765085"/>
              <a:gd name="connsiteX0" fmla="*/ 0 w 539730"/>
              <a:gd name="connsiteY0" fmla="*/ 0 h 765085"/>
              <a:gd name="connsiteX1" fmla="*/ 269865 w 539730"/>
              <a:gd name="connsiteY1" fmla="*/ 0 h 765085"/>
              <a:gd name="connsiteX2" fmla="*/ 539730 w 539730"/>
              <a:gd name="connsiteY2" fmla="*/ 382543 h 765085"/>
              <a:gd name="connsiteX3" fmla="*/ 269865 w 539730"/>
              <a:gd name="connsiteY3" fmla="*/ 765085 h 765085"/>
              <a:gd name="connsiteX0" fmla="*/ 0 w 269865"/>
              <a:gd name="connsiteY0" fmla="*/ 0 h 765085"/>
              <a:gd name="connsiteX1" fmla="*/ 269865 w 269865"/>
              <a:gd name="connsiteY1" fmla="*/ 382543 h 765085"/>
              <a:gd name="connsiteX2" fmla="*/ 0 w 269865"/>
              <a:gd name="connsiteY2" fmla="*/ 765085 h 765085"/>
            </a:gdLst>
            <a:ahLst/>
            <a:cxnLst>
              <a:cxn ang="0">
                <a:pos x="connsiteX0" y="connsiteY0"/>
              </a:cxn>
              <a:cxn ang="0">
                <a:pos x="connsiteX1" y="connsiteY1"/>
              </a:cxn>
              <a:cxn ang="0">
                <a:pos x="connsiteX2" y="connsiteY2"/>
              </a:cxn>
            </a:cxnLst>
            <a:rect l="l" t="t" r="r" b="b"/>
            <a:pathLst>
              <a:path w="269865" h="765085">
                <a:moveTo>
                  <a:pt x="0" y="0"/>
                </a:moveTo>
                <a:lnTo>
                  <a:pt x="269865" y="382543"/>
                </a:lnTo>
                <a:lnTo>
                  <a:pt x="0" y="765085"/>
                </a:lnTo>
              </a:path>
            </a:pathLst>
          </a:cu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Rectangle 56"/>
          <p:cNvSpPr/>
          <p:nvPr/>
        </p:nvSpPr>
        <p:spPr>
          <a:xfrm>
            <a:off x="3145272" y="3640587"/>
            <a:ext cx="7013460" cy="150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68288" lvl="3" indent="-268288">
              <a:spcBef>
                <a:spcPts val="600"/>
              </a:spcBef>
              <a:buClr>
                <a:schemeClr val="bg2"/>
              </a:buClr>
              <a:buSzPct val="100000"/>
              <a:buFont typeface="Wingdings" pitchFamily="2" charset="2"/>
              <a:buChar char=""/>
            </a:pPr>
            <a:r>
              <a:rPr lang="en-GB" sz="1600" dirty="0" smtClean="0">
                <a:solidFill>
                  <a:schemeClr val="tx2"/>
                </a:solidFill>
                <a:latin typeface="Arial" pitchFamily="34" charset="0"/>
                <a:cs typeface="Arial" pitchFamily="34" charset="0"/>
              </a:rPr>
              <a:t>Offer services relating to access to payment accounts</a:t>
            </a:r>
          </a:p>
          <a:p>
            <a:pPr marL="268288" lvl="3" indent="-268288">
              <a:spcBef>
                <a:spcPts val="600"/>
              </a:spcBef>
              <a:buClr>
                <a:schemeClr val="bg2"/>
              </a:buClr>
              <a:buSzPct val="100000"/>
              <a:buFont typeface="Wingdings" pitchFamily="2" charset="2"/>
              <a:buChar char=""/>
            </a:pPr>
            <a:r>
              <a:rPr lang="en-GB" sz="1600" dirty="0" smtClean="0">
                <a:solidFill>
                  <a:schemeClr val="tx2"/>
                </a:solidFill>
                <a:latin typeface="Arial" pitchFamily="34" charset="0"/>
                <a:cs typeface="Arial" pitchFamily="34" charset="0"/>
              </a:rPr>
              <a:t>Licensing requirement</a:t>
            </a:r>
          </a:p>
          <a:p>
            <a:pPr marL="268288" lvl="3" indent="-268288">
              <a:spcBef>
                <a:spcPts val="600"/>
              </a:spcBef>
              <a:buClr>
                <a:schemeClr val="bg2"/>
              </a:buClr>
              <a:buSzPct val="100000"/>
              <a:buFont typeface="Wingdings" pitchFamily="2" charset="2"/>
              <a:buChar char=""/>
            </a:pPr>
            <a:r>
              <a:rPr lang="en-GB" sz="1600" dirty="0" smtClean="0">
                <a:solidFill>
                  <a:schemeClr val="tx2"/>
                </a:solidFill>
                <a:latin typeface="Arial" pitchFamily="34" charset="0"/>
                <a:cs typeface="Arial" pitchFamily="34" charset="0"/>
              </a:rPr>
              <a:t>Mandatory right of access/</a:t>
            </a:r>
            <a:br>
              <a:rPr lang="en-GB" sz="1600" dirty="0" smtClean="0">
                <a:solidFill>
                  <a:schemeClr val="tx2"/>
                </a:solidFill>
                <a:latin typeface="Arial" pitchFamily="34" charset="0"/>
                <a:cs typeface="Arial" pitchFamily="34" charset="0"/>
              </a:rPr>
            </a:br>
            <a:r>
              <a:rPr lang="en-GB" sz="1600" dirty="0" smtClean="0">
                <a:solidFill>
                  <a:schemeClr val="tx2"/>
                </a:solidFill>
                <a:latin typeface="Arial" pitchFamily="34" charset="0"/>
                <a:cs typeface="Arial" pitchFamily="34" charset="0"/>
              </a:rPr>
              <a:t>anti-discrimination</a:t>
            </a:r>
          </a:p>
          <a:p>
            <a:pPr marL="268288" lvl="3" indent="-268288">
              <a:spcBef>
                <a:spcPts val="600"/>
              </a:spcBef>
              <a:buClr>
                <a:schemeClr val="bg2"/>
              </a:buClr>
              <a:buSzPct val="100000"/>
              <a:buFont typeface="Wingdings" pitchFamily="2" charset="2"/>
              <a:buChar char=""/>
            </a:pPr>
            <a:r>
              <a:rPr lang="en-GB" sz="1600" dirty="0" smtClean="0">
                <a:solidFill>
                  <a:schemeClr val="tx2"/>
                </a:solidFill>
                <a:latin typeface="Arial" pitchFamily="34" charset="0"/>
                <a:cs typeface="Arial" pitchFamily="34" charset="0"/>
              </a:rPr>
              <a:t>Allocation of legal liability uncertain</a:t>
            </a:r>
          </a:p>
        </p:txBody>
      </p:sp>
      <p:sp>
        <p:nvSpPr>
          <p:cNvPr id="21" name="Rectangle 20"/>
          <p:cNvSpPr/>
          <p:nvPr/>
        </p:nvSpPr>
        <p:spPr>
          <a:xfrm>
            <a:off x="3145272" y="1808188"/>
            <a:ext cx="7013460" cy="1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3145272" y="3640587"/>
            <a:ext cx="7013460" cy="1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6575" y="4830763"/>
            <a:ext cx="9632950" cy="1260475"/>
          </a:xfrm>
        </p:spPr>
        <p:txBody>
          <a:bodyPr/>
          <a:lstStyle/>
          <a:p>
            <a:r>
              <a:rPr lang="en-GB" dirty="0" smtClean="0">
                <a:latin typeface="Arial" charset="0"/>
                <a:cs typeface="Arial" charset="0"/>
              </a:rPr>
              <a:t>The post-crisis move to infrastructure</a:t>
            </a:r>
            <a:br>
              <a:rPr lang="en-GB" dirty="0" smtClean="0">
                <a:latin typeface="Arial" charset="0"/>
                <a:cs typeface="Arial" charset="0"/>
              </a:rPr>
            </a:br>
            <a:r>
              <a:rPr lang="en-GB" sz="2000" dirty="0" smtClean="0">
                <a:solidFill>
                  <a:schemeClr val="bg2"/>
                </a:solidFill>
              </a:rPr>
              <a:t>Will Winterton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9" name="Straight Arrow Connector 138"/>
          <p:cNvCxnSpPr/>
          <p:nvPr/>
        </p:nvCxnSpPr>
        <p:spPr bwMode="auto">
          <a:xfrm>
            <a:off x="5579914" y="3366631"/>
            <a:ext cx="0" cy="141090"/>
          </a:xfrm>
          <a:prstGeom prst="straightConnector1">
            <a:avLst/>
          </a:prstGeom>
          <a:ln w="6350">
            <a:solidFill>
              <a:srgbClr val="5F5F5F"/>
            </a:solidFill>
            <a:tailEnd type="oval"/>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bwMode="auto">
          <a:xfrm flipH="1" flipV="1">
            <a:off x="3202534" y="4500273"/>
            <a:ext cx="3137" cy="1097150"/>
          </a:xfrm>
          <a:prstGeom prst="straightConnector1">
            <a:avLst/>
          </a:prstGeom>
          <a:ln w="6350">
            <a:solidFill>
              <a:srgbClr val="5F5F5F"/>
            </a:solidFill>
            <a:tailEnd type="oval"/>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bwMode="auto">
          <a:xfrm flipV="1">
            <a:off x="4183907" y="4496736"/>
            <a:ext cx="0" cy="205104"/>
          </a:xfrm>
          <a:prstGeom prst="straightConnector1">
            <a:avLst/>
          </a:prstGeom>
          <a:ln w="6350">
            <a:solidFill>
              <a:srgbClr val="5F5F5F"/>
            </a:solidFill>
            <a:tailEnd type="ova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bwMode="auto">
          <a:xfrm>
            <a:off x="4152008" y="3366631"/>
            <a:ext cx="0" cy="141090"/>
          </a:xfrm>
          <a:prstGeom prst="straightConnector1">
            <a:avLst/>
          </a:prstGeom>
          <a:ln w="6350">
            <a:solidFill>
              <a:srgbClr val="5F5F5F"/>
            </a:solidFil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Timeline of Regulatory Reform</a:t>
            </a:r>
            <a:endParaRPr lang="en-GB" dirty="0"/>
          </a:p>
        </p:txBody>
      </p:sp>
      <p:sp>
        <p:nvSpPr>
          <p:cNvPr id="5" name="Slide Number Placeholder 4"/>
          <p:cNvSpPr>
            <a:spLocks noGrp="1"/>
          </p:cNvSpPr>
          <p:nvPr>
            <p:ph type="sldNum" sz="quarter" idx="20"/>
          </p:nvPr>
        </p:nvSpPr>
        <p:spPr>
          <a:xfrm>
            <a:off x="9667319" y="7060018"/>
            <a:ext cx="471549" cy="320304"/>
          </a:xfrm>
        </p:spPr>
        <p:txBody>
          <a:bodyPr/>
          <a:lstStyle/>
          <a:p>
            <a:pPr>
              <a:defRPr/>
            </a:pPr>
            <a:fld id="{3ED0CB2D-7417-4FB7-8C5B-D538202E643F}" type="slidenum">
              <a:rPr lang="en-US" smtClean="0"/>
              <a:pPr>
                <a:defRPr/>
              </a:pPr>
              <a:t>34</a:t>
            </a:fld>
            <a:endParaRPr lang="en-US" dirty="0"/>
          </a:p>
        </p:txBody>
      </p:sp>
      <p:cxnSp>
        <p:nvCxnSpPr>
          <p:cNvPr id="7" name="Straight Arrow Connector 6"/>
          <p:cNvCxnSpPr/>
          <p:nvPr/>
        </p:nvCxnSpPr>
        <p:spPr bwMode="auto">
          <a:xfrm>
            <a:off x="5065045" y="4442808"/>
            <a:ext cx="0" cy="229394"/>
          </a:xfrm>
          <a:prstGeom prst="straightConnector1">
            <a:avLst/>
          </a:prstGeom>
          <a:ln w="6350">
            <a:solidFill>
              <a:srgbClr val="5F5F5F"/>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bwMode="auto">
          <a:xfrm flipV="1">
            <a:off x="9524604" y="4488389"/>
            <a:ext cx="0" cy="286372"/>
          </a:xfrm>
          <a:prstGeom prst="straightConnector1">
            <a:avLst/>
          </a:prstGeom>
          <a:ln w="6350">
            <a:solidFill>
              <a:srgbClr val="5F5F5F"/>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bwMode="auto">
          <a:xfrm flipV="1">
            <a:off x="6857289" y="4496734"/>
            <a:ext cx="0" cy="279536"/>
          </a:xfrm>
          <a:prstGeom prst="straightConnector1">
            <a:avLst/>
          </a:prstGeom>
          <a:ln w="6350">
            <a:solidFill>
              <a:srgbClr val="5F5F5F"/>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bwMode="auto">
          <a:xfrm flipV="1">
            <a:off x="4470998" y="4507370"/>
            <a:ext cx="0" cy="780657"/>
          </a:xfrm>
          <a:prstGeom prst="straightConnector1">
            <a:avLst/>
          </a:prstGeom>
          <a:ln w="6350">
            <a:solidFill>
              <a:srgbClr val="5F5F5F"/>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bwMode="auto">
          <a:xfrm flipV="1">
            <a:off x="3050134" y="4496734"/>
            <a:ext cx="0" cy="730213"/>
          </a:xfrm>
          <a:prstGeom prst="straightConnector1">
            <a:avLst/>
          </a:prstGeom>
          <a:ln w="6350">
            <a:solidFill>
              <a:srgbClr val="5F5F5F"/>
            </a:solidFill>
            <a:tailEnd type="ova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8493241" y="4764128"/>
            <a:ext cx="1261852" cy="63126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49278" tIns="49278" rIns="49278" bIns="49278" anchor="ctr"/>
          <a:lstStyle/>
          <a:p>
            <a:pPr algn="ctr">
              <a:spcBef>
                <a:spcPts val="684"/>
              </a:spcBef>
              <a:defRPr/>
            </a:pPr>
            <a:r>
              <a:rPr lang="en-GB" sz="1200" dirty="0" smtClean="0">
                <a:solidFill>
                  <a:schemeClr val="tx2"/>
                </a:solidFill>
                <a:cs typeface="Arial" pitchFamily="34" charset="0"/>
              </a:rPr>
              <a:t>Rules under MiFID2/MiFIR begin to apply*</a:t>
            </a:r>
            <a:endParaRPr lang="en-GB" sz="1200" dirty="0">
              <a:solidFill>
                <a:schemeClr val="tx2"/>
              </a:solidFill>
              <a:cs typeface="Arial" pitchFamily="34" charset="0"/>
            </a:endParaRPr>
          </a:p>
        </p:txBody>
      </p:sp>
      <p:sp>
        <p:nvSpPr>
          <p:cNvPr id="14" name="Rectangle 13"/>
          <p:cNvSpPr/>
          <p:nvPr/>
        </p:nvSpPr>
        <p:spPr bwMode="auto">
          <a:xfrm>
            <a:off x="1297172" y="4672202"/>
            <a:ext cx="1852443" cy="7953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278" tIns="49278" rIns="49278" bIns="49278" anchor="ctr"/>
          <a:lstStyle/>
          <a:p>
            <a:pPr algn="ctr">
              <a:spcBef>
                <a:spcPts val="600"/>
              </a:spcBef>
              <a:defRPr/>
            </a:pPr>
            <a:r>
              <a:rPr lang="en-US" sz="1200" dirty="0">
                <a:solidFill>
                  <a:schemeClr val="tx2"/>
                </a:solidFill>
                <a:cs typeface="Arial" pitchFamily="34" charset="0"/>
              </a:rPr>
              <a:t>First CCP </a:t>
            </a:r>
            <a:r>
              <a:rPr lang="en-US" sz="1200" dirty="0" smtClean="0">
                <a:solidFill>
                  <a:schemeClr val="tx2"/>
                </a:solidFill>
                <a:cs typeface="Arial" pitchFamily="34" charset="0"/>
              </a:rPr>
              <a:t>authorised</a:t>
            </a:r>
            <a:endParaRPr lang="en-US" sz="1200" dirty="0">
              <a:solidFill>
                <a:schemeClr val="tx2"/>
              </a:solidFill>
              <a:cs typeface="Arial" pitchFamily="34" charset="0"/>
            </a:endParaRPr>
          </a:p>
          <a:p>
            <a:pPr algn="ctr">
              <a:spcBef>
                <a:spcPts val="600"/>
              </a:spcBef>
              <a:defRPr/>
            </a:pPr>
            <a:r>
              <a:rPr lang="en-US" sz="1200" dirty="0">
                <a:solidFill>
                  <a:schemeClr val="tx2"/>
                </a:solidFill>
                <a:cs typeface="Arial" pitchFamily="34" charset="0"/>
              </a:rPr>
              <a:t> Clearing member </a:t>
            </a:r>
            <a:r>
              <a:rPr lang="en-US" sz="1200" dirty="0" smtClean="0">
                <a:solidFill>
                  <a:schemeClr val="tx2"/>
                </a:solidFill>
                <a:cs typeface="Arial" pitchFamily="34" charset="0"/>
              </a:rPr>
              <a:t>obligations; frontloading</a:t>
            </a:r>
            <a:endParaRPr lang="en-US" sz="1200" dirty="0">
              <a:solidFill>
                <a:schemeClr val="tx2"/>
              </a:solidFill>
              <a:cs typeface="Arial" pitchFamily="34" charset="0"/>
            </a:endParaRPr>
          </a:p>
        </p:txBody>
      </p:sp>
      <p:sp>
        <p:nvSpPr>
          <p:cNvPr id="15" name="Rectangle 14"/>
          <p:cNvSpPr/>
          <p:nvPr/>
        </p:nvSpPr>
        <p:spPr bwMode="auto">
          <a:xfrm>
            <a:off x="6751011" y="4776270"/>
            <a:ext cx="1342876" cy="61912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278" tIns="49278" rIns="49278" bIns="49278" anchor="ctr"/>
          <a:lstStyle/>
          <a:p>
            <a:pPr algn="ctr">
              <a:spcBef>
                <a:spcPts val="684"/>
              </a:spcBef>
              <a:defRPr/>
            </a:pPr>
            <a:r>
              <a:rPr lang="en-GB" sz="1200" dirty="0">
                <a:solidFill>
                  <a:schemeClr val="tx2"/>
                </a:solidFill>
                <a:cs typeface="Arial" pitchFamily="34" charset="0"/>
              </a:rPr>
              <a:t>Margining </a:t>
            </a:r>
            <a:r>
              <a:rPr lang="en-GB" sz="1200" dirty="0" smtClean="0">
                <a:solidFill>
                  <a:schemeClr val="tx2"/>
                </a:solidFill>
                <a:cs typeface="Arial" pitchFamily="34" charset="0"/>
              </a:rPr>
              <a:t>of uncleared </a:t>
            </a:r>
            <a:r>
              <a:rPr lang="en-GB" sz="1200" dirty="0">
                <a:solidFill>
                  <a:schemeClr val="tx2"/>
                </a:solidFill>
                <a:cs typeface="Arial" pitchFamily="34" charset="0"/>
              </a:rPr>
              <a:t>trades*</a:t>
            </a:r>
          </a:p>
        </p:txBody>
      </p:sp>
      <p:sp>
        <p:nvSpPr>
          <p:cNvPr id="21" name="Rectangle 3"/>
          <p:cNvSpPr>
            <a:spLocks noChangeArrowheads="1"/>
          </p:cNvSpPr>
          <p:nvPr>
            <p:custDataLst>
              <p:tags r:id="rId1"/>
            </p:custDataLst>
          </p:nvPr>
        </p:nvSpPr>
        <p:spPr bwMode="gray">
          <a:xfrm>
            <a:off x="731459" y="4176059"/>
            <a:ext cx="2234952" cy="277812"/>
          </a:xfrm>
          <a:prstGeom prst="rect">
            <a:avLst/>
          </a:prstGeom>
          <a:solidFill>
            <a:schemeClr val="tx1"/>
          </a:solidFill>
          <a:ln w="12700">
            <a:noFill/>
            <a:miter lim="800000"/>
            <a:headEnd/>
            <a:tailEnd/>
          </a:ln>
        </p:spPr>
        <p:txBody>
          <a:bodyPr lIns="72000" tIns="72000" rIns="72000" bIns="72000" anchor="ctr"/>
          <a:lstStyle/>
          <a:p>
            <a:pPr algn="ctr" eaLnBrk="0" hangingPunct="0"/>
            <a:endParaRPr lang="en-GB" sz="1200" b="1" dirty="0">
              <a:solidFill>
                <a:schemeClr val="bg1"/>
              </a:solidFill>
            </a:endParaRPr>
          </a:p>
        </p:txBody>
      </p:sp>
      <p:sp>
        <p:nvSpPr>
          <p:cNvPr id="22" name="Rectangle 3"/>
          <p:cNvSpPr>
            <a:spLocks noChangeArrowheads="1"/>
          </p:cNvSpPr>
          <p:nvPr>
            <p:custDataLst>
              <p:tags r:id="rId2"/>
            </p:custDataLst>
          </p:nvPr>
        </p:nvSpPr>
        <p:spPr bwMode="gray">
          <a:xfrm>
            <a:off x="2988636" y="4176059"/>
            <a:ext cx="514350" cy="277812"/>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Q1</a:t>
            </a:r>
          </a:p>
        </p:txBody>
      </p:sp>
      <p:sp>
        <p:nvSpPr>
          <p:cNvPr id="23" name="Rectangle 3"/>
          <p:cNvSpPr>
            <a:spLocks noChangeArrowheads="1"/>
          </p:cNvSpPr>
          <p:nvPr>
            <p:custDataLst>
              <p:tags r:id="rId3"/>
            </p:custDataLst>
          </p:nvPr>
        </p:nvSpPr>
        <p:spPr bwMode="gray">
          <a:xfrm>
            <a:off x="3525211" y="4176059"/>
            <a:ext cx="517525" cy="277812"/>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Q2</a:t>
            </a:r>
          </a:p>
        </p:txBody>
      </p:sp>
      <p:sp>
        <p:nvSpPr>
          <p:cNvPr id="24" name="Rectangle 3"/>
          <p:cNvSpPr>
            <a:spLocks noChangeArrowheads="1"/>
          </p:cNvSpPr>
          <p:nvPr>
            <p:custDataLst>
              <p:tags r:id="rId4"/>
            </p:custDataLst>
          </p:nvPr>
        </p:nvSpPr>
        <p:spPr bwMode="gray">
          <a:xfrm>
            <a:off x="4063373" y="4176059"/>
            <a:ext cx="515938" cy="277812"/>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Q3</a:t>
            </a:r>
          </a:p>
        </p:txBody>
      </p:sp>
      <p:sp>
        <p:nvSpPr>
          <p:cNvPr id="25" name="Rectangle 3"/>
          <p:cNvSpPr>
            <a:spLocks noChangeArrowheads="1"/>
          </p:cNvSpPr>
          <p:nvPr>
            <p:custDataLst>
              <p:tags r:id="rId5"/>
            </p:custDataLst>
          </p:nvPr>
        </p:nvSpPr>
        <p:spPr bwMode="gray">
          <a:xfrm>
            <a:off x="4601536" y="4176059"/>
            <a:ext cx="514350" cy="277812"/>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Q4</a:t>
            </a:r>
          </a:p>
        </p:txBody>
      </p:sp>
      <p:sp>
        <p:nvSpPr>
          <p:cNvPr id="26" name="Rectangle 3"/>
          <p:cNvSpPr>
            <a:spLocks noChangeArrowheads="1"/>
          </p:cNvSpPr>
          <p:nvPr>
            <p:custDataLst>
              <p:tags r:id="rId6"/>
            </p:custDataLst>
          </p:nvPr>
        </p:nvSpPr>
        <p:spPr bwMode="gray">
          <a:xfrm>
            <a:off x="5138111" y="4176059"/>
            <a:ext cx="514350" cy="277812"/>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Q1</a:t>
            </a:r>
          </a:p>
        </p:txBody>
      </p:sp>
      <p:sp>
        <p:nvSpPr>
          <p:cNvPr id="27" name="Rectangle 3"/>
          <p:cNvSpPr>
            <a:spLocks noChangeArrowheads="1"/>
          </p:cNvSpPr>
          <p:nvPr>
            <p:custDataLst>
              <p:tags r:id="rId7"/>
            </p:custDataLst>
          </p:nvPr>
        </p:nvSpPr>
        <p:spPr bwMode="gray">
          <a:xfrm>
            <a:off x="5674686" y="4176059"/>
            <a:ext cx="515937" cy="277812"/>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Q2</a:t>
            </a:r>
          </a:p>
        </p:txBody>
      </p:sp>
      <p:sp>
        <p:nvSpPr>
          <p:cNvPr id="28" name="Rectangle 3"/>
          <p:cNvSpPr>
            <a:spLocks noChangeArrowheads="1"/>
          </p:cNvSpPr>
          <p:nvPr>
            <p:custDataLst>
              <p:tags r:id="rId8"/>
            </p:custDataLst>
          </p:nvPr>
        </p:nvSpPr>
        <p:spPr bwMode="gray">
          <a:xfrm>
            <a:off x="6211261" y="4176059"/>
            <a:ext cx="517525" cy="277812"/>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Q3</a:t>
            </a:r>
          </a:p>
        </p:txBody>
      </p:sp>
      <p:sp>
        <p:nvSpPr>
          <p:cNvPr id="29" name="Rectangle 3"/>
          <p:cNvSpPr>
            <a:spLocks noChangeArrowheads="1"/>
          </p:cNvSpPr>
          <p:nvPr>
            <p:custDataLst>
              <p:tags r:id="rId9"/>
            </p:custDataLst>
          </p:nvPr>
        </p:nvSpPr>
        <p:spPr bwMode="gray">
          <a:xfrm>
            <a:off x="6751011" y="4176059"/>
            <a:ext cx="514350" cy="277812"/>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Q4</a:t>
            </a:r>
          </a:p>
        </p:txBody>
      </p:sp>
      <p:sp>
        <p:nvSpPr>
          <p:cNvPr id="30" name="Rectangle 3"/>
          <p:cNvSpPr>
            <a:spLocks noChangeArrowheads="1"/>
          </p:cNvSpPr>
          <p:nvPr>
            <p:custDataLst>
              <p:tags r:id="rId10"/>
            </p:custDataLst>
          </p:nvPr>
        </p:nvSpPr>
        <p:spPr bwMode="gray">
          <a:xfrm>
            <a:off x="7287586" y="4176059"/>
            <a:ext cx="512762" cy="277812"/>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Q1</a:t>
            </a:r>
          </a:p>
        </p:txBody>
      </p:sp>
      <p:sp>
        <p:nvSpPr>
          <p:cNvPr id="31" name="Rectangle 3"/>
          <p:cNvSpPr>
            <a:spLocks noChangeArrowheads="1"/>
          </p:cNvSpPr>
          <p:nvPr>
            <p:custDataLst>
              <p:tags r:id="rId11"/>
            </p:custDataLst>
          </p:nvPr>
        </p:nvSpPr>
        <p:spPr bwMode="gray">
          <a:xfrm>
            <a:off x="7822573" y="4176059"/>
            <a:ext cx="515938" cy="277812"/>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Q2</a:t>
            </a:r>
          </a:p>
        </p:txBody>
      </p:sp>
      <p:sp>
        <p:nvSpPr>
          <p:cNvPr id="32" name="Rectangle 3"/>
          <p:cNvSpPr>
            <a:spLocks noChangeArrowheads="1"/>
          </p:cNvSpPr>
          <p:nvPr>
            <p:custDataLst>
              <p:tags r:id="rId12"/>
            </p:custDataLst>
          </p:nvPr>
        </p:nvSpPr>
        <p:spPr bwMode="gray">
          <a:xfrm>
            <a:off x="8360736" y="4176059"/>
            <a:ext cx="517525" cy="277812"/>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Q3</a:t>
            </a:r>
          </a:p>
        </p:txBody>
      </p:sp>
      <p:sp>
        <p:nvSpPr>
          <p:cNvPr id="33" name="Rectangle 3"/>
          <p:cNvSpPr>
            <a:spLocks noChangeArrowheads="1"/>
          </p:cNvSpPr>
          <p:nvPr>
            <p:custDataLst>
              <p:tags r:id="rId13"/>
            </p:custDataLst>
          </p:nvPr>
        </p:nvSpPr>
        <p:spPr bwMode="gray">
          <a:xfrm>
            <a:off x="8898898" y="4176059"/>
            <a:ext cx="514350" cy="277812"/>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Q4</a:t>
            </a:r>
          </a:p>
        </p:txBody>
      </p:sp>
      <p:sp>
        <p:nvSpPr>
          <p:cNvPr id="37" name="Rectangle 10"/>
          <p:cNvSpPr>
            <a:spLocks noChangeArrowheads="1"/>
          </p:cNvSpPr>
          <p:nvPr>
            <p:custDataLst>
              <p:tags r:id="rId14"/>
            </p:custDataLst>
          </p:nvPr>
        </p:nvSpPr>
        <p:spPr bwMode="invGray">
          <a:xfrm>
            <a:off x="731459" y="3877609"/>
            <a:ext cx="2234952" cy="276225"/>
          </a:xfrm>
          <a:prstGeom prst="rect">
            <a:avLst/>
          </a:prstGeom>
          <a:solidFill>
            <a:srgbClr val="7F7F7F"/>
          </a:solidFill>
          <a:ln w="12700">
            <a:noFill/>
            <a:miter lim="800000"/>
            <a:headEnd/>
            <a:tailEnd/>
          </a:ln>
        </p:spPr>
        <p:txBody>
          <a:bodyPr lIns="72000" tIns="72000" rIns="72000" bIns="72000" anchor="ctr"/>
          <a:lstStyle/>
          <a:p>
            <a:pPr algn="ctr" eaLnBrk="0" hangingPunct="0">
              <a:tabLst>
                <a:tab pos="2606675" algn="r"/>
              </a:tabLst>
            </a:pPr>
            <a:r>
              <a:rPr lang="en-GB" sz="1400" b="1" dirty="0" smtClean="0">
                <a:solidFill>
                  <a:schemeClr val="bg1"/>
                </a:solidFill>
              </a:rPr>
              <a:t>Pre-2014</a:t>
            </a:r>
            <a:endParaRPr lang="en-GB" sz="1400" b="1" dirty="0">
              <a:solidFill>
                <a:schemeClr val="bg1"/>
              </a:solidFill>
            </a:endParaRPr>
          </a:p>
        </p:txBody>
      </p:sp>
      <p:sp>
        <p:nvSpPr>
          <p:cNvPr id="38" name="Rectangle 10"/>
          <p:cNvSpPr>
            <a:spLocks noChangeArrowheads="1"/>
          </p:cNvSpPr>
          <p:nvPr>
            <p:custDataLst>
              <p:tags r:id="rId15"/>
            </p:custDataLst>
          </p:nvPr>
        </p:nvSpPr>
        <p:spPr bwMode="invGray">
          <a:xfrm>
            <a:off x="2988636" y="3877609"/>
            <a:ext cx="2127250" cy="276225"/>
          </a:xfrm>
          <a:prstGeom prst="rect">
            <a:avLst/>
          </a:prstGeom>
          <a:solidFill>
            <a:srgbClr val="7F7F7F"/>
          </a:solidFill>
          <a:ln w="12700">
            <a:noFill/>
            <a:miter lim="800000"/>
            <a:headEnd/>
            <a:tailEnd/>
          </a:ln>
        </p:spPr>
        <p:txBody>
          <a:bodyPr lIns="72000" tIns="72000" rIns="72000" bIns="72000" anchor="ctr"/>
          <a:lstStyle/>
          <a:p>
            <a:pPr algn="ctr" eaLnBrk="0" hangingPunct="0">
              <a:tabLst>
                <a:tab pos="2606675" algn="r"/>
              </a:tabLst>
            </a:pPr>
            <a:r>
              <a:rPr lang="en-GB" sz="1400" b="1" dirty="0">
                <a:solidFill>
                  <a:schemeClr val="bg1"/>
                </a:solidFill>
              </a:rPr>
              <a:t>2014</a:t>
            </a:r>
          </a:p>
        </p:txBody>
      </p:sp>
      <p:sp>
        <p:nvSpPr>
          <p:cNvPr id="41" name="Rectangle 3"/>
          <p:cNvSpPr>
            <a:spLocks noChangeArrowheads="1"/>
          </p:cNvSpPr>
          <p:nvPr>
            <p:custDataLst>
              <p:tags r:id="rId16"/>
            </p:custDataLst>
          </p:nvPr>
        </p:nvSpPr>
        <p:spPr bwMode="gray">
          <a:xfrm>
            <a:off x="731459" y="3577571"/>
            <a:ext cx="2234952" cy="277813"/>
          </a:xfrm>
          <a:prstGeom prst="rect">
            <a:avLst/>
          </a:prstGeom>
          <a:solidFill>
            <a:schemeClr val="tx1"/>
          </a:solidFill>
          <a:ln w="12700">
            <a:noFill/>
            <a:miter lim="800000"/>
            <a:headEnd/>
            <a:tailEnd/>
          </a:ln>
        </p:spPr>
        <p:txBody>
          <a:bodyPr lIns="72000" tIns="72000" rIns="72000" bIns="72000" anchor="ctr"/>
          <a:lstStyle/>
          <a:p>
            <a:pPr algn="ctr" eaLnBrk="0" hangingPunct="0"/>
            <a:endParaRPr lang="en-GB" sz="1200" b="1" dirty="0">
              <a:solidFill>
                <a:schemeClr val="bg1"/>
              </a:solidFill>
            </a:endParaRPr>
          </a:p>
        </p:txBody>
      </p:sp>
      <p:sp>
        <p:nvSpPr>
          <p:cNvPr id="42" name="Rectangle 3"/>
          <p:cNvSpPr>
            <a:spLocks noChangeArrowheads="1"/>
          </p:cNvSpPr>
          <p:nvPr>
            <p:custDataLst>
              <p:tags r:id="rId17"/>
            </p:custDataLst>
          </p:nvPr>
        </p:nvSpPr>
        <p:spPr bwMode="gray">
          <a:xfrm>
            <a:off x="2988636" y="3577571"/>
            <a:ext cx="514350" cy="277813"/>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Q1</a:t>
            </a:r>
          </a:p>
        </p:txBody>
      </p:sp>
      <p:sp>
        <p:nvSpPr>
          <p:cNvPr id="43" name="Rectangle 3"/>
          <p:cNvSpPr>
            <a:spLocks noChangeArrowheads="1"/>
          </p:cNvSpPr>
          <p:nvPr>
            <p:custDataLst>
              <p:tags r:id="rId18"/>
            </p:custDataLst>
          </p:nvPr>
        </p:nvSpPr>
        <p:spPr bwMode="gray">
          <a:xfrm>
            <a:off x="3525211" y="3577571"/>
            <a:ext cx="517525" cy="277813"/>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Q2</a:t>
            </a:r>
          </a:p>
        </p:txBody>
      </p:sp>
      <p:sp>
        <p:nvSpPr>
          <p:cNvPr id="44" name="Rectangle 3"/>
          <p:cNvSpPr>
            <a:spLocks noChangeArrowheads="1"/>
          </p:cNvSpPr>
          <p:nvPr>
            <p:custDataLst>
              <p:tags r:id="rId19"/>
            </p:custDataLst>
          </p:nvPr>
        </p:nvSpPr>
        <p:spPr bwMode="gray">
          <a:xfrm>
            <a:off x="4063373" y="3577571"/>
            <a:ext cx="515938" cy="277813"/>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Q3</a:t>
            </a:r>
          </a:p>
        </p:txBody>
      </p:sp>
      <p:sp>
        <p:nvSpPr>
          <p:cNvPr id="45" name="Rectangle 3"/>
          <p:cNvSpPr>
            <a:spLocks noChangeArrowheads="1"/>
          </p:cNvSpPr>
          <p:nvPr>
            <p:custDataLst>
              <p:tags r:id="rId20"/>
            </p:custDataLst>
          </p:nvPr>
        </p:nvSpPr>
        <p:spPr bwMode="gray">
          <a:xfrm>
            <a:off x="4601536" y="3577571"/>
            <a:ext cx="514350" cy="277813"/>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Q4</a:t>
            </a:r>
          </a:p>
        </p:txBody>
      </p:sp>
      <p:sp>
        <p:nvSpPr>
          <p:cNvPr id="46" name="Rectangle 3"/>
          <p:cNvSpPr>
            <a:spLocks noChangeArrowheads="1"/>
          </p:cNvSpPr>
          <p:nvPr>
            <p:custDataLst>
              <p:tags r:id="rId21"/>
            </p:custDataLst>
          </p:nvPr>
        </p:nvSpPr>
        <p:spPr bwMode="gray">
          <a:xfrm>
            <a:off x="5138111" y="3577571"/>
            <a:ext cx="514350" cy="277813"/>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Q1</a:t>
            </a:r>
          </a:p>
        </p:txBody>
      </p:sp>
      <p:sp>
        <p:nvSpPr>
          <p:cNvPr id="47" name="Rectangle 3"/>
          <p:cNvSpPr>
            <a:spLocks noChangeArrowheads="1"/>
          </p:cNvSpPr>
          <p:nvPr>
            <p:custDataLst>
              <p:tags r:id="rId22"/>
            </p:custDataLst>
          </p:nvPr>
        </p:nvSpPr>
        <p:spPr bwMode="gray">
          <a:xfrm>
            <a:off x="5674686" y="3577571"/>
            <a:ext cx="515937" cy="277813"/>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Q2</a:t>
            </a:r>
          </a:p>
        </p:txBody>
      </p:sp>
      <p:sp>
        <p:nvSpPr>
          <p:cNvPr id="48" name="Rectangle 3"/>
          <p:cNvSpPr>
            <a:spLocks noChangeArrowheads="1"/>
          </p:cNvSpPr>
          <p:nvPr>
            <p:custDataLst>
              <p:tags r:id="rId23"/>
            </p:custDataLst>
          </p:nvPr>
        </p:nvSpPr>
        <p:spPr bwMode="gray">
          <a:xfrm>
            <a:off x="6211261" y="3577571"/>
            <a:ext cx="517525" cy="277813"/>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Q3</a:t>
            </a:r>
          </a:p>
        </p:txBody>
      </p:sp>
      <p:sp>
        <p:nvSpPr>
          <p:cNvPr id="49" name="Rectangle 3"/>
          <p:cNvSpPr>
            <a:spLocks noChangeArrowheads="1"/>
          </p:cNvSpPr>
          <p:nvPr>
            <p:custDataLst>
              <p:tags r:id="rId24"/>
            </p:custDataLst>
          </p:nvPr>
        </p:nvSpPr>
        <p:spPr bwMode="gray">
          <a:xfrm>
            <a:off x="6751011" y="3577571"/>
            <a:ext cx="514350" cy="277813"/>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Q4</a:t>
            </a:r>
          </a:p>
        </p:txBody>
      </p:sp>
      <p:sp>
        <p:nvSpPr>
          <p:cNvPr id="50" name="Rectangle 3"/>
          <p:cNvSpPr>
            <a:spLocks noChangeArrowheads="1"/>
          </p:cNvSpPr>
          <p:nvPr>
            <p:custDataLst>
              <p:tags r:id="rId25"/>
            </p:custDataLst>
          </p:nvPr>
        </p:nvSpPr>
        <p:spPr bwMode="gray">
          <a:xfrm>
            <a:off x="7287586" y="3577571"/>
            <a:ext cx="512762" cy="277813"/>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Q1</a:t>
            </a:r>
          </a:p>
        </p:txBody>
      </p:sp>
      <p:sp>
        <p:nvSpPr>
          <p:cNvPr id="51" name="Rectangle 3"/>
          <p:cNvSpPr>
            <a:spLocks noChangeArrowheads="1"/>
          </p:cNvSpPr>
          <p:nvPr>
            <p:custDataLst>
              <p:tags r:id="rId26"/>
            </p:custDataLst>
          </p:nvPr>
        </p:nvSpPr>
        <p:spPr bwMode="gray">
          <a:xfrm>
            <a:off x="7822573" y="3577571"/>
            <a:ext cx="515938" cy="277813"/>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Q2</a:t>
            </a:r>
          </a:p>
        </p:txBody>
      </p:sp>
      <p:sp>
        <p:nvSpPr>
          <p:cNvPr id="52" name="Rectangle 3"/>
          <p:cNvSpPr>
            <a:spLocks noChangeArrowheads="1"/>
          </p:cNvSpPr>
          <p:nvPr>
            <p:custDataLst>
              <p:tags r:id="rId27"/>
            </p:custDataLst>
          </p:nvPr>
        </p:nvSpPr>
        <p:spPr bwMode="gray">
          <a:xfrm>
            <a:off x="8360736" y="3577571"/>
            <a:ext cx="517525" cy="277813"/>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Q3</a:t>
            </a:r>
          </a:p>
        </p:txBody>
      </p:sp>
      <p:sp>
        <p:nvSpPr>
          <p:cNvPr id="53" name="Rectangle 3"/>
          <p:cNvSpPr>
            <a:spLocks noChangeArrowheads="1"/>
          </p:cNvSpPr>
          <p:nvPr>
            <p:custDataLst>
              <p:tags r:id="rId28"/>
            </p:custDataLst>
          </p:nvPr>
        </p:nvSpPr>
        <p:spPr bwMode="gray">
          <a:xfrm>
            <a:off x="8898898" y="3577571"/>
            <a:ext cx="514350" cy="277813"/>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Q4</a:t>
            </a:r>
          </a:p>
        </p:txBody>
      </p:sp>
      <p:sp>
        <p:nvSpPr>
          <p:cNvPr id="57" name="Rectangle 10"/>
          <p:cNvSpPr>
            <a:spLocks noChangeArrowheads="1"/>
          </p:cNvSpPr>
          <p:nvPr>
            <p:custDataLst>
              <p:tags r:id="rId29"/>
            </p:custDataLst>
          </p:nvPr>
        </p:nvSpPr>
        <p:spPr bwMode="invGray">
          <a:xfrm>
            <a:off x="5138111" y="3877609"/>
            <a:ext cx="2127250" cy="276225"/>
          </a:xfrm>
          <a:prstGeom prst="rect">
            <a:avLst/>
          </a:prstGeom>
          <a:solidFill>
            <a:srgbClr val="7F7F7F"/>
          </a:solidFill>
          <a:ln w="12700">
            <a:noFill/>
            <a:miter lim="800000"/>
            <a:headEnd/>
            <a:tailEnd/>
          </a:ln>
        </p:spPr>
        <p:txBody>
          <a:bodyPr lIns="72000" tIns="72000" rIns="72000" bIns="72000" anchor="ctr"/>
          <a:lstStyle/>
          <a:p>
            <a:pPr algn="ctr" eaLnBrk="0" hangingPunct="0">
              <a:tabLst>
                <a:tab pos="2606675" algn="r"/>
              </a:tabLst>
            </a:pPr>
            <a:r>
              <a:rPr lang="en-GB" sz="1400" b="1" dirty="0">
                <a:solidFill>
                  <a:schemeClr val="bg1"/>
                </a:solidFill>
              </a:rPr>
              <a:t>2015</a:t>
            </a:r>
          </a:p>
        </p:txBody>
      </p:sp>
      <p:sp>
        <p:nvSpPr>
          <p:cNvPr id="58" name="Rectangle 10"/>
          <p:cNvSpPr>
            <a:spLocks noChangeArrowheads="1"/>
          </p:cNvSpPr>
          <p:nvPr>
            <p:custDataLst>
              <p:tags r:id="rId30"/>
            </p:custDataLst>
          </p:nvPr>
        </p:nvSpPr>
        <p:spPr bwMode="invGray">
          <a:xfrm>
            <a:off x="7287586" y="3877609"/>
            <a:ext cx="2127250" cy="276225"/>
          </a:xfrm>
          <a:prstGeom prst="rect">
            <a:avLst/>
          </a:prstGeom>
          <a:solidFill>
            <a:srgbClr val="7F7F7F"/>
          </a:solidFill>
          <a:ln w="12700">
            <a:noFill/>
            <a:miter lim="800000"/>
            <a:headEnd/>
            <a:tailEnd/>
          </a:ln>
        </p:spPr>
        <p:txBody>
          <a:bodyPr lIns="72000" tIns="72000" rIns="72000" bIns="72000" anchor="ctr"/>
          <a:lstStyle/>
          <a:p>
            <a:pPr algn="ctr" eaLnBrk="0" hangingPunct="0">
              <a:tabLst>
                <a:tab pos="2606675" algn="r"/>
              </a:tabLst>
            </a:pPr>
            <a:r>
              <a:rPr lang="en-GB" sz="1400" b="1" dirty="0">
                <a:solidFill>
                  <a:schemeClr val="bg1"/>
                </a:solidFill>
              </a:rPr>
              <a:t>2016</a:t>
            </a:r>
          </a:p>
        </p:txBody>
      </p:sp>
      <p:sp>
        <p:nvSpPr>
          <p:cNvPr id="60" name="Rectangle 59"/>
          <p:cNvSpPr/>
          <p:nvPr/>
        </p:nvSpPr>
        <p:spPr bwMode="auto">
          <a:xfrm>
            <a:off x="4307909" y="5266575"/>
            <a:ext cx="2241847" cy="6906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278" tIns="49278" rIns="49278" bIns="49278" anchor="ctr"/>
          <a:lstStyle/>
          <a:p>
            <a:pPr algn="ctr">
              <a:spcBef>
                <a:spcPts val="0"/>
              </a:spcBef>
              <a:defRPr/>
            </a:pPr>
            <a:r>
              <a:rPr lang="en-GB" sz="1200" dirty="0" smtClean="0">
                <a:solidFill>
                  <a:schemeClr val="tx2"/>
                </a:solidFill>
                <a:cs typeface="Arial" pitchFamily="34" charset="0"/>
              </a:rPr>
              <a:t>“Summer 2014”:</a:t>
            </a:r>
            <a:endParaRPr lang="en-GB" sz="1200" dirty="0">
              <a:solidFill>
                <a:schemeClr val="tx2"/>
              </a:solidFill>
              <a:cs typeface="Arial" pitchFamily="34" charset="0"/>
            </a:endParaRPr>
          </a:p>
          <a:p>
            <a:pPr algn="ctr">
              <a:spcBef>
                <a:spcPts val="0"/>
              </a:spcBef>
              <a:defRPr/>
            </a:pPr>
            <a:r>
              <a:rPr lang="en-GB" sz="1200" dirty="0">
                <a:solidFill>
                  <a:schemeClr val="tx2"/>
                </a:solidFill>
                <a:cs typeface="Arial" pitchFamily="34" charset="0"/>
              </a:rPr>
              <a:t>First clearing obligation starts*</a:t>
            </a:r>
          </a:p>
          <a:p>
            <a:pPr algn="ctr">
              <a:spcBef>
                <a:spcPts val="0"/>
              </a:spcBef>
              <a:defRPr/>
            </a:pPr>
            <a:r>
              <a:rPr lang="en-GB" sz="1200" dirty="0">
                <a:solidFill>
                  <a:schemeClr val="tx2"/>
                </a:solidFill>
                <a:cs typeface="Arial" pitchFamily="34" charset="0"/>
              </a:rPr>
              <a:t>3 year phase-in for </a:t>
            </a:r>
            <a:r>
              <a:rPr lang="en-GB" sz="1200" dirty="0" smtClean="0">
                <a:solidFill>
                  <a:schemeClr val="tx2"/>
                </a:solidFill>
                <a:cs typeface="Arial" pitchFamily="34" charset="0"/>
              </a:rPr>
              <a:t>NFC+s</a:t>
            </a:r>
          </a:p>
        </p:txBody>
      </p:sp>
      <p:sp>
        <p:nvSpPr>
          <p:cNvPr id="62" name="Rectangle 61"/>
          <p:cNvSpPr/>
          <p:nvPr/>
        </p:nvSpPr>
        <p:spPr bwMode="auto">
          <a:xfrm>
            <a:off x="4615407" y="4723106"/>
            <a:ext cx="1685967" cy="47746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278" tIns="82130" rIns="49278" bIns="49278" anchor="ctr"/>
          <a:lstStyle/>
          <a:p>
            <a:pPr algn="ctr">
              <a:spcBef>
                <a:spcPts val="684"/>
              </a:spcBef>
              <a:defRPr/>
            </a:pPr>
            <a:r>
              <a:rPr lang="en-US" sz="1200" dirty="0">
                <a:solidFill>
                  <a:schemeClr val="tx2"/>
                </a:solidFill>
                <a:cs typeface="Arial" pitchFamily="34" charset="0"/>
              </a:rPr>
              <a:t>Risk mitigation for non-EU to non-EU trades*</a:t>
            </a:r>
          </a:p>
        </p:txBody>
      </p:sp>
      <p:cxnSp>
        <p:nvCxnSpPr>
          <p:cNvPr id="75" name="Straight Arrow Connector 74"/>
          <p:cNvCxnSpPr/>
          <p:nvPr/>
        </p:nvCxnSpPr>
        <p:spPr bwMode="auto">
          <a:xfrm>
            <a:off x="997284" y="3218796"/>
            <a:ext cx="0" cy="288925"/>
          </a:xfrm>
          <a:prstGeom prst="straightConnector1">
            <a:avLst/>
          </a:prstGeom>
          <a:ln w="6350">
            <a:solidFill>
              <a:srgbClr val="5F5F5F"/>
            </a:solidFill>
            <a:tailEnd type="ova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bwMode="auto">
          <a:xfrm>
            <a:off x="731458" y="1127051"/>
            <a:ext cx="2771527" cy="22672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9278" tIns="82130" rIns="49278" bIns="49278" anchor="ctr"/>
          <a:lstStyle/>
          <a:p>
            <a:pPr>
              <a:spcBef>
                <a:spcPts val="684"/>
              </a:spcBef>
              <a:defRPr/>
            </a:pPr>
            <a:r>
              <a:rPr lang="en-US" sz="1200" dirty="0" smtClean="0">
                <a:solidFill>
                  <a:schemeClr val="bg1"/>
                </a:solidFill>
                <a:latin typeface="Arial" charset="0"/>
                <a:cs typeface="Arial" charset="0"/>
              </a:rPr>
              <a:t>National legislation (incl. insolvency laws and Part 7)</a:t>
            </a:r>
          </a:p>
          <a:p>
            <a:pPr>
              <a:spcBef>
                <a:spcPts val="684"/>
              </a:spcBef>
              <a:defRPr/>
            </a:pPr>
            <a:r>
              <a:rPr lang="en-US" sz="1200" dirty="0" smtClean="0">
                <a:solidFill>
                  <a:schemeClr val="bg1"/>
                </a:solidFill>
                <a:latin typeface="Arial" charset="0"/>
                <a:cs typeface="Arial" charset="0"/>
              </a:rPr>
              <a:t>SFD and FCD</a:t>
            </a:r>
          </a:p>
          <a:p>
            <a:pPr>
              <a:spcBef>
                <a:spcPts val="684"/>
              </a:spcBef>
              <a:defRPr/>
            </a:pPr>
            <a:r>
              <a:rPr lang="en-US" sz="1200" dirty="0" smtClean="0">
                <a:solidFill>
                  <a:schemeClr val="bg1"/>
                </a:solidFill>
                <a:latin typeface="Arial" charset="0"/>
                <a:cs typeface="Arial" charset="0"/>
              </a:rPr>
              <a:t>MiFID</a:t>
            </a:r>
          </a:p>
          <a:p>
            <a:pPr>
              <a:spcBef>
                <a:spcPts val="684"/>
              </a:spcBef>
              <a:defRPr/>
            </a:pPr>
            <a:r>
              <a:rPr lang="en-US" sz="1200" dirty="0" smtClean="0">
                <a:solidFill>
                  <a:schemeClr val="bg1"/>
                </a:solidFill>
                <a:latin typeface="Arial" charset="0"/>
                <a:cs typeface="Arial" charset="0"/>
              </a:rPr>
              <a:t>EMIR</a:t>
            </a:r>
          </a:p>
          <a:p>
            <a:pPr>
              <a:spcBef>
                <a:spcPts val="684"/>
              </a:spcBef>
              <a:defRPr/>
            </a:pPr>
            <a:r>
              <a:rPr lang="en-US" sz="1200" dirty="0" smtClean="0">
                <a:solidFill>
                  <a:schemeClr val="bg1"/>
                </a:solidFill>
                <a:latin typeface="Arial" charset="0"/>
                <a:cs typeface="Arial" charset="0"/>
              </a:rPr>
              <a:t>Code of Conduct for Clearing &amp; Settlement</a:t>
            </a:r>
          </a:p>
          <a:p>
            <a:pPr>
              <a:spcBef>
                <a:spcPts val="684"/>
              </a:spcBef>
              <a:defRPr/>
            </a:pPr>
            <a:r>
              <a:rPr lang="en-US" sz="1200" dirty="0" smtClean="0">
                <a:solidFill>
                  <a:schemeClr val="bg1"/>
                </a:solidFill>
                <a:latin typeface="Arial" charset="0"/>
                <a:cs typeface="Arial" charset="0"/>
              </a:rPr>
              <a:t>CPSS-IOSCO Principles for Financial Market Infrastructures</a:t>
            </a:r>
          </a:p>
        </p:txBody>
      </p:sp>
      <p:sp>
        <p:nvSpPr>
          <p:cNvPr id="84" name="Rectangle 83"/>
          <p:cNvSpPr/>
          <p:nvPr/>
        </p:nvSpPr>
        <p:spPr bwMode="auto">
          <a:xfrm>
            <a:off x="3748025" y="2696346"/>
            <a:ext cx="1317020" cy="67028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278" tIns="82130" rIns="49278" bIns="49278" anchor="ctr"/>
          <a:lstStyle/>
          <a:p>
            <a:pPr algn="ctr">
              <a:spcBef>
                <a:spcPts val="684"/>
              </a:spcBef>
              <a:defRPr/>
            </a:pPr>
            <a:r>
              <a:rPr lang="en-GB" sz="1200" dirty="0" smtClean="0">
                <a:solidFill>
                  <a:schemeClr val="tx2"/>
                </a:solidFill>
                <a:cs typeface="Arial" pitchFamily="34" charset="0"/>
              </a:rPr>
              <a:t>“Summer 2014”: </a:t>
            </a:r>
            <a:r>
              <a:rPr lang="en-US" sz="1200" dirty="0" smtClean="0">
                <a:solidFill>
                  <a:schemeClr val="tx2"/>
                </a:solidFill>
                <a:cs typeface="Arial" pitchFamily="34" charset="0"/>
              </a:rPr>
              <a:t>CSDR in force*</a:t>
            </a:r>
          </a:p>
        </p:txBody>
      </p:sp>
      <p:sp>
        <p:nvSpPr>
          <p:cNvPr id="93" name="Rectangle 92"/>
          <p:cNvSpPr/>
          <p:nvPr/>
        </p:nvSpPr>
        <p:spPr bwMode="auto">
          <a:xfrm>
            <a:off x="5115886" y="2199345"/>
            <a:ext cx="1263743" cy="49700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278" tIns="82130" rIns="49278" bIns="49278" anchor="ctr"/>
          <a:lstStyle/>
          <a:p>
            <a:pPr algn="ctr">
              <a:spcBef>
                <a:spcPts val="684"/>
              </a:spcBef>
              <a:defRPr/>
            </a:pPr>
            <a:r>
              <a:rPr lang="en-US" sz="1200" dirty="0" smtClean="0">
                <a:solidFill>
                  <a:schemeClr val="tx2"/>
                </a:solidFill>
                <a:cs typeface="Arial" pitchFamily="34" charset="0"/>
              </a:rPr>
              <a:t>1 January 2015: T+2 settlement*</a:t>
            </a:r>
            <a:endParaRPr lang="en-US" sz="1200" dirty="0">
              <a:solidFill>
                <a:schemeClr val="tx2"/>
              </a:solidFill>
              <a:cs typeface="Arial" pitchFamily="34" charset="0"/>
            </a:endParaRPr>
          </a:p>
        </p:txBody>
      </p:sp>
      <p:sp>
        <p:nvSpPr>
          <p:cNvPr id="95" name="Rectangle 94"/>
          <p:cNvSpPr/>
          <p:nvPr/>
        </p:nvSpPr>
        <p:spPr bwMode="auto">
          <a:xfrm>
            <a:off x="3269112" y="4701840"/>
            <a:ext cx="1151848" cy="498733"/>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49278" tIns="82130" rIns="49278" bIns="49278" anchor="ctr"/>
          <a:lstStyle/>
          <a:p>
            <a:pPr algn="ctr">
              <a:spcBef>
                <a:spcPts val="684"/>
              </a:spcBef>
              <a:defRPr/>
            </a:pPr>
            <a:r>
              <a:rPr lang="en-US" sz="1200" dirty="0" smtClean="0">
                <a:solidFill>
                  <a:schemeClr val="tx2"/>
                </a:solidFill>
                <a:cs typeface="Arial" pitchFamily="34" charset="0"/>
              </a:rPr>
              <a:t>MiFID II/ MiFIR in force*</a:t>
            </a:r>
            <a:endParaRPr lang="en-US" sz="1200" dirty="0">
              <a:solidFill>
                <a:schemeClr val="tx2"/>
              </a:solidFill>
              <a:cs typeface="Arial" pitchFamily="34" charset="0"/>
            </a:endParaRPr>
          </a:p>
        </p:txBody>
      </p:sp>
      <p:sp>
        <p:nvSpPr>
          <p:cNvPr id="65" name="Rectangle 64"/>
          <p:cNvSpPr/>
          <p:nvPr/>
        </p:nvSpPr>
        <p:spPr bwMode="auto">
          <a:xfrm>
            <a:off x="2847345" y="5534219"/>
            <a:ext cx="1365518" cy="57629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278" tIns="82130" rIns="49278" bIns="49278" anchor="ctr"/>
          <a:lstStyle/>
          <a:p>
            <a:pPr algn="ctr">
              <a:spcBef>
                <a:spcPts val="684"/>
              </a:spcBef>
              <a:defRPr/>
            </a:pPr>
            <a:r>
              <a:rPr lang="en-US" sz="1200" dirty="0" smtClean="0">
                <a:solidFill>
                  <a:schemeClr val="tx2"/>
                </a:solidFill>
                <a:cs typeface="Arial" pitchFamily="34" charset="0"/>
              </a:rPr>
              <a:t>Reporting </a:t>
            </a:r>
            <a:r>
              <a:rPr lang="en-US" sz="1200" dirty="0">
                <a:solidFill>
                  <a:schemeClr val="tx2"/>
                </a:solidFill>
                <a:cs typeface="Arial" pitchFamily="34" charset="0"/>
              </a:rPr>
              <a:t>to TRs</a:t>
            </a:r>
          </a:p>
        </p:txBody>
      </p:sp>
      <p:sp>
        <p:nvSpPr>
          <p:cNvPr id="101" name="TextBox 100"/>
          <p:cNvSpPr txBox="1"/>
          <p:nvPr/>
        </p:nvSpPr>
        <p:spPr>
          <a:xfrm>
            <a:off x="6940879" y="1254642"/>
            <a:ext cx="3197989" cy="2108269"/>
          </a:xfrm>
          <a:prstGeom prst="rect">
            <a:avLst/>
          </a:prstGeom>
          <a:noFill/>
        </p:spPr>
        <p:txBody>
          <a:bodyPr wrap="square" rtlCol="0">
            <a:spAutoFit/>
          </a:bodyPr>
          <a:lstStyle/>
          <a:p>
            <a:r>
              <a:rPr lang="en-GB" sz="1100" b="1" dirty="0" smtClean="0">
                <a:solidFill>
                  <a:schemeClr val="bg2"/>
                </a:solidFill>
              </a:rPr>
              <a:t>Process for adoption of EU legislation:</a:t>
            </a:r>
          </a:p>
          <a:p>
            <a:pPr marL="268288" lvl="3" indent="-268288">
              <a:spcBef>
                <a:spcPts val="228"/>
              </a:spcBef>
              <a:spcAft>
                <a:spcPts val="0"/>
              </a:spcAft>
              <a:buClr>
                <a:srgbClr val="A13138"/>
              </a:buClr>
              <a:buSzPct val="100000"/>
              <a:buFont typeface="Wingdings" pitchFamily="2" charset="2"/>
              <a:buChar char=""/>
            </a:pPr>
            <a:r>
              <a:rPr lang="en-GB" sz="1100" dirty="0" smtClean="0">
                <a:solidFill>
                  <a:schemeClr val="tx2"/>
                </a:solidFill>
                <a:latin typeface="Arial" pitchFamily="34" charset="0"/>
                <a:cs typeface="Arial" pitchFamily="34" charset="0"/>
              </a:rPr>
              <a:t>Text adopted by EU Parliament</a:t>
            </a:r>
          </a:p>
          <a:p>
            <a:pPr marL="268288" lvl="3" indent="-268288">
              <a:spcBef>
                <a:spcPts val="228"/>
              </a:spcBef>
              <a:spcAft>
                <a:spcPts val="0"/>
              </a:spcAft>
              <a:buClr>
                <a:srgbClr val="A13138"/>
              </a:buClr>
              <a:buSzPct val="100000"/>
              <a:buFont typeface="Wingdings" pitchFamily="2" charset="2"/>
              <a:buChar char=""/>
            </a:pPr>
            <a:r>
              <a:rPr lang="en-GB" sz="1100" dirty="0" smtClean="0">
                <a:solidFill>
                  <a:schemeClr val="tx2"/>
                </a:solidFill>
                <a:latin typeface="Arial" pitchFamily="34" charset="0"/>
                <a:cs typeface="Arial" pitchFamily="34" charset="0"/>
              </a:rPr>
              <a:t>Text adopted by EU Council</a:t>
            </a:r>
          </a:p>
          <a:p>
            <a:pPr marL="268288" lvl="3" indent="-268288">
              <a:spcBef>
                <a:spcPts val="228"/>
              </a:spcBef>
              <a:spcAft>
                <a:spcPts val="0"/>
              </a:spcAft>
              <a:buClr>
                <a:srgbClr val="A13138"/>
              </a:buClr>
              <a:buSzPct val="100000"/>
              <a:buFont typeface="Wingdings" pitchFamily="2" charset="2"/>
              <a:buChar char=""/>
            </a:pPr>
            <a:r>
              <a:rPr lang="en-GB" sz="1100" dirty="0" smtClean="0">
                <a:solidFill>
                  <a:schemeClr val="tx2"/>
                </a:solidFill>
                <a:latin typeface="Arial" pitchFamily="34" charset="0"/>
                <a:cs typeface="Arial" pitchFamily="34" charset="0"/>
              </a:rPr>
              <a:t>Publication in Official Journal of the EU Rules</a:t>
            </a:r>
          </a:p>
          <a:p>
            <a:pPr marL="268288" lvl="3" indent="-268288">
              <a:spcBef>
                <a:spcPts val="228"/>
              </a:spcBef>
              <a:spcAft>
                <a:spcPts val="0"/>
              </a:spcAft>
              <a:buClr>
                <a:srgbClr val="A13138"/>
              </a:buClr>
              <a:buSzPct val="100000"/>
              <a:buFont typeface="Wingdings" pitchFamily="2" charset="2"/>
              <a:buChar char=""/>
            </a:pPr>
            <a:r>
              <a:rPr lang="en-GB" sz="1100" dirty="0" smtClean="0">
                <a:solidFill>
                  <a:schemeClr val="tx2"/>
                </a:solidFill>
                <a:latin typeface="Arial" pitchFamily="34" charset="0"/>
                <a:cs typeface="Arial" pitchFamily="34" charset="0"/>
              </a:rPr>
              <a:t>Legislation in force 20 days after publication in Official Journal</a:t>
            </a:r>
          </a:p>
          <a:p>
            <a:pPr marL="268288" lvl="3" indent="-268288">
              <a:spcBef>
                <a:spcPts val="228"/>
              </a:spcBef>
              <a:spcAft>
                <a:spcPts val="0"/>
              </a:spcAft>
              <a:buClr>
                <a:srgbClr val="A13138"/>
              </a:buClr>
              <a:buSzPct val="100000"/>
              <a:buFont typeface="Wingdings" pitchFamily="2" charset="2"/>
              <a:buChar char=""/>
            </a:pPr>
            <a:r>
              <a:rPr lang="en-GB" sz="1100" dirty="0" smtClean="0">
                <a:solidFill>
                  <a:schemeClr val="tx2"/>
                </a:solidFill>
                <a:latin typeface="Arial" pitchFamily="34" charset="0"/>
                <a:cs typeface="Arial" pitchFamily="34" charset="0"/>
              </a:rPr>
              <a:t>Commission may request ESMA to provide advice on delegated acts in advance of draft RTS/ITS</a:t>
            </a:r>
          </a:p>
          <a:p>
            <a:pPr marL="268288" lvl="3" indent="-268288">
              <a:spcBef>
                <a:spcPts val="228"/>
              </a:spcBef>
              <a:spcAft>
                <a:spcPts val="0"/>
              </a:spcAft>
              <a:buClr>
                <a:srgbClr val="A13138"/>
              </a:buClr>
              <a:buSzPct val="100000"/>
              <a:buFont typeface="Wingdings" pitchFamily="2" charset="2"/>
              <a:buChar char=""/>
            </a:pPr>
            <a:r>
              <a:rPr lang="en-GB" sz="1100" dirty="0" smtClean="0">
                <a:solidFill>
                  <a:schemeClr val="tx2"/>
                </a:solidFill>
                <a:latin typeface="Arial" pitchFamily="34" charset="0"/>
                <a:cs typeface="Arial" pitchFamily="34" charset="0"/>
              </a:rPr>
              <a:t>Third country equivalence assessments</a:t>
            </a:r>
          </a:p>
        </p:txBody>
      </p:sp>
      <p:cxnSp>
        <p:nvCxnSpPr>
          <p:cNvPr id="112" name="Straight Arrow Connector 111"/>
          <p:cNvCxnSpPr/>
          <p:nvPr/>
        </p:nvCxnSpPr>
        <p:spPr bwMode="auto">
          <a:xfrm>
            <a:off x="5168804" y="2696346"/>
            <a:ext cx="0" cy="800066"/>
          </a:xfrm>
          <a:prstGeom prst="straightConnector1">
            <a:avLst/>
          </a:prstGeom>
          <a:ln w="6350">
            <a:solidFill>
              <a:srgbClr val="5F5F5F"/>
            </a:solidFill>
            <a:tailEnd type="ova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bwMode="auto">
          <a:xfrm>
            <a:off x="5253202" y="2844150"/>
            <a:ext cx="1475036" cy="51994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278" tIns="82130" rIns="49278" bIns="49278" anchor="ctr"/>
          <a:lstStyle/>
          <a:p>
            <a:pPr algn="ctr">
              <a:spcBef>
                <a:spcPts val="684"/>
              </a:spcBef>
              <a:defRPr/>
            </a:pPr>
            <a:r>
              <a:rPr lang="en-US" sz="1200" dirty="0" smtClean="0">
                <a:solidFill>
                  <a:schemeClr val="tx2"/>
                </a:solidFill>
                <a:cs typeface="Arial" pitchFamily="34" charset="0"/>
              </a:rPr>
              <a:t>Level 2 technical standards in force*</a:t>
            </a:r>
          </a:p>
        </p:txBody>
      </p:sp>
      <p:sp>
        <p:nvSpPr>
          <p:cNvPr id="59" name="Rectangle 58"/>
          <p:cNvSpPr/>
          <p:nvPr/>
        </p:nvSpPr>
        <p:spPr bwMode="auto">
          <a:xfrm>
            <a:off x="8152986" y="6496231"/>
            <a:ext cx="2034988" cy="3588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278" tIns="82130" rIns="49278" bIns="49278" anchor="ctr"/>
          <a:lstStyle/>
          <a:p>
            <a:pPr algn="ctr">
              <a:spcBef>
                <a:spcPts val="684"/>
              </a:spcBef>
              <a:defRPr/>
            </a:pPr>
            <a:r>
              <a:rPr lang="en-US" sz="1100" dirty="0" smtClean="0">
                <a:solidFill>
                  <a:schemeClr val="tx2"/>
                </a:solidFill>
                <a:cs typeface="Arial" pitchFamily="34" charset="0"/>
              </a:rPr>
              <a:t>Settlement (CSDR)</a:t>
            </a:r>
            <a:endParaRPr lang="en-US" sz="1100" dirty="0">
              <a:solidFill>
                <a:schemeClr val="tx2"/>
              </a:solidFill>
              <a:cs typeface="Arial" pitchFamily="34" charset="0"/>
            </a:endParaRPr>
          </a:p>
        </p:txBody>
      </p:sp>
      <p:sp>
        <p:nvSpPr>
          <p:cNvPr id="61" name="Rectangle 60"/>
          <p:cNvSpPr/>
          <p:nvPr/>
        </p:nvSpPr>
        <p:spPr bwMode="auto">
          <a:xfrm>
            <a:off x="8152987" y="6153049"/>
            <a:ext cx="2034988" cy="2902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9278" tIns="82130" rIns="49278" bIns="49278" anchor="ctr"/>
          <a:lstStyle/>
          <a:p>
            <a:pPr algn="ctr">
              <a:spcBef>
                <a:spcPts val="684"/>
              </a:spcBef>
              <a:defRPr/>
            </a:pPr>
            <a:r>
              <a:rPr lang="en-US" sz="1100" dirty="0" smtClean="0">
                <a:solidFill>
                  <a:schemeClr val="tx2"/>
                </a:solidFill>
                <a:cs typeface="Arial" pitchFamily="34" charset="0"/>
              </a:rPr>
              <a:t>Clearing (EMIR)</a:t>
            </a:r>
            <a:endParaRPr lang="en-US" sz="1100" dirty="0">
              <a:solidFill>
                <a:schemeClr val="tx2"/>
              </a:solidFill>
              <a:cs typeface="Arial" pitchFamily="34" charset="0"/>
            </a:endParaRPr>
          </a:p>
        </p:txBody>
      </p:sp>
      <p:sp>
        <p:nvSpPr>
          <p:cNvPr id="63" name="Rectangle 62"/>
          <p:cNvSpPr/>
          <p:nvPr/>
        </p:nvSpPr>
        <p:spPr bwMode="auto">
          <a:xfrm>
            <a:off x="8152986" y="5780635"/>
            <a:ext cx="2034988" cy="32988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49278" tIns="82130" rIns="49278" bIns="49278" anchor="ctr"/>
          <a:lstStyle/>
          <a:p>
            <a:pPr algn="ctr">
              <a:spcBef>
                <a:spcPts val="684"/>
              </a:spcBef>
              <a:defRPr/>
            </a:pPr>
            <a:r>
              <a:rPr lang="en-US" sz="1100" dirty="0" smtClean="0">
                <a:solidFill>
                  <a:schemeClr val="tx2"/>
                </a:solidFill>
                <a:cs typeface="Arial" pitchFamily="34" charset="0"/>
              </a:rPr>
              <a:t>Execution (MiFID II / MiFIR)</a:t>
            </a:r>
            <a:endParaRPr lang="en-US" sz="1100" dirty="0">
              <a:solidFill>
                <a:schemeClr val="tx2"/>
              </a:solidFill>
              <a:cs typeface="Arial" pitchFamily="34" charset="0"/>
            </a:endParaRPr>
          </a:p>
        </p:txBody>
      </p:sp>
      <p:sp>
        <p:nvSpPr>
          <p:cNvPr id="64" name="TextBox 63"/>
          <p:cNvSpPr txBox="1"/>
          <p:nvPr/>
        </p:nvSpPr>
        <p:spPr>
          <a:xfrm>
            <a:off x="7633331" y="5780635"/>
            <a:ext cx="534987" cy="261610"/>
          </a:xfrm>
          <a:prstGeom prst="rect">
            <a:avLst/>
          </a:prstGeom>
          <a:noFill/>
        </p:spPr>
        <p:txBody>
          <a:bodyPr wrap="square" rtlCol="0">
            <a:spAutoFit/>
          </a:bodyPr>
          <a:lstStyle/>
          <a:p>
            <a:pPr algn="r"/>
            <a:r>
              <a:rPr lang="en-GB" sz="1100" dirty="0" smtClean="0">
                <a:solidFill>
                  <a:schemeClr val="accent3">
                    <a:lumMod val="10000"/>
                  </a:schemeClr>
                </a:solidFill>
              </a:rPr>
              <a:t>Key:</a:t>
            </a:r>
            <a:endParaRPr lang="en-GB" sz="1100" dirty="0">
              <a:solidFill>
                <a:schemeClr val="accent3">
                  <a:lumMod val="10000"/>
                </a:schemeClr>
              </a:solidFill>
            </a:endParaRPr>
          </a:p>
        </p:txBody>
      </p:sp>
      <p:sp>
        <p:nvSpPr>
          <p:cNvPr id="69" name="Rectangle 3"/>
          <p:cNvSpPr>
            <a:spLocks noChangeArrowheads="1"/>
          </p:cNvSpPr>
          <p:nvPr>
            <p:custDataLst>
              <p:tags r:id="rId31"/>
            </p:custDataLst>
          </p:nvPr>
        </p:nvSpPr>
        <p:spPr bwMode="gray">
          <a:xfrm>
            <a:off x="9433394" y="3576061"/>
            <a:ext cx="512762" cy="277813"/>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Q1</a:t>
            </a:r>
          </a:p>
        </p:txBody>
      </p:sp>
      <p:sp>
        <p:nvSpPr>
          <p:cNvPr id="70" name="Rectangle 3"/>
          <p:cNvSpPr>
            <a:spLocks noChangeArrowheads="1"/>
          </p:cNvSpPr>
          <p:nvPr>
            <p:custDataLst>
              <p:tags r:id="rId32"/>
            </p:custDataLst>
          </p:nvPr>
        </p:nvSpPr>
        <p:spPr bwMode="gray">
          <a:xfrm>
            <a:off x="9434914" y="4176059"/>
            <a:ext cx="512762" cy="277813"/>
          </a:xfrm>
          <a:prstGeom prst="rect">
            <a:avLst/>
          </a:prstGeom>
          <a:solidFill>
            <a:schemeClr val="tx1"/>
          </a:solidFill>
          <a:ln w="12700">
            <a:noFill/>
            <a:miter lim="800000"/>
            <a:headEnd/>
            <a:tailEnd/>
          </a:ln>
        </p:spPr>
        <p:txBody>
          <a:bodyPr lIns="72000" tIns="72000" rIns="72000" bIns="72000" anchor="ctr"/>
          <a:lstStyle/>
          <a:p>
            <a:pPr algn="ctr" eaLnBrk="0" hangingPunct="0"/>
            <a:r>
              <a:rPr lang="en-GB" sz="1200" b="1" dirty="0">
                <a:solidFill>
                  <a:schemeClr val="bg1"/>
                </a:solidFill>
              </a:rPr>
              <a:t>Q1</a:t>
            </a:r>
          </a:p>
        </p:txBody>
      </p:sp>
      <p:sp>
        <p:nvSpPr>
          <p:cNvPr id="71" name="Rectangle 3"/>
          <p:cNvSpPr>
            <a:spLocks noChangeArrowheads="1"/>
          </p:cNvSpPr>
          <p:nvPr>
            <p:custDataLst>
              <p:tags r:id="rId33"/>
            </p:custDataLst>
          </p:nvPr>
        </p:nvSpPr>
        <p:spPr bwMode="gray">
          <a:xfrm>
            <a:off x="9434914" y="3876980"/>
            <a:ext cx="703954" cy="277813"/>
          </a:xfrm>
          <a:prstGeom prst="rect">
            <a:avLst/>
          </a:prstGeom>
          <a:solidFill>
            <a:schemeClr val="bg1">
              <a:lumMod val="50000"/>
            </a:schemeClr>
          </a:solidFill>
          <a:ln w="12700">
            <a:noFill/>
            <a:miter lim="800000"/>
            <a:headEnd/>
            <a:tailEnd/>
          </a:ln>
        </p:spPr>
        <p:txBody>
          <a:bodyPr lIns="72000" tIns="72000" rIns="72000" bIns="72000" anchor="ctr"/>
          <a:lstStyle/>
          <a:p>
            <a:pPr algn="ctr" eaLnBrk="0" hangingPunct="0"/>
            <a:r>
              <a:rPr lang="en-GB" sz="1400" b="1" dirty="0" smtClean="0">
                <a:solidFill>
                  <a:schemeClr val="bg1"/>
                </a:solidFill>
              </a:rPr>
              <a:t>2017</a:t>
            </a:r>
            <a:endParaRPr lang="en-GB" sz="1400" b="1"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474" y="1765300"/>
            <a:ext cx="10693400" cy="51873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p:nvPr/>
        </p:nvCxnSpPr>
        <p:spPr>
          <a:xfrm>
            <a:off x="5457826" y="1763713"/>
            <a:ext cx="0" cy="5159375"/>
          </a:xfrm>
          <a:prstGeom prst="line">
            <a:avLst/>
          </a:prstGeom>
          <a:ln w="254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33796" name="TextBox 38"/>
          <p:cNvSpPr txBox="1">
            <a:spLocks/>
          </p:cNvSpPr>
          <p:nvPr/>
        </p:nvSpPr>
        <p:spPr bwMode="auto">
          <a:xfrm>
            <a:off x="4748213" y="1763713"/>
            <a:ext cx="320675" cy="369887"/>
          </a:xfrm>
          <a:prstGeom prst="rect">
            <a:avLst/>
          </a:prstGeom>
          <a:noFill/>
          <a:ln w="9525">
            <a:noFill/>
            <a:miter lim="800000"/>
            <a:headEnd/>
            <a:tailEnd/>
          </a:ln>
        </p:spPr>
        <p:txBody>
          <a:bodyPr lIns="0" rIns="0">
            <a:spAutoFit/>
          </a:bodyPr>
          <a:lstStyle/>
          <a:p>
            <a:r>
              <a:rPr lang="en-GB" b="1" dirty="0">
                <a:solidFill>
                  <a:schemeClr val="tx2"/>
                </a:solidFill>
              </a:rPr>
              <a:t>EU</a:t>
            </a:r>
          </a:p>
        </p:txBody>
      </p:sp>
      <p:sp>
        <p:nvSpPr>
          <p:cNvPr id="33797" name="TextBox 39"/>
          <p:cNvSpPr txBox="1">
            <a:spLocks/>
          </p:cNvSpPr>
          <p:nvPr/>
        </p:nvSpPr>
        <p:spPr bwMode="auto">
          <a:xfrm>
            <a:off x="5741194" y="1763713"/>
            <a:ext cx="839788" cy="369887"/>
          </a:xfrm>
          <a:prstGeom prst="rect">
            <a:avLst/>
          </a:prstGeom>
          <a:noFill/>
          <a:ln w="9525">
            <a:noFill/>
            <a:miter lim="800000"/>
            <a:headEnd/>
            <a:tailEnd/>
          </a:ln>
        </p:spPr>
        <p:txBody>
          <a:bodyPr lIns="0" rIns="0">
            <a:spAutoFit/>
          </a:bodyPr>
          <a:lstStyle/>
          <a:p>
            <a:r>
              <a:rPr lang="en-GB" b="1" dirty="0">
                <a:solidFill>
                  <a:schemeClr val="tx2"/>
                </a:solidFill>
              </a:rPr>
              <a:t>Non-EU</a:t>
            </a:r>
          </a:p>
        </p:txBody>
      </p:sp>
      <p:sp>
        <p:nvSpPr>
          <p:cNvPr id="41" name="Rectangle 40"/>
          <p:cNvSpPr/>
          <p:nvPr/>
        </p:nvSpPr>
        <p:spPr>
          <a:xfrm>
            <a:off x="1570038" y="2370138"/>
            <a:ext cx="1057275"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FC or NFC+</a:t>
            </a:r>
          </a:p>
        </p:txBody>
      </p:sp>
      <p:sp>
        <p:nvSpPr>
          <p:cNvPr id="42" name="Rectangle 41"/>
          <p:cNvSpPr/>
          <p:nvPr/>
        </p:nvSpPr>
        <p:spPr>
          <a:xfrm>
            <a:off x="3803650" y="2370138"/>
            <a:ext cx="1055688"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FC or NFC+</a:t>
            </a:r>
          </a:p>
        </p:txBody>
      </p:sp>
      <p:sp>
        <p:nvSpPr>
          <p:cNvPr id="43" name="Rectangle 42"/>
          <p:cNvSpPr/>
          <p:nvPr/>
        </p:nvSpPr>
        <p:spPr>
          <a:xfrm>
            <a:off x="3803650" y="3810000"/>
            <a:ext cx="1055688"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FC or NFC+</a:t>
            </a:r>
          </a:p>
        </p:txBody>
      </p:sp>
      <p:sp>
        <p:nvSpPr>
          <p:cNvPr id="44" name="Rectangle 43"/>
          <p:cNvSpPr/>
          <p:nvPr/>
        </p:nvSpPr>
        <p:spPr>
          <a:xfrm>
            <a:off x="6056313" y="3810000"/>
            <a:ext cx="1057275"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TCE</a:t>
            </a:r>
          </a:p>
        </p:txBody>
      </p:sp>
      <p:sp>
        <p:nvSpPr>
          <p:cNvPr id="45" name="Rectangle 44"/>
          <p:cNvSpPr/>
          <p:nvPr/>
        </p:nvSpPr>
        <p:spPr>
          <a:xfrm>
            <a:off x="6056313" y="5178425"/>
            <a:ext cx="1057275"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TCE</a:t>
            </a:r>
          </a:p>
        </p:txBody>
      </p:sp>
      <p:sp>
        <p:nvSpPr>
          <p:cNvPr id="46" name="Rectangle 45"/>
          <p:cNvSpPr/>
          <p:nvPr/>
        </p:nvSpPr>
        <p:spPr>
          <a:xfrm>
            <a:off x="8294688" y="5178425"/>
            <a:ext cx="1057275"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TCE</a:t>
            </a:r>
          </a:p>
        </p:txBody>
      </p:sp>
      <p:sp>
        <p:nvSpPr>
          <p:cNvPr id="47" name="Left-Right Arrow 46"/>
          <p:cNvSpPr/>
          <p:nvPr/>
        </p:nvSpPr>
        <p:spPr>
          <a:xfrm>
            <a:off x="2513012" y="2657475"/>
            <a:ext cx="1404938" cy="396000"/>
          </a:xfrm>
          <a:prstGeom prst="leftRightArrow">
            <a:avLst/>
          </a:prstGeom>
          <a:solidFill>
            <a:schemeClr val="bg1"/>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43200" bIns="43200" anchor="ctr"/>
          <a:lstStyle/>
          <a:p>
            <a:pPr algn="ctr">
              <a:defRPr/>
            </a:pPr>
            <a:r>
              <a:rPr lang="en-GB" sz="1000" dirty="0">
                <a:solidFill>
                  <a:schemeClr val="tx2"/>
                </a:solidFill>
              </a:rPr>
              <a:t>OTC derivative</a:t>
            </a:r>
            <a:endParaRPr lang="en-GB" sz="1200" dirty="0">
              <a:solidFill>
                <a:schemeClr val="tx2"/>
              </a:solidFill>
            </a:endParaRPr>
          </a:p>
        </p:txBody>
      </p:sp>
      <p:sp>
        <p:nvSpPr>
          <p:cNvPr id="48" name="Left-Right Arrow 47"/>
          <p:cNvSpPr/>
          <p:nvPr/>
        </p:nvSpPr>
        <p:spPr>
          <a:xfrm>
            <a:off x="4754563" y="4097338"/>
            <a:ext cx="1406525" cy="396000"/>
          </a:xfrm>
          <a:prstGeom prst="leftRightArrow">
            <a:avLst/>
          </a:prstGeom>
          <a:solidFill>
            <a:schemeClr val="bg1"/>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43200" bIns="43200" anchor="ctr"/>
          <a:lstStyle/>
          <a:p>
            <a:pPr algn="ctr">
              <a:defRPr/>
            </a:pPr>
            <a:r>
              <a:rPr lang="en-GB" sz="1000" dirty="0">
                <a:solidFill>
                  <a:schemeClr val="tx2"/>
                </a:solidFill>
              </a:rPr>
              <a:t>OTC derivative</a:t>
            </a:r>
          </a:p>
        </p:txBody>
      </p:sp>
      <p:sp>
        <p:nvSpPr>
          <p:cNvPr id="49" name="Left-Right Arrow 48"/>
          <p:cNvSpPr/>
          <p:nvPr/>
        </p:nvSpPr>
        <p:spPr>
          <a:xfrm>
            <a:off x="7001669" y="5502275"/>
            <a:ext cx="1404938" cy="396000"/>
          </a:xfrm>
          <a:prstGeom prst="leftRightArrow">
            <a:avLst/>
          </a:prstGeom>
          <a:solidFill>
            <a:schemeClr val="bg1"/>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43200" bIns="43200" anchor="ctr"/>
          <a:lstStyle/>
          <a:p>
            <a:pPr algn="ctr">
              <a:defRPr/>
            </a:pPr>
            <a:r>
              <a:rPr lang="en-GB" sz="1000" dirty="0">
                <a:solidFill>
                  <a:schemeClr val="tx2"/>
                </a:solidFill>
              </a:rPr>
              <a:t>OTC derivative</a:t>
            </a:r>
          </a:p>
        </p:txBody>
      </p:sp>
      <p:sp>
        <p:nvSpPr>
          <p:cNvPr id="33808" name="Title 2"/>
          <p:cNvSpPr>
            <a:spLocks noGrp="1"/>
          </p:cNvSpPr>
          <p:nvPr>
            <p:ph type="title"/>
          </p:nvPr>
        </p:nvSpPr>
        <p:spPr>
          <a:xfrm>
            <a:off x="525463" y="303213"/>
            <a:ext cx="8123237" cy="1260475"/>
          </a:xfrm>
        </p:spPr>
        <p:txBody>
          <a:bodyPr/>
          <a:lstStyle/>
          <a:p>
            <a:r>
              <a:rPr lang="en-GB" dirty="0" smtClean="0">
                <a:latin typeface="Arial" charset="0"/>
                <a:cs typeface="Arial" charset="0"/>
              </a:rPr>
              <a:t>Mandatory clearing of OTC derivatives</a:t>
            </a:r>
          </a:p>
        </p:txBody>
      </p:sp>
      <p:sp>
        <p:nvSpPr>
          <p:cNvPr id="33809"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759323-FB19-4E91-AE8A-16D9D6A96BED}" type="slidenum">
              <a:rPr lang="en-GB" smtClean="0">
                <a:latin typeface="Arial" charset="0"/>
                <a:cs typeface="Arial" charset="0"/>
              </a:rPr>
              <a:pPr fontAlgn="base">
                <a:spcBef>
                  <a:spcPct val="0"/>
                </a:spcBef>
                <a:spcAft>
                  <a:spcPct val="0"/>
                </a:spcAft>
              </a:pPr>
              <a:t>35</a:t>
            </a:fld>
            <a:endParaRPr lang="en-GB" smtClean="0">
              <a:latin typeface="Arial" charset="0"/>
              <a:cs typeface="Arial" charset="0"/>
            </a:endParaRPr>
          </a:p>
        </p:txBody>
      </p:sp>
      <p:sp>
        <p:nvSpPr>
          <p:cNvPr id="33810"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latin typeface="Arial" charset="0"/>
                <a:cs typeface="Arial" charset="0"/>
              </a:rPr>
              <a:t>The next phase of regulatory change – helping you prepare</a:t>
            </a:r>
            <a:endParaRPr lang="en-US">
              <a:latin typeface="Arial" charset="0"/>
              <a:cs typeface="Arial" charset="0"/>
            </a:endParaRPr>
          </a:p>
        </p:txBody>
      </p:sp>
      <p:sp>
        <p:nvSpPr>
          <p:cNvPr id="23" name="Rectangular Callout 22"/>
          <p:cNvSpPr/>
          <p:nvPr/>
        </p:nvSpPr>
        <p:spPr>
          <a:xfrm>
            <a:off x="7221538" y="3271838"/>
            <a:ext cx="2938462" cy="1620837"/>
          </a:xfrm>
          <a:prstGeom prst="wedgeRectCallout">
            <a:avLst>
              <a:gd name="adj1" fmla="val -33054"/>
              <a:gd name="adj2" fmla="val 9039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5000"/>
              </a:lnSpc>
              <a:defRPr/>
            </a:pPr>
            <a:r>
              <a:rPr lang="en-GB" sz="1600" dirty="0">
                <a:solidFill>
                  <a:schemeClr val="tx2"/>
                </a:solidFill>
              </a:rPr>
              <a:t>Only if transaction has a direct, substantial and foreseeable effect in the EU or if necessary or appropriate to prevent evasion of EMIR  rules</a:t>
            </a:r>
          </a:p>
        </p:txBody>
      </p:sp>
      <p:sp>
        <p:nvSpPr>
          <p:cNvPr id="73" name="Rectangle 72"/>
          <p:cNvSpPr/>
          <p:nvPr/>
        </p:nvSpPr>
        <p:spPr>
          <a:xfrm>
            <a:off x="633413" y="5151438"/>
            <a:ext cx="3671887" cy="2778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1617663" algn="l"/>
              </a:tabLst>
              <a:defRPr/>
            </a:pPr>
            <a:r>
              <a:rPr lang="en-US" sz="1600" dirty="0">
                <a:solidFill>
                  <a:schemeClr val="tx2"/>
                </a:solidFill>
              </a:rPr>
              <a:t>CCG 	– 20 May 2014</a:t>
            </a:r>
          </a:p>
        </p:txBody>
      </p:sp>
      <p:sp>
        <p:nvSpPr>
          <p:cNvPr id="74" name="Rectangle 73"/>
          <p:cNvSpPr/>
          <p:nvPr/>
        </p:nvSpPr>
        <p:spPr>
          <a:xfrm>
            <a:off x="633413" y="5429250"/>
            <a:ext cx="3671887" cy="277813"/>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1617663" algn="l"/>
              </a:tabLst>
              <a:defRPr/>
            </a:pPr>
            <a:r>
              <a:rPr lang="en-US" sz="1600" dirty="0" err="1">
                <a:solidFill>
                  <a:schemeClr val="tx2"/>
                </a:solidFill>
              </a:rPr>
              <a:t>NasdaqOMX</a:t>
            </a:r>
            <a:r>
              <a:rPr lang="en-US" sz="1600" dirty="0">
                <a:solidFill>
                  <a:schemeClr val="tx2"/>
                </a:solidFill>
              </a:rPr>
              <a:t> 	– 18 March 2014</a:t>
            </a:r>
          </a:p>
        </p:txBody>
      </p:sp>
      <p:sp>
        <p:nvSpPr>
          <p:cNvPr id="75" name="Rectangle 74"/>
          <p:cNvSpPr/>
          <p:nvPr/>
        </p:nvSpPr>
        <p:spPr>
          <a:xfrm>
            <a:off x="633413" y="5707063"/>
            <a:ext cx="3671887" cy="276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1617663" algn="l"/>
              </a:tabLst>
              <a:defRPr/>
            </a:pPr>
            <a:r>
              <a:rPr lang="en-US" sz="1600" dirty="0" err="1">
                <a:solidFill>
                  <a:schemeClr val="tx2"/>
                </a:solidFill>
              </a:rPr>
              <a:t>EuroCCP</a:t>
            </a:r>
            <a:r>
              <a:rPr lang="en-US" sz="1600" dirty="0">
                <a:solidFill>
                  <a:schemeClr val="tx2"/>
                </a:solidFill>
              </a:rPr>
              <a:t> 	–   1 April 2014</a:t>
            </a:r>
          </a:p>
        </p:txBody>
      </p:sp>
      <p:sp>
        <p:nvSpPr>
          <p:cNvPr id="76" name="Rectangle 75"/>
          <p:cNvSpPr/>
          <p:nvPr/>
        </p:nvSpPr>
        <p:spPr>
          <a:xfrm>
            <a:off x="633413" y="5983288"/>
            <a:ext cx="3671887" cy="27781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1617663" algn="l"/>
              </a:tabLst>
              <a:defRPr/>
            </a:pPr>
            <a:r>
              <a:rPr lang="en-US" sz="1600" dirty="0">
                <a:solidFill>
                  <a:schemeClr val="tx2"/>
                </a:solidFill>
              </a:rPr>
              <a:t>EUREX	– 10 April 2014</a:t>
            </a:r>
          </a:p>
        </p:txBody>
      </p:sp>
      <p:sp>
        <p:nvSpPr>
          <p:cNvPr id="77" name="Rectangle 76"/>
          <p:cNvSpPr/>
          <p:nvPr/>
        </p:nvSpPr>
        <p:spPr>
          <a:xfrm>
            <a:off x="633413" y="6261100"/>
            <a:ext cx="3671887" cy="2778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1617663" algn="l"/>
              </a:tabLst>
              <a:defRPr/>
            </a:pPr>
            <a:r>
              <a:rPr lang="en-US" sz="1600" dirty="0">
                <a:solidFill>
                  <a:schemeClr val="tx2"/>
                </a:solidFill>
              </a:rPr>
              <a:t>KDPW_CCP 	–   8 April 2014</a:t>
            </a:r>
          </a:p>
        </p:txBody>
      </p:sp>
      <p:sp>
        <p:nvSpPr>
          <p:cNvPr id="78" name="Rectangle 77"/>
          <p:cNvSpPr/>
          <p:nvPr/>
        </p:nvSpPr>
        <p:spPr>
          <a:xfrm>
            <a:off x="633413" y="6538913"/>
            <a:ext cx="3671887" cy="276225"/>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1617663" algn="l"/>
              </a:tabLst>
              <a:defRPr/>
            </a:pPr>
            <a:r>
              <a:rPr lang="en-GB" sz="1600" dirty="0" err="1">
                <a:solidFill>
                  <a:schemeClr val="tx2"/>
                </a:solidFill>
              </a:rPr>
              <a:t>LCH.Clearnet</a:t>
            </a:r>
            <a:r>
              <a:rPr lang="en-GB" sz="1600" dirty="0">
                <a:solidFill>
                  <a:schemeClr val="tx2"/>
                </a:solidFill>
              </a:rPr>
              <a:t> SA	– 22 May 2014</a:t>
            </a:r>
          </a:p>
        </p:txBody>
      </p:sp>
      <p:sp>
        <p:nvSpPr>
          <p:cNvPr id="33818" name="Rectangle 78"/>
          <p:cNvSpPr>
            <a:spLocks noChangeArrowheads="1"/>
          </p:cNvSpPr>
          <p:nvPr/>
        </p:nvSpPr>
        <p:spPr bwMode="auto">
          <a:xfrm>
            <a:off x="596900" y="4773613"/>
            <a:ext cx="4173538" cy="369887"/>
          </a:xfrm>
          <a:prstGeom prst="rect">
            <a:avLst/>
          </a:prstGeom>
          <a:noFill/>
          <a:ln w="9525">
            <a:noFill/>
            <a:miter lim="800000"/>
            <a:headEnd/>
            <a:tailEnd/>
          </a:ln>
        </p:spPr>
        <p:txBody>
          <a:bodyPr wrap="none">
            <a:spAutoFit/>
          </a:bodyPr>
          <a:lstStyle/>
          <a:p>
            <a:r>
              <a:rPr lang="en-US" dirty="0" err="1">
                <a:solidFill>
                  <a:schemeClr val="bg2"/>
                </a:solidFill>
              </a:rPr>
              <a:t>CCPs</a:t>
            </a:r>
            <a:r>
              <a:rPr lang="en-US" dirty="0">
                <a:solidFill>
                  <a:schemeClr val="bg2"/>
                </a:solidFill>
              </a:rPr>
              <a:t> currently </a:t>
            </a:r>
            <a:r>
              <a:rPr lang="en-US" dirty="0" err="1">
                <a:solidFill>
                  <a:schemeClr val="bg2"/>
                </a:solidFill>
              </a:rPr>
              <a:t>authorised</a:t>
            </a:r>
            <a:r>
              <a:rPr lang="en-US" dirty="0">
                <a:solidFill>
                  <a:schemeClr val="bg2"/>
                </a:solidFill>
              </a:rPr>
              <a:t> under EMIR</a:t>
            </a:r>
          </a:p>
        </p:txBody>
      </p:sp>
      <p:cxnSp>
        <p:nvCxnSpPr>
          <p:cNvPr id="28" name="Straight Connector 27"/>
          <p:cNvCxnSpPr/>
          <p:nvPr/>
        </p:nvCxnSpPr>
        <p:spPr>
          <a:xfrm>
            <a:off x="4305300" y="5151438"/>
            <a:ext cx="0" cy="16637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3413" y="5151438"/>
            <a:ext cx="367188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33413" y="5151438"/>
            <a:ext cx="0" cy="1663700"/>
          </a:xfrm>
          <a:prstGeom prst="straightConnector1">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3413" y="6815138"/>
            <a:ext cx="367188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474" y="1765300"/>
            <a:ext cx="10693400" cy="51873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18" name="Title 2"/>
          <p:cNvSpPr>
            <a:spLocks noGrp="1"/>
          </p:cNvSpPr>
          <p:nvPr>
            <p:ph type="title"/>
          </p:nvPr>
        </p:nvSpPr>
        <p:spPr>
          <a:xfrm>
            <a:off x="525463" y="303213"/>
            <a:ext cx="8123237" cy="1260475"/>
          </a:xfrm>
        </p:spPr>
        <p:txBody>
          <a:bodyPr/>
          <a:lstStyle/>
          <a:p>
            <a:r>
              <a:rPr lang="en-GB" dirty="0" smtClean="0">
                <a:latin typeface="Arial" charset="0"/>
                <a:cs typeface="Arial" charset="0"/>
              </a:rPr>
              <a:t>Enabling access to CCP infrastructure for </a:t>
            </a:r>
            <a:br>
              <a:rPr lang="en-GB" dirty="0" smtClean="0">
                <a:latin typeface="Arial" charset="0"/>
                <a:cs typeface="Arial" charset="0"/>
              </a:rPr>
            </a:br>
            <a:r>
              <a:rPr lang="en-GB" dirty="0" smtClean="0">
                <a:latin typeface="Arial" charset="0"/>
                <a:cs typeface="Arial" charset="0"/>
              </a:rPr>
              <a:t>non-clearing members</a:t>
            </a:r>
          </a:p>
        </p:txBody>
      </p:sp>
      <p:sp>
        <p:nvSpPr>
          <p:cNvPr id="34819"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231AB5-C4BF-4918-8642-EA9749523FC0}" type="slidenum">
              <a:rPr lang="en-GB" smtClean="0">
                <a:latin typeface="Arial" charset="0"/>
                <a:cs typeface="Arial" charset="0"/>
              </a:rPr>
              <a:pPr fontAlgn="base">
                <a:spcBef>
                  <a:spcPct val="0"/>
                </a:spcBef>
                <a:spcAft>
                  <a:spcPct val="0"/>
                </a:spcAft>
              </a:pPr>
              <a:t>36</a:t>
            </a:fld>
            <a:endParaRPr lang="en-GB" smtClean="0">
              <a:latin typeface="Arial" charset="0"/>
              <a:cs typeface="Arial" charset="0"/>
            </a:endParaRPr>
          </a:p>
        </p:txBody>
      </p:sp>
      <p:sp>
        <p:nvSpPr>
          <p:cNvPr id="34820"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latin typeface="Arial" charset="0"/>
                <a:cs typeface="Arial" charset="0"/>
              </a:rPr>
              <a:t>The next phase of regulatory change – helping you prepare</a:t>
            </a:r>
            <a:endParaRPr lang="en-US">
              <a:latin typeface="Arial" charset="0"/>
              <a:cs typeface="Arial" charset="0"/>
            </a:endParaRPr>
          </a:p>
        </p:txBody>
      </p:sp>
      <p:sp>
        <p:nvSpPr>
          <p:cNvPr id="34821" name="Content Placeholder 6"/>
          <p:cNvSpPr>
            <a:spLocks noGrp="1"/>
          </p:cNvSpPr>
          <p:nvPr>
            <p:ph idx="4294967295"/>
          </p:nvPr>
        </p:nvSpPr>
        <p:spPr>
          <a:xfrm>
            <a:off x="525463" y="1763713"/>
            <a:ext cx="9632950" cy="5159375"/>
          </a:xfrm>
          <a:noFill/>
        </p:spPr>
        <p:txBody>
          <a:bodyPr/>
          <a:lstStyle/>
          <a:p>
            <a:r>
              <a:rPr lang="en-GB" smtClean="0">
                <a:latin typeface="Arial" charset="0"/>
                <a:cs typeface="Arial" charset="0"/>
              </a:rPr>
              <a:t>    </a:t>
            </a:r>
          </a:p>
        </p:txBody>
      </p:sp>
      <p:sp>
        <p:nvSpPr>
          <p:cNvPr id="10" name="Rectangle 9"/>
          <p:cNvSpPr/>
          <p:nvPr/>
        </p:nvSpPr>
        <p:spPr>
          <a:xfrm>
            <a:off x="635130" y="1912938"/>
            <a:ext cx="3960812"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CCP</a:t>
            </a:r>
          </a:p>
        </p:txBody>
      </p:sp>
      <p:sp>
        <p:nvSpPr>
          <p:cNvPr id="11" name="Rectangle 10"/>
          <p:cNvSpPr/>
          <p:nvPr/>
        </p:nvSpPr>
        <p:spPr>
          <a:xfrm>
            <a:off x="635129" y="5580063"/>
            <a:ext cx="3960812"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Client</a:t>
            </a:r>
          </a:p>
        </p:txBody>
      </p:sp>
      <p:sp>
        <p:nvSpPr>
          <p:cNvPr id="12" name="Rectangle 11"/>
          <p:cNvSpPr/>
          <p:nvPr/>
        </p:nvSpPr>
        <p:spPr>
          <a:xfrm>
            <a:off x="635129" y="3746500"/>
            <a:ext cx="3960812" cy="914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Clearing Member</a:t>
            </a:r>
          </a:p>
        </p:txBody>
      </p:sp>
      <p:cxnSp>
        <p:nvCxnSpPr>
          <p:cNvPr id="16" name="Straight Arrow Connector 15"/>
          <p:cNvCxnSpPr/>
          <p:nvPr/>
        </p:nvCxnSpPr>
        <p:spPr>
          <a:xfrm>
            <a:off x="1130430" y="2827338"/>
            <a:ext cx="0" cy="919162"/>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14742" y="2827338"/>
            <a:ext cx="0" cy="919162"/>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100642" y="2827338"/>
            <a:ext cx="0" cy="919162"/>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130430" y="4660900"/>
            <a:ext cx="0" cy="919163"/>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14742" y="4660900"/>
            <a:ext cx="0" cy="919163"/>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00642" y="4660900"/>
            <a:ext cx="0" cy="919163"/>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055148" y="3128963"/>
            <a:ext cx="1120775" cy="336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2"/>
                </a:solidFill>
              </a:rPr>
              <a:t>Collateral</a:t>
            </a:r>
          </a:p>
        </p:txBody>
      </p:sp>
      <p:sp>
        <p:nvSpPr>
          <p:cNvPr id="24" name="Rectangle 23"/>
          <p:cNvSpPr/>
          <p:nvPr/>
        </p:nvSpPr>
        <p:spPr>
          <a:xfrm>
            <a:off x="2054355" y="4973638"/>
            <a:ext cx="1120775" cy="336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2"/>
                </a:solidFill>
              </a:rPr>
              <a:t>Collateral</a:t>
            </a:r>
          </a:p>
        </p:txBody>
      </p:sp>
      <p:sp>
        <p:nvSpPr>
          <p:cNvPr id="25" name="Rectangle 24"/>
          <p:cNvSpPr/>
          <p:nvPr/>
        </p:nvSpPr>
        <p:spPr>
          <a:xfrm>
            <a:off x="3475166" y="4973638"/>
            <a:ext cx="1120775" cy="336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2"/>
                </a:solidFill>
              </a:rPr>
              <a:t>Docs</a:t>
            </a:r>
          </a:p>
        </p:txBody>
      </p:sp>
      <p:sp>
        <p:nvSpPr>
          <p:cNvPr id="26" name="Rectangle 25"/>
          <p:cNvSpPr/>
          <p:nvPr/>
        </p:nvSpPr>
        <p:spPr>
          <a:xfrm>
            <a:off x="3475166" y="3128963"/>
            <a:ext cx="1120775" cy="336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2"/>
                </a:solidFill>
              </a:rPr>
              <a:t>Rules</a:t>
            </a:r>
          </a:p>
        </p:txBody>
      </p:sp>
      <p:sp>
        <p:nvSpPr>
          <p:cNvPr id="27" name="Rectangle 26"/>
          <p:cNvSpPr/>
          <p:nvPr/>
        </p:nvSpPr>
        <p:spPr>
          <a:xfrm>
            <a:off x="635129" y="4973638"/>
            <a:ext cx="1120775" cy="336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2"/>
                </a:solidFill>
              </a:rPr>
              <a:t>Positions</a:t>
            </a:r>
          </a:p>
        </p:txBody>
      </p:sp>
      <p:sp>
        <p:nvSpPr>
          <p:cNvPr id="28" name="Rectangle 27"/>
          <p:cNvSpPr/>
          <p:nvPr/>
        </p:nvSpPr>
        <p:spPr>
          <a:xfrm>
            <a:off x="635129" y="3128963"/>
            <a:ext cx="1120775" cy="336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2"/>
                </a:solidFill>
              </a:rPr>
              <a:t>Positions</a:t>
            </a:r>
          </a:p>
        </p:txBody>
      </p:sp>
      <p:sp>
        <p:nvSpPr>
          <p:cNvPr id="29" name="Rectangular Callout 28"/>
          <p:cNvSpPr/>
          <p:nvPr/>
        </p:nvSpPr>
        <p:spPr>
          <a:xfrm>
            <a:off x="5842000" y="2827338"/>
            <a:ext cx="4316413" cy="3217862"/>
          </a:xfrm>
          <a:prstGeom prst="wedgeRectCallout">
            <a:avLst>
              <a:gd name="adj1" fmla="val -78590"/>
              <a:gd name="adj2" fmla="val 2184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600" dirty="0">
                <a:solidFill>
                  <a:schemeClr val="bg2"/>
                </a:solidFill>
              </a:rPr>
              <a:t>New documentation realities for </a:t>
            </a:r>
            <a:r>
              <a:rPr lang="en-GB" sz="1600" dirty="0" smtClean="0">
                <a:solidFill>
                  <a:schemeClr val="bg2"/>
                </a:solidFill>
              </a:rPr>
              <a:t>non-clearing members</a:t>
            </a:r>
            <a:endParaRPr lang="en-GB" sz="1600" dirty="0">
              <a:solidFill>
                <a:schemeClr val="bg2"/>
              </a:solidFill>
            </a:endParaRPr>
          </a:p>
          <a:p>
            <a:pPr marL="268288" lvl="3" indent="-268288">
              <a:spcBef>
                <a:spcPts val="600"/>
              </a:spcBef>
              <a:buClr>
                <a:schemeClr val="bg2"/>
              </a:buClr>
              <a:buSzPct val="100000"/>
              <a:buFont typeface="Wingdings" pitchFamily="2" charset="2"/>
              <a:buChar char=""/>
              <a:defRPr/>
            </a:pPr>
            <a:r>
              <a:rPr lang="en-GB" sz="1400" dirty="0" err="1">
                <a:solidFill>
                  <a:schemeClr val="tx2"/>
                </a:solidFill>
                <a:latin typeface="Arial" pitchFamily="34" charset="0"/>
                <a:cs typeface="Arial" pitchFamily="34" charset="0"/>
              </a:rPr>
              <a:t>Disapplied</a:t>
            </a:r>
            <a:r>
              <a:rPr lang="en-GB" sz="1400" dirty="0">
                <a:solidFill>
                  <a:schemeClr val="tx2"/>
                </a:solidFill>
                <a:latin typeface="Arial" pitchFamily="34" charset="0"/>
                <a:cs typeface="Arial" pitchFamily="34" charset="0"/>
              </a:rPr>
              <a:t> termination rights</a:t>
            </a:r>
          </a:p>
          <a:p>
            <a:pPr marL="268288" lvl="3" indent="-268288">
              <a:spcBef>
                <a:spcPts val="600"/>
              </a:spcBef>
              <a:buClr>
                <a:schemeClr val="bg2"/>
              </a:buClr>
              <a:buSzPct val="100000"/>
              <a:buFont typeface="Wingdings" pitchFamily="2" charset="2"/>
              <a:buChar char=""/>
              <a:defRPr/>
            </a:pPr>
            <a:r>
              <a:rPr lang="en-GB" sz="1400" dirty="0">
                <a:solidFill>
                  <a:schemeClr val="tx2"/>
                </a:solidFill>
                <a:latin typeface="Arial" pitchFamily="34" charset="0"/>
                <a:cs typeface="Arial" pitchFamily="34" charset="0"/>
              </a:rPr>
              <a:t>CM modification discretions</a:t>
            </a:r>
          </a:p>
          <a:p>
            <a:pPr marL="268288" lvl="3" indent="-268288">
              <a:spcBef>
                <a:spcPts val="600"/>
              </a:spcBef>
              <a:buClr>
                <a:schemeClr val="bg2"/>
              </a:buClr>
              <a:buSzPct val="100000"/>
              <a:buFont typeface="Wingdings" pitchFamily="2" charset="2"/>
              <a:buChar char=""/>
              <a:defRPr/>
            </a:pPr>
            <a:r>
              <a:rPr lang="en-GB" sz="1400" dirty="0">
                <a:solidFill>
                  <a:schemeClr val="tx2"/>
                </a:solidFill>
                <a:latin typeface="Arial" pitchFamily="34" charset="0"/>
                <a:cs typeface="Arial" pitchFamily="34" charset="0"/>
              </a:rPr>
              <a:t>Limited recourse</a:t>
            </a:r>
          </a:p>
          <a:p>
            <a:pPr marL="268288" lvl="3" indent="-268288">
              <a:spcBef>
                <a:spcPts val="600"/>
              </a:spcBef>
              <a:buClr>
                <a:schemeClr val="bg2"/>
              </a:buClr>
              <a:buSzPct val="100000"/>
              <a:buFont typeface="Wingdings" pitchFamily="2" charset="2"/>
              <a:buChar char=""/>
              <a:defRPr/>
            </a:pPr>
            <a:r>
              <a:rPr lang="en-GB" sz="1400" dirty="0">
                <a:solidFill>
                  <a:schemeClr val="tx2"/>
                </a:solidFill>
                <a:latin typeface="Arial" pitchFamily="34" charset="0"/>
                <a:cs typeface="Arial" pitchFamily="34" charset="0"/>
              </a:rPr>
              <a:t>Soft or no commitment to accept</a:t>
            </a:r>
          </a:p>
          <a:p>
            <a:pPr marL="268288" lvl="3" indent="-268288">
              <a:spcBef>
                <a:spcPts val="600"/>
              </a:spcBef>
              <a:buClr>
                <a:schemeClr val="bg2"/>
              </a:buClr>
              <a:buSzPct val="100000"/>
              <a:buFont typeface="Wingdings" pitchFamily="2" charset="2"/>
              <a:buChar char=""/>
              <a:defRPr/>
            </a:pPr>
            <a:r>
              <a:rPr lang="en-GB" sz="1400" dirty="0">
                <a:solidFill>
                  <a:schemeClr val="tx2"/>
                </a:solidFill>
                <a:latin typeface="Arial" pitchFamily="34" charset="0"/>
                <a:cs typeface="Arial" pitchFamily="34" charset="0"/>
              </a:rPr>
              <a:t>Collateral</a:t>
            </a:r>
          </a:p>
          <a:p>
            <a:pPr marL="540000" lvl="4" indent="-270000">
              <a:spcBef>
                <a:spcPts val="228"/>
              </a:spcBef>
              <a:buClr>
                <a:schemeClr val="bg2"/>
              </a:buClr>
              <a:buFont typeface="Arial" charset="0"/>
              <a:buChar char="–"/>
              <a:defRPr/>
            </a:pPr>
            <a:r>
              <a:rPr lang="en-GB" sz="1400" dirty="0">
                <a:solidFill>
                  <a:schemeClr val="tx2"/>
                </a:solidFill>
                <a:latin typeface="Arial" pitchFamily="34" charset="0"/>
                <a:cs typeface="Arial" pitchFamily="34" charset="0"/>
              </a:rPr>
              <a:t>Additional Collateral Amounts</a:t>
            </a:r>
          </a:p>
          <a:p>
            <a:pPr marL="540000" lvl="4" indent="-270000">
              <a:spcBef>
                <a:spcPts val="228"/>
              </a:spcBef>
              <a:buClr>
                <a:schemeClr val="bg2"/>
              </a:buClr>
              <a:buFont typeface="Arial" charset="0"/>
              <a:buChar char="–"/>
              <a:defRPr/>
            </a:pPr>
            <a:r>
              <a:rPr lang="en-GB" sz="1400" dirty="0">
                <a:solidFill>
                  <a:schemeClr val="tx2"/>
                </a:solidFill>
                <a:latin typeface="Arial" pitchFamily="34" charset="0"/>
                <a:cs typeface="Arial" pitchFamily="34" charset="0"/>
              </a:rPr>
              <a:t>Eligible collateral and transformation</a:t>
            </a:r>
          </a:p>
          <a:p>
            <a:pPr marL="540000" lvl="4" indent="-270000">
              <a:spcBef>
                <a:spcPts val="228"/>
              </a:spcBef>
              <a:buClr>
                <a:schemeClr val="bg2"/>
              </a:buClr>
              <a:buFont typeface="Arial" charset="0"/>
              <a:buChar char="–"/>
              <a:defRPr/>
            </a:pPr>
            <a:r>
              <a:rPr lang="en-GB" sz="1400" dirty="0">
                <a:solidFill>
                  <a:schemeClr val="tx2"/>
                </a:solidFill>
                <a:latin typeface="Arial" pitchFamily="34" charset="0"/>
                <a:cs typeface="Arial" pitchFamily="34" charset="0"/>
              </a:rPr>
              <a:t>What securities collateral is received back</a:t>
            </a:r>
          </a:p>
          <a:p>
            <a:pPr marL="540000" lvl="4" indent="-270000">
              <a:spcBef>
                <a:spcPts val="228"/>
              </a:spcBef>
              <a:buClr>
                <a:schemeClr val="bg2"/>
              </a:buClr>
              <a:buFont typeface="Arial" charset="0"/>
              <a:buChar char="–"/>
              <a:defRPr/>
            </a:pPr>
            <a:r>
              <a:rPr lang="en-GB" sz="1400" dirty="0">
                <a:solidFill>
                  <a:schemeClr val="tx2"/>
                </a:solidFill>
                <a:latin typeface="Arial" pitchFamily="34" charset="0"/>
                <a:cs typeface="Arial" pitchFamily="34" charset="0"/>
              </a:rPr>
              <a:t>Omnibus risk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474" y="1765300"/>
            <a:ext cx="10693400" cy="51873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rot="16200000">
            <a:off x="1248570" y="2831306"/>
            <a:ext cx="2722562" cy="619125"/>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dirty="0">
                <a:solidFill>
                  <a:schemeClr val="bg1"/>
                </a:solidFill>
              </a:rPr>
              <a:t>Mandatory Collateral</a:t>
            </a:r>
          </a:p>
        </p:txBody>
      </p:sp>
      <p:sp>
        <p:nvSpPr>
          <p:cNvPr id="35843" name="Title 1"/>
          <p:cNvSpPr>
            <a:spLocks noGrp="1"/>
          </p:cNvSpPr>
          <p:nvPr>
            <p:ph type="title"/>
          </p:nvPr>
        </p:nvSpPr>
        <p:spPr/>
        <p:txBody>
          <a:bodyPr/>
          <a:lstStyle/>
          <a:p>
            <a:r>
              <a:rPr lang="en-GB" dirty="0" smtClean="0">
                <a:latin typeface="Arial" charset="0"/>
                <a:cs typeface="Arial" charset="0"/>
              </a:rPr>
              <a:t>Incentivising the move to infrastructure:</a:t>
            </a:r>
            <a:br>
              <a:rPr lang="en-GB" dirty="0" smtClean="0">
                <a:latin typeface="Arial" charset="0"/>
                <a:cs typeface="Arial" charset="0"/>
              </a:rPr>
            </a:br>
            <a:r>
              <a:rPr lang="en-GB" dirty="0" smtClean="0">
                <a:latin typeface="Arial" charset="0"/>
                <a:cs typeface="Arial" charset="0"/>
              </a:rPr>
              <a:t>mandatory collateral for </a:t>
            </a:r>
            <a:r>
              <a:rPr lang="en-GB" dirty="0" err="1" smtClean="0">
                <a:latin typeface="Arial" charset="0"/>
                <a:cs typeface="Arial" charset="0"/>
              </a:rPr>
              <a:t>uncleared</a:t>
            </a:r>
            <a:r>
              <a:rPr lang="en-GB" dirty="0" smtClean="0">
                <a:latin typeface="Arial" charset="0"/>
                <a:cs typeface="Arial" charset="0"/>
              </a:rPr>
              <a:t> OTC</a:t>
            </a:r>
            <a:br>
              <a:rPr lang="en-GB" dirty="0" smtClean="0">
                <a:latin typeface="Arial" charset="0"/>
                <a:cs typeface="Arial" charset="0"/>
              </a:rPr>
            </a:br>
            <a:r>
              <a:rPr lang="en-GB" sz="1800" dirty="0" smtClean="0">
                <a:solidFill>
                  <a:srgbClr val="000000"/>
                </a:solidFill>
                <a:latin typeface="Arial" charset="0"/>
                <a:cs typeface="Arial" charset="0"/>
              </a:rPr>
              <a:t>ESAs Consultation Draft RTS: April 2014</a:t>
            </a:r>
            <a:endParaRPr lang="en-US" sz="1800" dirty="0" smtClean="0">
              <a:solidFill>
                <a:srgbClr val="000000"/>
              </a:solidFill>
              <a:latin typeface="Arial" charset="0"/>
              <a:cs typeface="Arial" charset="0"/>
            </a:endParaRPr>
          </a:p>
        </p:txBody>
      </p:sp>
      <p:sp>
        <p:nvSpPr>
          <p:cNvPr id="35844" name="Content Placeholder 3"/>
          <p:cNvSpPr>
            <a:spLocks noGrp="1"/>
          </p:cNvSpPr>
          <p:nvPr>
            <p:ph sz="quarter" idx="18"/>
          </p:nvPr>
        </p:nvSpPr>
        <p:spPr/>
        <p:txBody>
          <a:bodyPr/>
          <a:lstStyle/>
          <a:p>
            <a:pPr>
              <a:spcBef>
                <a:spcPct val="0"/>
              </a:spcBef>
            </a:pPr>
            <a:endParaRPr>
              <a:latin typeface="Arial" charset="0"/>
              <a:cs typeface="Arial" charset="0"/>
            </a:endParaRPr>
          </a:p>
        </p:txBody>
      </p:sp>
      <p:sp>
        <p:nvSpPr>
          <p:cNvPr id="35845" name="Slide Number Placeholder 4"/>
          <p:cNvSpPr>
            <a:spLocks noGrp="1"/>
          </p:cNvSpPr>
          <p:nvPr>
            <p:ph type="sldNum" sz="quarter" idx="19"/>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C0945D-BB74-457D-89E3-9170B0362887}" type="slidenum">
              <a:rPr lang="en-US" smtClean="0">
                <a:latin typeface="Arial" charset="0"/>
                <a:cs typeface="Arial" charset="0"/>
              </a:rPr>
              <a:pPr fontAlgn="base">
                <a:spcBef>
                  <a:spcPct val="0"/>
                </a:spcBef>
                <a:spcAft>
                  <a:spcPct val="0"/>
                </a:spcAft>
              </a:pPr>
              <a:t>37</a:t>
            </a:fld>
            <a:endParaRPr lang="en-US" smtClean="0">
              <a:latin typeface="Arial" charset="0"/>
              <a:cs typeface="Arial" charset="0"/>
            </a:endParaRPr>
          </a:p>
        </p:txBody>
      </p:sp>
      <p:sp>
        <p:nvSpPr>
          <p:cNvPr id="35846" name="Footer Placeholder 5"/>
          <p:cNvSpPr>
            <a:spLocks noGrp="1"/>
          </p:cNvSpPr>
          <p:nvPr>
            <p:ph type="ftr" sz="quarter" idx="2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latin typeface="Arial" charset="0"/>
                <a:cs typeface="Arial" charset="0"/>
              </a:rPr>
              <a:t>The next phase of regulatory change – helping you prepare</a:t>
            </a:r>
            <a:endParaRPr lang="en-US">
              <a:latin typeface="Arial" charset="0"/>
              <a:cs typeface="Arial" charset="0"/>
            </a:endParaRPr>
          </a:p>
        </p:txBody>
      </p:sp>
      <p:sp>
        <p:nvSpPr>
          <p:cNvPr id="7" name="Rectangle 6"/>
          <p:cNvSpPr/>
          <p:nvPr/>
        </p:nvSpPr>
        <p:spPr>
          <a:xfrm rot="16200000">
            <a:off x="-1630362" y="4052887"/>
            <a:ext cx="5162550" cy="61912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dirty="0">
                <a:solidFill>
                  <a:schemeClr val="bg1"/>
                </a:solidFill>
              </a:rPr>
              <a:t>FC/NFC+</a:t>
            </a:r>
          </a:p>
        </p:txBody>
      </p:sp>
      <p:sp>
        <p:nvSpPr>
          <p:cNvPr id="13" name="Rectangle 12"/>
          <p:cNvSpPr/>
          <p:nvPr/>
        </p:nvSpPr>
        <p:spPr>
          <a:xfrm>
            <a:off x="3959225" y="1781175"/>
            <a:ext cx="6199188"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sz="1600" dirty="0">
                <a:solidFill>
                  <a:schemeClr val="tx2"/>
                </a:solidFill>
              </a:rPr>
              <a:t>Existing </a:t>
            </a:r>
            <a:r>
              <a:rPr lang="en-US" sz="1600" dirty="0" smtClean="0">
                <a:solidFill>
                  <a:schemeClr val="tx2"/>
                </a:solidFill>
              </a:rPr>
              <a:t>trades</a:t>
            </a:r>
            <a:endParaRPr lang="en-US" sz="1600" dirty="0">
              <a:solidFill>
                <a:schemeClr val="tx2"/>
              </a:solidFill>
            </a:endParaRPr>
          </a:p>
        </p:txBody>
      </p:sp>
      <p:sp>
        <p:nvSpPr>
          <p:cNvPr id="14" name="Rectangle 13"/>
          <p:cNvSpPr/>
          <p:nvPr/>
        </p:nvSpPr>
        <p:spPr>
          <a:xfrm>
            <a:off x="3959225" y="2332038"/>
            <a:ext cx="6199188" cy="5159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sz="1600" dirty="0">
                <a:solidFill>
                  <a:schemeClr val="tx2"/>
                </a:solidFill>
              </a:rPr>
              <a:t>NFC-, Exempt Entities, Covered Bond Issuers (with conditions)</a:t>
            </a:r>
          </a:p>
        </p:txBody>
      </p:sp>
      <p:sp>
        <p:nvSpPr>
          <p:cNvPr id="15" name="Rectangle 14"/>
          <p:cNvSpPr/>
          <p:nvPr/>
        </p:nvSpPr>
        <p:spPr>
          <a:xfrm>
            <a:off x="3959225" y="2884488"/>
            <a:ext cx="6199188"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sz="1600" dirty="0">
                <a:solidFill>
                  <a:schemeClr val="tx2"/>
                </a:solidFill>
              </a:rPr>
              <a:t>NFC+</a:t>
            </a:r>
          </a:p>
        </p:txBody>
      </p:sp>
      <p:sp>
        <p:nvSpPr>
          <p:cNvPr id="16" name="Rectangle 15"/>
          <p:cNvSpPr/>
          <p:nvPr/>
        </p:nvSpPr>
        <p:spPr>
          <a:xfrm>
            <a:off x="3959225" y="3435350"/>
            <a:ext cx="6199188"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sz="1600" dirty="0">
                <a:solidFill>
                  <a:schemeClr val="tx2"/>
                </a:solidFill>
              </a:rPr>
              <a:t>FC</a:t>
            </a:r>
          </a:p>
        </p:txBody>
      </p:sp>
      <p:sp>
        <p:nvSpPr>
          <p:cNvPr id="17" name="Rectangle 16"/>
          <p:cNvSpPr/>
          <p:nvPr/>
        </p:nvSpPr>
        <p:spPr>
          <a:xfrm>
            <a:off x="3959225" y="3986213"/>
            <a:ext cx="6199188" cy="5159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sz="1600" u="sng" dirty="0">
                <a:solidFill>
                  <a:schemeClr val="tx2"/>
                </a:solidFill>
              </a:rPr>
              <a:t>All</a:t>
            </a:r>
            <a:r>
              <a:rPr lang="en-US" sz="1600" dirty="0">
                <a:solidFill>
                  <a:schemeClr val="tx2"/>
                </a:solidFill>
              </a:rPr>
              <a:t> Third Country Entities?</a:t>
            </a:r>
            <a:endParaRPr lang="en-US" sz="1600" u="sng" dirty="0">
              <a:solidFill>
                <a:schemeClr val="tx2"/>
              </a:solidFill>
            </a:endParaRPr>
          </a:p>
        </p:txBody>
      </p:sp>
      <p:sp>
        <p:nvSpPr>
          <p:cNvPr id="18" name="Rectangle 17"/>
          <p:cNvSpPr/>
          <p:nvPr/>
        </p:nvSpPr>
        <p:spPr>
          <a:xfrm>
            <a:off x="3959225" y="4775200"/>
            <a:ext cx="6199188"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sz="1600" dirty="0">
                <a:solidFill>
                  <a:schemeClr val="tx2"/>
                </a:solidFill>
              </a:rPr>
              <a:t>Where an EU counterparty is below IM Threshold</a:t>
            </a:r>
          </a:p>
        </p:txBody>
      </p:sp>
      <p:sp>
        <p:nvSpPr>
          <p:cNvPr id="19" name="Rectangle 18"/>
          <p:cNvSpPr/>
          <p:nvPr/>
        </p:nvSpPr>
        <p:spPr>
          <a:xfrm>
            <a:off x="3959225" y="5326063"/>
            <a:ext cx="6199188"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nchorCtr="1"/>
          <a:lstStyle/>
          <a:p>
            <a:pPr algn="ctr">
              <a:lnSpc>
                <a:spcPct val="89000"/>
              </a:lnSpc>
              <a:defRPr/>
            </a:pPr>
            <a:r>
              <a:rPr lang="en-US" sz="1600" dirty="0">
                <a:solidFill>
                  <a:schemeClr val="tx2"/>
                </a:solidFill>
              </a:rPr>
              <a:t>If FC to FC/NFC+ and below agreed group threshold of max. €50m</a:t>
            </a:r>
          </a:p>
        </p:txBody>
      </p:sp>
      <p:sp>
        <p:nvSpPr>
          <p:cNvPr id="20" name="Rectangle 19"/>
          <p:cNvSpPr/>
          <p:nvPr/>
        </p:nvSpPr>
        <p:spPr>
          <a:xfrm>
            <a:off x="3959225" y="6429375"/>
            <a:ext cx="6199188" cy="514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sz="1600" dirty="0">
                <a:solidFill>
                  <a:schemeClr val="tx2"/>
                </a:solidFill>
              </a:rPr>
              <a:t>If agreed, exchange of principal of currency swaps</a:t>
            </a:r>
          </a:p>
        </p:txBody>
      </p:sp>
      <p:sp>
        <p:nvSpPr>
          <p:cNvPr id="21" name="Rectangle 20"/>
          <p:cNvSpPr/>
          <p:nvPr/>
        </p:nvSpPr>
        <p:spPr>
          <a:xfrm>
            <a:off x="3959225" y="5876925"/>
            <a:ext cx="6199188" cy="5159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sz="1600" dirty="0">
                <a:solidFill>
                  <a:schemeClr val="tx2"/>
                </a:solidFill>
              </a:rPr>
              <a:t>If agreed, physically settled FX Forwards &amp; FX Swaps </a:t>
            </a:r>
          </a:p>
        </p:txBody>
      </p:sp>
      <p:sp>
        <p:nvSpPr>
          <p:cNvPr id="27" name="Rectangle 26"/>
          <p:cNvSpPr/>
          <p:nvPr/>
        </p:nvSpPr>
        <p:spPr>
          <a:xfrm rot="16200000">
            <a:off x="1524794" y="5550694"/>
            <a:ext cx="2170113" cy="619125"/>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dirty="0">
                <a:solidFill>
                  <a:schemeClr val="bg1"/>
                </a:solidFill>
              </a:rPr>
              <a:t>VM Only	</a:t>
            </a:r>
          </a:p>
        </p:txBody>
      </p:sp>
      <p:sp>
        <p:nvSpPr>
          <p:cNvPr id="29" name="Left-Right Arrow 28"/>
          <p:cNvSpPr/>
          <p:nvPr/>
        </p:nvSpPr>
        <p:spPr>
          <a:xfrm>
            <a:off x="2962275" y="2979738"/>
            <a:ext cx="954088" cy="323850"/>
          </a:xfrm>
          <a:prstGeom prst="lef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43200" bIns="43200" anchor="ctr"/>
          <a:lstStyle/>
          <a:p>
            <a:pPr algn="ctr">
              <a:defRPr/>
            </a:pPr>
            <a:endParaRPr lang="en-GB" sz="1200" dirty="0">
              <a:solidFill>
                <a:schemeClr val="tx2"/>
              </a:solidFill>
            </a:endParaRPr>
          </a:p>
        </p:txBody>
      </p:sp>
      <p:sp>
        <p:nvSpPr>
          <p:cNvPr id="30" name="Left-Right Arrow 29"/>
          <p:cNvSpPr/>
          <p:nvPr/>
        </p:nvSpPr>
        <p:spPr>
          <a:xfrm>
            <a:off x="2962275" y="3530600"/>
            <a:ext cx="954088" cy="323850"/>
          </a:xfrm>
          <a:prstGeom prst="lef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43200" bIns="43200" anchor="ctr"/>
          <a:lstStyle/>
          <a:p>
            <a:pPr algn="ctr">
              <a:defRPr/>
            </a:pPr>
            <a:endParaRPr lang="en-GB" sz="1200" dirty="0">
              <a:solidFill>
                <a:schemeClr val="tx2"/>
              </a:solidFill>
            </a:endParaRPr>
          </a:p>
        </p:txBody>
      </p:sp>
      <p:sp>
        <p:nvSpPr>
          <p:cNvPr id="31" name="Left-Right Arrow 30"/>
          <p:cNvSpPr/>
          <p:nvPr/>
        </p:nvSpPr>
        <p:spPr>
          <a:xfrm>
            <a:off x="2962275" y="4081463"/>
            <a:ext cx="954088" cy="323850"/>
          </a:xfrm>
          <a:prstGeom prst="lef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43200" bIns="43200" anchor="ctr"/>
          <a:lstStyle/>
          <a:p>
            <a:pPr algn="ctr">
              <a:defRPr/>
            </a:pPr>
            <a:endParaRPr lang="en-GB" sz="1200" dirty="0">
              <a:solidFill>
                <a:schemeClr val="tx2"/>
              </a:solidFill>
            </a:endParaRPr>
          </a:p>
        </p:txBody>
      </p:sp>
      <p:sp>
        <p:nvSpPr>
          <p:cNvPr id="32" name="Left-Right Arrow 31"/>
          <p:cNvSpPr/>
          <p:nvPr/>
        </p:nvSpPr>
        <p:spPr>
          <a:xfrm>
            <a:off x="2962275" y="4870450"/>
            <a:ext cx="954088" cy="323850"/>
          </a:xfrm>
          <a:prstGeom prst="lef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43200" bIns="43200" anchor="ctr"/>
          <a:lstStyle/>
          <a:p>
            <a:pPr algn="ctr">
              <a:defRPr/>
            </a:pPr>
            <a:endParaRPr lang="en-GB" sz="1200" dirty="0">
              <a:solidFill>
                <a:schemeClr val="tx2"/>
              </a:solidFill>
            </a:endParaRPr>
          </a:p>
        </p:txBody>
      </p:sp>
      <p:sp>
        <p:nvSpPr>
          <p:cNvPr id="33" name="Left-Right Arrow 32"/>
          <p:cNvSpPr/>
          <p:nvPr/>
        </p:nvSpPr>
        <p:spPr>
          <a:xfrm>
            <a:off x="2962275" y="5421313"/>
            <a:ext cx="954088" cy="323850"/>
          </a:xfrm>
          <a:prstGeom prst="lef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43200" bIns="43200" anchor="ctr"/>
          <a:lstStyle/>
          <a:p>
            <a:pPr algn="ctr">
              <a:defRPr/>
            </a:pPr>
            <a:endParaRPr lang="en-GB" sz="1200" dirty="0">
              <a:solidFill>
                <a:schemeClr val="tx2"/>
              </a:solidFill>
            </a:endParaRPr>
          </a:p>
        </p:txBody>
      </p:sp>
      <p:sp>
        <p:nvSpPr>
          <p:cNvPr id="34" name="Left-Right Arrow 33"/>
          <p:cNvSpPr/>
          <p:nvPr/>
        </p:nvSpPr>
        <p:spPr>
          <a:xfrm>
            <a:off x="2962275" y="5972175"/>
            <a:ext cx="954088" cy="323850"/>
          </a:xfrm>
          <a:prstGeom prst="lef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43200" bIns="43200" anchor="ctr"/>
          <a:lstStyle/>
          <a:p>
            <a:pPr algn="ctr">
              <a:defRPr/>
            </a:pPr>
            <a:endParaRPr lang="en-GB" sz="1200" dirty="0">
              <a:solidFill>
                <a:schemeClr val="tx2"/>
              </a:solidFill>
            </a:endParaRPr>
          </a:p>
        </p:txBody>
      </p:sp>
      <p:sp>
        <p:nvSpPr>
          <p:cNvPr id="35" name="Left-Right Arrow 34"/>
          <p:cNvSpPr/>
          <p:nvPr/>
        </p:nvSpPr>
        <p:spPr>
          <a:xfrm>
            <a:off x="2962275" y="6524625"/>
            <a:ext cx="954088" cy="323850"/>
          </a:xfrm>
          <a:prstGeom prst="leftRigh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43200" bIns="43200" anchor="ctr"/>
          <a:lstStyle/>
          <a:p>
            <a:pPr algn="ctr">
              <a:defRPr/>
            </a:pPr>
            <a:endParaRPr lang="en-GB" sz="1200" dirty="0">
              <a:solidFill>
                <a:schemeClr val="tx2"/>
              </a:solidFill>
            </a:endParaRPr>
          </a:p>
        </p:txBody>
      </p:sp>
      <p:sp>
        <p:nvSpPr>
          <p:cNvPr id="37" name="Multiply 36"/>
          <p:cNvSpPr/>
          <p:nvPr/>
        </p:nvSpPr>
        <p:spPr>
          <a:xfrm>
            <a:off x="3130550" y="2279650"/>
            <a:ext cx="619125" cy="619125"/>
          </a:xfrm>
          <a:prstGeom prst="mathMultiply">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Multiply 37"/>
          <p:cNvSpPr/>
          <p:nvPr/>
        </p:nvSpPr>
        <p:spPr>
          <a:xfrm>
            <a:off x="3130550" y="1728788"/>
            <a:ext cx="619125" cy="619125"/>
          </a:xfrm>
          <a:prstGeom prst="mathMultiply">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9" name="Straight Connector 38"/>
          <p:cNvCxnSpPr>
            <a:endCxn id="12" idx="0"/>
          </p:cNvCxnSpPr>
          <p:nvPr/>
        </p:nvCxnSpPr>
        <p:spPr>
          <a:xfrm flipV="1">
            <a:off x="1260475" y="3140075"/>
            <a:ext cx="103981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260475" y="5859463"/>
            <a:ext cx="103981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latin typeface="Arial" charset="0"/>
                <a:cs typeface="Arial" charset="0"/>
              </a:rPr>
              <a:t>Initial margin under draft RTS</a:t>
            </a:r>
          </a:p>
        </p:txBody>
      </p:sp>
      <p:sp>
        <p:nvSpPr>
          <p:cNvPr id="36867" name="Slide Number Placeholder 4"/>
          <p:cNvSpPr>
            <a:spLocks noGrp="1"/>
          </p:cNvSpPr>
          <p:nvPr>
            <p:ph type="sldNum" sz="quarter" idx="19"/>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54A009-A812-4A05-BF02-F260AE509E94}" type="slidenum">
              <a:rPr lang="en-US" smtClean="0">
                <a:latin typeface="Arial" charset="0"/>
                <a:cs typeface="Arial" charset="0"/>
              </a:rPr>
              <a:pPr fontAlgn="base">
                <a:spcBef>
                  <a:spcPct val="0"/>
                </a:spcBef>
                <a:spcAft>
                  <a:spcPct val="0"/>
                </a:spcAft>
              </a:pPr>
              <a:t>38</a:t>
            </a:fld>
            <a:endParaRPr lang="en-US" smtClean="0">
              <a:latin typeface="Arial" charset="0"/>
              <a:cs typeface="Arial" charset="0"/>
            </a:endParaRPr>
          </a:p>
        </p:txBody>
      </p:sp>
      <p:sp>
        <p:nvSpPr>
          <p:cNvPr id="36868" name="Footer Placeholder 5"/>
          <p:cNvSpPr>
            <a:spLocks noGrp="1"/>
          </p:cNvSpPr>
          <p:nvPr>
            <p:ph type="ftr" sz="quarter" idx="2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smtClean="0">
                <a:latin typeface="Arial" charset="0"/>
                <a:cs typeface="Arial" charset="0"/>
              </a:rPr>
              <a:t>The next phase of regulatory change – helping you prepare</a:t>
            </a:r>
            <a:endParaRPr lang="en-US">
              <a:latin typeface="Arial" charset="0"/>
              <a:cs typeface="Arial" charset="0"/>
            </a:endParaRPr>
          </a:p>
        </p:txBody>
      </p:sp>
      <p:sp>
        <p:nvSpPr>
          <p:cNvPr id="26" name="Rectangle 25"/>
          <p:cNvSpPr>
            <a:spLocks/>
          </p:cNvSpPr>
          <p:nvPr/>
        </p:nvSpPr>
        <p:spPr>
          <a:xfrm>
            <a:off x="636587" y="2316528"/>
            <a:ext cx="9522144" cy="44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2"/>
                </a:solidFill>
              </a:rPr>
              <a:t>Standardised Approach or Internal Model for calculation. </a:t>
            </a:r>
            <a:r>
              <a:rPr lang="en-GB" sz="1600" dirty="0" err="1" smtClean="0">
                <a:solidFill>
                  <a:schemeClr val="tx2"/>
                </a:solidFill>
              </a:rPr>
              <a:t>1BD</a:t>
            </a:r>
            <a:r>
              <a:rPr lang="en-GB" sz="1600" dirty="0" smtClean="0">
                <a:solidFill>
                  <a:schemeClr val="tx2"/>
                </a:solidFill>
              </a:rPr>
              <a:t> for collection</a:t>
            </a:r>
          </a:p>
        </p:txBody>
      </p:sp>
      <p:sp>
        <p:nvSpPr>
          <p:cNvPr id="27" name="Rectangle 26"/>
          <p:cNvSpPr>
            <a:spLocks/>
          </p:cNvSpPr>
          <p:nvPr/>
        </p:nvSpPr>
        <p:spPr>
          <a:xfrm>
            <a:off x="636587" y="4951776"/>
            <a:ext cx="4500000" cy="18887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3200" rtlCol="0" anchor="t"/>
          <a:lstStyle/>
          <a:p>
            <a:pPr marL="268288" lvl="3" indent="-268288">
              <a:spcBef>
                <a:spcPts val="228"/>
              </a:spcBef>
              <a:buClr>
                <a:schemeClr val="bg2"/>
              </a:buClr>
              <a:buSzPct val="100000"/>
              <a:buFont typeface="Wingdings" pitchFamily="2" charset="2"/>
              <a:buChar char=""/>
              <a:defRPr/>
            </a:pPr>
            <a:r>
              <a:rPr lang="en-GB" sz="1400" dirty="0" smtClean="0">
                <a:solidFill>
                  <a:schemeClr val="tx2"/>
                </a:solidFill>
                <a:cs typeface="Arial" pitchFamily="34" charset="0"/>
              </a:rPr>
              <a:t>Segregation from proprietary assets </a:t>
            </a:r>
          </a:p>
          <a:p>
            <a:pPr marL="268288" lvl="3" indent="-268288">
              <a:spcBef>
                <a:spcPts val="228"/>
              </a:spcBef>
              <a:buClr>
                <a:schemeClr val="bg2"/>
              </a:buClr>
              <a:buSzPct val="100000"/>
              <a:buFont typeface="Wingdings" pitchFamily="2" charset="2"/>
              <a:buChar char=""/>
              <a:defRPr/>
            </a:pPr>
            <a:r>
              <a:rPr lang="en-GB" sz="1400" dirty="0" smtClean="0">
                <a:solidFill>
                  <a:schemeClr val="tx2"/>
                </a:solidFill>
                <a:cs typeface="Arial" pitchFamily="34" charset="0"/>
              </a:rPr>
              <a:t>Individual segregation to be offered </a:t>
            </a:r>
          </a:p>
          <a:p>
            <a:pPr marL="268288" lvl="3" indent="-268288">
              <a:spcBef>
                <a:spcPts val="228"/>
              </a:spcBef>
              <a:buClr>
                <a:schemeClr val="bg2"/>
              </a:buClr>
              <a:buSzPct val="100000"/>
              <a:buFont typeface="Wingdings" pitchFamily="2" charset="2"/>
              <a:buChar char=""/>
              <a:defRPr/>
            </a:pPr>
            <a:r>
              <a:rPr lang="en-GB" sz="1400" dirty="0" smtClean="0">
                <a:solidFill>
                  <a:schemeClr val="tx2"/>
                </a:solidFill>
                <a:cs typeface="Arial" pitchFamily="34" charset="0"/>
              </a:rPr>
              <a:t>IM to be:</a:t>
            </a:r>
          </a:p>
          <a:p>
            <a:pPr marL="540000" lvl="4" indent="-270000">
              <a:spcBef>
                <a:spcPts val="228"/>
              </a:spcBef>
              <a:buClr>
                <a:schemeClr val="bg2"/>
              </a:buClr>
              <a:buSzPct val="100000"/>
              <a:buFont typeface="Arial" charset="0"/>
              <a:buChar char="–"/>
              <a:defRPr/>
            </a:pPr>
            <a:r>
              <a:rPr lang="en-GB" sz="1400" dirty="0" smtClean="0">
                <a:solidFill>
                  <a:schemeClr val="tx2"/>
                </a:solidFill>
                <a:cs typeface="Arial" pitchFamily="34" charset="0"/>
              </a:rPr>
              <a:t>i</a:t>
            </a:r>
            <a:r>
              <a:rPr lang="en-GB" sz="1400" dirty="0" smtClean="0">
                <a:solidFill>
                  <a:schemeClr val="tx2"/>
                </a:solidFill>
                <a:latin typeface="Arial" pitchFamily="34" charset="0"/>
                <a:cs typeface="Arial" pitchFamily="34" charset="0"/>
              </a:rPr>
              <a:t>mmediately available to collector on provider default</a:t>
            </a:r>
          </a:p>
          <a:p>
            <a:pPr marL="540000" lvl="4" indent="-270000">
              <a:spcBef>
                <a:spcPts val="228"/>
              </a:spcBef>
              <a:buClr>
                <a:schemeClr val="bg2"/>
              </a:buClr>
              <a:buSzPct val="100000"/>
              <a:buFont typeface="Arial" charset="0"/>
              <a:buChar char="–"/>
              <a:defRPr/>
            </a:pPr>
            <a:r>
              <a:rPr lang="en-GB" sz="1400" dirty="0" smtClean="0">
                <a:solidFill>
                  <a:schemeClr val="tx2"/>
                </a:solidFill>
                <a:latin typeface="Arial" pitchFamily="34" charset="0"/>
                <a:cs typeface="Arial" pitchFamily="34" charset="0"/>
              </a:rPr>
              <a:t>provider must be sufficiently protected from collector’s insolvency</a:t>
            </a:r>
            <a:endParaRPr lang="en-GB" sz="1400" dirty="0">
              <a:solidFill>
                <a:schemeClr val="tx2"/>
              </a:solidFill>
              <a:latin typeface="Arial" pitchFamily="34" charset="0"/>
              <a:cs typeface="Arial" pitchFamily="34" charset="0"/>
            </a:endParaRPr>
          </a:p>
        </p:txBody>
      </p:sp>
      <p:sp>
        <p:nvSpPr>
          <p:cNvPr id="28" name="Rectangle 27"/>
          <p:cNvSpPr>
            <a:spLocks/>
          </p:cNvSpPr>
          <p:nvPr/>
        </p:nvSpPr>
        <p:spPr>
          <a:xfrm>
            <a:off x="636588" y="1765300"/>
            <a:ext cx="9522144" cy="51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Calculation and Collection</a:t>
            </a:r>
          </a:p>
        </p:txBody>
      </p:sp>
      <p:sp>
        <p:nvSpPr>
          <p:cNvPr id="33" name="Rectangle 32"/>
          <p:cNvSpPr>
            <a:spLocks/>
          </p:cNvSpPr>
          <p:nvPr/>
        </p:nvSpPr>
        <p:spPr>
          <a:xfrm>
            <a:off x="636587" y="3634153"/>
            <a:ext cx="9522144" cy="44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2"/>
                </a:solidFill>
              </a:rPr>
              <a:t>Asset-type, credit quality, wrong-way risk, haircut etc.</a:t>
            </a:r>
          </a:p>
        </p:txBody>
      </p:sp>
      <p:sp>
        <p:nvSpPr>
          <p:cNvPr id="34" name="Rectangle 33"/>
          <p:cNvSpPr>
            <a:spLocks/>
          </p:cNvSpPr>
          <p:nvPr/>
        </p:nvSpPr>
        <p:spPr>
          <a:xfrm>
            <a:off x="636588" y="3082925"/>
            <a:ext cx="9522144" cy="51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Eligible Collateral</a:t>
            </a:r>
          </a:p>
        </p:txBody>
      </p:sp>
      <p:sp>
        <p:nvSpPr>
          <p:cNvPr id="36" name="Rectangle 35"/>
          <p:cNvSpPr>
            <a:spLocks/>
          </p:cNvSpPr>
          <p:nvPr/>
        </p:nvSpPr>
        <p:spPr>
          <a:xfrm>
            <a:off x="636588" y="4400550"/>
            <a:ext cx="4500000" cy="51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Segregation</a:t>
            </a:r>
          </a:p>
        </p:txBody>
      </p:sp>
      <p:sp>
        <p:nvSpPr>
          <p:cNvPr id="37" name="Rectangle 36"/>
          <p:cNvSpPr>
            <a:spLocks/>
          </p:cNvSpPr>
          <p:nvPr/>
        </p:nvSpPr>
        <p:spPr>
          <a:xfrm>
            <a:off x="5658730" y="4951777"/>
            <a:ext cx="4500000" cy="18887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43200" rtlCol="0" anchor="t"/>
          <a:lstStyle/>
          <a:p>
            <a:pPr marL="0" lvl="3" indent="0">
              <a:spcBef>
                <a:spcPts val="600"/>
              </a:spcBef>
              <a:buClr>
                <a:schemeClr val="bg2"/>
              </a:buClr>
              <a:buSzPct val="100000"/>
              <a:defRPr/>
            </a:pPr>
            <a:r>
              <a:rPr lang="en-GB" sz="1400" b="1" dirty="0" smtClean="0">
                <a:solidFill>
                  <a:schemeClr val="tx2"/>
                </a:solidFill>
                <a:cs typeface="Arial" pitchFamily="34" charset="0"/>
              </a:rPr>
              <a:t>Re-use </a:t>
            </a:r>
            <a:r>
              <a:rPr lang="en-GB" sz="1400" b="1" u="sng" dirty="0" smtClean="0">
                <a:solidFill>
                  <a:schemeClr val="tx2"/>
                </a:solidFill>
                <a:cs typeface="Arial" pitchFamily="34" charset="0"/>
              </a:rPr>
              <a:t>not</a:t>
            </a:r>
            <a:r>
              <a:rPr lang="en-GB" sz="1400" b="1" dirty="0" smtClean="0">
                <a:solidFill>
                  <a:schemeClr val="tx2"/>
                </a:solidFill>
                <a:cs typeface="Arial" pitchFamily="34" charset="0"/>
              </a:rPr>
              <a:t> permitted</a:t>
            </a:r>
          </a:p>
          <a:p>
            <a:pPr marL="268288" lvl="3" indent="-268288">
              <a:spcBef>
                <a:spcPts val="228"/>
              </a:spcBef>
              <a:buClr>
                <a:schemeClr val="bg2"/>
              </a:buClr>
              <a:buSzPct val="100000"/>
              <a:buFont typeface="Wingdings" pitchFamily="2" charset="2"/>
              <a:buChar char=""/>
              <a:defRPr/>
            </a:pPr>
            <a:r>
              <a:rPr lang="en-GB" sz="1400" dirty="0" smtClean="0">
                <a:solidFill>
                  <a:schemeClr val="tx2"/>
                </a:solidFill>
                <a:cs typeface="Arial" pitchFamily="34" charset="0"/>
              </a:rPr>
              <a:t>compare to </a:t>
            </a:r>
            <a:r>
              <a:rPr lang="en-GB" sz="1400" dirty="0" err="1" smtClean="0">
                <a:solidFill>
                  <a:schemeClr val="tx2"/>
                </a:solidFill>
                <a:cs typeface="Arial" pitchFamily="34" charset="0"/>
              </a:rPr>
              <a:t>BCBS</a:t>
            </a:r>
            <a:r>
              <a:rPr lang="en-GB" sz="1400" dirty="0" smtClean="0">
                <a:solidFill>
                  <a:schemeClr val="tx2"/>
                </a:solidFill>
                <a:cs typeface="Arial" pitchFamily="34" charset="0"/>
              </a:rPr>
              <a:t>/</a:t>
            </a:r>
            <a:r>
              <a:rPr lang="en-GB" sz="1400" dirty="0" err="1" smtClean="0">
                <a:solidFill>
                  <a:schemeClr val="tx2"/>
                </a:solidFill>
                <a:cs typeface="Arial" pitchFamily="34" charset="0"/>
              </a:rPr>
              <a:t>IOSCO</a:t>
            </a:r>
            <a:r>
              <a:rPr lang="en-GB" sz="1400" dirty="0" smtClean="0">
                <a:solidFill>
                  <a:schemeClr val="tx2"/>
                </a:solidFill>
                <a:cs typeface="Arial" pitchFamily="34" charset="0"/>
              </a:rPr>
              <a:t> position</a:t>
            </a:r>
          </a:p>
          <a:p>
            <a:pPr marL="268288" lvl="3" indent="-268288">
              <a:spcBef>
                <a:spcPts val="228"/>
              </a:spcBef>
              <a:buClr>
                <a:schemeClr val="bg2"/>
              </a:buClr>
              <a:buSzPct val="100000"/>
              <a:buFont typeface="Wingdings" pitchFamily="2" charset="2"/>
              <a:buChar char=""/>
              <a:defRPr/>
            </a:pPr>
            <a:r>
              <a:rPr lang="en-GB" sz="1400" dirty="0" err="1" smtClean="0">
                <a:solidFill>
                  <a:schemeClr val="tx2"/>
                </a:solidFill>
                <a:cs typeface="Arial" pitchFamily="34" charset="0"/>
              </a:rPr>
              <a:t>ESAs</a:t>
            </a:r>
            <a:r>
              <a:rPr lang="en-GB" sz="1400" dirty="0" smtClean="0">
                <a:solidFill>
                  <a:schemeClr val="tx2"/>
                </a:solidFill>
                <a:cs typeface="Arial" pitchFamily="34" charset="0"/>
              </a:rPr>
              <a:t> on re-use right in </a:t>
            </a:r>
            <a:r>
              <a:rPr lang="en-GB" sz="1400" dirty="0" err="1" smtClean="0">
                <a:solidFill>
                  <a:schemeClr val="tx2"/>
                </a:solidFill>
                <a:cs typeface="Arial" pitchFamily="34" charset="0"/>
              </a:rPr>
              <a:t>BCBS</a:t>
            </a:r>
            <a:r>
              <a:rPr lang="en-GB" sz="1400" dirty="0" smtClean="0">
                <a:solidFill>
                  <a:schemeClr val="tx2"/>
                </a:solidFill>
                <a:cs typeface="Arial" pitchFamily="34" charset="0"/>
              </a:rPr>
              <a:t>/</a:t>
            </a:r>
            <a:r>
              <a:rPr lang="en-GB" sz="1400" dirty="0" err="1" smtClean="0">
                <a:solidFill>
                  <a:schemeClr val="tx2"/>
                </a:solidFill>
                <a:cs typeface="Arial" pitchFamily="34" charset="0"/>
              </a:rPr>
              <a:t>IOSCO</a:t>
            </a:r>
            <a:r>
              <a:rPr lang="en-GB" sz="1400" dirty="0" smtClean="0">
                <a:solidFill>
                  <a:schemeClr val="tx2"/>
                </a:solidFill>
                <a:cs typeface="Arial" pitchFamily="34" charset="0"/>
              </a:rPr>
              <a:t>: “limited use within the European market, and ruling out this possibility will simplify the overall framework”</a:t>
            </a:r>
            <a:endParaRPr lang="en-GB" sz="1400" dirty="0">
              <a:solidFill>
                <a:schemeClr val="tx2"/>
              </a:solidFill>
              <a:cs typeface="Arial" pitchFamily="34" charset="0"/>
            </a:endParaRPr>
          </a:p>
        </p:txBody>
      </p:sp>
      <p:sp>
        <p:nvSpPr>
          <p:cNvPr id="38" name="Rectangle 37"/>
          <p:cNvSpPr>
            <a:spLocks/>
          </p:cNvSpPr>
          <p:nvPr/>
        </p:nvSpPr>
        <p:spPr>
          <a:xfrm>
            <a:off x="5658730" y="4400550"/>
            <a:ext cx="4500000" cy="51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Re-Use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the systems safe?</a:t>
            </a:r>
            <a:br>
              <a:rPr lang="en-GB" dirty="0" smtClean="0"/>
            </a:br>
            <a:r>
              <a:rPr lang="en-GB" sz="2000" dirty="0" smtClean="0">
                <a:solidFill>
                  <a:schemeClr val="bg2"/>
                </a:solidFill>
              </a:rPr>
              <a:t>Rachel Hugh-Jones</a:t>
            </a:r>
            <a:endParaRPr lang="en-GB" sz="2000" dirty="0">
              <a:solidFill>
                <a:schemeClr val="bg2"/>
              </a:solidFill>
            </a:endParaRPr>
          </a:p>
        </p:txBody>
      </p:sp>
      <p:sp>
        <p:nvSpPr>
          <p:cNvPr id="3" name="Slide Number Placeholder 2"/>
          <p:cNvSpPr>
            <a:spLocks noGrp="1"/>
          </p:cNvSpPr>
          <p:nvPr>
            <p:ph type="sldNum" sz="quarter" idx="10"/>
          </p:nvPr>
        </p:nvSpPr>
        <p:spPr/>
        <p:txBody>
          <a:bodyPr/>
          <a:lstStyle/>
          <a:p>
            <a:pPr>
              <a:defRPr/>
            </a:pPr>
            <a:fld id="{70115B93-5D04-4B23-B6FF-448904DF53BC}" type="slidenum">
              <a:rPr lang="en-US" smtClean="0"/>
              <a:pPr>
                <a:defRPr/>
              </a:pPr>
              <a:t>39</a:t>
            </a:fld>
            <a:endParaRPr lang="en-US" dirty="0"/>
          </a:p>
        </p:txBody>
      </p:sp>
      <p:sp>
        <p:nvSpPr>
          <p:cNvPr id="4" name="Footer Placeholder 3"/>
          <p:cNvSpPr>
            <a:spLocks noGrp="1"/>
          </p:cNvSpPr>
          <p:nvPr>
            <p:ph type="ftr" sz="quarter" idx="11"/>
          </p:nvPr>
        </p:nvSpPr>
        <p:spPr/>
        <p:txBody>
          <a:bodyPr/>
          <a:lstStyle/>
          <a:p>
            <a:pPr>
              <a:defRPr/>
            </a:pPr>
            <a:r>
              <a:rPr lang="en-GB" smtClean="0"/>
              <a:t>The next phase of regulatory change – helping you prepare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quarter" idx="17"/>
          </p:nvPr>
        </p:nvGraphicFramePr>
        <p:xfrm>
          <a:off x="636589" y="1535121"/>
          <a:ext cx="9522143" cy="5413690"/>
        </p:xfrm>
        <a:graphic>
          <a:graphicData uri="http://schemas.openxmlformats.org/drawingml/2006/table">
            <a:tbl>
              <a:tblPr firstRow="1" firstCol="1" bandRow="1">
                <a:tableStyleId>{2D5ABB26-0587-4C30-8999-92F81FD0307C}</a:tableStyleId>
              </a:tblPr>
              <a:tblGrid>
                <a:gridCol w="1272307"/>
                <a:gridCol w="2062459"/>
                <a:gridCol w="2062459"/>
                <a:gridCol w="2062459"/>
                <a:gridCol w="2062459"/>
              </a:tblGrid>
              <a:tr h="392775">
                <a:tc>
                  <a:txBody>
                    <a:bodyPr/>
                    <a:lstStyle/>
                    <a:p>
                      <a:pPr>
                        <a:lnSpc>
                          <a:spcPct val="100000"/>
                        </a:lnSpc>
                        <a:spcBef>
                          <a:spcPts val="0"/>
                        </a:spcBef>
                        <a:spcAft>
                          <a:spcPts val="0"/>
                        </a:spcAft>
                      </a:pPr>
                      <a:endParaRPr lang="en-GB" sz="1200" b="1" dirty="0">
                        <a:solidFill>
                          <a:schemeClr val="bg1"/>
                        </a:solidFill>
                      </a:endParaRPr>
                    </a:p>
                  </a:txBody>
                  <a:tcPr marL="72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nSpc>
                          <a:spcPct val="100000"/>
                        </a:lnSpc>
                        <a:spcBef>
                          <a:spcPts val="0"/>
                        </a:spcBef>
                        <a:spcAft>
                          <a:spcPts val="0"/>
                        </a:spcAft>
                      </a:pPr>
                      <a:r>
                        <a:rPr lang="en-GB" sz="1200" b="1" dirty="0" smtClean="0">
                          <a:solidFill>
                            <a:schemeClr val="bg1"/>
                          </a:solidFill>
                        </a:rPr>
                        <a:t>Adopted &amp;</a:t>
                      </a:r>
                      <a:r>
                        <a:rPr lang="en-GB" sz="1200" b="1" baseline="0" dirty="0" smtClean="0">
                          <a:solidFill>
                            <a:schemeClr val="bg1"/>
                          </a:solidFill>
                        </a:rPr>
                        <a:t> implemented</a:t>
                      </a:r>
                      <a:endParaRPr lang="en-GB" sz="1200" b="1"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nSpc>
                          <a:spcPct val="100000"/>
                        </a:lnSpc>
                        <a:spcBef>
                          <a:spcPts val="0"/>
                        </a:spcBef>
                        <a:spcAft>
                          <a:spcPts val="0"/>
                        </a:spcAft>
                      </a:pPr>
                      <a:r>
                        <a:rPr lang="en-GB" sz="1200" b="1" dirty="0" smtClean="0">
                          <a:solidFill>
                            <a:schemeClr val="bg1"/>
                          </a:solidFill>
                        </a:rPr>
                        <a:t>Adopted</a:t>
                      </a:r>
                      <a:r>
                        <a:rPr lang="en-GB" sz="1200" b="1" baseline="0" dirty="0" smtClean="0">
                          <a:solidFill>
                            <a:schemeClr val="bg1"/>
                          </a:solidFill>
                        </a:rPr>
                        <a:t> &amp; partially implemented</a:t>
                      </a:r>
                      <a:endParaRPr lang="en-GB" sz="1200" b="1"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nSpc>
                          <a:spcPct val="100000"/>
                        </a:lnSpc>
                        <a:spcBef>
                          <a:spcPts val="0"/>
                        </a:spcBef>
                        <a:spcAft>
                          <a:spcPts val="0"/>
                        </a:spcAft>
                      </a:pPr>
                      <a:r>
                        <a:rPr lang="en-GB" sz="1200" b="1" dirty="0" smtClean="0">
                          <a:solidFill>
                            <a:schemeClr val="bg1"/>
                          </a:solidFill>
                        </a:rPr>
                        <a:t>Adopted &amp; implementation starting</a:t>
                      </a:r>
                      <a:endParaRPr lang="en-GB" sz="1200" b="1"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nSpc>
                          <a:spcPct val="100000"/>
                        </a:lnSpc>
                        <a:spcBef>
                          <a:spcPts val="0"/>
                        </a:spcBef>
                        <a:spcAft>
                          <a:spcPts val="0"/>
                        </a:spcAft>
                      </a:pPr>
                      <a:r>
                        <a:rPr lang="en-GB" sz="1200" b="1" dirty="0" smtClean="0">
                          <a:solidFill>
                            <a:schemeClr val="bg1"/>
                          </a:solidFill>
                        </a:rPr>
                        <a:t>Proposed (not yet agreed)</a:t>
                      </a:r>
                      <a:endParaRPr lang="en-GB" sz="1200" b="1" dirty="0">
                        <a:solidFill>
                          <a:schemeClr val="bg1"/>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r>
              <a:tr h="1213210">
                <a:tc>
                  <a:txBody>
                    <a:bodyPr/>
                    <a:lstStyle/>
                    <a:p>
                      <a:pPr>
                        <a:lnSpc>
                          <a:spcPct val="100000"/>
                        </a:lnSpc>
                        <a:spcBef>
                          <a:spcPts val="0"/>
                        </a:spcBef>
                        <a:spcAft>
                          <a:spcPts val="0"/>
                        </a:spcAft>
                      </a:pPr>
                      <a:r>
                        <a:rPr lang="en-GB" sz="1200" b="1" dirty="0" smtClean="0">
                          <a:solidFill>
                            <a:schemeClr val="bg1"/>
                          </a:solidFill>
                        </a:rPr>
                        <a:t>Prudential and too-big-to-fail</a:t>
                      </a:r>
                      <a:endParaRPr lang="en-GB" sz="1200" b="1" dirty="0">
                        <a:solidFill>
                          <a:schemeClr val="bg1"/>
                        </a:solidFill>
                      </a:endParaRPr>
                    </a:p>
                  </a:txBody>
                  <a:tcPr marL="72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177800" indent="-177800">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European Supervisory Authorities/ESRB*</a:t>
                      </a:r>
                    </a:p>
                    <a:p>
                      <a:pPr marL="177800" indent="-177800">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rPr>
                        <a:t>CRD3: remuneration and capital</a:t>
                      </a:r>
                    </a:p>
                    <a:p>
                      <a:pPr marL="177800" indent="-177800">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Financial conglomerates</a:t>
                      </a:r>
                    </a:p>
                    <a:p>
                      <a:pPr marL="177800" indent="-177800">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Omnibus 2: insurance supervision</a:t>
                      </a:r>
                      <a:endParaRPr lang="en-GB" sz="1200" u="none" kern="1200" dirty="0" smtClean="0">
                        <a:solidFill>
                          <a:schemeClr val="tx2"/>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F79"/>
                    </a:solidFill>
                  </a:tcPr>
                </a:tc>
                <a:tc>
                  <a:txBody>
                    <a:bodyPr/>
                    <a:lstStyle/>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CRD4/CRR: Basel 3*</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Single Supervisory Mechanism*</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Solvency</a:t>
                      </a:r>
                      <a:r>
                        <a:rPr lang="en-GB" sz="1200" u="none" kern="1200" baseline="0" dirty="0" smtClean="0">
                          <a:solidFill>
                            <a:schemeClr val="tx2"/>
                          </a:solidFill>
                        </a:rPr>
                        <a:t> 2: insurers</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baseline="0" dirty="0" smtClean="0">
                          <a:solidFill>
                            <a:schemeClr val="tx2"/>
                          </a:solidFill>
                          <a:latin typeface="+mn-lt"/>
                          <a:ea typeface="+mn-ea"/>
                          <a:cs typeface="+mn-cs"/>
                        </a:rPr>
                        <a:t>State aid rules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5A7"/>
                    </a:solidFill>
                  </a:tcPr>
                </a:tc>
                <a:tc>
                  <a:txBody>
                    <a:bodyPr/>
                    <a:lstStyle/>
                    <a:p>
                      <a:pPr marL="177800" marR="0" indent="-177800" algn="l" defTabSz="1042983" rtl="0" eaLnBrk="1" fontAlgn="auto" latinLnBrk="0" hangingPunct="1">
                        <a:lnSpc>
                          <a:spcPct val="100000"/>
                        </a:lnSpc>
                        <a:spcBef>
                          <a:spcPts val="0"/>
                        </a:spcBef>
                        <a:spcAft>
                          <a:spcPts val="0"/>
                        </a:spcAft>
                        <a:buClr>
                          <a:schemeClr val="bg2"/>
                        </a:buClr>
                        <a:buSzTx/>
                        <a:buFont typeface="Arial" pitchFamily="34" charset="0"/>
                        <a:buChar char="■"/>
                        <a:tabLst/>
                        <a:defRPr/>
                      </a:pPr>
                      <a:r>
                        <a:rPr lang="en-GB" sz="1200" b="0" u="none" kern="1200" dirty="0" smtClean="0">
                          <a:solidFill>
                            <a:schemeClr val="bg2"/>
                          </a:solidFill>
                          <a:latin typeface="+mn-lt"/>
                          <a:ea typeface="+mn-ea"/>
                          <a:cs typeface="+mn-cs"/>
                        </a:rPr>
                        <a:t>Bank recovery and resolution </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Single resolution mechanism (+ IGA)*</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Deposit guarantees</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ESM</a:t>
                      </a:r>
                      <a:r>
                        <a:rPr lang="en-GB" sz="1200" u="none" kern="1200" baseline="0" dirty="0" smtClean="0">
                          <a:solidFill>
                            <a:schemeClr val="tx2"/>
                          </a:solidFill>
                        </a:rPr>
                        <a:t> direct recapitalisation</a:t>
                      </a:r>
                      <a:endParaRPr lang="en-GB" sz="1200" u="none" kern="1200" dirty="0" smtClean="0">
                        <a:solidFill>
                          <a:schemeClr val="tx2"/>
                        </a:solidFill>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Bank structural reform*</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3E5"/>
                    </a:solidFill>
                  </a:tcPr>
                </a:tc>
              </a:tr>
              <a:tr h="1213210">
                <a:tc>
                  <a:txBody>
                    <a:bodyPr/>
                    <a:lstStyle/>
                    <a:p>
                      <a:pPr>
                        <a:lnSpc>
                          <a:spcPct val="100000"/>
                        </a:lnSpc>
                        <a:spcBef>
                          <a:spcPts val="0"/>
                        </a:spcBef>
                        <a:spcAft>
                          <a:spcPts val="0"/>
                        </a:spcAft>
                      </a:pPr>
                      <a:r>
                        <a:rPr lang="en-GB" sz="1200" b="1" dirty="0" smtClean="0">
                          <a:solidFill>
                            <a:schemeClr val="bg1"/>
                          </a:solidFill>
                        </a:rPr>
                        <a:t>Markets</a:t>
                      </a:r>
                      <a:r>
                        <a:rPr lang="en-GB" sz="1200" b="1" baseline="0" dirty="0" smtClean="0">
                          <a:solidFill>
                            <a:schemeClr val="bg1"/>
                          </a:solidFill>
                        </a:rPr>
                        <a:t> and infrastructure</a:t>
                      </a:r>
                      <a:endParaRPr lang="en-GB" sz="1200" b="1" dirty="0">
                        <a:solidFill>
                          <a:schemeClr val="bg1"/>
                        </a:solidFill>
                      </a:endParaRPr>
                    </a:p>
                  </a:txBody>
                  <a:tcPr marL="72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Credit rating agencies </a:t>
                      </a:r>
                      <a:br>
                        <a:rPr lang="en-GB" sz="1200" u="none" kern="1200" dirty="0" smtClean="0">
                          <a:solidFill>
                            <a:schemeClr val="tx2"/>
                          </a:solidFill>
                        </a:rPr>
                      </a:br>
                      <a:r>
                        <a:rPr lang="en-GB" sz="1200" u="none" kern="1200" dirty="0" smtClean="0">
                          <a:solidFill>
                            <a:schemeClr val="tx2"/>
                          </a:solidFill>
                        </a:rPr>
                        <a:t>(1-4)*</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Short selling and CDS*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F79"/>
                    </a:solidFill>
                  </a:tcPr>
                </a:tc>
                <a:tc>
                  <a:txBody>
                    <a:bodyPr/>
                    <a:lstStyle/>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EMIR: derivatives reform*</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latin typeface="+mn-lt"/>
                          <a:ea typeface="+mn-ea"/>
                          <a:cs typeface="+mn-cs"/>
                        </a:rPr>
                        <a:t>Energy market transparency*</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5A7"/>
                    </a:solidFill>
                  </a:tcPr>
                </a:tc>
                <a:tc>
                  <a:txBody>
                    <a:bodyPr/>
                    <a:lstStyle/>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MIFID2/</a:t>
                      </a:r>
                      <a:r>
                        <a:rPr lang="en-GB" sz="1200" b="0" u="none" kern="1200" dirty="0" err="1" smtClean="0">
                          <a:solidFill>
                            <a:schemeClr val="bg2"/>
                          </a:solidFill>
                          <a:latin typeface="+mn-lt"/>
                          <a:ea typeface="+mn-ea"/>
                          <a:cs typeface="+mn-cs"/>
                        </a:rPr>
                        <a:t>MiFIR</a:t>
                      </a:r>
                      <a:r>
                        <a:rPr lang="en-GB" sz="1200" b="0" u="none" kern="1200" dirty="0" smtClean="0">
                          <a:solidFill>
                            <a:schemeClr val="bg2"/>
                          </a:solidFill>
                          <a:latin typeface="+mn-lt"/>
                          <a:ea typeface="+mn-ea"/>
                          <a:cs typeface="+mn-cs"/>
                        </a:rPr>
                        <a:t>*</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Market abuse reform*</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Transparency obligations</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Central securities depositories*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Securities financing transactions*</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Financial benchmarks*</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Financial transaction tax</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Investor protection schemes</a:t>
                      </a:r>
                      <a:endParaRPr lang="en-GB" sz="1200" u="none" kern="1200" dirty="0" smtClean="0">
                        <a:solidFill>
                          <a:schemeClr val="tx2"/>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3E5"/>
                    </a:solidFill>
                  </a:tcPr>
                </a:tc>
              </a:tr>
              <a:tr h="885036">
                <a:tc>
                  <a:txBody>
                    <a:bodyPr/>
                    <a:lstStyle/>
                    <a:p>
                      <a:pPr>
                        <a:lnSpc>
                          <a:spcPct val="100000"/>
                        </a:lnSpc>
                        <a:spcBef>
                          <a:spcPts val="0"/>
                        </a:spcBef>
                        <a:spcAft>
                          <a:spcPts val="0"/>
                        </a:spcAft>
                      </a:pPr>
                      <a:r>
                        <a:rPr lang="en-GB" sz="1200" b="1" dirty="0" smtClean="0">
                          <a:solidFill>
                            <a:schemeClr val="bg1"/>
                          </a:solidFill>
                        </a:rPr>
                        <a:t>Investor/ consumer protection</a:t>
                      </a:r>
                      <a:endParaRPr lang="en-GB" sz="1200" b="1" dirty="0">
                        <a:solidFill>
                          <a:schemeClr val="bg1"/>
                        </a:solidFill>
                      </a:endParaRPr>
                    </a:p>
                  </a:txBody>
                  <a:tcPr marL="72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Single European Payment Area (SEPA)*</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F79"/>
                    </a:solidFill>
                  </a:tcPr>
                </a:tc>
                <a:tc>
                  <a:txBody>
                    <a:bodyPr/>
                    <a:lstStyle/>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latin typeface="+mn-lt"/>
                          <a:ea typeface="+mn-ea"/>
                          <a:cs typeface="+mn-cs"/>
                        </a:rPr>
                        <a:t>Prospectuses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5A7"/>
                    </a:solidFill>
                  </a:tcPr>
                </a:tc>
                <a:tc>
                  <a:txBody>
                    <a:bodyPr/>
                    <a:lstStyle/>
                    <a:p>
                      <a:pPr marL="177800" marR="0" indent="-177800" algn="l" defTabSz="1042983" rtl="0" eaLnBrk="1" fontAlgn="auto" latinLnBrk="0" hangingPunct="1">
                        <a:lnSpc>
                          <a:spcPct val="100000"/>
                        </a:lnSpc>
                        <a:spcBef>
                          <a:spcPts val="0"/>
                        </a:spcBef>
                        <a:spcAft>
                          <a:spcPts val="0"/>
                        </a:spcAft>
                        <a:buClr>
                          <a:schemeClr val="bg2"/>
                        </a:buClr>
                        <a:buSzTx/>
                        <a:buFont typeface="Arial" pitchFamily="34" charset="0"/>
                        <a:buChar char="■"/>
                        <a:tabLst/>
                        <a:defRPr/>
                      </a:pPr>
                      <a:r>
                        <a:rPr lang="en-GB" sz="1200" b="0" u="none" kern="1200" dirty="0" smtClean="0">
                          <a:solidFill>
                            <a:schemeClr val="bg2"/>
                          </a:solidFill>
                          <a:latin typeface="+mn-lt"/>
                          <a:ea typeface="+mn-ea"/>
                          <a:cs typeface="+mn-cs"/>
                        </a:rPr>
                        <a:t>MIFID2/</a:t>
                      </a:r>
                      <a:r>
                        <a:rPr lang="en-GB" sz="1200" b="0" u="none" kern="1200" dirty="0" err="1" smtClean="0">
                          <a:solidFill>
                            <a:schemeClr val="bg2"/>
                          </a:solidFill>
                          <a:latin typeface="+mn-lt"/>
                          <a:ea typeface="+mn-ea"/>
                          <a:cs typeface="+mn-cs"/>
                        </a:rPr>
                        <a:t>MiFIR</a:t>
                      </a:r>
                      <a:r>
                        <a:rPr lang="en-GB" sz="1200" b="0" u="none" kern="1200" dirty="0" smtClean="0">
                          <a:solidFill>
                            <a:schemeClr val="bg2"/>
                          </a:solidFill>
                          <a:latin typeface="+mn-lt"/>
                          <a:ea typeface="+mn-ea"/>
                          <a:cs typeface="+mn-cs"/>
                        </a:rPr>
                        <a:t>*</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Packaged retail investment products*</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Mortgage credit</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Payment accounts</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endParaRPr lang="en-GB" sz="1200" u="none" kern="1200" dirty="0" smtClean="0">
                        <a:solidFill>
                          <a:schemeClr val="tx2"/>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Payment services (PSD2)*</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Insurance mediation</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4</a:t>
                      </a:r>
                      <a:r>
                        <a:rPr lang="en-GB" sz="1200" u="none" kern="1200" baseline="30000" dirty="0" smtClean="0">
                          <a:solidFill>
                            <a:schemeClr val="tx2"/>
                          </a:solidFill>
                        </a:rPr>
                        <a:t>th</a:t>
                      </a:r>
                      <a:r>
                        <a:rPr lang="en-GB" sz="1200" u="none" kern="1200" dirty="0" smtClean="0">
                          <a:solidFill>
                            <a:schemeClr val="tx2"/>
                          </a:solidFill>
                        </a:rPr>
                        <a:t> AML directive</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latin typeface="+mn-lt"/>
                          <a:ea typeface="+mn-ea"/>
                          <a:cs typeface="+mn-cs"/>
                        </a:rPr>
                        <a:t>Fund transfer information*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3E5"/>
                    </a:solidFill>
                  </a:tcPr>
                </a:tc>
              </a:tr>
              <a:tr h="720949">
                <a:tc>
                  <a:txBody>
                    <a:bodyPr/>
                    <a:lstStyle/>
                    <a:p>
                      <a:pPr>
                        <a:lnSpc>
                          <a:spcPct val="100000"/>
                        </a:lnSpc>
                        <a:spcBef>
                          <a:spcPts val="0"/>
                        </a:spcBef>
                        <a:spcAft>
                          <a:spcPts val="0"/>
                        </a:spcAft>
                      </a:pPr>
                      <a:r>
                        <a:rPr lang="en-GB" sz="1200" b="1" dirty="0" smtClean="0">
                          <a:solidFill>
                            <a:schemeClr val="bg1"/>
                          </a:solidFill>
                        </a:rPr>
                        <a:t>Asset</a:t>
                      </a:r>
                      <a:r>
                        <a:rPr lang="en-GB" sz="1200" b="1" baseline="0" dirty="0" smtClean="0">
                          <a:solidFill>
                            <a:schemeClr val="bg1"/>
                          </a:solidFill>
                        </a:rPr>
                        <a:t> management</a:t>
                      </a:r>
                      <a:endParaRPr lang="en-GB" sz="1200" b="1" dirty="0">
                        <a:solidFill>
                          <a:schemeClr val="bg1"/>
                        </a:solidFill>
                      </a:endParaRPr>
                    </a:p>
                  </a:txBody>
                  <a:tcPr marL="72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EU venture capital funds*</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Social </a:t>
                      </a:r>
                      <a:r>
                        <a:rPr lang="en-GB" sz="1200" u="none" kern="1200" dirty="0" err="1" smtClean="0">
                          <a:solidFill>
                            <a:schemeClr val="tx2"/>
                          </a:solidFill>
                        </a:rPr>
                        <a:t>entrepeneur</a:t>
                      </a:r>
                      <a:r>
                        <a:rPr lang="en-GB" sz="1200" u="none" kern="1200" baseline="0" dirty="0" err="1" smtClean="0">
                          <a:solidFill>
                            <a:schemeClr val="tx2"/>
                          </a:solidFill>
                        </a:rPr>
                        <a:t>ship</a:t>
                      </a:r>
                      <a:r>
                        <a:rPr lang="en-GB" sz="1200" u="none" kern="1200" baseline="0" dirty="0" smtClean="0">
                          <a:solidFill>
                            <a:schemeClr val="tx2"/>
                          </a:solidFill>
                        </a:rPr>
                        <a:t> funds*</a:t>
                      </a:r>
                      <a:endParaRPr lang="en-GB" sz="1200" u="none" kern="1200" dirty="0" smtClean="0">
                        <a:solidFill>
                          <a:schemeClr val="tx2"/>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F79"/>
                    </a:solidFill>
                  </a:tcPr>
                </a:tc>
                <a:tc>
                  <a:txBody>
                    <a:bodyPr/>
                    <a:lstStyle/>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Alternative investment fund managers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5A7"/>
                    </a:solidFill>
                  </a:tcPr>
                </a:tc>
                <a:tc>
                  <a:txBody>
                    <a:bodyPr/>
                    <a:lstStyle/>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UCITS 5</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b="0" u="none" kern="1200" dirty="0" smtClean="0">
                          <a:solidFill>
                            <a:schemeClr val="bg2"/>
                          </a:solidFill>
                          <a:latin typeface="+mn-lt"/>
                          <a:ea typeface="+mn-ea"/>
                          <a:cs typeface="+mn-cs"/>
                        </a:rPr>
                        <a:t>Money market funds</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Long-term investment funds*</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Pension</a:t>
                      </a:r>
                      <a:r>
                        <a:rPr lang="en-GB" sz="1200" u="none" kern="1200" baseline="0" dirty="0" smtClean="0">
                          <a:solidFill>
                            <a:schemeClr val="tx2"/>
                          </a:solidFill>
                        </a:rPr>
                        <a:t> funds</a:t>
                      </a:r>
                      <a:endParaRPr lang="en-GB" sz="1200" u="none" kern="1200" dirty="0" smtClean="0">
                        <a:solidFill>
                          <a:schemeClr val="tx2"/>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3E5"/>
                    </a:solidFill>
                  </a:tcPr>
                </a:tc>
              </a:tr>
              <a:tr h="392775">
                <a:tc>
                  <a:txBody>
                    <a:bodyPr/>
                    <a:lstStyle/>
                    <a:p>
                      <a:pPr>
                        <a:lnSpc>
                          <a:spcPct val="100000"/>
                        </a:lnSpc>
                        <a:spcBef>
                          <a:spcPts val="0"/>
                        </a:spcBef>
                        <a:spcAft>
                          <a:spcPts val="0"/>
                        </a:spcAft>
                      </a:pPr>
                      <a:r>
                        <a:rPr lang="en-GB" sz="1200" b="1" dirty="0" smtClean="0">
                          <a:solidFill>
                            <a:schemeClr val="bg1"/>
                          </a:solidFill>
                        </a:rPr>
                        <a:t>Cross-</a:t>
                      </a:r>
                      <a:r>
                        <a:rPr lang="en-GB" sz="1200" b="1" dirty="0" err="1" smtClean="0">
                          <a:solidFill>
                            <a:schemeClr val="bg1"/>
                          </a:solidFill>
                        </a:rPr>
                        <a:t>sectoral</a:t>
                      </a:r>
                      <a:endParaRPr lang="en-GB" sz="1200" b="1" dirty="0">
                        <a:solidFill>
                          <a:schemeClr val="bg1"/>
                        </a:solidFill>
                      </a:endParaRPr>
                    </a:p>
                  </a:txBody>
                  <a:tcPr marL="72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Business</a:t>
                      </a:r>
                      <a:r>
                        <a:rPr lang="en-GB" sz="1200" u="none" kern="1200" baseline="0" dirty="0" smtClean="0">
                          <a:solidFill>
                            <a:schemeClr val="tx2"/>
                          </a:solidFill>
                        </a:rPr>
                        <a:t> register interconnection</a:t>
                      </a:r>
                      <a:endParaRPr lang="en-GB" sz="1200" u="none" kern="1200" dirty="0" smtClean="0">
                        <a:solidFill>
                          <a:schemeClr val="tx2"/>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F79"/>
                    </a:solidFill>
                  </a:tcPr>
                </a:tc>
                <a:tc>
                  <a:txBody>
                    <a:bodyPr/>
                    <a:lstStyle/>
                    <a:p>
                      <a:pPr marL="177800" marR="0" indent="-177800" algn="l" defTabSz="1042983" rtl="0" eaLnBrk="1" fontAlgn="auto" latinLnBrk="0" hangingPunct="1">
                        <a:lnSpc>
                          <a:spcPct val="100000"/>
                        </a:lnSpc>
                        <a:spcBef>
                          <a:spcPts val="0"/>
                        </a:spcBef>
                        <a:spcAft>
                          <a:spcPts val="0"/>
                        </a:spcAft>
                        <a:buClr>
                          <a:schemeClr val="bg2"/>
                        </a:buClr>
                        <a:buSzTx/>
                        <a:buFont typeface="Arial" pitchFamily="34" charset="0"/>
                        <a:buChar char="■"/>
                        <a:tabLst/>
                        <a:defRPr/>
                      </a:pPr>
                      <a:r>
                        <a:rPr lang="en-GB" sz="1200" u="none" kern="1200" dirty="0" smtClean="0">
                          <a:solidFill>
                            <a:schemeClr val="tx2"/>
                          </a:solidFill>
                        </a:rPr>
                        <a:t>Accounting</a:t>
                      </a:r>
                      <a:r>
                        <a:rPr lang="en-GB" sz="1200" u="none" kern="1200" baseline="0" dirty="0" smtClean="0">
                          <a:solidFill>
                            <a:schemeClr val="tx2"/>
                          </a:solidFill>
                        </a:rPr>
                        <a:t> directive</a:t>
                      </a:r>
                      <a:endParaRPr lang="en-GB" sz="1200" u="none" kern="1200" dirty="0" smtClean="0">
                        <a:solidFill>
                          <a:schemeClr val="tx2"/>
                        </a:solidFill>
                      </a:endParaRP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Audit sector reform*</a:t>
                      </a:r>
                      <a:endParaRPr lang="en-GB" sz="1200" u="none" kern="1200" dirty="0" smtClean="0">
                        <a:solidFill>
                          <a:schemeClr val="tx2"/>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D5A7"/>
                    </a:solidFill>
                  </a:tcPr>
                </a:tc>
                <a:tc>
                  <a:txBody>
                    <a:bodyPr/>
                    <a:lstStyle/>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r>
                        <a:rPr lang="en-GB" sz="1200" u="none" kern="1200" dirty="0" smtClean="0">
                          <a:solidFill>
                            <a:schemeClr val="tx2"/>
                          </a:solidFill>
                        </a:rPr>
                        <a:t>Corporate</a:t>
                      </a:r>
                      <a:r>
                        <a:rPr lang="en-GB" sz="1200" u="none" kern="1200" baseline="0" dirty="0" smtClean="0">
                          <a:solidFill>
                            <a:schemeClr val="tx2"/>
                          </a:solidFill>
                        </a:rPr>
                        <a:t> n</a:t>
                      </a:r>
                      <a:r>
                        <a:rPr lang="en-GB" sz="1200" u="none" kern="1200" dirty="0" smtClean="0">
                          <a:solidFill>
                            <a:schemeClr val="tx2"/>
                          </a:solidFill>
                        </a:rPr>
                        <a:t>on-financial</a:t>
                      </a:r>
                      <a:r>
                        <a:rPr lang="en-GB" sz="1200" u="none" kern="1200" baseline="0" dirty="0" smtClean="0">
                          <a:solidFill>
                            <a:schemeClr val="tx2"/>
                          </a:solidFill>
                        </a:rPr>
                        <a:t> reporting </a:t>
                      </a:r>
                      <a:endParaRPr lang="en-GB" sz="1200" u="none" kern="1200" dirty="0" smtClean="0">
                        <a:solidFill>
                          <a:schemeClr val="tx2"/>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177800" marR="0" indent="-177800" algn="l" defTabSz="1042983" rtl="0" eaLnBrk="1" fontAlgn="auto" latinLnBrk="0" hangingPunct="1">
                        <a:lnSpc>
                          <a:spcPct val="100000"/>
                        </a:lnSpc>
                        <a:spcBef>
                          <a:spcPts val="0"/>
                        </a:spcBef>
                        <a:spcAft>
                          <a:spcPts val="0"/>
                        </a:spcAft>
                        <a:buClr>
                          <a:schemeClr val="bg2"/>
                        </a:buClr>
                        <a:buSzTx/>
                        <a:buFont typeface="Arial" pitchFamily="34" charset="0"/>
                        <a:buChar char="■"/>
                        <a:tabLst/>
                        <a:defRPr/>
                      </a:pPr>
                      <a:r>
                        <a:rPr lang="en-GB" sz="1200" b="0" u="none" kern="1200" dirty="0" smtClean="0">
                          <a:solidFill>
                            <a:schemeClr val="bg2"/>
                          </a:solidFill>
                          <a:latin typeface="+mn-lt"/>
                          <a:ea typeface="+mn-ea"/>
                          <a:cs typeface="+mn-cs"/>
                        </a:rPr>
                        <a:t>Data protection*</a:t>
                      </a:r>
                    </a:p>
                    <a:p>
                      <a:pPr marL="177800" indent="-177800" algn="l" defTabSz="1042983" rtl="0" eaLnBrk="1" latinLnBrk="0" hangingPunct="1">
                        <a:lnSpc>
                          <a:spcPct val="100000"/>
                        </a:lnSpc>
                        <a:spcBef>
                          <a:spcPts val="0"/>
                        </a:spcBef>
                        <a:spcAft>
                          <a:spcPts val="0"/>
                        </a:spcAft>
                        <a:buClr>
                          <a:schemeClr val="bg2"/>
                        </a:buClr>
                        <a:buFont typeface="Arial" pitchFamily="34" charset="0"/>
                        <a:buChar char="■"/>
                      </a:pPr>
                      <a:endParaRPr lang="en-GB" sz="1200" u="none" kern="1200" dirty="0" smtClean="0">
                        <a:solidFill>
                          <a:schemeClr val="tx2"/>
                        </a:solidFill>
                        <a:latin typeface="+mn-lt"/>
                        <a:ea typeface="+mn-ea"/>
                        <a:cs typeface="+mn-cs"/>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3E5"/>
                    </a:solidFill>
                  </a:tcPr>
                </a:tc>
              </a:tr>
            </a:tbl>
          </a:graphicData>
        </a:graphic>
      </p:graphicFrame>
      <p:sp>
        <p:nvSpPr>
          <p:cNvPr id="6" name="Title 5"/>
          <p:cNvSpPr>
            <a:spLocks noGrp="1"/>
          </p:cNvSpPr>
          <p:nvPr>
            <p:ph type="title"/>
          </p:nvPr>
        </p:nvSpPr>
        <p:spPr/>
        <p:txBody>
          <a:bodyPr/>
          <a:lstStyle/>
          <a:p>
            <a:r>
              <a:rPr lang="en-GB" dirty="0" smtClean="0"/>
              <a:t>EU post-crisis financial sector legislation</a:t>
            </a:r>
            <a:endParaRPr lang="en-GB" dirty="0"/>
          </a:p>
        </p:txBody>
      </p:sp>
      <p:sp>
        <p:nvSpPr>
          <p:cNvPr id="3" name="Slide Number Placeholder 2"/>
          <p:cNvSpPr>
            <a:spLocks noGrp="1"/>
          </p:cNvSpPr>
          <p:nvPr>
            <p:ph type="sldNum" sz="quarter" idx="19"/>
          </p:nvPr>
        </p:nvSpPr>
        <p:spPr/>
        <p:txBody>
          <a:bodyPr/>
          <a:lstStyle/>
          <a:p>
            <a:pPr>
              <a:defRPr/>
            </a:pPr>
            <a:fld id="{70115B93-5D04-4B23-B6FF-448904DF53BC}" type="slidenum">
              <a:rPr lang="en-US" smtClean="0"/>
              <a:pPr>
                <a:defRPr/>
              </a:pPr>
              <a:t>4</a:t>
            </a:fld>
            <a:endParaRPr lang="en-US" dirty="0"/>
          </a:p>
        </p:txBody>
      </p:sp>
      <p:sp>
        <p:nvSpPr>
          <p:cNvPr id="4" name="Footer Placeholder 3"/>
          <p:cNvSpPr>
            <a:spLocks noGrp="1"/>
          </p:cNvSpPr>
          <p:nvPr>
            <p:ph type="ftr" sz="quarter" idx="20"/>
          </p:nvPr>
        </p:nvSpPr>
        <p:spPr/>
        <p:txBody>
          <a:bodyPr/>
          <a:lstStyle/>
          <a:p>
            <a:pPr>
              <a:defRPr/>
            </a:pPr>
            <a:r>
              <a:rPr lang="en-GB" dirty="0" smtClean="0"/>
              <a:t>The next phase of regulatory change – helping you prepare</a:t>
            </a:r>
            <a:endParaRPr lang="en-US" dirty="0"/>
          </a:p>
        </p:txBody>
      </p:sp>
      <p:sp>
        <p:nvSpPr>
          <p:cNvPr id="7" name="TextBox 6"/>
          <p:cNvSpPr txBox="1"/>
          <p:nvPr/>
        </p:nvSpPr>
        <p:spPr>
          <a:xfrm>
            <a:off x="636589" y="6976076"/>
            <a:ext cx="3380240" cy="246221"/>
          </a:xfrm>
          <a:prstGeom prst="rect">
            <a:avLst/>
          </a:prstGeom>
          <a:noFill/>
        </p:spPr>
        <p:txBody>
          <a:bodyPr wrap="square" rtlCol="0">
            <a:spAutoFit/>
          </a:bodyPr>
          <a:lstStyle/>
          <a:p>
            <a:r>
              <a:rPr lang="en-GB" sz="1000" dirty="0" smtClean="0">
                <a:solidFill>
                  <a:schemeClr val="tx2"/>
                </a:solidFill>
              </a:rPr>
              <a:t>*Includes Level 1 Regulation </a:t>
            </a:r>
            <a:endParaRPr lang="en-GB" sz="1000" dirty="0">
              <a:solidFill>
                <a:schemeClr val="tx2"/>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Integration and integrity of the systems</a:t>
            </a:r>
            <a:endParaRPr lang="en-GB" dirty="0"/>
          </a:p>
        </p:txBody>
      </p:sp>
      <p:sp>
        <p:nvSpPr>
          <p:cNvPr id="3" name="Content Placeholder 2"/>
          <p:cNvSpPr>
            <a:spLocks noGrp="1"/>
          </p:cNvSpPr>
          <p:nvPr>
            <p:ph sz="quarter" idx="18"/>
          </p:nvPr>
        </p:nvSpPr>
        <p:spPr/>
        <p:txBody>
          <a:bodyPr/>
          <a:lstStyle/>
          <a:p>
            <a:endParaRPr lang="en-GB" dirty="0"/>
          </a:p>
        </p:txBody>
      </p:sp>
      <p:sp>
        <p:nvSpPr>
          <p:cNvPr id="5" name="Slide Number Placeholder 4"/>
          <p:cNvSpPr>
            <a:spLocks noGrp="1"/>
          </p:cNvSpPr>
          <p:nvPr>
            <p:ph type="sldNum" sz="quarter" idx="20"/>
          </p:nvPr>
        </p:nvSpPr>
        <p:spPr/>
        <p:txBody>
          <a:bodyPr/>
          <a:lstStyle/>
          <a:p>
            <a:pPr>
              <a:defRPr/>
            </a:pPr>
            <a:fld id="{3ED0CB2D-7417-4FB7-8C5B-D538202E643F}" type="slidenum">
              <a:rPr lang="en-US" smtClean="0"/>
              <a:pPr>
                <a:defRPr/>
              </a:pPr>
              <a:t>40</a:t>
            </a:fld>
            <a:endParaRPr lang="en-US" dirty="0"/>
          </a:p>
        </p:txBody>
      </p:sp>
      <p:sp>
        <p:nvSpPr>
          <p:cNvPr id="6" name="Footer Placeholder 5"/>
          <p:cNvSpPr>
            <a:spLocks noGrp="1"/>
          </p:cNvSpPr>
          <p:nvPr>
            <p:ph type="ftr" sz="quarter" idx="21"/>
          </p:nvPr>
        </p:nvSpPr>
        <p:spPr/>
        <p:txBody>
          <a:bodyPr/>
          <a:lstStyle/>
          <a:p>
            <a:pPr>
              <a:defRPr/>
            </a:pPr>
            <a:r>
              <a:rPr lang="en-GB" smtClean="0"/>
              <a:t>The next phase of regulatory change – helping you prepare</a:t>
            </a:r>
            <a:endParaRPr lang="en-US" dirty="0"/>
          </a:p>
        </p:txBody>
      </p:sp>
      <p:sp>
        <p:nvSpPr>
          <p:cNvPr id="17" name="Rectangle 16"/>
          <p:cNvSpPr/>
          <p:nvPr/>
        </p:nvSpPr>
        <p:spPr>
          <a:xfrm>
            <a:off x="631456" y="5580831"/>
            <a:ext cx="1740196" cy="9830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Interoperable Trading Venues</a:t>
            </a:r>
            <a:endParaRPr lang="en-GB" dirty="0"/>
          </a:p>
        </p:txBody>
      </p:sp>
      <p:sp>
        <p:nvSpPr>
          <p:cNvPr id="18" name="Rectangle 17"/>
          <p:cNvSpPr/>
          <p:nvPr/>
        </p:nvSpPr>
        <p:spPr>
          <a:xfrm>
            <a:off x="631456" y="4265540"/>
            <a:ext cx="1740196" cy="6592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Clients</a:t>
            </a:r>
            <a:endParaRPr lang="en-GB" dirty="0"/>
          </a:p>
        </p:txBody>
      </p:sp>
      <p:sp>
        <p:nvSpPr>
          <p:cNvPr id="20" name="Rectangle 19"/>
          <p:cNvSpPr/>
          <p:nvPr/>
        </p:nvSpPr>
        <p:spPr>
          <a:xfrm>
            <a:off x="631456" y="2581328"/>
            <a:ext cx="1740196" cy="6592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Clearing Members</a:t>
            </a:r>
            <a:endParaRPr lang="en-GB" dirty="0"/>
          </a:p>
        </p:txBody>
      </p:sp>
      <p:sp>
        <p:nvSpPr>
          <p:cNvPr id="27" name="Rectangle 26"/>
          <p:cNvSpPr/>
          <p:nvPr/>
        </p:nvSpPr>
        <p:spPr>
          <a:xfrm>
            <a:off x="4160873" y="4450748"/>
            <a:ext cx="2030819" cy="6592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Account Segregation</a:t>
            </a:r>
            <a:endParaRPr lang="en-GB" sz="1400" dirty="0"/>
          </a:p>
        </p:txBody>
      </p:sp>
      <p:sp>
        <p:nvSpPr>
          <p:cNvPr id="28" name="Rectangle 27"/>
          <p:cNvSpPr/>
          <p:nvPr/>
        </p:nvSpPr>
        <p:spPr>
          <a:xfrm>
            <a:off x="4160873" y="5292854"/>
            <a:ext cx="2030819" cy="6592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Risk Management</a:t>
            </a:r>
            <a:br>
              <a:rPr lang="en-GB" sz="1400" dirty="0" smtClean="0"/>
            </a:br>
            <a:r>
              <a:rPr lang="en-GB" sz="1200" dirty="0" smtClean="0"/>
              <a:t>- Margin, default fund contributions</a:t>
            </a:r>
          </a:p>
        </p:txBody>
      </p:sp>
      <p:sp>
        <p:nvSpPr>
          <p:cNvPr id="29" name="Rectangle 28"/>
          <p:cNvSpPr/>
          <p:nvPr/>
        </p:nvSpPr>
        <p:spPr>
          <a:xfrm>
            <a:off x="4160873" y="6134960"/>
            <a:ext cx="2030819" cy="6592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Insolvency Status</a:t>
            </a:r>
            <a:br>
              <a:rPr lang="en-GB" sz="1400" dirty="0" smtClean="0"/>
            </a:br>
            <a:r>
              <a:rPr lang="en-GB" sz="1200" dirty="0" smtClean="0"/>
              <a:t>- Special protections</a:t>
            </a:r>
            <a:endParaRPr lang="en-GB" sz="1400" dirty="0"/>
          </a:p>
        </p:txBody>
      </p:sp>
      <p:sp>
        <p:nvSpPr>
          <p:cNvPr id="30" name="Rectangle 29"/>
          <p:cNvSpPr/>
          <p:nvPr/>
        </p:nvSpPr>
        <p:spPr>
          <a:xfrm>
            <a:off x="4160873" y="2766537"/>
            <a:ext cx="2030819" cy="6592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Regulatory Status</a:t>
            </a:r>
            <a:br>
              <a:rPr lang="en-GB" sz="1400" dirty="0" smtClean="0"/>
            </a:br>
            <a:r>
              <a:rPr lang="en-GB" sz="1200" dirty="0" smtClean="0"/>
              <a:t>- Regulated activities</a:t>
            </a:r>
            <a:r>
              <a:rPr lang="en-GB" sz="1400" dirty="0" smtClean="0"/>
              <a:t/>
            </a:r>
            <a:br>
              <a:rPr lang="en-GB" sz="1400" dirty="0" smtClean="0"/>
            </a:br>
            <a:r>
              <a:rPr lang="en-GB" sz="1200" dirty="0" smtClean="0"/>
              <a:t>- Capital requirements</a:t>
            </a:r>
            <a:endParaRPr lang="en-GB" sz="1400" dirty="0"/>
          </a:p>
        </p:txBody>
      </p:sp>
      <p:sp>
        <p:nvSpPr>
          <p:cNvPr id="32" name="Rectangle 31"/>
          <p:cNvSpPr/>
          <p:nvPr/>
        </p:nvSpPr>
        <p:spPr>
          <a:xfrm>
            <a:off x="4160874" y="1924432"/>
            <a:ext cx="2030819" cy="6592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Corporate Status and Governance</a:t>
            </a:r>
            <a:endParaRPr lang="en-GB" sz="1400" dirty="0"/>
          </a:p>
        </p:txBody>
      </p:sp>
      <p:sp>
        <p:nvSpPr>
          <p:cNvPr id="33" name="Right Arrow 32"/>
          <p:cNvSpPr>
            <a:spLocks/>
          </p:cNvSpPr>
          <p:nvPr/>
        </p:nvSpPr>
        <p:spPr>
          <a:xfrm>
            <a:off x="2521803" y="2766536"/>
            <a:ext cx="1488919" cy="2888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p:cNvSpPr/>
          <p:nvPr/>
        </p:nvSpPr>
        <p:spPr>
          <a:xfrm>
            <a:off x="7983279" y="6134960"/>
            <a:ext cx="2030819" cy="659226"/>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solidFill>
              </a:rPr>
              <a:t>Insolvency Status</a:t>
            </a:r>
            <a:br>
              <a:rPr lang="en-GB" sz="1400" dirty="0" smtClean="0">
                <a:solidFill>
                  <a:schemeClr val="tx2"/>
                </a:solidFill>
              </a:rPr>
            </a:br>
            <a:r>
              <a:rPr lang="en-GB" sz="1200" dirty="0" smtClean="0">
                <a:solidFill>
                  <a:schemeClr val="tx2"/>
                </a:solidFill>
              </a:rPr>
              <a:t>- Special protections</a:t>
            </a:r>
            <a:endParaRPr lang="en-GB" sz="1600" dirty="0">
              <a:solidFill>
                <a:schemeClr val="tx2"/>
              </a:solidFill>
            </a:endParaRPr>
          </a:p>
        </p:txBody>
      </p:sp>
      <p:sp>
        <p:nvSpPr>
          <p:cNvPr id="36" name="Rectangle 35"/>
          <p:cNvSpPr/>
          <p:nvPr/>
        </p:nvSpPr>
        <p:spPr>
          <a:xfrm>
            <a:off x="7983279" y="4450748"/>
            <a:ext cx="2030819" cy="659226"/>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solidFill>
              </a:rPr>
              <a:t>Account Segregation and Settlement Discipline</a:t>
            </a:r>
            <a:endParaRPr lang="en-GB" sz="1400" dirty="0">
              <a:solidFill>
                <a:schemeClr val="tx2"/>
              </a:solidFill>
            </a:endParaRPr>
          </a:p>
        </p:txBody>
      </p:sp>
      <p:sp>
        <p:nvSpPr>
          <p:cNvPr id="37" name="Rectangle 36"/>
          <p:cNvSpPr/>
          <p:nvPr/>
        </p:nvSpPr>
        <p:spPr>
          <a:xfrm>
            <a:off x="7983279" y="5292854"/>
            <a:ext cx="2030819" cy="659226"/>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solidFill>
              </a:rPr>
              <a:t>Risk Management</a:t>
            </a:r>
            <a:br>
              <a:rPr lang="en-GB" sz="1400" dirty="0" smtClean="0">
                <a:solidFill>
                  <a:schemeClr val="tx2"/>
                </a:solidFill>
              </a:rPr>
            </a:br>
            <a:r>
              <a:rPr lang="en-GB" sz="1200" dirty="0" smtClean="0">
                <a:solidFill>
                  <a:schemeClr val="tx2"/>
                </a:solidFill>
              </a:rPr>
              <a:t>- Operational risk </a:t>
            </a:r>
            <a:endParaRPr lang="en-GB" sz="1400" dirty="0">
              <a:solidFill>
                <a:schemeClr val="tx2"/>
              </a:solidFill>
            </a:endParaRPr>
          </a:p>
        </p:txBody>
      </p:sp>
      <p:sp>
        <p:nvSpPr>
          <p:cNvPr id="38" name="Rectangle 37"/>
          <p:cNvSpPr/>
          <p:nvPr/>
        </p:nvSpPr>
        <p:spPr>
          <a:xfrm>
            <a:off x="7983279" y="2736007"/>
            <a:ext cx="2030819" cy="1531861"/>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solidFill>
              </a:rPr>
              <a:t>Regulatory Status</a:t>
            </a:r>
            <a:br>
              <a:rPr lang="en-GB" sz="1400" dirty="0" smtClean="0">
                <a:solidFill>
                  <a:schemeClr val="tx2"/>
                </a:solidFill>
              </a:rPr>
            </a:br>
            <a:r>
              <a:rPr lang="en-GB" sz="1200" dirty="0" smtClean="0">
                <a:solidFill>
                  <a:schemeClr val="tx2"/>
                </a:solidFill>
              </a:rPr>
              <a:t>-  Provision of core and ancillary services and banking services ancillary to settlement</a:t>
            </a:r>
            <a:br>
              <a:rPr lang="en-GB" sz="1200" dirty="0" smtClean="0">
                <a:solidFill>
                  <a:schemeClr val="tx2"/>
                </a:solidFill>
              </a:rPr>
            </a:br>
            <a:r>
              <a:rPr lang="en-GB" sz="1200" dirty="0" smtClean="0">
                <a:solidFill>
                  <a:schemeClr val="tx2"/>
                </a:solidFill>
              </a:rPr>
              <a:t>- Prudential requirements</a:t>
            </a:r>
            <a:endParaRPr lang="en-GB" sz="1400" dirty="0">
              <a:solidFill>
                <a:schemeClr val="tx2"/>
              </a:solidFill>
            </a:endParaRPr>
          </a:p>
        </p:txBody>
      </p:sp>
      <p:sp>
        <p:nvSpPr>
          <p:cNvPr id="40" name="Rectangle 39"/>
          <p:cNvSpPr/>
          <p:nvPr/>
        </p:nvSpPr>
        <p:spPr>
          <a:xfrm>
            <a:off x="7983279" y="1924431"/>
            <a:ext cx="2030819" cy="628697"/>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2"/>
                </a:solidFill>
              </a:rPr>
              <a:t>Governance</a:t>
            </a:r>
            <a:endParaRPr lang="en-GB" sz="1200" dirty="0" smtClean="0">
              <a:solidFill>
                <a:schemeClr val="tx2"/>
              </a:solidFill>
            </a:endParaRPr>
          </a:p>
        </p:txBody>
      </p:sp>
      <p:sp>
        <p:nvSpPr>
          <p:cNvPr id="26" name="TextBox 25"/>
          <p:cNvSpPr txBox="1"/>
          <p:nvPr/>
        </p:nvSpPr>
        <p:spPr>
          <a:xfrm>
            <a:off x="4160874" y="1499174"/>
            <a:ext cx="2030819" cy="369332"/>
          </a:xfrm>
          <a:prstGeom prst="rect">
            <a:avLst/>
          </a:prstGeom>
          <a:noFill/>
        </p:spPr>
        <p:txBody>
          <a:bodyPr wrap="square" rtlCol="0">
            <a:spAutoFit/>
          </a:bodyPr>
          <a:lstStyle/>
          <a:p>
            <a:pPr algn="ctr"/>
            <a:r>
              <a:rPr lang="en-GB" dirty="0" smtClean="0">
                <a:solidFill>
                  <a:schemeClr val="bg2"/>
                </a:solidFill>
              </a:rPr>
              <a:t>CCPs</a:t>
            </a:r>
            <a:endParaRPr lang="en-GB" dirty="0">
              <a:solidFill>
                <a:schemeClr val="bg2"/>
              </a:solidFill>
            </a:endParaRPr>
          </a:p>
        </p:txBody>
      </p:sp>
      <p:sp>
        <p:nvSpPr>
          <p:cNvPr id="42" name="Right Arrow 41"/>
          <p:cNvSpPr>
            <a:spLocks/>
          </p:cNvSpPr>
          <p:nvPr/>
        </p:nvSpPr>
        <p:spPr>
          <a:xfrm>
            <a:off x="2521803" y="4450748"/>
            <a:ext cx="1488919" cy="2888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ight Arrow 42"/>
          <p:cNvSpPr>
            <a:spLocks/>
          </p:cNvSpPr>
          <p:nvPr/>
        </p:nvSpPr>
        <p:spPr>
          <a:xfrm>
            <a:off x="2521803" y="5898702"/>
            <a:ext cx="1488919" cy="2888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p:cNvSpPr txBox="1"/>
          <p:nvPr/>
        </p:nvSpPr>
        <p:spPr>
          <a:xfrm>
            <a:off x="2521803" y="2312442"/>
            <a:ext cx="1422876" cy="461665"/>
          </a:xfrm>
          <a:prstGeom prst="rect">
            <a:avLst/>
          </a:prstGeom>
          <a:noFill/>
        </p:spPr>
        <p:txBody>
          <a:bodyPr wrap="square" rtlCol="0">
            <a:spAutoFit/>
          </a:bodyPr>
          <a:lstStyle/>
          <a:p>
            <a:pPr algn="ctr"/>
            <a:r>
              <a:rPr lang="en-GB" sz="1200" dirty="0" smtClean="0">
                <a:solidFill>
                  <a:schemeClr val="tx2"/>
                </a:solidFill>
              </a:rPr>
              <a:t>DF contributions, margin</a:t>
            </a:r>
            <a:endParaRPr lang="en-GB" sz="1200" baseline="30000" dirty="0">
              <a:solidFill>
                <a:schemeClr val="tx2"/>
              </a:solidFill>
            </a:endParaRPr>
          </a:p>
        </p:txBody>
      </p:sp>
      <p:sp>
        <p:nvSpPr>
          <p:cNvPr id="46" name="TextBox 45"/>
          <p:cNvSpPr txBox="1"/>
          <p:nvPr/>
        </p:nvSpPr>
        <p:spPr>
          <a:xfrm>
            <a:off x="2782187" y="5691943"/>
            <a:ext cx="1162492" cy="276999"/>
          </a:xfrm>
          <a:prstGeom prst="rect">
            <a:avLst/>
          </a:prstGeom>
          <a:noFill/>
        </p:spPr>
        <p:txBody>
          <a:bodyPr wrap="square" rtlCol="0">
            <a:spAutoFit/>
          </a:bodyPr>
          <a:lstStyle/>
          <a:p>
            <a:pPr algn="ctr"/>
            <a:r>
              <a:rPr lang="en-GB" sz="1200" dirty="0" smtClean="0">
                <a:solidFill>
                  <a:schemeClr val="tx2"/>
                </a:solidFill>
              </a:rPr>
              <a:t>Access?</a:t>
            </a:r>
            <a:endParaRPr lang="en-GB" sz="1200" dirty="0">
              <a:solidFill>
                <a:schemeClr val="tx2"/>
              </a:solidFill>
            </a:endParaRPr>
          </a:p>
        </p:txBody>
      </p:sp>
      <p:sp>
        <p:nvSpPr>
          <p:cNvPr id="47" name="TextBox 46"/>
          <p:cNvSpPr txBox="1"/>
          <p:nvPr/>
        </p:nvSpPr>
        <p:spPr>
          <a:xfrm>
            <a:off x="2668773" y="4014483"/>
            <a:ext cx="1307805" cy="461665"/>
          </a:xfrm>
          <a:prstGeom prst="rect">
            <a:avLst/>
          </a:prstGeom>
          <a:noFill/>
        </p:spPr>
        <p:txBody>
          <a:bodyPr wrap="square" rtlCol="0">
            <a:spAutoFit/>
          </a:bodyPr>
          <a:lstStyle/>
          <a:p>
            <a:pPr algn="ctr"/>
            <a:r>
              <a:rPr lang="en-GB" sz="1200" dirty="0" smtClean="0">
                <a:solidFill>
                  <a:schemeClr val="tx2"/>
                </a:solidFill>
              </a:rPr>
              <a:t>Direct margining arrangements?</a:t>
            </a:r>
            <a:endParaRPr lang="en-GB" sz="1200" dirty="0">
              <a:solidFill>
                <a:schemeClr val="tx2"/>
              </a:solidFill>
            </a:endParaRPr>
          </a:p>
        </p:txBody>
      </p:sp>
      <p:sp>
        <p:nvSpPr>
          <p:cNvPr id="48" name="Right Arrow 47"/>
          <p:cNvSpPr>
            <a:spLocks/>
          </p:cNvSpPr>
          <p:nvPr/>
        </p:nvSpPr>
        <p:spPr>
          <a:xfrm>
            <a:off x="6343026" y="4624158"/>
            <a:ext cx="1488919" cy="312406"/>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TextBox 49"/>
          <p:cNvSpPr txBox="1"/>
          <p:nvPr/>
        </p:nvSpPr>
        <p:spPr>
          <a:xfrm>
            <a:off x="6395909" y="4204805"/>
            <a:ext cx="1450918" cy="461665"/>
          </a:xfrm>
          <a:prstGeom prst="rect">
            <a:avLst/>
          </a:prstGeom>
          <a:noFill/>
        </p:spPr>
        <p:txBody>
          <a:bodyPr wrap="square" rtlCol="0">
            <a:spAutoFit/>
          </a:bodyPr>
          <a:lstStyle/>
          <a:p>
            <a:pPr algn="ctr"/>
            <a:r>
              <a:rPr lang="en-GB" sz="1200" dirty="0" smtClean="0">
                <a:solidFill>
                  <a:schemeClr val="tx2"/>
                </a:solidFill>
              </a:rPr>
              <a:t>DF contributions, margin</a:t>
            </a:r>
            <a:endParaRPr lang="en-GB" sz="1200" dirty="0">
              <a:solidFill>
                <a:schemeClr val="tx2"/>
              </a:solidFill>
            </a:endParaRPr>
          </a:p>
        </p:txBody>
      </p:sp>
      <p:sp>
        <p:nvSpPr>
          <p:cNvPr id="51" name="TextBox 50"/>
          <p:cNvSpPr txBox="1"/>
          <p:nvPr/>
        </p:nvSpPr>
        <p:spPr>
          <a:xfrm>
            <a:off x="6385276" y="4853971"/>
            <a:ext cx="1307805" cy="276999"/>
          </a:xfrm>
          <a:prstGeom prst="rect">
            <a:avLst/>
          </a:prstGeom>
          <a:noFill/>
        </p:spPr>
        <p:txBody>
          <a:bodyPr wrap="square" rtlCol="0">
            <a:spAutoFit/>
          </a:bodyPr>
          <a:lstStyle/>
          <a:p>
            <a:pPr algn="ctr"/>
            <a:r>
              <a:rPr lang="en-GB" sz="1200" dirty="0" smtClean="0">
                <a:solidFill>
                  <a:schemeClr val="tx2"/>
                </a:solidFill>
              </a:rPr>
              <a:t>Investments</a:t>
            </a:r>
            <a:endParaRPr lang="en-GB" sz="1200" dirty="0">
              <a:solidFill>
                <a:schemeClr val="tx2"/>
              </a:solidFill>
            </a:endParaRPr>
          </a:p>
        </p:txBody>
      </p:sp>
      <p:sp>
        <p:nvSpPr>
          <p:cNvPr id="52" name="TextBox 51"/>
          <p:cNvSpPr txBox="1"/>
          <p:nvPr/>
        </p:nvSpPr>
        <p:spPr>
          <a:xfrm>
            <a:off x="7983279" y="1487667"/>
            <a:ext cx="2030819" cy="369332"/>
          </a:xfrm>
          <a:prstGeom prst="rect">
            <a:avLst/>
          </a:prstGeom>
          <a:noFill/>
        </p:spPr>
        <p:txBody>
          <a:bodyPr wrap="square" rtlCol="0">
            <a:spAutoFit/>
          </a:bodyPr>
          <a:lstStyle/>
          <a:p>
            <a:pPr algn="ctr"/>
            <a:r>
              <a:rPr lang="en-GB" dirty="0" smtClean="0">
                <a:solidFill>
                  <a:schemeClr val="bg2"/>
                </a:solidFill>
              </a:rPr>
              <a:t>CSDs</a:t>
            </a:r>
            <a:endParaRPr lang="en-GB" dirty="0">
              <a:solidFill>
                <a:schemeClr val="bg2"/>
              </a:solidFill>
            </a:endParaRPr>
          </a:p>
        </p:txBody>
      </p:sp>
      <p:sp>
        <p:nvSpPr>
          <p:cNvPr id="62" name="Rectangle 61"/>
          <p:cNvSpPr/>
          <p:nvPr/>
        </p:nvSpPr>
        <p:spPr>
          <a:xfrm>
            <a:off x="4160873" y="3608642"/>
            <a:ext cx="2030819" cy="6592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Contractual arrangements, records and reporting</a:t>
            </a:r>
            <a:endParaRPr lang="en-GB" sz="1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own Arrow 30"/>
          <p:cNvSpPr/>
          <p:nvPr/>
        </p:nvSpPr>
        <p:spPr>
          <a:xfrm>
            <a:off x="4510068" y="3718119"/>
            <a:ext cx="166728" cy="703381"/>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Down Arrow 32"/>
          <p:cNvSpPr/>
          <p:nvPr/>
        </p:nvSpPr>
        <p:spPr>
          <a:xfrm>
            <a:off x="4510068" y="5522391"/>
            <a:ext cx="166728" cy="703381"/>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Down Arrow 33"/>
          <p:cNvSpPr/>
          <p:nvPr/>
        </p:nvSpPr>
        <p:spPr>
          <a:xfrm>
            <a:off x="4510068" y="4615621"/>
            <a:ext cx="166728" cy="703381"/>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Rectangle 127"/>
          <p:cNvSpPr/>
          <p:nvPr/>
        </p:nvSpPr>
        <p:spPr>
          <a:xfrm>
            <a:off x="8027581" y="3321200"/>
            <a:ext cx="2131151" cy="34511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Down Arrow 100"/>
          <p:cNvSpPr/>
          <p:nvPr/>
        </p:nvSpPr>
        <p:spPr>
          <a:xfrm>
            <a:off x="9023384" y="2064769"/>
            <a:ext cx="166728" cy="1256432"/>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Down Arrow 98"/>
          <p:cNvSpPr/>
          <p:nvPr/>
        </p:nvSpPr>
        <p:spPr>
          <a:xfrm rot="13110864" flipV="1">
            <a:off x="3804083" y="1856550"/>
            <a:ext cx="196555" cy="832905"/>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Down Arrow 96"/>
          <p:cNvSpPr/>
          <p:nvPr/>
        </p:nvSpPr>
        <p:spPr>
          <a:xfrm rot="18588324">
            <a:off x="5445711" y="2121196"/>
            <a:ext cx="178754" cy="577784"/>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Down Arrow 85"/>
          <p:cNvSpPr>
            <a:spLocks/>
          </p:cNvSpPr>
          <p:nvPr/>
        </p:nvSpPr>
        <p:spPr>
          <a:xfrm rot="13110864" flipV="1">
            <a:off x="5240453" y="2894469"/>
            <a:ext cx="178753" cy="684000"/>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Down Arrow 86"/>
          <p:cNvSpPr>
            <a:spLocks/>
          </p:cNvSpPr>
          <p:nvPr/>
        </p:nvSpPr>
        <p:spPr>
          <a:xfrm rot="18588324">
            <a:off x="3796707" y="2951619"/>
            <a:ext cx="178754" cy="684000"/>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25390" y="345333"/>
            <a:ext cx="9633342" cy="1260211"/>
          </a:xfrm>
        </p:spPr>
        <p:txBody>
          <a:bodyPr/>
          <a:lstStyle/>
          <a:p>
            <a:r>
              <a:rPr lang="en-GB" dirty="0" smtClean="0"/>
              <a:t>CCPs - Protection </a:t>
            </a:r>
            <a:r>
              <a:rPr lang="en-GB" dirty="0" err="1" smtClean="0"/>
              <a:t>vs</a:t>
            </a:r>
            <a:r>
              <a:rPr lang="en-GB" dirty="0" smtClean="0"/>
              <a:t> Risk; Challenges </a:t>
            </a:r>
            <a:r>
              <a:rPr lang="en-GB" dirty="0" err="1" smtClean="0"/>
              <a:t>vs</a:t>
            </a:r>
            <a:r>
              <a:rPr lang="en-GB" dirty="0" smtClean="0"/>
              <a:t> Solutions</a:t>
            </a:r>
            <a:endParaRPr lang="en-GB" dirty="0"/>
          </a:p>
        </p:txBody>
      </p:sp>
      <p:sp>
        <p:nvSpPr>
          <p:cNvPr id="3" name="Content Placeholder 2"/>
          <p:cNvSpPr>
            <a:spLocks noGrp="1"/>
          </p:cNvSpPr>
          <p:nvPr>
            <p:ph sz="quarter" idx="18"/>
          </p:nvPr>
        </p:nvSpPr>
        <p:spPr/>
        <p:txBody>
          <a:bodyPr/>
          <a:lstStyle/>
          <a:p>
            <a:endParaRPr lang="en-GB"/>
          </a:p>
        </p:txBody>
      </p:sp>
      <p:sp>
        <p:nvSpPr>
          <p:cNvPr id="5" name="Slide Number Placeholder 4"/>
          <p:cNvSpPr>
            <a:spLocks noGrp="1"/>
          </p:cNvSpPr>
          <p:nvPr>
            <p:ph type="sldNum" sz="quarter" idx="20"/>
          </p:nvPr>
        </p:nvSpPr>
        <p:spPr/>
        <p:txBody>
          <a:bodyPr/>
          <a:lstStyle/>
          <a:p>
            <a:pPr>
              <a:defRPr/>
            </a:pPr>
            <a:fld id="{3ED0CB2D-7417-4FB7-8C5B-D538202E643F}" type="slidenum">
              <a:rPr lang="en-US" smtClean="0"/>
              <a:pPr>
                <a:defRPr/>
              </a:pPr>
              <a:t>41</a:t>
            </a:fld>
            <a:endParaRPr lang="en-US" dirty="0"/>
          </a:p>
        </p:txBody>
      </p:sp>
      <p:sp>
        <p:nvSpPr>
          <p:cNvPr id="6" name="Footer Placeholder 5"/>
          <p:cNvSpPr>
            <a:spLocks noGrp="1"/>
          </p:cNvSpPr>
          <p:nvPr>
            <p:ph type="ftr" sz="quarter" idx="21"/>
          </p:nvPr>
        </p:nvSpPr>
        <p:spPr/>
        <p:txBody>
          <a:bodyPr/>
          <a:lstStyle/>
          <a:p>
            <a:pPr>
              <a:defRPr/>
            </a:pPr>
            <a:r>
              <a:rPr lang="en-GB" smtClean="0"/>
              <a:t>The next phase of regulatory change – helping you prepare</a:t>
            </a:r>
            <a:endParaRPr lang="en-US" dirty="0"/>
          </a:p>
        </p:txBody>
      </p:sp>
      <p:sp>
        <p:nvSpPr>
          <p:cNvPr id="8" name="Rectangle 7"/>
          <p:cNvSpPr>
            <a:spLocks/>
          </p:cNvSpPr>
          <p:nvPr/>
        </p:nvSpPr>
        <p:spPr>
          <a:xfrm>
            <a:off x="8263307" y="1722889"/>
            <a:ext cx="1648045" cy="61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Protection of Users</a:t>
            </a:r>
            <a:endParaRPr lang="en-GB" sz="1400" b="1" dirty="0"/>
          </a:p>
        </p:txBody>
      </p:sp>
      <p:sp>
        <p:nvSpPr>
          <p:cNvPr id="10" name="Rectangle 9"/>
          <p:cNvSpPr/>
          <p:nvPr/>
        </p:nvSpPr>
        <p:spPr>
          <a:xfrm>
            <a:off x="8261525" y="4095597"/>
            <a:ext cx="1648046" cy="79037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bg1"/>
                </a:solidFill>
              </a:rPr>
              <a:t>Protection of positions and assets?</a:t>
            </a:r>
            <a:endParaRPr lang="en-GB" sz="1200" b="1" dirty="0">
              <a:solidFill>
                <a:schemeClr val="bg1"/>
              </a:solidFill>
            </a:endParaRPr>
          </a:p>
        </p:txBody>
      </p:sp>
      <p:sp>
        <p:nvSpPr>
          <p:cNvPr id="15" name="Rectangle 14"/>
          <p:cNvSpPr>
            <a:spLocks/>
          </p:cNvSpPr>
          <p:nvPr/>
        </p:nvSpPr>
        <p:spPr>
          <a:xfrm>
            <a:off x="3788974" y="6226881"/>
            <a:ext cx="1648045" cy="611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bg1"/>
                </a:solidFill>
              </a:rPr>
              <a:t>Insolvency</a:t>
            </a:r>
            <a:endParaRPr lang="en-GB" sz="1200" b="1" dirty="0">
              <a:solidFill>
                <a:schemeClr val="bg1"/>
              </a:solidFill>
            </a:endParaRPr>
          </a:p>
        </p:txBody>
      </p:sp>
      <p:sp>
        <p:nvSpPr>
          <p:cNvPr id="16" name="Rectangle 15"/>
          <p:cNvSpPr/>
          <p:nvPr/>
        </p:nvSpPr>
        <p:spPr>
          <a:xfrm>
            <a:off x="8263306" y="4971036"/>
            <a:ext cx="1648046" cy="76311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bg1"/>
                </a:solidFill>
              </a:rPr>
              <a:t>Continuity of service?</a:t>
            </a:r>
            <a:endParaRPr lang="en-GB" sz="1200" b="1" dirty="0">
              <a:solidFill>
                <a:schemeClr val="bg1"/>
              </a:solidFill>
            </a:endParaRPr>
          </a:p>
        </p:txBody>
      </p:sp>
      <p:sp>
        <p:nvSpPr>
          <p:cNvPr id="54" name="TextBox 53"/>
          <p:cNvSpPr txBox="1"/>
          <p:nvPr/>
        </p:nvSpPr>
        <p:spPr>
          <a:xfrm>
            <a:off x="522164" y="3647410"/>
            <a:ext cx="3043969" cy="2805896"/>
          </a:xfrm>
          <a:prstGeom prst="rect">
            <a:avLst/>
          </a:prstGeom>
          <a:noFill/>
        </p:spPr>
        <p:txBody>
          <a:bodyPr wrap="square" rtlCol="0">
            <a:spAutoFit/>
          </a:bodyPr>
          <a:lstStyle/>
          <a:p>
            <a:r>
              <a:rPr lang="en-GB" sz="1400" b="1" dirty="0" smtClean="0">
                <a:solidFill>
                  <a:schemeClr val="bg2"/>
                </a:solidFill>
              </a:rPr>
              <a:t>Notes:</a:t>
            </a:r>
          </a:p>
          <a:p>
            <a:pPr marL="268288" lvl="3" indent="-268288">
              <a:spcBef>
                <a:spcPts val="228"/>
              </a:spcBef>
              <a:spcAft>
                <a:spcPts val="0"/>
              </a:spcAft>
              <a:buClr>
                <a:srgbClr val="A13138"/>
              </a:buClr>
              <a:buSzPct val="100000"/>
              <a:buFont typeface="Wingdings" pitchFamily="2" charset="2"/>
              <a:buChar char=""/>
            </a:pPr>
            <a:r>
              <a:rPr lang="en-GB" sz="1400" dirty="0" smtClean="0">
                <a:solidFill>
                  <a:schemeClr val="tx2"/>
                </a:solidFill>
                <a:latin typeface="Arial" pitchFamily="34" charset="0"/>
                <a:cs typeface="Arial" pitchFamily="34" charset="0"/>
              </a:rPr>
              <a:t>1 – Clearing losses c.f. treasury and operational losses</a:t>
            </a:r>
          </a:p>
          <a:p>
            <a:pPr marL="268288" lvl="3" indent="-268288">
              <a:spcBef>
                <a:spcPts val="228"/>
              </a:spcBef>
              <a:spcAft>
                <a:spcPts val="0"/>
              </a:spcAft>
              <a:buClr>
                <a:srgbClr val="A13138"/>
              </a:buClr>
              <a:buSzPct val="100000"/>
              <a:buFont typeface="Wingdings" pitchFamily="2" charset="2"/>
              <a:buChar char=""/>
            </a:pPr>
            <a:r>
              <a:rPr lang="en-GB" sz="1400" dirty="0" smtClean="0">
                <a:solidFill>
                  <a:schemeClr val="tx2"/>
                </a:solidFill>
                <a:latin typeface="Arial" pitchFamily="34" charset="0"/>
                <a:cs typeface="Arial" pitchFamily="34" charset="0"/>
              </a:rPr>
              <a:t>2 – </a:t>
            </a:r>
            <a:r>
              <a:rPr lang="en-GB" sz="1400" baseline="30000" dirty="0" smtClean="0">
                <a:solidFill>
                  <a:schemeClr val="tx2"/>
                </a:solidFill>
                <a:latin typeface="Arial" pitchFamily="34" charset="0"/>
                <a:cs typeface="Arial" pitchFamily="34" charset="0"/>
              </a:rPr>
              <a:t> </a:t>
            </a:r>
            <a:r>
              <a:rPr lang="en-GB" sz="1400" dirty="0" smtClean="0">
                <a:solidFill>
                  <a:schemeClr val="tx2"/>
                </a:solidFill>
                <a:latin typeface="Arial" pitchFamily="34" charset="0"/>
                <a:cs typeface="Arial" pitchFamily="34" charset="0"/>
              </a:rPr>
              <a:t>Mutualisation of losses on margin</a:t>
            </a:r>
          </a:p>
          <a:p>
            <a:pPr marL="268288" lvl="3" indent="-268288">
              <a:spcBef>
                <a:spcPts val="228"/>
              </a:spcBef>
              <a:spcAft>
                <a:spcPts val="0"/>
              </a:spcAft>
              <a:buClr>
                <a:srgbClr val="A13138"/>
              </a:buClr>
              <a:buSzPct val="100000"/>
              <a:buFont typeface="Wingdings" pitchFamily="2" charset="2"/>
              <a:buChar char=""/>
            </a:pPr>
            <a:r>
              <a:rPr lang="en-GB" sz="1400" dirty="0" smtClean="0">
                <a:solidFill>
                  <a:schemeClr val="tx2"/>
                </a:solidFill>
                <a:latin typeface="Arial" pitchFamily="34" charset="0"/>
                <a:cs typeface="Arial" pitchFamily="34" charset="0"/>
              </a:rPr>
              <a:t>3 –</a:t>
            </a:r>
            <a:r>
              <a:rPr lang="en-GB" sz="1400" baseline="30000" dirty="0" smtClean="0">
                <a:solidFill>
                  <a:schemeClr val="tx2"/>
                </a:solidFill>
                <a:latin typeface="Arial" pitchFamily="34" charset="0"/>
                <a:cs typeface="Arial" pitchFamily="34" charset="0"/>
              </a:rPr>
              <a:t> </a:t>
            </a:r>
            <a:r>
              <a:rPr lang="en-GB" sz="1400" dirty="0" smtClean="0">
                <a:solidFill>
                  <a:schemeClr val="tx2"/>
                </a:solidFill>
                <a:latin typeface="Arial" pitchFamily="34" charset="0"/>
                <a:cs typeface="Arial" pitchFamily="34" charset="0"/>
              </a:rPr>
              <a:t>Resolution – protection of set-off, netting and security arrangements, and separate business lines</a:t>
            </a:r>
          </a:p>
          <a:p>
            <a:pPr marL="268288" lvl="3" indent="-268288">
              <a:spcBef>
                <a:spcPts val="228"/>
              </a:spcBef>
              <a:spcAft>
                <a:spcPts val="0"/>
              </a:spcAft>
              <a:buClr>
                <a:srgbClr val="A13138"/>
              </a:buClr>
              <a:buSzPct val="100000"/>
              <a:buFont typeface="Wingdings" pitchFamily="2" charset="2"/>
              <a:buChar char=""/>
            </a:pPr>
            <a:r>
              <a:rPr lang="en-GB" sz="1400" dirty="0" smtClean="0">
                <a:solidFill>
                  <a:schemeClr val="tx2"/>
                </a:solidFill>
                <a:latin typeface="Arial" pitchFamily="34" charset="0"/>
                <a:cs typeface="Arial" pitchFamily="34" charset="0"/>
              </a:rPr>
              <a:t>4 –</a:t>
            </a:r>
            <a:r>
              <a:rPr lang="en-GB" sz="1400" baseline="30000" dirty="0" smtClean="0">
                <a:solidFill>
                  <a:schemeClr val="tx2"/>
                </a:solidFill>
                <a:latin typeface="Arial" pitchFamily="34" charset="0"/>
                <a:cs typeface="Arial" pitchFamily="34" charset="0"/>
              </a:rPr>
              <a:t> </a:t>
            </a:r>
            <a:r>
              <a:rPr lang="en-GB" sz="1400" dirty="0" smtClean="0">
                <a:solidFill>
                  <a:schemeClr val="tx2"/>
                </a:solidFill>
                <a:latin typeface="Arial" pitchFamily="34" charset="0"/>
                <a:cs typeface="Arial" pitchFamily="34" charset="0"/>
              </a:rPr>
              <a:t>Close-out netting, insolvency protections (SFD, FCD, Part 7)</a:t>
            </a:r>
          </a:p>
          <a:p>
            <a:pPr marL="268288" lvl="3" indent="-268288">
              <a:spcBef>
                <a:spcPts val="228"/>
              </a:spcBef>
              <a:spcAft>
                <a:spcPts val="0"/>
              </a:spcAft>
              <a:buClr>
                <a:srgbClr val="A13138"/>
              </a:buClr>
              <a:buSzPct val="100000"/>
              <a:buFont typeface="Wingdings" pitchFamily="2" charset="2"/>
              <a:buChar char=""/>
            </a:pPr>
            <a:endParaRPr lang="en-GB" sz="1400" dirty="0" smtClean="0">
              <a:solidFill>
                <a:schemeClr val="tx2"/>
              </a:solidFill>
              <a:latin typeface="Arial" pitchFamily="34" charset="0"/>
              <a:cs typeface="Arial" pitchFamily="34" charset="0"/>
            </a:endParaRPr>
          </a:p>
        </p:txBody>
      </p:sp>
      <p:sp>
        <p:nvSpPr>
          <p:cNvPr id="88" name="Rectangle 87"/>
          <p:cNvSpPr>
            <a:spLocks/>
          </p:cNvSpPr>
          <p:nvPr/>
        </p:nvSpPr>
        <p:spPr>
          <a:xfrm>
            <a:off x="3788974" y="4425284"/>
            <a:ext cx="1648045" cy="611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bg1"/>
                </a:solidFill>
              </a:rPr>
              <a:t>Loss allocation</a:t>
            </a:r>
            <a:br>
              <a:rPr lang="en-GB" sz="1200" b="1" dirty="0" smtClean="0">
                <a:solidFill>
                  <a:schemeClr val="bg1"/>
                </a:solidFill>
              </a:rPr>
            </a:br>
            <a:r>
              <a:rPr lang="en-GB" sz="1200" b="1" dirty="0" smtClean="0">
                <a:solidFill>
                  <a:schemeClr val="bg1"/>
                </a:solidFill>
              </a:rPr>
              <a:t>Service closure</a:t>
            </a:r>
            <a:endParaRPr lang="en-GB" sz="1200" b="1" dirty="0">
              <a:solidFill>
                <a:schemeClr val="bg1"/>
              </a:solidFill>
            </a:endParaRPr>
          </a:p>
        </p:txBody>
      </p:sp>
      <p:sp>
        <p:nvSpPr>
          <p:cNvPr id="91" name="Rectangle 90"/>
          <p:cNvSpPr>
            <a:spLocks/>
          </p:cNvSpPr>
          <p:nvPr/>
        </p:nvSpPr>
        <p:spPr>
          <a:xfrm>
            <a:off x="3788974" y="5326082"/>
            <a:ext cx="1648045" cy="611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bg1"/>
                </a:solidFill>
              </a:rPr>
              <a:t>Resolution</a:t>
            </a:r>
            <a:endParaRPr lang="en-GB" sz="1200" b="1" dirty="0">
              <a:solidFill>
                <a:schemeClr val="bg1"/>
              </a:solidFill>
            </a:endParaRPr>
          </a:p>
        </p:txBody>
      </p:sp>
      <p:sp>
        <p:nvSpPr>
          <p:cNvPr id="9" name="Rectangle 8"/>
          <p:cNvSpPr/>
          <p:nvPr/>
        </p:nvSpPr>
        <p:spPr>
          <a:xfrm>
            <a:off x="2860450" y="2623687"/>
            <a:ext cx="1648046"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bg1"/>
                </a:solidFill>
              </a:rPr>
              <a:t>Prevention/ creation of systemic risk</a:t>
            </a:r>
            <a:endParaRPr lang="en-GB" sz="1200" b="1" baseline="30000" dirty="0">
              <a:solidFill>
                <a:schemeClr val="bg1"/>
              </a:solidFill>
            </a:endParaRPr>
          </a:p>
        </p:txBody>
      </p:sp>
      <p:sp>
        <p:nvSpPr>
          <p:cNvPr id="93" name="Rectangle 92"/>
          <p:cNvSpPr/>
          <p:nvPr/>
        </p:nvSpPr>
        <p:spPr>
          <a:xfrm>
            <a:off x="4717499" y="2623686"/>
            <a:ext cx="1648046"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bg1"/>
                </a:solidFill>
              </a:rPr>
              <a:t>Concentration of risk / too big to fail?</a:t>
            </a:r>
            <a:endParaRPr lang="en-GB" sz="1200" b="1" baseline="30000" dirty="0">
              <a:solidFill>
                <a:schemeClr val="bg1"/>
              </a:solidFill>
            </a:endParaRPr>
          </a:p>
        </p:txBody>
      </p:sp>
      <p:sp>
        <p:nvSpPr>
          <p:cNvPr id="95" name="Rectangle 94"/>
          <p:cNvSpPr>
            <a:spLocks/>
          </p:cNvSpPr>
          <p:nvPr/>
        </p:nvSpPr>
        <p:spPr>
          <a:xfrm>
            <a:off x="3788974" y="1722889"/>
            <a:ext cx="1648046" cy="6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Protection of CCP</a:t>
            </a:r>
            <a:endParaRPr lang="en-GB" sz="1400" b="1" dirty="0"/>
          </a:p>
        </p:txBody>
      </p:sp>
      <p:sp>
        <p:nvSpPr>
          <p:cNvPr id="30" name="Rectangle 29"/>
          <p:cNvSpPr>
            <a:spLocks/>
          </p:cNvSpPr>
          <p:nvPr/>
        </p:nvSpPr>
        <p:spPr>
          <a:xfrm>
            <a:off x="3788975" y="3524485"/>
            <a:ext cx="1648046"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bg1"/>
                </a:solidFill>
              </a:rPr>
              <a:t>Default fund available?</a:t>
            </a:r>
            <a:endParaRPr lang="en-GB" sz="1200" b="1" dirty="0">
              <a:solidFill>
                <a:schemeClr val="bg1"/>
              </a:solidFill>
            </a:endParaRPr>
          </a:p>
        </p:txBody>
      </p:sp>
      <p:cxnSp>
        <p:nvCxnSpPr>
          <p:cNvPr id="32" name="Straight Arrow Connector 31"/>
          <p:cNvCxnSpPr>
            <a:cxnSpLocks/>
            <a:stCxn id="30" idx="3"/>
          </p:cNvCxnSpPr>
          <p:nvPr/>
        </p:nvCxnSpPr>
        <p:spPr>
          <a:xfrm flipV="1">
            <a:off x="5437021" y="3745514"/>
            <a:ext cx="2599412" cy="0"/>
          </a:xfrm>
          <a:prstGeom prst="straightConnector1">
            <a:avLst/>
          </a:prstGeom>
          <a:ln w="12700">
            <a:solidFill>
              <a:schemeClr val="tx2"/>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824462" y="3423196"/>
            <a:ext cx="207425" cy="307777"/>
          </a:xfrm>
          <a:prstGeom prst="rect">
            <a:avLst/>
          </a:prstGeom>
          <a:noFill/>
        </p:spPr>
        <p:txBody>
          <a:bodyPr wrap="square" rtlCol="0">
            <a:spAutoFit/>
          </a:bodyPr>
          <a:lstStyle/>
          <a:p>
            <a:pPr algn="ctr"/>
            <a:r>
              <a:rPr lang="en-GB" sz="1400" dirty="0" smtClean="0">
                <a:solidFill>
                  <a:schemeClr val="tx2"/>
                </a:solidFill>
              </a:rPr>
              <a:t>1</a:t>
            </a:r>
            <a:endParaRPr lang="en-GB" sz="1400" dirty="0">
              <a:solidFill>
                <a:schemeClr val="tx2"/>
              </a:solidFill>
            </a:endParaRPr>
          </a:p>
        </p:txBody>
      </p:sp>
      <p:cxnSp>
        <p:nvCxnSpPr>
          <p:cNvPr id="38" name="Straight Arrow Connector 37"/>
          <p:cNvCxnSpPr>
            <a:cxnSpLocks/>
          </p:cNvCxnSpPr>
          <p:nvPr/>
        </p:nvCxnSpPr>
        <p:spPr>
          <a:xfrm flipV="1">
            <a:off x="5437020" y="4683740"/>
            <a:ext cx="2599412" cy="1587"/>
          </a:xfrm>
          <a:prstGeom prst="straightConnector1">
            <a:avLst/>
          </a:prstGeom>
          <a:ln w="12700">
            <a:solidFill>
              <a:schemeClr val="tx2"/>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797969" y="4361422"/>
            <a:ext cx="207425" cy="307777"/>
          </a:xfrm>
          <a:prstGeom prst="rect">
            <a:avLst/>
          </a:prstGeom>
          <a:noFill/>
        </p:spPr>
        <p:txBody>
          <a:bodyPr wrap="square" rtlCol="0">
            <a:spAutoFit/>
          </a:bodyPr>
          <a:lstStyle/>
          <a:p>
            <a:pPr algn="ctr"/>
            <a:r>
              <a:rPr lang="en-GB" sz="1400" dirty="0" smtClean="0">
                <a:solidFill>
                  <a:schemeClr val="tx2"/>
                </a:solidFill>
              </a:rPr>
              <a:t>2</a:t>
            </a:r>
            <a:endParaRPr lang="en-GB" sz="1400" dirty="0">
              <a:solidFill>
                <a:schemeClr val="tx2"/>
              </a:solidFill>
            </a:endParaRPr>
          </a:p>
        </p:txBody>
      </p:sp>
      <p:cxnSp>
        <p:nvCxnSpPr>
          <p:cNvPr id="40" name="Straight Arrow Connector 39"/>
          <p:cNvCxnSpPr>
            <a:cxnSpLocks/>
          </p:cNvCxnSpPr>
          <p:nvPr/>
        </p:nvCxnSpPr>
        <p:spPr>
          <a:xfrm flipV="1">
            <a:off x="5437020" y="5594803"/>
            <a:ext cx="2599412" cy="1587"/>
          </a:xfrm>
          <a:prstGeom prst="straightConnector1">
            <a:avLst/>
          </a:prstGeom>
          <a:ln w="12700">
            <a:solidFill>
              <a:schemeClr val="tx2"/>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824462" y="5272485"/>
            <a:ext cx="207425" cy="307777"/>
          </a:xfrm>
          <a:prstGeom prst="rect">
            <a:avLst/>
          </a:prstGeom>
          <a:noFill/>
        </p:spPr>
        <p:txBody>
          <a:bodyPr wrap="square" rtlCol="0">
            <a:spAutoFit/>
          </a:bodyPr>
          <a:lstStyle/>
          <a:p>
            <a:pPr algn="ctr"/>
            <a:r>
              <a:rPr lang="en-GB" sz="1400" dirty="0" smtClean="0">
                <a:solidFill>
                  <a:schemeClr val="tx2"/>
                </a:solidFill>
              </a:rPr>
              <a:t>3</a:t>
            </a:r>
            <a:endParaRPr lang="en-GB" sz="1400" dirty="0">
              <a:solidFill>
                <a:schemeClr val="tx2"/>
              </a:solidFill>
            </a:endParaRPr>
          </a:p>
        </p:txBody>
      </p:sp>
      <p:cxnSp>
        <p:nvCxnSpPr>
          <p:cNvPr id="42" name="Straight Arrow Connector 41"/>
          <p:cNvCxnSpPr>
            <a:cxnSpLocks/>
          </p:cNvCxnSpPr>
          <p:nvPr/>
        </p:nvCxnSpPr>
        <p:spPr>
          <a:xfrm flipV="1">
            <a:off x="5437020" y="6549198"/>
            <a:ext cx="2599412" cy="1587"/>
          </a:xfrm>
          <a:prstGeom prst="straightConnector1">
            <a:avLst/>
          </a:prstGeom>
          <a:ln w="12700">
            <a:solidFill>
              <a:schemeClr val="tx2"/>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821016" y="6226880"/>
            <a:ext cx="207425" cy="307777"/>
          </a:xfrm>
          <a:prstGeom prst="rect">
            <a:avLst/>
          </a:prstGeom>
          <a:noFill/>
        </p:spPr>
        <p:txBody>
          <a:bodyPr wrap="square" rtlCol="0">
            <a:spAutoFit/>
          </a:bodyPr>
          <a:lstStyle/>
          <a:p>
            <a:pPr algn="ctr"/>
            <a:r>
              <a:rPr lang="en-GB" sz="1400" dirty="0" smtClean="0">
                <a:solidFill>
                  <a:schemeClr val="tx2"/>
                </a:solidFill>
              </a:rPr>
              <a:t>4</a:t>
            </a:r>
            <a:endParaRPr lang="en-GB" sz="1400" dirty="0">
              <a:solidFill>
                <a:schemeClr val="tx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Settlement infrastructure – key developments</a:t>
            </a:r>
            <a:br>
              <a:rPr lang="en-GB" dirty="0" smtClean="0"/>
            </a:br>
            <a:r>
              <a:rPr lang="en-GB" sz="2000" dirty="0" smtClean="0">
                <a:solidFill>
                  <a:schemeClr val="bg2"/>
                </a:solidFill>
              </a:rPr>
              <a:t>Caroline Meinertz </a:t>
            </a:r>
            <a:endParaRPr lang="en-GB" sz="2000" dirty="0">
              <a:solidFill>
                <a:schemeClr val="bg2"/>
              </a:solidFill>
            </a:endParaRPr>
          </a:p>
        </p:txBody>
      </p:sp>
      <p:sp>
        <p:nvSpPr>
          <p:cNvPr id="3" name="Slide Number Placeholder 2"/>
          <p:cNvSpPr>
            <a:spLocks noGrp="1"/>
          </p:cNvSpPr>
          <p:nvPr>
            <p:ph type="sldNum" sz="quarter" idx="10"/>
          </p:nvPr>
        </p:nvSpPr>
        <p:spPr/>
        <p:txBody>
          <a:bodyPr/>
          <a:lstStyle/>
          <a:p>
            <a:pPr>
              <a:defRPr/>
            </a:pPr>
            <a:fld id="{70115B93-5D04-4B23-B6FF-448904DF53BC}" type="slidenum">
              <a:rPr lang="en-US" smtClean="0"/>
              <a:pPr>
                <a:defRPr/>
              </a:pPr>
              <a:t>42</a:t>
            </a:fld>
            <a:endParaRPr lang="en-US" dirty="0"/>
          </a:p>
        </p:txBody>
      </p:sp>
      <p:sp>
        <p:nvSpPr>
          <p:cNvPr id="4" name="Footer Placeholder 3"/>
          <p:cNvSpPr>
            <a:spLocks noGrp="1"/>
          </p:cNvSpPr>
          <p:nvPr>
            <p:ph type="ftr" sz="quarter" idx="11"/>
          </p:nvPr>
        </p:nvSpPr>
        <p:spPr/>
        <p:txBody>
          <a:bodyPr/>
          <a:lstStyle/>
          <a:p>
            <a:pPr>
              <a:defRPr/>
            </a:pPr>
            <a:r>
              <a:rPr lang="en-GB" smtClean="0"/>
              <a:t>The next phase of regulatory change – helping you prepare</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ntent Placeholder 1"/>
          <p:cNvSpPr txBox="1">
            <a:spLocks/>
          </p:cNvSpPr>
          <p:nvPr/>
        </p:nvSpPr>
        <p:spPr bwMode="auto">
          <a:xfrm>
            <a:off x="525462" y="1764000"/>
            <a:ext cx="9633270" cy="893139"/>
          </a:xfrm>
          <a:prstGeom prst="rect">
            <a:avLst/>
          </a:prstGeom>
          <a:noFill/>
          <a:ln w="9525">
            <a:noFill/>
            <a:miter lim="800000"/>
            <a:headEnd/>
            <a:tailEnd/>
          </a:ln>
        </p:spPr>
        <p:txBody>
          <a:bodyPr vert="horz" wrap="square" lIns="104299" tIns="52149" rIns="104299" bIns="52149" numCol="1" anchor="t" anchorCtr="0" compatLnSpc="1">
            <a:prstTxWarp prst="textNoShape">
              <a:avLst/>
            </a:prstTxWarp>
          </a:bodyPr>
          <a:lstStyle/>
          <a:p>
            <a:pPr marL="3600" lvl="0" indent="3600">
              <a:spcBef>
                <a:spcPts val="1369"/>
              </a:spcBef>
              <a:buClr>
                <a:schemeClr val="accent1"/>
              </a:buClr>
            </a:pPr>
            <a:r>
              <a:rPr lang="en-GB" dirty="0" smtClean="0">
                <a:solidFill>
                  <a:schemeClr val="bg2"/>
                </a:solidFill>
                <a:latin typeface="Arial" pitchFamily="34" charset="0"/>
                <a:cs typeface="Arial" pitchFamily="34" charset="0"/>
              </a:rPr>
              <a:t>Improving efficiency of post-trade sector </a:t>
            </a:r>
            <a:br>
              <a:rPr lang="en-GB" dirty="0" smtClean="0">
                <a:solidFill>
                  <a:schemeClr val="bg2"/>
                </a:solidFill>
                <a:latin typeface="Arial" pitchFamily="34" charset="0"/>
                <a:cs typeface="Arial" pitchFamily="34" charset="0"/>
              </a:rPr>
            </a:br>
            <a:r>
              <a:rPr lang="en-GB" i="1" dirty="0" smtClean="0">
                <a:solidFill>
                  <a:schemeClr val="bg2"/>
                </a:solidFill>
                <a:latin typeface="Arial" pitchFamily="34" charset="0"/>
                <a:cs typeface="Arial" pitchFamily="34" charset="0"/>
              </a:rPr>
              <a:t>The CSD Regulation </a:t>
            </a:r>
          </a:p>
        </p:txBody>
      </p:sp>
      <p:sp>
        <p:nvSpPr>
          <p:cNvPr id="45" name="Rectangle 44"/>
          <p:cNvSpPr/>
          <p:nvPr/>
        </p:nvSpPr>
        <p:spPr>
          <a:xfrm>
            <a:off x="0" y="2507171"/>
            <a:ext cx="10693400" cy="44159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0" y="2507170"/>
            <a:ext cx="10693400" cy="1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0" y="6905087"/>
            <a:ext cx="10693400" cy="1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a:lstStyle/>
          <a:p>
            <a:pPr lvl="0"/>
            <a:r>
              <a:rPr lang="en-GB" dirty="0" smtClean="0"/>
              <a:t>Settlement infrastructure – key developments</a:t>
            </a:r>
            <a:br>
              <a:rPr lang="en-GB" dirty="0" smtClean="0"/>
            </a:br>
            <a:endParaRPr lang="en-GB" dirty="0"/>
          </a:p>
        </p:txBody>
      </p:sp>
      <p:sp>
        <p:nvSpPr>
          <p:cNvPr id="51" name="Slide Number Placeholder 50"/>
          <p:cNvSpPr>
            <a:spLocks noGrp="1"/>
          </p:cNvSpPr>
          <p:nvPr>
            <p:ph type="sldNum" sz="quarter" idx="19"/>
          </p:nvPr>
        </p:nvSpPr>
        <p:spPr/>
        <p:txBody>
          <a:bodyPr/>
          <a:lstStyle/>
          <a:p>
            <a:fld id="{C6DF25AF-5034-4EBD-B5E0-1BA05C6531E9}" type="slidenum">
              <a:rPr lang="en-US" smtClean="0"/>
              <a:pPr/>
              <a:t>43</a:t>
            </a:fld>
            <a:endParaRPr lang="en-US" dirty="0"/>
          </a:p>
        </p:txBody>
      </p:sp>
      <p:sp>
        <p:nvSpPr>
          <p:cNvPr id="6" name="Footer Placeholder 5"/>
          <p:cNvSpPr>
            <a:spLocks noGrp="1"/>
          </p:cNvSpPr>
          <p:nvPr>
            <p:ph type="ftr" sz="quarter" idx="20"/>
          </p:nvPr>
        </p:nvSpPr>
        <p:spPr/>
        <p:txBody>
          <a:bodyPr/>
          <a:lstStyle/>
          <a:p>
            <a:r>
              <a:rPr lang="en-GB" smtClean="0"/>
              <a:t>The next phase of regulatory change – helping you prepare</a:t>
            </a:r>
            <a:endParaRPr lang="en-US" dirty="0"/>
          </a:p>
        </p:txBody>
      </p:sp>
      <p:sp>
        <p:nvSpPr>
          <p:cNvPr id="7" name="Freeform 6"/>
          <p:cNvSpPr>
            <a:spLocks/>
          </p:cNvSpPr>
          <p:nvPr/>
        </p:nvSpPr>
        <p:spPr>
          <a:xfrm>
            <a:off x="617171" y="2930883"/>
            <a:ext cx="4644000" cy="468000"/>
          </a:xfrm>
          <a:custGeom>
            <a:avLst/>
            <a:gdLst>
              <a:gd name="f0" fmla="val 10800000"/>
              <a:gd name="f1" fmla="val 5400000"/>
              <a:gd name="f2" fmla="val 180"/>
              <a:gd name="f3" fmla="val w"/>
              <a:gd name="f4" fmla="val h"/>
              <a:gd name="f5" fmla="val 0"/>
              <a:gd name="f6" fmla="val 7699395"/>
              <a:gd name="f7" fmla="val 650971"/>
              <a:gd name="f8" fmla="val 7373910"/>
              <a:gd name="f9" fmla="val 325486"/>
              <a:gd name="f10" fmla="+- 0 0 -90"/>
              <a:gd name="f11" fmla="*/ f3 1 7699395"/>
              <a:gd name="f12" fmla="*/ f4 1 650971"/>
              <a:gd name="f13" fmla="val f5"/>
              <a:gd name="f14" fmla="val f6"/>
              <a:gd name="f15" fmla="val f7"/>
              <a:gd name="f16" fmla="*/ f10 f0 1"/>
              <a:gd name="f17" fmla="+- f15 0 f13"/>
              <a:gd name="f18" fmla="+- f14 0 f13"/>
              <a:gd name="f19" fmla="*/ f16 1 f2"/>
              <a:gd name="f20" fmla="*/ f18 1 7699395"/>
              <a:gd name="f21" fmla="*/ f17 1 650971"/>
              <a:gd name="f22" fmla="*/ 0 f18 1"/>
              <a:gd name="f23" fmla="*/ 0 f17 1"/>
              <a:gd name="f24" fmla="*/ 7373910 f18 1"/>
              <a:gd name="f25" fmla="*/ 7699395 f18 1"/>
              <a:gd name="f26" fmla="*/ 325486 f17 1"/>
              <a:gd name="f27" fmla="*/ 650971 f17 1"/>
              <a:gd name="f28" fmla="*/ 325486 f18 1"/>
              <a:gd name="f29" fmla="+- f19 0 f1"/>
              <a:gd name="f30" fmla="*/ f22 1 7699395"/>
              <a:gd name="f31" fmla="*/ f23 1 650971"/>
              <a:gd name="f32" fmla="*/ f24 1 7699395"/>
              <a:gd name="f33" fmla="*/ f25 1 7699395"/>
              <a:gd name="f34" fmla="*/ f26 1 650971"/>
              <a:gd name="f35" fmla="*/ f27 1 650971"/>
              <a:gd name="f36" fmla="*/ f28 1 7699395"/>
              <a:gd name="f37" fmla="*/ f13 1 f20"/>
              <a:gd name="f38" fmla="*/ f14 1 f20"/>
              <a:gd name="f39" fmla="*/ f13 1 f21"/>
              <a:gd name="f40" fmla="*/ f15 1 f21"/>
              <a:gd name="f41" fmla="*/ f30 1 f20"/>
              <a:gd name="f42" fmla="*/ f31 1 f21"/>
              <a:gd name="f43" fmla="*/ f32 1 f20"/>
              <a:gd name="f44" fmla="*/ f33 1 f20"/>
              <a:gd name="f45" fmla="*/ f34 1 f21"/>
              <a:gd name="f46" fmla="*/ f35 1 f21"/>
              <a:gd name="f47" fmla="*/ f36 1 f20"/>
              <a:gd name="f48" fmla="*/ f37 f11 1"/>
              <a:gd name="f49" fmla="*/ f38 f11 1"/>
              <a:gd name="f50" fmla="*/ f40 f12 1"/>
              <a:gd name="f51" fmla="*/ f39 f12 1"/>
              <a:gd name="f52" fmla="*/ f41 f11 1"/>
              <a:gd name="f53" fmla="*/ f42 f12 1"/>
              <a:gd name="f54" fmla="*/ f43 f11 1"/>
              <a:gd name="f55" fmla="*/ f44 f11 1"/>
              <a:gd name="f56" fmla="*/ f45 f12 1"/>
              <a:gd name="f57" fmla="*/ f46 f12 1"/>
              <a:gd name="f58" fmla="*/ f47 f11 1"/>
            </a:gdLst>
            <a:ahLst/>
            <a:cxnLst>
              <a:cxn ang="3cd4">
                <a:pos x="hc" y="t"/>
              </a:cxn>
              <a:cxn ang="0">
                <a:pos x="r" y="vc"/>
              </a:cxn>
              <a:cxn ang="cd4">
                <a:pos x="hc" y="b"/>
              </a:cxn>
              <a:cxn ang="cd2">
                <a:pos x="l" y="vc"/>
              </a:cxn>
              <a:cxn ang="f29">
                <a:pos x="f52" y="f53"/>
              </a:cxn>
              <a:cxn ang="f29">
                <a:pos x="f54" y="f53"/>
              </a:cxn>
              <a:cxn ang="f29">
                <a:pos x="f55" y="f56"/>
              </a:cxn>
              <a:cxn ang="f29">
                <a:pos x="f54" y="f57"/>
              </a:cxn>
              <a:cxn ang="f29">
                <a:pos x="f52" y="f57"/>
              </a:cxn>
              <a:cxn ang="f29">
                <a:pos x="f58" y="f56"/>
              </a:cxn>
              <a:cxn ang="f29">
                <a:pos x="f52" y="f53"/>
              </a:cxn>
            </a:cxnLst>
            <a:rect l="f48" t="f51" r="f49" b="f50"/>
            <a:pathLst>
              <a:path w="7699395" h="650971">
                <a:moveTo>
                  <a:pt x="f5" y="f5"/>
                </a:moveTo>
                <a:lnTo>
                  <a:pt x="f8" y="f5"/>
                </a:lnTo>
                <a:lnTo>
                  <a:pt x="f6" y="f9"/>
                </a:lnTo>
                <a:lnTo>
                  <a:pt x="f8" y="f7"/>
                </a:lnTo>
                <a:lnTo>
                  <a:pt x="f5" y="f7"/>
                </a:lnTo>
                <a:lnTo>
                  <a:pt x="f9" y="f9"/>
                </a:lnTo>
                <a:lnTo>
                  <a:pt x="f5" y="f5"/>
                </a:lnTo>
                <a:close/>
              </a:path>
            </a:pathLst>
          </a:custGeom>
          <a:solidFill>
            <a:schemeClr val="accent3"/>
          </a:solidFill>
          <a:ln>
            <a:noFill/>
            <a:prstDash val="solid"/>
          </a:ln>
        </p:spPr>
        <p:txBody>
          <a:bodyPr vert="horz" wrap="square" lIns="270000" tIns="43196" rIns="180000" bIns="43196" anchor="ctr" anchorCtr="0" compatLnSpc="1">
            <a:noAutofit/>
          </a:bodyPr>
          <a:lstStyle/>
          <a:p>
            <a:pPr lvl="0" defTabSz="444498" fontAlgn="auto">
              <a:spcBef>
                <a:spcPts val="0"/>
              </a:spcBef>
              <a:spcAft>
                <a:spcPts val="400"/>
              </a:spcAft>
              <a:defRPr sz="1800" b="0" i="0" u="none" strike="noStrike" kern="0" cap="none" spc="0" baseline="0">
                <a:solidFill>
                  <a:srgbClr val="000000"/>
                </a:solidFill>
                <a:uFillTx/>
              </a:defRPr>
            </a:pPr>
            <a:r>
              <a:rPr lang="en-GB" sz="1400" dirty="0" smtClean="0"/>
              <a:t>Dematerialisation of securities</a:t>
            </a:r>
            <a:endParaRPr lang="en-US" sz="1400" dirty="0" smtClean="0">
              <a:solidFill>
                <a:schemeClr val="tx2"/>
              </a:solidFill>
              <a:latin typeface="Arial"/>
            </a:endParaRPr>
          </a:p>
        </p:txBody>
      </p:sp>
      <p:sp>
        <p:nvSpPr>
          <p:cNvPr id="8" name="Freeform 7"/>
          <p:cNvSpPr>
            <a:spLocks/>
          </p:cNvSpPr>
          <p:nvPr/>
        </p:nvSpPr>
        <p:spPr>
          <a:xfrm>
            <a:off x="617171" y="4232642"/>
            <a:ext cx="4643999" cy="468000"/>
          </a:xfrm>
          <a:custGeom>
            <a:avLst/>
            <a:gdLst>
              <a:gd name="f0" fmla="val 10800000"/>
              <a:gd name="f1" fmla="val 5400000"/>
              <a:gd name="f2" fmla="val 180"/>
              <a:gd name="f3" fmla="val w"/>
              <a:gd name="f4" fmla="val h"/>
              <a:gd name="f5" fmla="val 0"/>
              <a:gd name="f6" fmla="val 7699395"/>
              <a:gd name="f7" fmla="val 650971"/>
              <a:gd name="f8" fmla="val 7373910"/>
              <a:gd name="f9" fmla="val 325486"/>
              <a:gd name="f10" fmla="+- 0 0 -90"/>
              <a:gd name="f11" fmla="*/ f3 1 7699395"/>
              <a:gd name="f12" fmla="*/ f4 1 650971"/>
              <a:gd name="f13" fmla="val f5"/>
              <a:gd name="f14" fmla="val f6"/>
              <a:gd name="f15" fmla="val f7"/>
              <a:gd name="f16" fmla="*/ f10 f0 1"/>
              <a:gd name="f17" fmla="+- f15 0 f13"/>
              <a:gd name="f18" fmla="+- f14 0 f13"/>
              <a:gd name="f19" fmla="*/ f16 1 f2"/>
              <a:gd name="f20" fmla="*/ f18 1 7699395"/>
              <a:gd name="f21" fmla="*/ f17 1 650971"/>
              <a:gd name="f22" fmla="*/ 0 f18 1"/>
              <a:gd name="f23" fmla="*/ 0 f17 1"/>
              <a:gd name="f24" fmla="*/ 7373910 f18 1"/>
              <a:gd name="f25" fmla="*/ 7699395 f18 1"/>
              <a:gd name="f26" fmla="*/ 325486 f17 1"/>
              <a:gd name="f27" fmla="*/ 650971 f17 1"/>
              <a:gd name="f28" fmla="*/ 325486 f18 1"/>
              <a:gd name="f29" fmla="+- f19 0 f1"/>
              <a:gd name="f30" fmla="*/ f22 1 7699395"/>
              <a:gd name="f31" fmla="*/ f23 1 650971"/>
              <a:gd name="f32" fmla="*/ f24 1 7699395"/>
              <a:gd name="f33" fmla="*/ f25 1 7699395"/>
              <a:gd name="f34" fmla="*/ f26 1 650971"/>
              <a:gd name="f35" fmla="*/ f27 1 650971"/>
              <a:gd name="f36" fmla="*/ f28 1 7699395"/>
              <a:gd name="f37" fmla="*/ f13 1 f20"/>
              <a:gd name="f38" fmla="*/ f14 1 f20"/>
              <a:gd name="f39" fmla="*/ f13 1 f21"/>
              <a:gd name="f40" fmla="*/ f15 1 f21"/>
              <a:gd name="f41" fmla="*/ f30 1 f20"/>
              <a:gd name="f42" fmla="*/ f31 1 f21"/>
              <a:gd name="f43" fmla="*/ f32 1 f20"/>
              <a:gd name="f44" fmla="*/ f33 1 f20"/>
              <a:gd name="f45" fmla="*/ f34 1 f21"/>
              <a:gd name="f46" fmla="*/ f35 1 f21"/>
              <a:gd name="f47" fmla="*/ f36 1 f20"/>
              <a:gd name="f48" fmla="*/ f37 f11 1"/>
              <a:gd name="f49" fmla="*/ f38 f11 1"/>
              <a:gd name="f50" fmla="*/ f40 f12 1"/>
              <a:gd name="f51" fmla="*/ f39 f12 1"/>
              <a:gd name="f52" fmla="*/ f41 f11 1"/>
              <a:gd name="f53" fmla="*/ f42 f12 1"/>
              <a:gd name="f54" fmla="*/ f43 f11 1"/>
              <a:gd name="f55" fmla="*/ f44 f11 1"/>
              <a:gd name="f56" fmla="*/ f45 f12 1"/>
              <a:gd name="f57" fmla="*/ f46 f12 1"/>
              <a:gd name="f58" fmla="*/ f47 f11 1"/>
            </a:gdLst>
            <a:ahLst/>
            <a:cxnLst>
              <a:cxn ang="3cd4">
                <a:pos x="hc" y="t"/>
              </a:cxn>
              <a:cxn ang="0">
                <a:pos x="r" y="vc"/>
              </a:cxn>
              <a:cxn ang="cd4">
                <a:pos x="hc" y="b"/>
              </a:cxn>
              <a:cxn ang="cd2">
                <a:pos x="l" y="vc"/>
              </a:cxn>
              <a:cxn ang="f29">
                <a:pos x="f52" y="f53"/>
              </a:cxn>
              <a:cxn ang="f29">
                <a:pos x="f54" y="f53"/>
              </a:cxn>
              <a:cxn ang="f29">
                <a:pos x="f55" y="f56"/>
              </a:cxn>
              <a:cxn ang="f29">
                <a:pos x="f54" y="f57"/>
              </a:cxn>
              <a:cxn ang="f29">
                <a:pos x="f52" y="f57"/>
              </a:cxn>
              <a:cxn ang="f29">
                <a:pos x="f58" y="f56"/>
              </a:cxn>
              <a:cxn ang="f29">
                <a:pos x="f52" y="f53"/>
              </a:cxn>
            </a:cxnLst>
            <a:rect l="f48" t="f51" r="f49" b="f50"/>
            <a:pathLst>
              <a:path w="7699395" h="650971">
                <a:moveTo>
                  <a:pt x="f5" y="f5"/>
                </a:moveTo>
                <a:lnTo>
                  <a:pt x="f8" y="f5"/>
                </a:lnTo>
                <a:lnTo>
                  <a:pt x="f6" y="f9"/>
                </a:lnTo>
                <a:lnTo>
                  <a:pt x="f8" y="f7"/>
                </a:lnTo>
                <a:lnTo>
                  <a:pt x="f5" y="f7"/>
                </a:lnTo>
                <a:lnTo>
                  <a:pt x="f9" y="f9"/>
                </a:lnTo>
                <a:lnTo>
                  <a:pt x="f5" y="f5"/>
                </a:lnTo>
                <a:close/>
              </a:path>
            </a:pathLst>
          </a:custGeom>
          <a:solidFill>
            <a:schemeClr val="accent3"/>
          </a:solidFill>
          <a:ln>
            <a:noFill/>
            <a:prstDash val="solid"/>
          </a:ln>
        </p:spPr>
        <p:txBody>
          <a:bodyPr vert="horz" wrap="square" lIns="270000" tIns="43196" rIns="180000" bIns="43196" anchor="ctr" anchorCtr="0" compatLnSpc="1">
            <a:noAutofit/>
          </a:bodyPr>
          <a:lstStyle/>
          <a:p>
            <a:pPr lvl="0" defTabSz="444498" fontAlgn="auto">
              <a:spcBef>
                <a:spcPts val="0"/>
              </a:spcBef>
              <a:spcAft>
                <a:spcPts val="400"/>
              </a:spcAft>
              <a:defRPr sz="1800" b="0" i="0" u="none" strike="noStrike" kern="0" cap="none" spc="0" baseline="0">
                <a:solidFill>
                  <a:srgbClr val="000000"/>
                </a:solidFill>
                <a:uFillTx/>
              </a:defRPr>
            </a:pPr>
            <a:r>
              <a:rPr lang="en-GB" sz="1400" dirty="0" smtClean="0"/>
              <a:t>Improving settlement discipline</a:t>
            </a:r>
            <a:endParaRPr lang="en-US" sz="1400" dirty="0" smtClean="0">
              <a:solidFill>
                <a:schemeClr val="tx2"/>
              </a:solidFill>
              <a:latin typeface="Arial"/>
            </a:endParaRPr>
          </a:p>
        </p:txBody>
      </p:sp>
      <p:sp>
        <p:nvSpPr>
          <p:cNvPr id="9" name="Freeform 8"/>
          <p:cNvSpPr>
            <a:spLocks/>
          </p:cNvSpPr>
          <p:nvPr/>
        </p:nvSpPr>
        <p:spPr>
          <a:xfrm>
            <a:off x="617171" y="4883522"/>
            <a:ext cx="4643999" cy="468000"/>
          </a:xfrm>
          <a:custGeom>
            <a:avLst/>
            <a:gdLst>
              <a:gd name="f0" fmla="val 10800000"/>
              <a:gd name="f1" fmla="val 5400000"/>
              <a:gd name="f2" fmla="val 180"/>
              <a:gd name="f3" fmla="val w"/>
              <a:gd name="f4" fmla="val h"/>
              <a:gd name="f5" fmla="val 0"/>
              <a:gd name="f6" fmla="val 7699395"/>
              <a:gd name="f7" fmla="val 650971"/>
              <a:gd name="f8" fmla="val 7373910"/>
              <a:gd name="f9" fmla="val 325486"/>
              <a:gd name="f10" fmla="+- 0 0 -90"/>
              <a:gd name="f11" fmla="*/ f3 1 7699395"/>
              <a:gd name="f12" fmla="*/ f4 1 650971"/>
              <a:gd name="f13" fmla="val f5"/>
              <a:gd name="f14" fmla="val f6"/>
              <a:gd name="f15" fmla="val f7"/>
              <a:gd name="f16" fmla="*/ f10 f0 1"/>
              <a:gd name="f17" fmla="+- f15 0 f13"/>
              <a:gd name="f18" fmla="+- f14 0 f13"/>
              <a:gd name="f19" fmla="*/ f16 1 f2"/>
              <a:gd name="f20" fmla="*/ f18 1 7699395"/>
              <a:gd name="f21" fmla="*/ f17 1 650971"/>
              <a:gd name="f22" fmla="*/ 0 f18 1"/>
              <a:gd name="f23" fmla="*/ 0 f17 1"/>
              <a:gd name="f24" fmla="*/ 7373910 f18 1"/>
              <a:gd name="f25" fmla="*/ 7699395 f18 1"/>
              <a:gd name="f26" fmla="*/ 325486 f17 1"/>
              <a:gd name="f27" fmla="*/ 650971 f17 1"/>
              <a:gd name="f28" fmla="*/ 325486 f18 1"/>
              <a:gd name="f29" fmla="+- f19 0 f1"/>
              <a:gd name="f30" fmla="*/ f22 1 7699395"/>
              <a:gd name="f31" fmla="*/ f23 1 650971"/>
              <a:gd name="f32" fmla="*/ f24 1 7699395"/>
              <a:gd name="f33" fmla="*/ f25 1 7699395"/>
              <a:gd name="f34" fmla="*/ f26 1 650971"/>
              <a:gd name="f35" fmla="*/ f27 1 650971"/>
              <a:gd name="f36" fmla="*/ f28 1 7699395"/>
              <a:gd name="f37" fmla="*/ f13 1 f20"/>
              <a:gd name="f38" fmla="*/ f14 1 f20"/>
              <a:gd name="f39" fmla="*/ f13 1 f21"/>
              <a:gd name="f40" fmla="*/ f15 1 f21"/>
              <a:gd name="f41" fmla="*/ f30 1 f20"/>
              <a:gd name="f42" fmla="*/ f31 1 f21"/>
              <a:gd name="f43" fmla="*/ f32 1 f20"/>
              <a:gd name="f44" fmla="*/ f33 1 f20"/>
              <a:gd name="f45" fmla="*/ f34 1 f21"/>
              <a:gd name="f46" fmla="*/ f35 1 f21"/>
              <a:gd name="f47" fmla="*/ f36 1 f20"/>
              <a:gd name="f48" fmla="*/ f37 f11 1"/>
              <a:gd name="f49" fmla="*/ f38 f11 1"/>
              <a:gd name="f50" fmla="*/ f40 f12 1"/>
              <a:gd name="f51" fmla="*/ f39 f12 1"/>
              <a:gd name="f52" fmla="*/ f41 f11 1"/>
              <a:gd name="f53" fmla="*/ f42 f12 1"/>
              <a:gd name="f54" fmla="*/ f43 f11 1"/>
              <a:gd name="f55" fmla="*/ f44 f11 1"/>
              <a:gd name="f56" fmla="*/ f45 f12 1"/>
              <a:gd name="f57" fmla="*/ f46 f12 1"/>
              <a:gd name="f58" fmla="*/ f47 f11 1"/>
            </a:gdLst>
            <a:ahLst/>
            <a:cxnLst>
              <a:cxn ang="3cd4">
                <a:pos x="hc" y="t"/>
              </a:cxn>
              <a:cxn ang="0">
                <a:pos x="r" y="vc"/>
              </a:cxn>
              <a:cxn ang="cd4">
                <a:pos x="hc" y="b"/>
              </a:cxn>
              <a:cxn ang="cd2">
                <a:pos x="l" y="vc"/>
              </a:cxn>
              <a:cxn ang="f29">
                <a:pos x="f52" y="f53"/>
              </a:cxn>
              <a:cxn ang="f29">
                <a:pos x="f54" y="f53"/>
              </a:cxn>
              <a:cxn ang="f29">
                <a:pos x="f55" y="f56"/>
              </a:cxn>
              <a:cxn ang="f29">
                <a:pos x="f54" y="f57"/>
              </a:cxn>
              <a:cxn ang="f29">
                <a:pos x="f52" y="f57"/>
              </a:cxn>
              <a:cxn ang="f29">
                <a:pos x="f58" y="f56"/>
              </a:cxn>
              <a:cxn ang="f29">
                <a:pos x="f52" y="f53"/>
              </a:cxn>
            </a:cxnLst>
            <a:rect l="f48" t="f51" r="f49" b="f50"/>
            <a:pathLst>
              <a:path w="7699395" h="650971">
                <a:moveTo>
                  <a:pt x="f5" y="f5"/>
                </a:moveTo>
                <a:lnTo>
                  <a:pt x="f8" y="f5"/>
                </a:lnTo>
                <a:lnTo>
                  <a:pt x="f6" y="f9"/>
                </a:lnTo>
                <a:lnTo>
                  <a:pt x="f8" y="f7"/>
                </a:lnTo>
                <a:lnTo>
                  <a:pt x="f5" y="f7"/>
                </a:lnTo>
                <a:lnTo>
                  <a:pt x="f9" y="f9"/>
                </a:lnTo>
                <a:lnTo>
                  <a:pt x="f5" y="f5"/>
                </a:lnTo>
                <a:close/>
              </a:path>
            </a:pathLst>
          </a:custGeom>
          <a:solidFill>
            <a:schemeClr val="accent3"/>
          </a:solidFill>
          <a:ln>
            <a:noFill/>
            <a:prstDash val="solid"/>
          </a:ln>
        </p:spPr>
        <p:txBody>
          <a:bodyPr vert="horz" wrap="square" lIns="270000" tIns="43196" rIns="180000" bIns="43196" anchor="ctr" anchorCtr="0" compatLnSpc="1">
            <a:noAutofit/>
          </a:bodyPr>
          <a:lstStyle/>
          <a:p>
            <a:pPr lvl="0" defTabSz="444498" fontAlgn="auto">
              <a:spcBef>
                <a:spcPts val="0"/>
              </a:spcBef>
              <a:spcAft>
                <a:spcPts val="400"/>
              </a:spcAft>
              <a:defRPr sz="1800" b="0" i="0" u="none" strike="noStrike" kern="0" cap="none" spc="0" baseline="0">
                <a:solidFill>
                  <a:srgbClr val="000000"/>
                </a:solidFill>
                <a:uFillTx/>
              </a:defRPr>
            </a:pPr>
            <a:r>
              <a:rPr lang="en-GB" sz="1400" dirty="0" smtClean="0"/>
              <a:t>Regulation of </a:t>
            </a:r>
            <a:r>
              <a:rPr lang="en-GB" sz="1400" dirty="0" err="1" smtClean="0"/>
              <a:t>CSDs</a:t>
            </a:r>
            <a:r>
              <a:rPr lang="en-GB" sz="1400" dirty="0" smtClean="0"/>
              <a:t> as market infrastructures</a:t>
            </a:r>
            <a:endParaRPr lang="en-US" sz="1400" dirty="0" smtClean="0">
              <a:solidFill>
                <a:schemeClr val="tx2"/>
              </a:solidFill>
              <a:latin typeface="Arial"/>
            </a:endParaRPr>
          </a:p>
        </p:txBody>
      </p:sp>
      <p:sp>
        <p:nvSpPr>
          <p:cNvPr id="10" name="Freeform 9"/>
          <p:cNvSpPr>
            <a:spLocks/>
          </p:cNvSpPr>
          <p:nvPr/>
        </p:nvSpPr>
        <p:spPr>
          <a:xfrm>
            <a:off x="617171" y="5534402"/>
            <a:ext cx="4643999" cy="468000"/>
          </a:xfrm>
          <a:custGeom>
            <a:avLst/>
            <a:gdLst>
              <a:gd name="f0" fmla="val 10800000"/>
              <a:gd name="f1" fmla="val 5400000"/>
              <a:gd name="f2" fmla="val 180"/>
              <a:gd name="f3" fmla="val w"/>
              <a:gd name="f4" fmla="val h"/>
              <a:gd name="f5" fmla="val 0"/>
              <a:gd name="f6" fmla="val 7699395"/>
              <a:gd name="f7" fmla="val 650971"/>
              <a:gd name="f8" fmla="val 7373910"/>
              <a:gd name="f9" fmla="val 325486"/>
              <a:gd name="f10" fmla="+- 0 0 -90"/>
              <a:gd name="f11" fmla="*/ f3 1 7699395"/>
              <a:gd name="f12" fmla="*/ f4 1 650971"/>
              <a:gd name="f13" fmla="val f5"/>
              <a:gd name="f14" fmla="val f6"/>
              <a:gd name="f15" fmla="val f7"/>
              <a:gd name="f16" fmla="*/ f10 f0 1"/>
              <a:gd name="f17" fmla="+- f15 0 f13"/>
              <a:gd name="f18" fmla="+- f14 0 f13"/>
              <a:gd name="f19" fmla="*/ f16 1 f2"/>
              <a:gd name="f20" fmla="*/ f18 1 7699395"/>
              <a:gd name="f21" fmla="*/ f17 1 650971"/>
              <a:gd name="f22" fmla="*/ 0 f18 1"/>
              <a:gd name="f23" fmla="*/ 0 f17 1"/>
              <a:gd name="f24" fmla="*/ 7373910 f18 1"/>
              <a:gd name="f25" fmla="*/ 7699395 f18 1"/>
              <a:gd name="f26" fmla="*/ 325486 f17 1"/>
              <a:gd name="f27" fmla="*/ 650971 f17 1"/>
              <a:gd name="f28" fmla="*/ 325486 f18 1"/>
              <a:gd name="f29" fmla="+- f19 0 f1"/>
              <a:gd name="f30" fmla="*/ f22 1 7699395"/>
              <a:gd name="f31" fmla="*/ f23 1 650971"/>
              <a:gd name="f32" fmla="*/ f24 1 7699395"/>
              <a:gd name="f33" fmla="*/ f25 1 7699395"/>
              <a:gd name="f34" fmla="*/ f26 1 650971"/>
              <a:gd name="f35" fmla="*/ f27 1 650971"/>
              <a:gd name="f36" fmla="*/ f28 1 7699395"/>
              <a:gd name="f37" fmla="*/ f13 1 f20"/>
              <a:gd name="f38" fmla="*/ f14 1 f20"/>
              <a:gd name="f39" fmla="*/ f13 1 f21"/>
              <a:gd name="f40" fmla="*/ f15 1 f21"/>
              <a:gd name="f41" fmla="*/ f30 1 f20"/>
              <a:gd name="f42" fmla="*/ f31 1 f21"/>
              <a:gd name="f43" fmla="*/ f32 1 f20"/>
              <a:gd name="f44" fmla="*/ f33 1 f20"/>
              <a:gd name="f45" fmla="*/ f34 1 f21"/>
              <a:gd name="f46" fmla="*/ f35 1 f21"/>
              <a:gd name="f47" fmla="*/ f36 1 f20"/>
              <a:gd name="f48" fmla="*/ f37 f11 1"/>
              <a:gd name="f49" fmla="*/ f38 f11 1"/>
              <a:gd name="f50" fmla="*/ f40 f12 1"/>
              <a:gd name="f51" fmla="*/ f39 f12 1"/>
              <a:gd name="f52" fmla="*/ f41 f11 1"/>
              <a:gd name="f53" fmla="*/ f42 f12 1"/>
              <a:gd name="f54" fmla="*/ f43 f11 1"/>
              <a:gd name="f55" fmla="*/ f44 f11 1"/>
              <a:gd name="f56" fmla="*/ f45 f12 1"/>
              <a:gd name="f57" fmla="*/ f46 f12 1"/>
              <a:gd name="f58" fmla="*/ f47 f11 1"/>
            </a:gdLst>
            <a:ahLst/>
            <a:cxnLst>
              <a:cxn ang="3cd4">
                <a:pos x="hc" y="t"/>
              </a:cxn>
              <a:cxn ang="0">
                <a:pos x="r" y="vc"/>
              </a:cxn>
              <a:cxn ang="cd4">
                <a:pos x="hc" y="b"/>
              </a:cxn>
              <a:cxn ang="cd2">
                <a:pos x="l" y="vc"/>
              </a:cxn>
              <a:cxn ang="f29">
                <a:pos x="f52" y="f53"/>
              </a:cxn>
              <a:cxn ang="f29">
                <a:pos x="f54" y="f53"/>
              </a:cxn>
              <a:cxn ang="f29">
                <a:pos x="f55" y="f56"/>
              </a:cxn>
              <a:cxn ang="f29">
                <a:pos x="f54" y="f57"/>
              </a:cxn>
              <a:cxn ang="f29">
                <a:pos x="f52" y="f57"/>
              </a:cxn>
              <a:cxn ang="f29">
                <a:pos x="f58" y="f56"/>
              </a:cxn>
              <a:cxn ang="f29">
                <a:pos x="f52" y="f53"/>
              </a:cxn>
            </a:cxnLst>
            <a:rect l="f48" t="f51" r="f49" b="f50"/>
            <a:pathLst>
              <a:path w="7699395" h="650971">
                <a:moveTo>
                  <a:pt x="f5" y="f5"/>
                </a:moveTo>
                <a:lnTo>
                  <a:pt x="f8" y="f5"/>
                </a:lnTo>
                <a:lnTo>
                  <a:pt x="f6" y="f9"/>
                </a:lnTo>
                <a:lnTo>
                  <a:pt x="f8" y="f7"/>
                </a:lnTo>
                <a:lnTo>
                  <a:pt x="f5" y="f7"/>
                </a:lnTo>
                <a:lnTo>
                  <a:pt x="f9" y="f9"/>
                </a:lnTo>
                <a:lnTo>
                  <a:pt x="f5" y="f5"/>
                </a:lnTo>
                <a:close/>
              </a:path>
            </a:pathLst>
          </a:custGeom>
          <a:solidFill>
            <a:schemeClr val="accent3"/>
          </a:solidFill>
          <a:ln>
            <a:noFill/>
            <a:prstDash val="solid"/>
          </a:ln>
        </p:spPr>
        <p:txBody>
          <a:bodyPr vert="horz" wrap="square" lIns="270000" tIns="43196" rIns="180000" bIns="43196" anchor="ctr" anchorCtr="0" compatLnSpc="1">
            <a:noAutofit/>
          </a:bodyPr>
          <a:lstStyle/>
          <a:p>
            <a:pPr lvl="0" defTabSz="444498" fontAlgn="auto">
              <a:spcBef>
                <a:spcPts val="0"/>
              </a:spcBef>
              <a:spcAft>
                <a:spcPts val="400"/>
              </a:spcAft>
              <a:defRPr sz="1800" b="0" i="0" u="none" strike="noStrike" kern="0" cap="none" spc="0" baseline="0">
                <a:solidFill>
                  <a:srgbClr val="000000"/>
                </a:solidFill>
                <a:uFillTx/>
              </a:defRPr>
            </a:pPr>
            <a:r>
              <a:rPr lang="en-GB" sz="1400" dirty="0" smtClean="0"/>
              <a:t>Segregation of assets throughout the custody chain</a:t>
            </a:r>
            <a:endParaRPr lang="en-GB" sz="1400" b="1" dirty="0">
              <a:solidFill>
                <a:schemeClr val="tx2"/>
              </a:solidFill>
              <a:latin typeface="Arial"/>
            </a:endParaRPr>
          </a:p>
        </p:txBody>
      </p:sp>
      <p:sp>
        <p:nvSpPr>
          <p:cNvPr id="11" name="Freeform 10"/>
          <p:cNvSpPr>
            <a:spLocks/>
          </p:cNvSpPr>
          <p:nvPr/>
        </p:nvSpPr>
        <p:spPr>
          <a:xfrm>
            <a:off x="617171" y="3581762"/>
            <a:ext cx="4643999" cy="468000"/>
          </a:xfrm>
          <a:custGeom>
            <a:avLst/>
            <a:gdLst>
              <a:gd name="f0" fmla="val 10800000"/>
              <a:gd name="f1" fmla="val 5400000"/>
              <a:gd name="f2" fmla="val 180"/>
              <a:gd name="f3" fmla="val w"/>
              <a:gd name="f4" fmla="val h"/>
              <a:gd name="f5" fmla="val 0"/>
              <a:gd name="f6" fmla="val 7699395"/>
              <a:gd name="f7" fmla="val 650971"/>
              <a:gd name="f8" fmla="val 7373910"/>
              <a:gd name="f9" fmla="val 325486"/>
              <a:gd name="f10" fmla="+- 0 0 -90"/>
              <a:gd name="f11" fmla="*/ f3 1 7699395"/>
              <a:gd name="f12" fmla="*/ f4 1 650971"/>
              <a:gd name="f13" fmla="val f5"/>
              <a:gd name="f14" fmla="val f6"/>
              <a:gd name="f15" fmla="val f7"/>
              <a:gd name="f16" fmla="*/ f10 f0 1"/>
              <a:gd name="f17" fmla="+- f15 0 f13"/>
              <a:gd name="f18" fmla="+- f14 0 f13"/>
              <a:gd name="f19" fmla="*/ f16 1 f2"/>
              <a:gd name="f20" fmla="*/ f18 1 7699395"/>
              <a:gd name="f21" fmla="*/ f17 1 650971"/>
              <a:gd name="f22" fmla="*/ 0 f18 1"/>
              <a:gd name="f23" fmla="*/ 0 f17 1"/>
              <a:gd name="f24" fmla="*/ 7373910 f18 1"/>
              <a:gd name="f25" fmla="*/ 7699395 f18 1"/>
              <a:gd name="f26" fmla="*/ 325486 f17 1"/>
              <a:gd name="f27" fmla="*/ 650971 f17 1"/>
              <a:gd name="f28" fmla="*/ 325486 f18 1"/>
              <a:gd name="f29" fmla="+- f19 0 f1"/>
              <a:gd name="f30" fmla="*/ f22 1 7699395"/>
              <a:gd name="f31" fmla="*/ f23 1 650971"/>
              <a:gd name="f32" fmla="*/ f24 1 7699395"/>
              <a:gd name="f33" fmla="*/ f25 1 7699395"/>
              <a:gd name="f34" fmla="*/ f26 1 650971"/>
              <a:gd name="f35" fmla="*/ f27 1 650971"/>
              <a:gd name="f36" fmla="*/ f28 1 7699395"/>
              <a:gd name="f37" fmla="*/ f13 1 f20"/>
              <a:gd name="f38" fmla="*/ f14 1 f20"/>
              <a:gd name="f39" fmla="*/ f13 1 f21"/>
              <a:gd name="f40" fmla="*/ f15 1 f21"/>
              <a:gd name="f41" fmla="*/ f30 1 f20"/>
              <a:gd name="f42" fmla="*/ f31 1 f21"/>
              <a:gd name="f43" fmla="*/ f32 1 f20"/>
              <a:gd name="f44" fmla="*/ f33 1 f20"/>
              <a:gd name="f45" fmla="*/ f34 1 f21"/>
              <a:gd name="f46" fmla="*/ f35 1 f21"/>
              <a:gd name="f47" fmla="*/ f36 1 f20"/>
              <a:gd name="f48" fmla="*/ f37 f11 1"/>
              <a:gd name="f49" fmla="*/ f38 f11 1"/>
              <a:gd name="f50" fmla="*/ f40 f12 1"/>
              <a:gd name="f51" fmla="*/ f39 f12 1"/>
              <a:gd name="f52" fmla="*/ f41 f11 1"/>
              <a:gd name="f53" fmla="*/ f42 f12 1"/>
              <a:gd name="f54" fmla="*/ f43 f11 1"/>
              <a:gd name="f55" fmla="*/ f44 f11 1"/>
              <a:gd name="f56" fmla="*/ f45 f12 1"/>
              <a:gd name="f57" fmla="*/ f46 f12 1"/>
              <a:gd name="f58" fmla="*/ f47 f11 1"/>
            </a:gdLst>
            <a:ahLst/>
            <a:cxnLst>
              <a:cxn ang="3cd4">
                <a:pos x="hc" y="t"/>
              </a:cxn>
              <a:cxn ang="0">
                <a:pos x="r" y="vc"/>
              </a:cxn>
              <a:cxn ang="cd4">
                <a:pos x="hc" y="b"/>
              </a:cxn>
              <a:cxn ang="cd2">
                <a:pos x="l" y="vc"/>
              </a:cxn>
              <a:cxn ang="f29">
                <a:pos x="f52" y="f53"/>
              </a:cxn>
              <a:cxn ang="f29">
                <a:pos x="f54" y="f53"/>
              </a:cxn>
              <a:cxn ang="f29">
                <a:pos x="f55" y="f56"/>
              </a:cxn>
              <a:cxn ang="f29">
                <a:pos x="f54" y="f57"/>
              </a:cxn>
              <a:cxn ang="f29">
                <a:pos x="f52" y="f57"/>
              </a:cxn>
              <a:cxn ang="f29">
                <a:pos x="f58" y="f56"/>
              </a:cxn>
              <a:cxn ang="f29">
                <a:pos x="f52" y="f53"/>
              </a:cxn>
            </a:cxnLst>
            <a:rect l="f48" t="f51" r="f49" b="f50"/>
            <a:pathLst>
              <a:path w="7699395" h="650971">
                <a:moveTo>
                  <a:pt x="f5" y="f5"/>
                </a:moveTo>
                <a:lnTo>
                  <a:pt x="f8" y="f5"/>
                </a:lnTo>
                <a:lnTo>
                  <a:pt x="f6" y="f9"/>
                </a:lnTo>
                <a:lnTo>
                  <a:pt x="f8" y="f7"/>
                </a:lnTo>
                <a:lnTo>
                  <a:pt x="f5" y="f7"/>
                </a:lnTo>
                <a:lnTo>
                  <a:pt x="f9" y="f9"/>
                </a:lnTo>
                <a:lnTo>
                  <a:pt x="f5" y="f5"/>
                </a:lnTo>
                <a:close/>
              </a:path>
            </a:pathLst>
          </a:custGeom>
          <a:solidFill>
            <a:schemeClr val="accent3"/>
          </a:solidFill>
          <a:ln>
            <a:noFill/>
            <a:prstDash val="solid"/>
          </a:ln>
        </p:spPr>
        <p:txBody>
          <a:bodyPr vert="horz" wrap="square" lIns="270000" tIns="43196" rIns="180000" bIns="43196" anchor="ctr" anchorCtr="0" compatLnSpc="1">
            <a:noAutofit/>
          </a:bodyPr>
          <a:lstStyle/>
          <a:p>
            <a:pPr lvl="0" defTabSz="444498" fontAlgn="auto">
              <a:spcBef>
                <a:spcPts val="0"/>
              </a:spcBef>
              <a:spcAft>
                <a:spcPts val="400"/>
              </a:spcAft>
              <a:defRPr sz="1800" b="0" i="0" u="none" strike="noStrike" kern="0" cap="none" spc="0" baseline="0">
                <a:solidFill>
                  <a:srgbClr val="000000"/>
                </a:solidFill>
                <a:uFillTx/>
              </a:defRPr>
            </a:pPr>
            <a:r>
              <a:rPr lang="en-GB" sz="1400" dirty="0" smtClean="0"/>
              <a:t>Speeding up settlement</a:t>
            </a:r>
            <a:endParaRPr lang="en-US" sz="1400" dirty="0" smtClean="0">
              <a:solidFill>
                <a:schemeClr val="tx2"/>
              </a:solidFill>
              <a:latin typeface="Arial"/>
            </a:endParaRPr>
          </a:p>
        </p:txBody>
      </p:sp>
      <p:sp>
        <p:nvSpPr>
          <p:cNvPr id="50" name="Content Placeholder 1"/>
          <p:cNvSpPr txBox="1">
            <a:spLocks/>
          </p:cNvSpPr>
          <p:nvPr/>
        </p:nvSpPr>
        <p:spPr bwMode="auto">
          <a:xfrm>
            <a:off x="525462" y="2535740"/>
            <a:ext cx="4101158" cy="307542"/>
          </a:xfrm>
          <a:prstGeom prst="rect">
            <a:avLst/>
          </a:prstGeom>
          <a:noFill/>
          <a:ln w="9525">
            <a:noFill/>
            <a:miter lim="800000"/>
            <a:headEnd/>
            <a:tailEnd/>
          </a:ln>
        </p:spPr>
        <p:txBody>
          <a:bodyPr vert="horz" wrap="square" lIns="104299" tIns="52149" rIns="104299" bIns="52149" numCol="1" anchor="t" anchorCtr="0" compatLnSpc="1">
            <a:prstTxWarp prst="textNoShape">
              <a:avLst/>
            </a:prstTxWarp>
          </a:bodyPr>
          <a:lstStyle/>
          <a:p>
            <a:pPr marL="3600" lvl="1" indent="3600">
              <a:spcBef>
                <a:spcPts val="1369"/>
              </a:spcBef>
              <a:spcAft>
                <a:spcPts val="228"/>
              </a:spcAft>
              <a:buClr>
                <a:schemeClr val="accent1"/>
              </a:buClr>
            </a:pPr>
            <a:r>
              <a:rPr lang="en-GB" sz="1600" dirty="0" smtClean="0">
                <a:latin typeface="Arial" pitchFamily="34" charset="0"/>
                <a:cs typeface="Arial" pitchFamily="34" charset="0"/>
              </a:rPr>
              <a:t>How is this achieved? </a:t>
            </a:r>
          </a:p>
        </p:txBody>
      </p:sp>
      <p:sp>
        <p:nvSpPr>
          <p:cNvPr id="28" name="Freeform 27"/>
          <p:cNvSpPr/>
          <p:nvPr/>
        </p:nvSpPr>
        <p:spPr>
          <a:xfrm>
            <a:off x="7012379" y="3764946"/>
            <a:ext cx="1900363" cy="1900363"/>
          </a:xfrm>
          <a:custGeom>
            <a:avLst/>
            <a:gdLst>
              <a:gd name="connsiteX0" fmla="*/ 0 w 1900363"/>
              <a:gd name="connsiteY0" fmla="*/ 950182 h 1900363"/>
              <a:gd name="connsiteX1" fmla="*/ 278303 w 1900363"/>
              <a:gd name="connsiteY1" fmla="*/ 278302 h 1900363"/>
              <a:gd name="connsiteX2" fmla="*/ 950184 w 1900363"/>
              <a:gd name="connsiteY2" fmla="*/ 1 h 1900363"/>
              <a:gd name="connsiteX3" fmla="*/ 1622064 w 1900363"/>
              <a:gd name="connsiteY3" fmla="*/ 278304 h 1900363"/>
              <a:gd name="connsiteX4" fmla="*/ 1900365 w 1900363"/>
              <a:gd name="connsiteY4" fmla="*/ 950185 h 1900363"/>
              <a:gd name="connsiteX5" fmla="*/ 1622063 w 1900363"/>
              <a:gd name="connsiteY5" fmla="*/ 1622065 h 1900363"/>
              <a:gd name="connsiteX6" fmla="*/ 950183 w 1900363"/>
              <a:gd name="connsiteY6" fmla="*/ 1900367 h 1900363"/>
              <a:gd name="connsiteX7" fmla="*/ 278303 w 1900363"/>
              <a:gd name="connsiteY7" fmla="*/ 1622065 h 1900363"/>
              <a:gd name="connsiteX8" fmla="*/ 2 w 1900363"/>
              <a:gd name="connsiteY8" fmla="*/ 950184 h 1900363"/>
              <a:gd name="connsiteX9" fmla="*/ 0 w 1900363"/>
              <a:gd name="connsiteY9" fmla="*/ 950182 h 190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63" h="1900363">
                <a:moveTo>
                  <a:pt x="0" y="950182"/>
                </a:moveTo>
                <a:cubicBezTo>
                  <a:pt x="0" y="698178"/>
                  <a:pt x="100109" y="456495"/>
                  <a:pt x="278303" y="278302"/>
                </a:cubicBezTo>
                <a:cubicBezTo>
                  <a:pt x="456497" y="100109"/>
                  <a:pt x="698180" y="1"/>
                  <a:pt x="950184" y="1"/>
                </a:cubicBezTo>
                <a:cubicBezTo>
                  <a:pt x="1202188" y="1"/>
                  <a:pt x="1443871" y="100110"/>
                  <a:pt x="1622064" y="278304"/>
                </a:cubicBezTo>
                <a:cubicBezTo>
                  <a:pt x="1800257" y="456498"/>
                  <a:pt x="1900365" y="698181"/>
                  <a:pt x="1900365" y="950185"/>
                </a:cubicBezTo>
                <a:cubicBezTo>
                  <a:pt x="1900365" y="1202189"/>
                  <a:pt x="1800257" y="1443872"/>
                  <a:pt x="1622063" y="1622065"/>
                </a:cubicBezTo>
                <a:cubicBezTo>
                  <a:pt x="1443869" y="1800259"/>
                  <a:pt x="1202187" y="1900367"/>
                  <a:pt x="950183" y="1900367"/>
                </a:cubicBezTo>
                <a:cubicBezTo>
                  <a:pt x="698179" y="1900367"/>
                  <a:pt x="456496" y="1800258"/>
                  <a:pt x="278303" y="1622065"/>
                </a:cubicBezTo>
                <a:cubicBezTo>
                  <a:pt x="100109" y="1443871"/>
                  <a:pt x="1" y="1202188"/>
                  <a:pt x="2" y="950184"/>
                </a:cubicBezTo>
                <a:lnTo>
                  <a:pt x="0" y="950182"/>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1162" tIns="301162" rIns="301162" bIns="301162" numCol="1" spcCol="1270" anchor="ctr" anchorCtr="0">
            <a:noAutofit/>
          </a:bodyPr>
          <a:lstStyle/>
          <a:p>
            <a:pPr lvl="0" algn="ctr" defTabSz="800100">
              <a:lnSpc>
                <a:spcPct val="90000"/>
              </a:lnSpc>
              <a:spcAft>
                <a:spcPct val="35000"/>
              </a:spcAft>
            </a:pPr>
            <a:r>
              <a:rPr lang="en-GB" dirty="0" err="1" smtClean="0"/>
              <a:t>CSDs</a:t>
            </a:r>
            <a:endParaRPr lang="en-GB" dirty="0" smtClean="0"/>
          </a:p>
        </p:txBody>
      </p:sp>
      <p:sp>
        <p:nvSpPr>
          <p:cNvPr id="35" name="Content Placeholder 34"/>
          <p:cNvSpPr>
            <a:spLocks noGrp="1"/>
          </p:cNvSpPr>
          <p:nvPr>
            <p:ph sz="quarter" idx="18"/>
          </p:nvPr>
        </p:nvSpPr>
        <p:spPr/>
        <p:txBody>
          <a:bodyPr/>
          <a:lstStyle/>
          <a:p>
            <a:endParaRPr lang="en-US"/>
          </a:p>
        </p:txBody>
      </p:sp>
      <p:sp>
        <p:nvSpPr>
          <p:cNvPr id="38" name="Block Arc 37"/>
          <p:cNvSpPr/>
          <p:nvPr/>
        </p:nvSpPr>
        <p:spPr>
          <a:xfrm>
            <a:off x="6039004" y="2784061"/>
            <a:ext cx="3862134" cy="3862134"/>
          </a:xfrm>
          <a:prstGeom prst="blockArc">
            <a:avLst>
              <a:gd name="adj1" fmla="val 10800000"/>
              <a:gd name="adj2" fmla="val 16200000"/>
              <a:gd name="adj3" fmla="val 464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Block Arc 38"/>
          <p:cNvSpPr/>
          <p:nvPr/>
        </p:nvSpPr>
        <p:spPr>
          <a:xfrm>
            <a:off x="6039004" y="2784061"/>
            <a:ext cx="3862134" cy="3862134"/>
          </a:xfrm>
          <a:prstGeom prst="blockArc">
            <a:avLst>
              <a:gd name="adj1" fmla="val 5400000"/>
              <a:gd name="adj2" fmla="val 10800000"/>
              <a:gd name="adj3" fmla="val 464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0" name="Block Arc 39"/>
          <p:cNvSpPr/>
          <p:nvPr/>
        </p:nvSpPr>
        <p:spPr>
          <a:xfrm>
            <a:off x="6039004" y="2784061"/>
            <a:ext cx="3862134" cy="3862134"/>
          </a:xfrm>
          <a:prstGeom prst="blockArc">
            <a:avLst>
              <a:gd name="adj1" fmla="val 0"/>
              <a:gd name="adj2" fmla="val 5400000"/>
              <a:gd name="adj3" fmla="val 464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1" name="Block Arc 40"/>
          <p:cNvSpPr/>
          <p:nvPr/>
        </p:nvSpPr>
        <p:spPr>
          <a:xfrm>
            <a:off x="6039004" y="2784061"/>
            <a:ext cx="3862134" cy="3862134"/>
          </a:xfrm>
          <a:prstGeom prst="blockArc">
            <a:avLst>
              <a:gd name="adj1" fmla="val 16200000"/>
              <a:gd name="adj2" fmla="val 0"/>
              <a:gd name="adj3" fmla="val 464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3" name="Freeform 42"/>
          <p:cNvSpPr/>
          <p:nvPr/>
        </p:nvSpPr>
        <p:spPr>
          <a:xfrm>
            <a:off x="7281074" y="2139871"/>
            <a:ext cx="1377994" cy="1377994"/>
          </a:xfrm>
          <a:custGeom>
            <a:avLst/>
            <a:gdLst>
              <a:gd name="connsiteX0" fmla="*/ 0 w 1244624"/>
              <a:gd name="connsiteY0" fmla="*/ 622312 h 1244624"/>
              <a:gd name="connsiteX1" fmla="*/ 182272 w 1244624"/>
              <a:gd name="connsiteY1" fmla="*/ 182271 h 1244624"/>
              <a:gd name="connsiteX2" fmla="*/ 622313 w 1244624"/>
              <a:gd name="connsiteY2" fmla="*/ 1 h 1244624"/>
              <a:gd name="connsiteX3" fmla="*/ 1062354 w 1244624"/>
              <a:gd name="connsiteY3" fmla="*/ 182273 h 1244624"/>
              <a:gd name="connsiteX4" fmla="*/ 1244624 w 1244624"/>
              <a:gd name="connsiteY4" fmla="*/ 622314 h 1244624"/>
              <a:gd name="connsiteX5" fmla="*/ 1062353 w 1244624"/>
              <a:gd name="connsiteY5" fmla="*/ 1062355 h 1244624"/>
              <a:gd name="connsiteX6" fmla="*/ 622312 w 1244624"/>
              <a:gd name="connsiteY6" fmla="*/ 1244626 h 1244624"/>
              <a:gd name="connsiteX7" fmla="*/ 182271 w 1244624"/>
              <a:gd name="connsiteY7" fmla="*/ 1062355 h 1244624"/>
              <a:gd name="connsiteX8" fmla="*/ 0 w 1244624"/>
              <a:gd name="connsiteY8" fmla="*/ 622314 h 1244624"/>
              <a:gd name="connsiteX9" fmla="*/ 0 w 1244624"/>
              <a:gd name="connsiteY9" fmla="*/ 622312 h 124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4624" h="1244624">
                <a:moveTo>
                  <a:pt x="0" y="622312"/>
                </a:moveTo>
                <a:cubicBezTo>
                  <a:pt x="0" y="457265"/>
                  <a:pt x="65565" y="298977"/>
                  <a:pt x="182272" y="182271"/>
                </a:cubicBezTo>
                <a:cubicBezTo>
                  <a:pt x="298978" y="65565"/>
                  <a:pt x="457266" y="0"/>
                  <a:pt x="622313" y="1"/>
                </a:cubicBezTo>
                <a:cubicBezTo>
                  <a:pt x="787360" y="1"/>
                  <a:pt x="945648" y="65566"/>
                  <a:pt x="1062354" y="182273"/>
                </a:cubicBezTo>
                <a:cubicBezTo>
                  <a:pt x="1179060" y="298979"/>
                  <a:pt x="1244625" y="457267"/>
                  <a:pt x="1244624" y="622314"/>
                </a:cubicBezTo>
                <a:cubicBezTo>
                  <a:pt x="1244624" y="787361"/>
                  <a:pt x="1179059" y="945649"/>
                  <a:pt x="1062353" y="1062355"/>
                </a:cubicBezTo>
                <a:cubicBezTo>
                  <a:pt x="945647" y="1179061"/>
                  <a:pt x="787359" y="1244626"/>
                  <a:pt x="622312" y="1244626"/>
                </a:cubicBezTo>
                <a:cubicBezTo>
                  <a:pt x="457265" y="1244626"/>
                  <a:pt x="298977" y="1179061"/>
                  <a:pt x="182271" y="1062355"/>
                </a:cubicBezTo>
                <a:cubicBezTo>
                  <a:pt x="65565" y="945649"/>
                  <a:pt x="0" y="787361"/>
                  <a:pt x="0" y="622314"/>
                </a:cubicBezTo>
                <a:lnTo>
                  <a:pt x="0" y="622312"/>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2591" tIns="212591" rIns="212591" bIns="212591" numCol="1" spcCol="1270" anchor="ctr" anchorCtr="0">
            <a:noAutofit/>
          </a:bodyPr>
          <a:lstStyle/>
          <a:p>
            <a:pPr algn="ctr" defTabSz="622300">
              <a:lnSpc>
                <a:spcPct val="90000"/>
              </a:lnSpc>
              <a:spcAft>
                <a:spcPct val="35000"/>
              </a:spcAft>
            </a:pPr>
            <a:r>
              <a:rPr lang="en-GB" sz="1400" dirty="0" smtClean="0"/>
              <a:t>Asset</a:t>
            </a:r>
          </a:p>
          <a:p>
            <a:pPr algn="ctr" defTabSz="622300">
              <a:lnSpc>
                <a:spcPct val="90000"/>
              </a:lnSpc>
              <a:spcAft>
                <a:spcPct val="35000"/>
              </a:spcAft>
            </a:pPr>
            <a:r>
              <a:rPr lang="en-GB" sz="1400" dirty="0" smtClean="0"/>
              <a:t>protection</a:t>
            </a:r>
            <a:endParaRPr lang="en-GB" sz="1400" dirty="0"/>
          </a:p>
        </p:txBody>
      </p:sp>
      <p:sp>
        <p:nvSpPr>
          <p:cNvPr id="44" name="Freeform 43"/>
          <p:cNvSpPr/>
          <p:nvPr/>
        </p:nvSpPr>
        <p:spPr>
          <a:xfrm>
            <a:off x="9167335" y="4026131"/>
            <a:ext cx="1377994" cy="1377994"/>
          </a:xfrm>
          <a:custGeom>
            <a:avLst/>
            <a:gdLst>
              <a:gd name="connsiteX0" fmla="*/ 0 w 1244624"/>
              <a:gd name="connsiteY0" fmla="*/ 622312 h 1244624"/>
              <a:gd name="connsiteX1" fmla="*/ 182272 w 1244624"/>
              <a:gd name="connsiteY1" fmla="*/ 182271 h 1244624"/>
              <a:gd name="connsiteX2" fmla="*/ 622313 w 1244624"/>
              <a:gd name="connsiteY2" fmla="*/ 1 h 1244624"/>
              <a:gd name="connsiteX3" fmla="*/ 1062354 w 1244624"/>
              <a:gd name="connsiteY3" fmla="*/ 182273 h 1244624"/>
              <a:gd name="connsiteX4" fmla="*/ 1244624 w 1244624"/>
              <a:gd name="connsiteY4" fmla="*/ 622314 h 1244624"/>
              <a:gd name="connsiteX5" fmla="*/ 1062353 w 1244624"/>
              <a:gd name="connsiteY5" fmla="*/ 1062355 h 1244624"/>
              <a:gd name="connsiteX6" fmla="*/ 622312 w 1244624"/>
              <a:gd name="connsiteY6" fmla="*/ 1244626 h 1244624"/>
              <a:gd name="connsiteX7" fmla="*/ 182271 w 1244624"/>
              <a:gd name="connsiteY7" fmla="*/ 1062355 h 1244624"/>
              <a:gd name="connsiteX8" fmla="*/ 0 w 1244624"/>
              <a:gd name="connsiteY8" fmla="*/ 622314 h 1244624"/>
              <a:gd name="connsiteX9" fmla="*/ 0 w 1244624"/>
              <a:gd name="connsiteY9" fmla="*/ 622312 h 124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4624" h="1244624">
                <a:moveTo>
                  <a:pt x="0" y="622312"/>
                </a:moveTo>
                <a:cubicBezTo>
                  <a:pt x="0" y="457265"/>
                  <a:pt x="65565" y="298977"/>
                  <a:pt x="182272" y="182271"/>
                </a:cubicBezTo>
                <a:cubicBezTo>
                  <a:pt x="298978" y="65565"/>
                  <a:pt x="457266" y="0"/>
                  <a:pt x="622313" y="1"/>
                </a:cubicBezTo>
                <a:cubicBezTo>
                  <a:pt x="787360" y="1"/>
                  <a:pt x="945648" y="65566"/>
                  <a:pt x="1062354" y="182273"/>
                </a:cubicBezTo>
                <a:cubicBezTo>
                  <a:pt x="1179060" y="298979"/>
                  <a:pt x="1244625" y="457267"/>
                  <a:pt x="1244624" y="622314"/>
                </a:cubicBezTo>
                <a:cubicBezTo>
                  <a:pt x="1244624" y="787361"/>
                  <a:pt x="1179059" y="945649"/>
                  <a:pt x="1062353" y="1062355"/>
                </a:cubicBezTo>
                <a:cubicBezTo>
                  <a:pt x="945647" y="1179061"/>
                  <a:pt x="787359" y="1244626"/>
                  <a:pt x="622312" y="1244626"/>
                </a:cubicBezTo>
                <a:cubicBezTo>
                  <a:pt x="457265" y="1244626"/>
                  <a:pt x="298977" y="1179061"/>
                  <a:pt x="182271" y="1062355"/>
                </a:cubicBezTo>
                <a:cubicBezTo>
                  <a:pt x="65565" y="945649"/>
                  <a:pt x="0" y="787361"/>
                  <a:pt x="0" y="622314"/>
                </a:cubicBezTo>
                <a:lnTo>
                  <a:pt x="0" y="622312"/>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2591" tIns="212591" rIns="212591" bIns="212591" numCol="1" spcCol="1270" anchor="ctr" anchorCtr="0">
            <a:noAutofit/>
          </a:bodyPr>
          <a:lstStyle/>
          <a:p>
            <a:pPr algn="ctr" defTabSz="622300">
              <a:lnSpc>
                <a:spcPct val="90000"/>
              </a:lnSpc>
              <a:spcAft>
                <a:spcPct val="35000"/>
              </a:spcAft>
            </a:pPr>
            <a:r>
              <a:rPr lang="en-GB" sz="1400" dirty="0" smtClean="0"/>
              <a:t>Enhanced</a:t>
            </a:r>
          </a:p>
          <a:p>
            <a:pPr algn="ctr" defTabSz="622300">
              <a:lnSpc>
                <a:spcPct val="90000"/>
              </a:lnSpc>
              <a:spcAft>
                <a:spcPct val="35000"/>
              </a:spcAft>
            </a:pPr>
            <a:r>
              <a:rPr lang="en-GB" sz="1400" dirty="0" smtClean="0"/>
              <a:t>competition</a:t>
            </a:r>
            <a:endParaRPr lang="en-GB" sz="1400" dirty="0"/>
          </a:p>
        </p:txBody>
      </p:sp>
      <p:sp>
        <p:nvSpPr>
          <p:cNvPr id="49" name="Freeform 48"/>
          <p:cNvSpPr/>
          <p:nvPr/>
        </p:nvSpPr>
        <p:spPr>
          <a:xfrm>
            <a:off x="7281074" y="5912392"/>
            <a:ext cx="1377994" cy="1377994"/>
          </a:xfrm>
          <a:custGeom>
            <a:avLst/>
            <a:gdLst>
              <a:gd name="connsiteX0" fmla="*/ 0 w 1244624"/>
              <a:gd name="connsiteY0" fmla="*/ 622312 h 1244624"/>
              <a:gd name="connsiteX1" fmla="*/ 182272 w 1244624"/>
              <a:gd name="connsiteY1" fmla="*/ 182271 h 1244624"/>
              <a:gd name="connsiteX2" fmla="*/ 622313 w 1244624"/>
              <a:gd name="connsiteY2" fmla="*/ 1 h 1244624"/>
              <a:gd name="connsiteX3" fmla="*/ 1062354 w 1244624"/>
              <a:gd name="connsiteY3" fmla="*/ 182273 h 1244624"/>
              <a:gd name="connsiteX4" fmla="*/ 1244624 w 1244624"/>
              <a:gd name="connsiteY4" fmla="*/ 622314 h 1244624"/>
              <a:gd name="connsiteX5" fmla="*/ 1062353 w 1244624"/>
              <a:gd name="connsiteY5" fmla="*/ 1062355 h 1244624"/>
              <a:gd name="connsiteX6" fmla="*/ 622312 w 1244624"/>
              <a:gd name="connsiteY6" fmla="*/ 1244626 h 1244624"/>
              <a:gd name="connsiteX7" fmla="*/ 182271 w 1244624"/>
              <a:gd name="connsiteY7" fmla="*/ 1062355 h 1244624"/>
              <a:gd name="connsiteX8" fmla="*/ 0 w 1244624"/>
              <a:gd name="connsiteY8" fmla="*/ 622314 h 1244624"/>
              <a:gd name="connsiteX9" fmla="*/ 0 w 1244624"/>
              <a:gd name="connsiteY9" fmla="*/ 622312 h 124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4624" h="1244624">
                <a:moveTo>
                  <a:pt x="0" y="622312"/>
                </a:moveTo>
                <a:cubicBezTo>
                  <a:pt x="0" y="457265"/>
                  <a:pt x="65565" y="298977"/>
                  <a:pt x="182272" y="182271"/>
                </a:cubicBezTo>
                <a:cubicBezTo>
                  <a:pt x="298978" y="65565"/>
                  <a:pt x="457266" y="0"/>
                  <a:pt x="622313" y="1"/>
                </a:cubicBezTo>
                <a:cubicBezTo>
                  <a:pt x="787360" y="1"/>
                  <a:pt x="945648" y="65566"/>
                  <a:pt x="1062354" y="182273"/>
                </a:cubicBezTo>
                <a:cubicBezTo>
                  <a:pt x="1179060" y="298979"/>
                  <a:pt x="1244625" y="457267"/>
                  <a:pt x="1244624" y="622314"/>
                </a:cubicBezTo>
                <a:cubicBezTo>
                  <a:pt x="1244624" y="787361"/>
                  <a:pt x="1179059" y="945649"/>
                  <a:pt x="1062353" y="1062355"/>
                </a:cubicBezTo>
                <a:cubicBezTo>
                  <a:pt x="945647" y="1179061"/>
                  <a:pt x="787359" y="1244626"/>
                  <a:pt x="622312" y="1244626"/>
                </a:cubicBezTo>
                <a:cubicBezTo>
                  <a:pt x="457265" y="1244626"/>
                  <a:pt x="298977" y="1179061"/>
                  <a:pt x="182271" y="1062355"/>
                </a:cubicBezTo>
                <a:cubicBezTo>
                  <a:pt x="65565" y="945649"/>
                  <a:pt x="0" y="787361"/>
                  <a:pt x="0" y="622314"/>
                </a:cubicBezTo>
                <a:lnTo>
                  <a:pt x="0" y="622312"/>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2591" tIns="212591" rIns="212591" bIns="212591" numCol="1" spcCol="1270" anchor="ctr" anchorCtr="0">
            <a:noAutofit/>
          </a:bodyPr>
          <a:lstStyle/>
          <a:p>
            <a:pPr algn="ctr" defTabSz="622300">
              <a:lnSpc>
                <a:spcPct val="90000"/>
              </a:lnSpc>
              <a:spcAft>
                <a:spcPct val="35000"/>
              </a:spcAft>
            </a:pPr>
            <a:r>
              <a:rPr lang="en-GB" sz="1400" dirty="0" smtClean="0"/>
              <a:t>Securities settlement process</a:t>
            </a:r>
            <a:endParaRPr lang="en-GB" sz="1400" dirty="0"/>
          </a:p>
        </p:txBody>
      </p:sp>
      <p:sp>
        <p:nvSpPr>
          <p:cNvPr id="52" name="Freeform 51"/>
          <p:cNvSpPr/>
          <p:nvPr/>
        </p:nvSpPr>
        <p:spPr>
          <a:xfrm>
            <a:off x="5350063" y="3932572"/>
            <a:ext cx="1467494" cy="1565112"/>
          </a:xfrm>
          <a:custGeom>
            <a:avLst/>
            <a:gdLst>
              <a:gd name="connsiteX0" fmla="*/ 0 w 1325462"/>
              <a:gd name="connsiteY0" fmla="*/ 706816 h 1413632"/>
              <a:gd name="connsiteX1" fmla="*/ 179276 w 1325462"/>
              <a:gd name="connsiteY1" fmla="*/ 223360 h 1413632"/>
              <a:gd name="connsiteX2" fmla="*/ 662732 w 1325462"/>
              <a:gd name="connsiteY2" fmla="*/ 1 h 1413632"/>
              <a:gd name="connsiteX3" fmla="*/ 1146188 w 1325462"/>
              <a:gd name="connsiteY3" fmla="*/ 223362 h 1413632"/>
              <a:gd name="connsiteX4" fmla="*/ 1325462 w 1325462"/>
              <a:gd name="connsiteY4" fmla="*/ 706818 h 1413632"/>
              <a:gd name="connsiteX5" fmla="*/ 1146187 w 1325462"/>
              <a:gd name="connsiteY5" fmla="*/ 1190274 h 1413632"/>
              <a:gd name="connsiteX6" fmla="*/ 662731 w 1325462"/>
              <a:gd name="connsiteY6" fmla="*/ 1413634 h 1413632"/>
              <a:gd name="connsiteX7" fmla="*/ 179275 w 1325462"/>
              <a:gd name="connsiteY7" fmla="*/ 1190273 h 1413632"/>
              <a:gd name="connsiteX8" fmla="*/ 0 w 1325462"/>
              <a:gd name="connsiteY8" fmla="*/ 706817 h 1413632"/>
              <a:gd name="connsiteX9" fmla="*/ 0 w 1325462"/>
              <a:gd name="connsiteY9" fmla="*/ 706816 h 141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5462" h="1413632">
                <a:moveTo>
                  <a:pt x="0" y="706816"/>
                </a:moveTo>
                <a:cubicBezTo>
                  <a:pt x="0" y="527226"/>
                  <a:pt x="64099" y="354369"/>
                  <a:pt x="179276" y="223360"/>
                </a:cubicBezTo>
                <a:cubicBezTo>
                  <a:pt x="304562" y="80852"/>
                  <a:pt x="479563" y="0"/>
                  <a:pt x="662732" y="1"/>
                </a:cubicBezTo>
                <a:cubicBezTo>
                  <a:pt x="845901" y="1"/>
                  <a:pt x="1020902" y="80853"/>
                  <a:pt x="1146188" y="223362"/>
                </a:cubicBezTo>
                <a:cubicBezTo>
                  <a:pt x="1261364" y="354372"/>
                  <a:pt x="1325463" y="527228"/>
                  <a:pt x="1325462" y="706818"/>
                </a:cubicBezTo>
                <a:cubicBezTo>
                  <a:pt x="1325462" y="886408"/>
                  <a:pt x="1261363" y="1059265"/>
                  <a:pt x="1146187" y="1190274"/>
                </a:cubicBezTo>
                <a:cubicBezTo>
                  <a:pt x="1020901" y="1332782"/>
                  <a:pt x="845900" y="1413634"/>
                  <a:pt x="662731" y="1413634"/>
                </a:cubicBezTo>
                <a:cubicBezTo>
                  <a:pt x="479562" y="1413634"/>
                  <a:pt x="304561" y="1332782"/>
                  <a:pt x="179275" y="1190273"/>
                </a:cubicBezTo>
                <a:cubicBezTo>
                  <a:pt x="64098" y="1059263"/>
                  <a:pt x="0" y="886407"/>
                  <a:pt x="0" y="706817"/>
                </a:cubicBezTo>
                <a:lnTo>
                  <a:pt x="0" y="706816"/>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12591" tIns="212591" rIns="212591" bIns="212591" numCol="1" spcCol="1270" anchor="ctr" anchorCtr="0">
            <a:noAutofit/>
          </a:bodyPr>
          <a:lstStyle/>
          <a:p>
            <a:pPr algn="ctr" defTabSz="622300">
              <a:lnSpc>
                <a:spcPct val="90000"/>
              </a:lnSpc>
              <a:spcAft>
                <a:spcPct val="35000"/>
              </a:spcAft>
            </a:pPr>
            <a:r>
              <a:rPr lang="en-GB" sz="1400" dirty="0" smtClean="0"/>
              <a:t>Authorisation and supervision</a:t>
            </a:r>
            <a:endParaRPr lang="en-GB" sz="1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p:cNvSpPr>
          <p:nvPr/>
        </p:nvSpPr>
        <p:spPr>
          <a:xfrm>
            <a:off x="636588" y="1765300"/>
            <a:ext cx="9522144" cy="518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Key issues</a:t>
            </a:r>
          </a:p>
        </p:txBody>
      </p:sp>
      <p:graphicFrame>
        <p:nvGraphicFramePr>
          <p:cNvPr id="8" name="Content Placeholder 7"/>
          <p:cNvGraphicFramePr>
            <a:graphicFrameLocks noGrp="1"/>
          </p:cNvGraphicFramePr>
          <p:nvPr>
            <p:ph sz="quarter" idx="17"/>
          </p:nvPr>
        </p:nvGraphicFramePr>
        <p:xfrm>
          <a:off x="636587" y="2283701"/>
          <a:ext cx="9522145" cy="4768630"/>
        </p:xfrm>
        <a:graphic>
          <a:graphicData uri="http://schemas.openxmlformats.org/drawingml/2006/table">
            <a:tbl>
              <a:tblPr firstRow="1" bandRow="1">
                <a:tableStyleId>{72833802-FEF1-4C79-8D5D-14CF1EAF98D9}</a:tableStyleId>
              </a:tblPr>
              <a:tblGrid>
                <a:gridCol w="3224213"/>
                <a:gridCol w="6297932"/>
              </a:tblGrid>
              <a:tr h="258582">
                <a:tc gridSpan="2">
                  <a:txBody>
                    <a:bodyPr/>
                    <a:lstStyle/>
                    <a:p>
                      <a:pPr marL="0" marR="0" lvl="1" indent="0" algn="l" defTabSz="1042983" rtl="0" eaLnBrk="1" fontAlgn="auto" latinLnBrk="0" hangingPunct="1">
                        <a:lnSpc>
                          <a:spcPct val="100000"/>
                        </a:lnSpc>
                        <a:spcBef>
                          <a:spcPts val="0"/>
                        </a:spcBef>
                        <a:spcAft>
                          <a:spcPts val="0"/>
                        </a:spcAft>
                        <a:buClrTx/>
                        <a:buSzTx/>
                        <a:buFontTx/>
                        <a:buNone/>
                        <a:tabLst/>
                        <a:defRPr/>
                      </a:pPr>
                      <a:r>
                        <a:rPr lang="en-GB" sz="1600" b="0" dirty="0" smtClean="0"/>
                        <a:t>1. Who is affected by the CSD Regulation?</a:t>
                      </a:r>
                    </a:p>
                  </a:txBody>
                  <a:tcPr marL="115523" marR="115523"/>
                </a:tc>
                <a:tc hMerge="1">
                  <a:txBody>
                    <a:bodyPr/>
                    <a:lstStyle/>
                    <a:p>
                      <a:endParaRPr lang="en-GB" dirty="0"/>
                    </a:p>
                  </a:txBody>
                  <a:tcPr/>
                </a:tc>
              </a:tr>
              <a:tr h="663693">
                <a:tc>
                  <a:txBody>
                    <a:bodyPr/>
                    <a:lstStyle/>
                    <a:p>
                      <a:r>
                        <a:rPr lang="en-GB" sz="1400" b="1" dirty="0" smtClean="0"/>
                        <a:t>CSDs</a:t>
                      </a:r>
                    </a:p>
                    <a:p>
                      <a:endParaRPr lang="en-GB" sz="1400" b="1" dirty="0"/>
                    </a:p>
                  </a:txBody>
                  <a:tcPr marL="115523" marR="115523"/>
                </a:tc>
                <a:tc>
                  <a:txBody>
                    <a:bodyPr/>
                    <a:lstStyle/>
                    <a:p>
                      <a:pPr marL="208235" marR="0" lvl="3" indent="-208235" algn="l" defTabSz="914400" rtl="0" eaLnBrk="1" fontAlgn="base" latinLnBrk="0" hangingPunct="1">
                        <a:lnSpc>
                          <a:spcPct val="100000"/>
                        </a:lnSpc>
                        <a:spcBef>
                          <a:spcPts val="228"/>
                        </a:spcBef>
                        <a:spcAft>
                          <a:spcPct val="0"/>
                        </a:spcAft>
                        <a:buClr>
                          <a:srgbClr val="A13138"/>
                        </a:buClr>
                        <a:buSzPct val="100000"/>
                        <a:buFont typeface="Wingdings" pitchFamily="2" charset="2"/>
                        <a:buChar char=""/>
                        <a:tabLst/>
                        <a:defRPr/>
                      </a:pPr>
                      <a:r>
                        <a:rPr kumimoji="0" lang="en-GB" sz="1400" u="none" strike="noStrike" kern="1200" cap="none" spc="0" normalizeH="0" baseline="0" noProof="0" dirty="0" smtClean="0">
                          <a:ln>
                            <a:noFill/>
                          </a:ln>
                          <a:solidFill>
                            <a:schemeClr val="tx2"/>
                          </a:solidFill>
                          <a:effectLst/>
                          <a:uLnTx/>
                          <a:uFillTx/>
                        </a:rPr>
                        <a:t>Licensing requirements and ongoing supervision</a:t>
                      </a:r>
                    </a:p>
                    <a:p>
                      <a:pPr marL="208235" marR="0" lvl="3" indent="-208235" algn="l" defTabSz="914400" rtl="0" eaLnBrk="1" fontAlgn="base" latinLnBrk="0" hangingPunct="1">
                        <a:lnSpc>
                          <a:spcPct val="100000"/>
                        </a:lnSpc>
                        <a:spcBef>
                          <a:spcPts val="228"/>
                        </a:spcBef>
                        <a:spcAft>
                          <a:spcPct val="0"/>
                        </a:spcAft>
                        <a:buClr>
                          <a:srgbClr val="A13138"/>
                        </a:buClr>
                        <a:buSzPct val="100000"/>
                        <a:buFont typeface="Wingdings" pitchFamily="2" charset="2"/>
                        <a:buChar char=""/>
                        <a:tabLst/>
                        <a:defRPr/>
                      </a:pPr>
                      <a:r>
                        <a:rPr kumimoji="0" lang="en-GB" sz="1400" u="none" strike="noStrike" kern="1200" cap="none" spc="0" normalizeH="0" baseline="0" noProof="0" dirty="0" smtClean="0">
                          <a:ln>
                            <a:noFill/>
                          </a:ln>
                          <a:solidFill>
                            <a:schemeClr val="tx2"/>
                          </a:solidFill>
                          <a:effectLst/>
                          <a:uLnTx/>
                          <a:uFillTx/>
                        </a:rPr>
                        <a:t>Capital requirements</a:t>
                      </a:r>
                    </a:p>
                    <a:p>
                      <a:pPr marL="208235" marR="0" lvl="3" indent="-208235" algn="l" defTabSz="914400" rtl="0" eaLnBrk="1" fontAlgn="base" latinLnBrk="0" hangingPunct="1">
                        <a:lnSpc>
                          <a:spcPct val="100000"/>
                        </a:lnSpc>
                        <a:spcBef>
                          <a:spcPts val="228"/>
                        </a:spcBef>
                        <a:spcAft>
                          <a:spcPct val="0"/>
                        </a:spcAft>
                        <a:buClr>
                          <a:srgbClr val="A13138"/>
                        </a:buClr>
                        <a:buSzPct val="100000"/>
                        <a:buFont typeface="Wingdings" pitchFamily="2" charset="2"/>
                        <a:buChar char=""/>
                        <a:tabLst/>
                        <a:defRPr/>
                      </a:pPr>
                      <a:r>
                        <a:rPr kumimoji="0" lang="en-GB" sz="1400" u="none" strike="noStrike" kern="1200" cap="none" spc="0" normalizeH="0" baseline="0" noProof="0" dirty="0" smtClean="0">
                          <a:ln>
                            <a:noFill/>
                          </a:ln>
                          <a:solidFill>
                            <a:schemeClr val="tx2"/>
                          </a:solidFill>
                          <a:effectLst/>
                          <a:uLnTx/>
                          <a:uFillTx/>
                        </a:rPr>
                        <a:t>Conduct of business requirements</a:t>
                      </a:r>
                      <a:endParaRPr kumimoji="0" lang="en-GB" sz="14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endParaRPr>
                    </a:p>
                  </a:txBody>
                  <a:tcPr marL="115523" marR="115523"/>
                </a:tc>
              </a:tr>
              <a:tr h="313470">
                <a:tc>
                  <a:txBody>
                    <a:bodyPr/>
                    <a:lstStyle/>
                    <a:p>
                      <a:pPr marL="0" marR="0" lvl="2" indent="0" algn="l" defTabSz="1042983" rtl="0" eaLnBrk="1" fontAlgn="auto" latinLnBrk="0" hangingPunct="1">
                        <a:lnSpc>
                          <a:spcPct val="100000"/>
                        </a:lnSpc>
                        <a:spcBef>
                          <a:spcPts val="0"/>
                        </a:spcBef>
                        <a:spcAft>
                          <a:spcPts val="0"/>
                        </a:spcAft>
                        <a:buClrTx/>
                        <a:buSzTx/>
                        <a:buFontTx/>
                        <a:buNone/>
                        <a:tabLst/>
                        <a:defRPr/>
                      </a:pPr>
                      <a:r>
                        <a:rPr lang="en-GB" sz="1400" b="1" kern="1200" noProof="0" dirty="0" smtClean="0">
                          <a:solidFill>
                            <a:schemeClr val="tx1"/>
                          </a:solidFill>
                          <a:latin typeface="+mn-lt"/>
                          <a:ea typeface="+mn-ea"/>
                          <a:cs typeface="+mn-cs"/>
                        </a:rPr>
                        <a:t>Custodians as participants in CSDs</a:t>
                      </a:r>
                    </a:p>
                  </a:txBody>
                  <a:tcPr marL="115523" marR="115523"/>
                </a:tc>
                <a:tc>
                  <a:txBody>
                    <a:bodyPr/>
                    <a:lstStyle/>
                    <a:p>
                      <a:pPr marL="208235" marR="0" lvl="3" indent="-208235" algn="l" defTabSz="914400" rtl="0" eaLnBrk="1" fontAlgn="base" latinLnBrk="0" hangingPunct="1">
                        <a:lnSpc>
                          <a:spcPct val="100000"/>
                        </a:lnSpc>
                        <a:spcBef>
                          <a:spcPts val="228"/>
                        </a:spcBef>
                        <a:spcAft>
                          <a:spcPct val="0"/>
                        </a:spcAft>
                        <a:buClr>
                          <a:srgbClr val="A13138"/>
                        </a:buClr>
                        <a:buSzPct val="100000"/>
                        <a:buFont typeface="Wingdings" pitchFamily="2" charset="2"/>
                        <a:buChar char=""/>
                        <a:tabLst/>
                        <a:defRPr/>
                      </a:pPr>
                      <a:r>
                        <a:rPr kumimoji="0" lang="en-GB"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Segregation (see below)</a:t>
                      </a:r>
                      <a:endParaRPr lang="en-GB" sz="1400" dirty="0"/>
                    </a:p>
                  </a:txBody>
                  <a:tcPr marL="115523" marR="115523"/>
                </a:tc>
              </a:tr>
              <a:tr h="642145">
                <a:tc>
                  <a:txBody>
                    <a:bodyPr/>
                    <a:lstStyle/>
                    <a:p>
                      <a:pPr marL="0" marR="0" lvl="2" indent="0" algn="l" defTabSz="1042983" rtl="0" eaLnBrk="1" fontAlgn="auto" latinLnBrk="0" hangingPunct="1">
                        <a:lnSpc>
                          <a:spcPct val="100000"/>
                        </a:lnSpc>
                        <a:spcBef>
                          <a:spcPts val="0"/>
                        </a:spcBef>
                        <a:spcAft>
                          <a:spcPts val="0"/>
                        </a:spcAft>
                        <a:buClrTx/>
                        <a:buSzTx/>
                        <a:buFontTx/>
                        <a:buNone/>
                        <a:tabLst/>
                        <a:defRPr/>
                      </a:pPr>
                      <a:r>
                        <a:rPr lang="en-GB" sz="1400" b="1" kern="1200" noProof="0" dirty="0" smtClean="0">
                          <a:solidFill>
                            <a:schemeClr val="tx1"/>
                          </a:solidFill>
                          <a:latin typeface="+mn-lt"/>
                          <a:ea typeface="+mn-ea"/>
                          <a:cs typeface="+mn-cs"/>
                        </a:rPr>
                        <a:t>The dealer community</a:t>
                      </a:r>
                    </a:p>
                  </a:txBody>
                  <a:tcPr marL="115523" marR="115523"/>
                </a:tc>
                <a:tc>
                  <a:txBody>
                    <a:bodyPr/>
                    <a:lstStyle/>
                    <a:p>
                      <a:pPr marL="208235" marR="0" lvl="3" indent="-208235" algn="l" defTabSz="914400" rtl="0" eaLnBrk="1" fontAlgn="base" latinLnBrk="0" hangingPunct="1">
                        <a:lnSpc>
                          <a:spcPct val="100000"/>
                        </a:lnSpc>
                        <a:spcBef>
                          <a:spcPts val="228"/>
                        </a:spcBef>
                        <a:spcAft>
                          <a:spcPct val="0"/>
                        </a:spcAft>
                        <a:buClr>
                          <a:srgbClr val="A13138"/>
                        </a:buClr>
                        <a:buSzPct val="100000"/>
                        <a:buFont typeface="Wingdings" pitchFamily="2" charset="2"/>
                        <a:buChar char=""/>
                        <a:tabLst/>
                        <a:defRPr/>
                      </a:pPr>
                      <a:r>
                        <a:rPr kumimoji="0" lang="en-GB"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Requirements to put in place arrangements to limit settlement fails</a:t>
                      </a:r>
                    </a:p>
                    <a:p>
                      <a:pPr marL="208235" marR="0" lvl="3" indent="-208235" algn="l" defTabSz="914400" rtl="0" eaLnBrk="1" fontAlgn="base" latinLnBrk="0" hangingPunct="1">
                        <a:lnSpc>
                          <a:spcPct val="100000"/>
                        </a:lnSpc>
                        <a:spcBef>
                          <a:spcPts val="228"/>
                        </a:spcBef>
                        <a:spcAft>
                          <a:spcPct val="0"/>
                        </a:spcAft>
                        <a:buClr>
                          <a:srgbClr val="A13138"/>
                        </a:buClr>
                        <a:buSzPct val="100000"/>
                        <a:buFont typeface="Wingdings" pitchFamily="2" charset="2"/>
                        <a:buChar char=""/>
                        <a:tabLst/>
                        <a:defRPr/>
                      </a:pPr>
                      <a:r>
                        <a:rPr kumimoji="0" lang="en-GB"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Operational challenges arising from move to T+2 and potential timing mismatch on hedges</a:t>
                      </a:r>
                    </a:p>
                  </a:txBody>
                  <a:tcPr marL="115523" marR="115523"/>
                </a:tc>
              </a:tr>
              <a:tr h="258582">
                <a:tc>
                  <a:txBody>
                    <a:bodyPr/>
                    <a:lstStyle/>
                    <a:p>
                      <a:pPr marL="0" marR="0" lvl="2" indent="3600" algn="l" defTabSz="1042983" rtl="0" eaLnBrk="1" fontAlgn="base" latinLnBrk="0" hangingPunct="1">
                        <a:lnSpc>
                          <a:spcPct val="100000"/>
                        </a:lnSpc>
                        <a:spcBef>
                          <a:spcPts val="228"/>
                        </a:spcBef>
                        <a:spcAft>
                          <a:spcPct val="0"/>
                        </a:spcAft>
                        <a:buClr>
                          <a:srgbClr val="00697A"/>
                        </a:buClr>
                        <a:buSzTx/>
                        <a:buFont typeface="Arial" pitchFamily="34" charset="0"/>
                        <a:buNone/>
                        <a:tabLst/>
                        <a:defRPr/>
                      </a:pPr>
                      <a:r>
                        <a:rPr lang="en-GB" sz="1400" b="1" kern="1200" noProof="0" dirty="0" smtClean="0">
                          <a:solidFill>
                            <a:schemeClr val="tx1"/>
                          </a:solidFill>
                          <a:latin typeface="+mn-lt"/>
                          <a:ea typeface="+mn-ea"/>
                          <a:cs typeface="+mn-cs"/>
                        </a:rPr>
                        <a:t>Trading venues</a:t>
                      </a:r>
                    </a:p>
                  </a:txBody>
                  <a:tcPr marL="115523" marR="115523"/>
                </a:tc>
                <a:tc>
                  <a:txBody>
                    <a:bodyPr/>
                    <a:lstStyle/>
                    <a:p>
                      <a:pPr marL="208235" marR="0" lvl="3" indent="-208235" algn="l" defTabSz="914400" rtl="0" eaLnBrk="1" fontAlgn="base" latinLnBrk="0" hangingPunct="1">
                        <a:lnSpc>
                          <a:spcPct val="100000"/>
                        </a:lnSpc>
                        <a:spcBef>
                          <a:spcPts val="228"/>
                        </a:spcBef>
                        <a:spcAft>
                          <a:spcPct val="0"/>
                        </a:spcAft>
                        <a:buClr>
                          <a:srgbClr val="A13138"/>
                        </a:buClr>
                        <a:buSzPct val="100000"/>
                        <a:buFont typeface="Wingdings" pitchFamily="2" charset="2"/>
                        <a:buChar char=""/>
                        <a:tabLst/>
                        <a:defRPr/>
                      </a:pPr>
                      <a:r>
                        <a:rPr kumimoji="0" lang="en-GB"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Requirements to police settlement discipline</a:t>
                      </a:r>
                    </a:p>
                  </a:txBody>
                  <a:tcPr marL="115523" marR="115523"/>
                </a:tc>
              </a:tr>
              <a:tr h="258582">
                <a:tc>
                  <a:txBody>
                    <a:bodyPr/>
                    <a:lstStyle/>
                    <a:p>
                      <a:pPr marL="0" marR="0" lvl="2" indent="3600" algn="l" defTabSz="1042983" rtl="0" eaLnBrk="1" fontAlgn="base" latinLnBrk="0" hangingPunct="1">
                        <a:lnSpc>
                          <a:spcPct val="100000"/>
                        </a:lnSpc>
                        <a:spcBef>
                          <a:spcPts val="228"/>
                        </a:spcBef>
                        <a:spcAft>
                          <a:spcPct val="0"/>
                        </a:spcAft>
                        <a:buClr>
                          <a:srgbClr val="00697A"/>
                        </a:buClr>
                        <a:buSzTx/>
                        <a:buFont typeface="Arial" pitchFamily="34" charset="0"/>
                        <a:buNone/>
                        <a:tabLst/>
                        <a:defRPr/>
                      </a:pPr>
                      <a:r>
                        <a:rPr lang="en-GB" sz="1400" b="1" kern="1200" noProof="0" dirty="0" smtClean="0">
                          <a:solidFill>
                            <a:schemeClr val="tx1"/>
                          </a:solidFill>
                          <a:latin typeface="+mn-lt"/>
                          <a:ea typeface="+mn-ea"/>
                          <a:cs typeface="+mn-cs"/>
                        </a:rPr>
                        <a:t>Investors</a:t>
                      </a:r>
                    </a:p>
                  </a:txBody>
                  <a:tcPr marL="115523" marR="115523"/>
                </a:tc>
                <a:tc>
                  <a:txBody>
                    <a:bodyPr/>
                    <a:lstStyle/>
                    <a:p>
                      <a:pPr marL="208235" marR="0" lvl="3" indent="-208235" algn="l" defTabSz="914400" rtl="0" eaLnBrk="1" fontAlgn="base" latinLnBrk="0" hangingPunct="1">
                        <a:lnSpc>
                          <a:spcPct val="100000"/>
                        </a:lnSpc>
                        <a:spcBef>
                          <a:spcPts val="228"/>
                        </a:spcBef>
                        <a:spcAft>
                          <a:spcPct val="0"/>
                        </a:spcAft>
                        <a:buClr>
                          <a:srgbClr val="A13138"/>
                        </a:buClr>
                        <a:buSzPct val="100000"/>
                        <a:buFont typeface="Wingdings" pitchFamily="2" charset="2"/>
                        <a:buChar char=""/>
                        <a:tabLst/>
                        <a:defRPr/>
                      </a:pPr>
                      <a:r>
                        <a:rPr kumimoji="0" lang="en-GB"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Penalties likely to be passed on to investors</a:t>
                      </a:r>
                    </a:p>
                  </a:txBody>
                  <a:tcPr marL="115523" marR="115523"/>
                </a:tc>
              </a:tr>
              <a:tr h="258582">
                <a:tc gridSpan="2">
                  <a:txBody>
                    <a:bodyPr/>
                    <a:lstStyle/>
                    <a:p>
                      <a:pPr marL="0" marR="0" lvl="1" indent="0" algn="l" defTabSz="1042983" rtl="0" eaLnBrk="1" fontAlgn="auto" latinLnBrk="0" hangingPunct="1">
                        <a:lnSpc>
                          <a:spcPct val="100000"/>
                        </a:lnSpc>
                        <a:spcBef>
                          <a:spcPts val="0"/>
                        </a:spcBef>
                        <a:spcAft>
                          <a:spcPts val="0"/>
                        </a:spcAft>
                        <a:buClrTx/>
                        <a:buSzTx/>
                        <a:buFontTx/>
                        <a:buNone/>
                        <a:tabLst/>
                        <a:defRPr/>
                      </a:pPr>
                      <a:r>
                        <a:rPr lang="en-GB" sz="1400" b="0" kern="1200" dirty="0" smtClean="0">
                          <a:solidFill>
                            <a:schemeClr val="bg1"/>
                          </a:solidFill>
                          <a:latin typeface="+mn-lt"/>
                          <a:ea typeface="+mn-ea"/>
                          <a:cs typeface="+mn-cs"/>
                        </a:rPr>
                        <a:t>2. </a:t>
                      </a:r>
                      <a:r>
                        <a:rPr lang="en-GB" sz="1600" b="0" kern="1200" dirty="0" smtClean="0">
                          <a:solidFill>
                            <a:schemeClr val="bg1"/>
                          </a:solidFill>
                          <a:latin typeface="+mn-lt"/>
                          <a:ea typeface="+mn-ea"/>
                          <a:cs typeface="+mn-cs"/>
                        </a:rPr>
                        <a:t>Protection of assets</a:t>
                      </a:r>
                    </a:p>
                  </a:txBody>
                  <a:tcPr marL="115523" marR="115523">
                    <a:solidFill>
                      <a:schemeClr val="tx1"/>
                    </a:solidFill>
                  </a:tcPr>
                </a:tc>
                <a:tc hMerge="1">
                  <a:txBody>
                    <a:bodyPr/>
                    <a:lstStyle/>
                    <a:p>
                      <a:pPr marL="0" marR="0" lvl="1" indent="0" algn="l" defTabSz="1042983" rtl="0" eaLnBrk="1" fontAlgn="auto" latinLnBrk="0" hangingPunct="1">
                        <a:lnSpc>
                          <a:spcPct val="100000"/>
                        </a:lnSpc>
                        <a:spcBef>
                          <a:spcPts val="0"/>
                        </a:spcBef>
                        <a:spcAft>
                          <a:spcPts val="0"/>
                        </a:spcAft>
                        <a:buClrTx/>
                        <a:buSzTx/>
                        <a:buFontTx/>
                        <a:buNone/>
                        <a:tabLst/>
                        <a:defRPr/>
                      </a:pPr>
                      <a:endParaRPr lang="en-GB" sz="2100" b="0" kern="1200" noProof="0" dirty="0" smtClean="0">
                        <a:solidFill>
                          <a:schemeClr val="bg1"/>
                        </a:solidFill>
                        <a:latin typeface="+mn-lt"/>
                        <a:ea typeface="+mn-ea"/>
                        <a:cs typeface="+mn-cs"/>
                      </a:endParaRPr>
                    </a:p>
                  </a:txBody>
                  <a:tcPr>
                    <a:solidFill>
                      <a:schemeClr val="tx1"/>
                    </a:solidFill>
                  </a:tcPr>
                </a:tc>
              </a:tr>
              <a:tr h="642145">
                <a:tc gridSpan="2">
                  <a:txBody>
                    <a:bodyPr/>
                    <a:lstStyle/>
                    <a:p>
                      <a:pPr marL="208235" marR="0" lvl="3" indent="-208235" algn="l" defTabSz="914400" rtl="0" eaLnBrk="1" fontAlgn="base" latinLnBrk="0" hangingPunct="1">
                        <a:lnSpc>
                          <a:spcPct val="100000"/>
                        </a:lnSpc>
                        <a:spcBef>
                          <a:spcPts val="228"/>
                        </a:spcBef>
                        <a:spcAft>
                          <a:spcPct val="0"/>
                        </a:spcAft>
                        <a:buClr>
                          <a:srgbClr val="A13138"/>
                        </a:buClr>
                        <a:buSzPct val="100000"/>
                        <a:buFont typeface="Wingdings" pitchFamily="2" charset="2"/>
                        <a:buChar char=""/>
                        <a:tabLst/>
                        <a:defRPr/>
                      </a:pPr>
                      <a:r>
                        <a:rPr kumimoji="0" lang="en-GB"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Custodians and other participants in CSDs will need to offer their clients a choice of individually segregated or omnibus accounts at CSD level</a:t>
                      </a:r>
                    </a:p>
                    <a:p>
                      <a:pPr marL="208235" marR="0" lvl="3" indent="-208235" algn="l" defTabSz="914400" rtl="0" eaLnBrk="1" fontAlgn="base" latinLnBrk="0" hangingPunct="1">
                        <a:lnSpc>
                          <a:spcPct val="100000"/>
                        </a:lnSpc>
                        <a:spcBef>
                          <a:spcPts val="228"/>
                        </a:spcBef>
                        <a:spcAft>
                          <a:spcPct val="0"/>
                        </a:spcAft>
                        <a:buClr>
                          <a:srgbClr val="A13138"/>
                        </a:buClr>
                        <a:buSzPct val="100000"/>
                        <a:buFont typeface="Wingdings" pitchFamily="2" charset="2"/>
                        <a:buChar char=""/>
                        <a:tabLst/>
                        <a:defRPr/>
                      </a:pPr>
                      <a:r>
                        <a:rPr kumimoji="0" lang="en-GB"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Operational issues, costs and timing?</a:t>
                      </a:r>
                      <a:endParaRPr lang="en-GB" sz="1400" kern="1200" noProof="0" dirty="0" smtClean="0">
                        <a:solidFill>
                          <a:schemeClr val="tx1"/>
                        </a:solidFill>
                        <a:latin typeface="+mn-lt"/>
                        <a:ea typeface="+mn-ea"/>
                        <a:cs typeface="+mn-cs"/>
                      </a:endParaRPr>
                    </a:p>
                  </a:txBody>
                  <a:tcPr marL="115523" marR="115523"/>
                </a:tc>
                <a:tc hMerge="1">
                  <a:txBody>
                    <a:bodyPr/>
                    <a:lstStyle/>
                    <a:p>
                      <a:pPr marL="208235" marR="0" lvl="3" indent="-208235" algn="l" defTabSz="914400" rtl="0" eaLnBrk="1" fontAlgn="base" latinLnBrk="0" hangingPunct="1">
                        <a:lnSpc>
                          <a:spcPct val="100000"/>
                        </a:lnSpc>
                        <a:spcBef>
                          <a:spcPts val="228"/>
                        </a:spcBef>
                        <a:spcAft>
                          <a:spcPct val="0"/>
                        </a:spcAft>
                        <a:buClr>
                          <a:srgbClr val="A13138"/>
                        </a:buClr>
                        <a:buSzPct val="100000"/>
                        <a:buFont typeface="Wingdings" pitchFamily="2" charset="2"/>
                        <a:buChar char=""/>
                        <a:tabLst/>
                        <a:defRPr/>
                      </a:pPr>
                      <a:endParaRPr kumimoji="0" lang="en-GB"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tc>
              </a:tr>
              <a:tr h="258582">
                <a:tc gridSpan="2">
                  <a:txBody>
                    <a:bodyPr/>
                    <a:lstStyle/>
                    <a:p>
                      <a:pPr marL="0" marR="0" lvl="2" indent="3600" algn="l" defTabSz="1042983" rtl="0" eaLnBrk="1" fontAlgn="base" latinLnBrk="0" hangingPunct="1">
                        <a:lnSpc>
                          <a:spcPct val="100000"/>
                        </a:lnSpc>
                        <a:spcBef>
                          <a:spcPts val="228"/>
                        </a:spcBef>
                        <a:spcAft>
                          <a:spcPct val="0"/>
                        </a:spcAft>
                        <a:buClr>
                          <a:srgbClr val="00697A"/>
                        </a:buClr>
                        <a:buSzTx/>
                        <a:buFont typeface="Arial" pitchFamily="34" charset="0"/>
                        <a:buNone/>
                        <a:tabLst/>
                        <a:defRPr/>
                      </a:pPr>
                      <a:r>
                        <a:rPr lang="en-GB" sz="1400" dirty="0" smtClean="0">
                          <a:solidFill>
                            <a:schemeClr val="bg1"/>
                          </a:solidFill>
                        </a:rPr>
                        <a:t>3. </a:t>
                      </a:r>
                      <a:r>
                        <a:rPr lang="en-GB" sz="1600" dirty="0" smtClean="0">
                          <a:solidFill>
                            <a:schemeClr val="bg1"/>
                          </a:solidFill>
                        </a:rPr>
                        <a:t>Competition</a:t>
                      </a:r>
                    </a:p>
                  </a:txBody>
                  <a:tcPr marL="115523" marR="115523">
                    <a:solidFill>
                      <a:schemeClr val="tx1"/>
                    </a:solidFill>
                  </a:tcPr>
                </a:tc>
                <a:tc hMerge="1">
                  <a:txBody>
                    <a:bodyPr/>
                    <a:lstStyle/>
                    <a:p>
                      <a:pPr marL="208235" marR="0" lvl="3" indent="-208235" algn="l" defTabSz="914400" rtl="0" eaLnBrk="1" fontAlgn="base" latinLnBrk="0" hangingPunct="1">
                        <a:lnSpc>
                          <a:spcPct val="100000"/>
                        </a:lnSpc>
                        <a:spcBef>
                          <a:spcPts val="228"/>
                        </a:spcBef>
                        <a:spcAft>
                          <a:spcPct val="0"/>
                        </a:spcAft>
                        <a:buClr>
                          <a:srgbClr val="A13138"/>
                        </a:buClr>
                        <a:buSzPct val="100000"/>
                        <a:buFont typeface="Wingdings" pitchFamily="2" charset="2"/>
                        <a:buChar char=""/>
                        <a:tabLst/>
                        <a:defRPr/>
                      </a:pPr>
                      <a:endParaRPr kumimoji="0" lang="en-GB"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tc>
              </a:tr>
              <a:tr h="461137">
                <a:tc gridSpan="2">
                  <a:txBody>
                    <a:bodyPr/>
                    <a:lstStyle/>
                    <a:p>
                      <a:pPr marL="208235" marR="0" lvl="3" indent="-208235" algn="l" defTabSz="914400" rtl="0" eaLnBrk="1" fontAlgn="base" latinLnBrk="0" hangingPunct="1">
                        <a:lnSpc>
                          <a:spcPct val="100000"/>
                        </a:lnSpc>
                        <a:spcBef>
                          <a:spcPts val="228"/>
                        </a:spcBef>
                        <a:spcAft>
                          <a:spcPct val="0"/>
                        </a:spcAft>
                        <a:buClr>
                          <a:srgbClr val="A13138"/>
                        </a:buClr>
                        <a:buSzPct val="100000"/>
                        <a:buFont typeface="Wingdings" pitchFamily="2" charset="2"/>
                        <a:buChar char=""/>
                        <a:tabLst/>
                        <a:defRPr/>
                      </a:pPr>
                      <a:r>
                        <a:rPr kumimoji="0" lang="en-GB"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Will CSDs have the edge in collateral management?</a:t>
                      </a:r>
                    </a:p>
                    <a:p>
                      <a:pPr marL="208235" marR="0" lvl="3" indent="-208235" algn="l" defTabSz="914400" rtl="0" eaLnBrk="1" fontAlgn="base" latinLnBrk="0" hangingPunct="1">
                        <a:lnSpc>
                          <a:spcPct val="100000"/>
                        </a:lnSpc>
                        <a:spcBef>
                          <a:spcPts val="228"/>
                        </a:spcBef>
                        <a:spcAft>
                          <a:spcPct val="0"/>
                        </a:spcAft>
                        <a:buClr>
                          <a:srgbClr val="A13138"/>
                        </a:buClr>
                        <a:buSzPct val="100000"/>
                        <a:buFont typeface="Wingdings" pitchFamily="2" charset="2"/>
                        <a:buChar char=""/>
                        <a:tabLst/>
                        <a:defRPr/>
                      </a:pPr>
                      <a:r>
                        <a:rPr kumimoji="0" lang="en-GB" sz="14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Securities lending</a:t>
                      </a:r>
                    </a:p>
                  </a:txBody>
                  <a:tcPr marL="115523" marR="115523"/>
                </a:tc>
                <a:tc hMerge="1">
                  <a:txBody>
                    <a:bodyPr/>
                    <a:lstStyle/>
                    <a:p>
                      <a:pPr marL="208235" marR="0" lvl="3" indent="-208235" algn="l" defTabSz="914400" rtl="0" eaLnBrk="1" fontAlgn="base" latinLnBrk="0" hangingPunct="1">
                        <a:lnSpc>
                          <a:spcPct val="100000"/>
                        </a:lnSpc>
                        <a:spcBef>
                          <a:spcPts val="228"/>
                        </a:spcBef>
                        <a:spcAft>
                          <a:spcPct val="0"/>
                        </a:spcAft>
                        <a:buClr>
                          <a:srgbClr val="A13138"/>
                        </a:buClr>
                        <a:buSzPct val="100000"/>
                        <a:buFont typeface="Wingdings" pitchFamily="2" charset="2"/>
                        <a:buChar char=""/>
                        <a:tabLst/>
                        <a:defRPr/>
                      </a:pPr>
                      <a:endParaRPr kumimoji="0" lang="en-GB" sz="10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a:tc>
              </a:tr>
            </a:tbl>
          </a:graphicData>
        </a:graphic>
      </p:graphicFrame>
      <p:sp>
        <p:nvSpPr>
          <p:cNvPr id="4" name="Title 3"/>
          <p:cNvSpPr>
            <a:spLocks noGrp="1"/>
          </p:cNvSpPr>
          <p:nvPr>
            <p:ph type="title"/>
          </p:nvPr>
        </p:nvSpPr>
        <p:spPr/>
        <p:txBody>
          <a:bodyPr/>
          <a:lstStyle/>
          <a:p>
            <a:r>
              <a:rPr lang="en-GB" dirty="0" smtClean="0"/>
              <a:t>Settlement infrastructure – key developments</a:t>
            </a:r>
            <a:endParaRPr lang="en-GB" dirty="0"/>
          </a:p>
        </p:txBody>
      </p:sp>
      <p:sp>
        <p:nvSpPr>
          <p:cNvPr id="6" name="Slide Number Placeholder 5"/>
          <p:cNvSpPr>
            <a:spLocks noGrp="1"/>
          </p:cNvSpPr>
          <p:nvPr>
            <p:ph type="sldNum" sz="quarter" idx="19"/>
          </p:nvPr>
        </p:nvSpPr>
        <p:spPr/>
        <p:txBody>
          <a:bodyPr/>
          <a:lstStyle/>
          <a:p>
            <a:fld id="{87639BA5-281E-4CF2-98C2-47E83E731143}" type="slidenum">
              <a:rPr lang="en-US" smtClean="0"/>
              <a:pPr/>
              <a:t>44</a:t>
            </a:fld>
            <a:endParaRPr lang="en-US" dirty="0"/>
          </a:p>
        </p:txBody>
      </p:sp>
      <p:sp>
        <p:nvSpPr>
          <p:cNvPr id="7" name="Footer Placeholder 6"/>
          <p:cNvSpPr>
            <a:spLocks noGrp="1"/>
          </p:cNvSpPr>
          <p:nvPr>
            <p:ph type="ftr" sz="quarter" idx="20"/>
          </p:nvPr>
        </p:nvSpPr>
        <p:spPr/>
        <p:txBody>
          <a:bodyPr/>
          <a:lstStyle/>
          <a:p>
            <a:r>
              <a:rPr lang="en-GB" smtClean="0"/>
              <a:t>The next phase of regulatory change – helping you prepare</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Questions?</a:t>
            </a:r>
            <a:endParaRPr lang="en-GB" dirty="0"/>
          </a:p>
        </p:txBody>
      </p:sp>
      <p:sp>
        <p:nvSpPr>
          <p:cNvPr id="3" name="Slide Number Placeholder 2"/>
          <p:cNvSpPr>
            <a:spLocks noGrp="1"/>
          </p:cNvSpPr>
          <p:nvPr>
            <p:ph type="sldNum" sz="quarter" idx="10"/>
          </p:nvPr>
        </p:nvSpPr>
        <p:spPr/>
        <p:txBody>
          <a:bodyPr/>
          <a:lstStyle/>
          <a:p>
            <a:pPr>
              <a:defRPr/>
            </a:pPr>
            <a:fld id="{4A4B1C8C-42E4-44D1-A703-3A7285B9B75C}" type="slidenum">
              <a:rPr lang="en-US" smtClean="0"/>
              <a:pPr>
                <a:defRPr/>
              </a:pPr>
              <a:t>45</a:t>
            </a:fld>
            <a:endParaRPr lang="en-US" dirty="0"/>
          </a:p>
        </p:txBody>
      </p:sp>
      <p:sp>
        <p:nvSpPr>
          <p:cNvPr id="4" name="Footer Placeholder 3"/>
          <p:cNvSpPr>
            <a:spLocks noGrp="1"/>
          </p:cNvSpPr>
          <p:nvPr>
            <p:ph type="ftr" sz="quarter" idx="11"/>
          </p:nvPr>
        </p:nvSpPr>
        <p:spPr/>
        <p:txBody>
          <a:bodyPr/>
          <a:lstStyle/>
          <a:p>
            <a:pPr>
              <a:defRPr/>
            </a:pPr>
            <a:r>
              <a:rPr lang="en-GB" smtClean="0"/>
              <a:t>The next phase of regulatory change – helping you prepare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857482Large.jpg"/>
          <p:cNvPicPr>
            <a:picLocks noChangeAspect="1"/>
          </p:cNvPicPr>
          <p:nvPr/>
        </p:nvPicPr>
        <p:blipFill>
          <a:blip r:embed="rId2" cstate="print"/>
          <a:stretch>
            <a:fillRect/>
          </a:stretch>
        </p:blipFill>
        <p:spPr>
          <a:xfrm>
            <a:off x="-12254" y="-1"/>
            <a:ext cx="10892527" cy="7561263"/>
          </a:xfrm>
          <a:prstGeom prst="rect">
            <a:avLst/>
          </a:prstGeom>
        </p:spPr>
      </p:pic>
      <p:sp>
        <p:nvSpPr>
          <p:cNvPr id="7" name="Rectangle 6"/>
          <p:cNvSpPr/>
          <p:nvPr/>
        </p:nvSpPr>
        <p:spPr>
          <a:xfrm>
            <a:off x="-12254" y="4790486"/>
            <a:ext cx="10892527" cy="13736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Selected EU legislative initiatives</a:t>
            </a:r>
            <a:endParaRPr lang="en-GB" dirty="0"/>
          </a:p>
        </p:txBody>
      </p:sp>
      <p:sp>
        <p:nvSpPr>
          <p:cNvPr id="6" name="TextBox 5"/>
          <p:cNvSpPr txBox="1"/>
          <p:nvPr/>
        </p:nvSpPr>
        <p:spPr>
          <a:xfrm>
            <a:off x="8212138" y="133350"/>
            <a:ext cx="2333625" cy="400050"/>
          </a:xfrm>
          <a:prstGeom prst="rect">
            <a:avLst/>
          </a:prstGeom>
          <a:noFill/>
          <a:ln>
            <a:noFill/>
          </a:ln>
        </p:spPr>
        <p:txBody>
          <a:bodyPr>
            <a:spAutoFit/>
          </a:bodyPr>
          <a:lstStyle/>
          <a:p>
            <a:pPr algn="r" fontAlgn="auto">
              <a:spcBef>
                <a:spcPts val="0"/>
              </a:spcBef>
              <a:spcAft>
                <a:spcPts val="0"/>
              </a:spcAft>
              <a:defRPr sz="1800" b="0" i="0" u="none" strike="noStrike" kern="0" cap="none" spc="0" baseline="0">
                <a:solidFill>
                  <a:srgbClr val="000000"/>
                </a:solidFill>
                <a:uFillTx/>
              </a:defRPr>
            </a:pPr>
            <a:r>
              <a:rPr lang="en-GB" sz="1200" b="1" dirty="0">
                <a:solidFill>
                  <a:schemeClr val="bg1"/>
                </a:solidFill>
                <a:latin typeface="Arial"/>
                <a:cs typeface="Arial"/>
              </a:rPr>
              <a:t>Sea of Change</a:t>
            </a:r>
            <a:br>
              <a:rPr lang="en-GB" sz="1200" b="1" dirty="0">
                <a:solidFill>
                  <a:schemeClr val="bg1"/>
                </a:solidFill>
                <a:latin typeface="Arial"/>
                <a:cs typeface="Arial"/>
              </a:rPr>
            </a:br>
            <a:r>
              <a:rPr lang="en-GB" sz="800" dirty="0">
                <a:solidFill>
                  <a:schemeClr val="bg1"/>
                </a:solidFill>
                <a:latin typeface="Arial"/>
                <a:cs typeface="Arial"/>
              </a:rPr>
              <a:t>Regulatory reforms – charting a new course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74" y="1765300"/>
            <a:ext cx="10693400" cy="51873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a:lstStyle/>
          <a:p>
            <a:r>
              <a:rPr lang="en-GB" dirty="0" smtClean="0"/>
              <a:t>Prudential and too-big-to-fail</a:t>
            </a:r>
          </a:p>
        </p:txBody>
      </p:sp>
      <p:sp>
        <p:nvSpPr>
          <p:cNvPr id="5" name="Slide Number Placeholder 4"/>
          <p:cNvSpPr>
            <a:spLocks noGrp="1"/>
          </p:cNvSpPr>
          <p:nvPr>
            <p:ph type="sldNum" sz="quarter" idx="19"/>
          </p:nvPr>
        </p:nvSpPr>
        <p:spPr/>
        <p:txBody>
          <a:bodyPr/>
          <a:lstStyle/>
          <a:p>
            <a:pPr>
              <a:defRPr/>
            </a:pPr>
            <a:fld id="{C6DF25AF-5034-4EBD-B5E0-1BA05C6531E9}" type="slidenum">
              <a:rPr lang="en-US" smtClean="0"/>
              <a:pPr>
                <a:defRPr/>
              </a:pPr>
              <a:t>47</a:t>
            </a:fld>
            <a:endParaRPr lang="en-US" dirty="0"/>
          </a:p>
        </p:txBody>
      </p:sp>
      <p:sp>
        <p:nvSpPr>
          <p:cNvPr id="6" name="Footer Placeholder 5"/>
          <p:cNvSpPr>
            <a:spLocks noGrp="1"/>
          </p:cNvSpPr>
          <p:nvPr>
            <p:ph type="ftr" sz="quarter" idx="20"/>
          </p:nvPr>
        </p:nvSpPr>
        <p:spPr/>
        <p:txBody>
          <a:bodyPr/>
          <a:lstStyle/>
          <a:p>
            <a:pPr>
              <a:defRPr/>
            </a:pPr>
            <a:r>
              <a:rPr lang="en-GB" smtClean="0"/>
              <a:t>The next phase of regulatory change – helping you prepare</a:t>
            </a:r>
            <a:endParaRPr lang="en-US"/>
          </a:p>
        </p:txBody>
      </p:sp>
      <p:sp>
        <p:nvSpPr>
          <p:cNvPr id="10" name="Slide Number Placeholder 4"/>
          <p:cNvSpPr txBox="1">
            <a:spLocks/>
          </p:cNvSpPr>
          <p:nvPr/>
        </p:nvSpPr>
        <p:spPr>
          <a:xfrm>
            <a:off x="9786938" y="7099302"/>
            <a:ext cx="471487" cy="320675"/>
          </a:xfrm>
          <a:prstGeom prst="rect">
            <a:avLst/>
          </a:prstGeom>
        </p:spPr>
        <p:txBody>
          <a:bodyPr vert="horz" lIns="104299" tIns="52149" rIns="104299" bIns="52149"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28DFB70-ED2C-4208-AF92-F5DEB599BF43}" type="slidenum">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2" name="Rectangle 11"/>
          <p:cNvSpPr>
            <a:spLocks/>
          </p:cNvSpPr>
          <p:nvPr/>
        </p:nvSpPr>
        <p:spPr>
          <a:xfrm>
            <a:off x="3864021" y="5577075"/>
            <a:ext cx="3080555" cy="127727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buClr>
                <a:schemeClr val="bg2"/>
              </a:buClr>
            </a:pPr>
            <a:r>
              <a:rPr lang="en-GB" sz="1600" dirty="0" smtClean="0">
                <a:solidFill>
                  <a:schemeClr val="tx2"/>
                </a:solidFill>
              </a:rPr>
              <a:t>Deposit guarantees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Coverage for corporate and temporary large deposits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Pre-funded guarantee funds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Implementation mid-2015</a:t>
            </a:r>
          </a:p>
        </p:txBody>
      </p:sp>
      <p:sp>
        <p:nvSpPr>
          <p:cNvPr id="13" name="Rectangle 12"/>
          <p:cNvSpPr>
            <a:spLocks/>
          </p:cNvSpPr>
          <p:nvPr/>
        </p:nvSpPr>
        <p:spPr>
          <a:xfrm>
            <a:off x="7091455" y="1885444"/>
            <a:ext cx="3049197" cy="170816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buClr>
                <a:schemeClr val="bg2"/>
              </a:buClr>
            </a:pPr>
            <a:r>
              <a:rPr lang="en-GB" sz="1600" dirty="0" smtClean="0">
                <a:solidFill>
                  <a:schemeClr val="tx2"/>
                </a:solidFill>
              </a:rPr>
              <a:t>Bank structural reform*</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Covers large EU banks and bank groups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Restriction on proprietary trading and fund investment</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Separation of trading and deposit-taking activities</a:t>
            </a:r>
          </a:p>
        </p:txBody>
      </p:sp>
      <p:sp>
        <p:nvSpPr>
          <p:cNvPr id="15" name="Rectangle 14"/>
          <p:cNvSpPr>
            <a:spLocks/>
          </p:cNvSpPr>
          <p:nvPr/>
        </p:nvSpPr>
        <p:spPr>
          <a:xfrm>
            <a:off x="3864022" y="1885444"/>
            <a:ext cx="3049197" cy="175945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buClr>
                <a:schemeClr val="bg2"/>
              </a:buClr>
            </a:pPr>
            <a:r>
              <a:rPr lang="en-GB" sz="1600" dirty="0" smtClean="0">
                <a:solidFill>
                  <a:schemeClr val="tx2"/>
                </a:solidFill>
              </a:rPr>
              <a:t>Bank Recovery and Resolution</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Recovery and resolution plans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Early intervention powers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Common resolution toolkit, including bail-in</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Pre-funded resolution fund</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Applies from Q1 2015/2016</a:t>
            </a:r>
          </a:p>
        </p:txBody>
      </p:sp>
      <p:sp>
        <p:nvSpPr>
          <p:cNvPr id="16" name="Rectangle 15"/>
          <p:cNvSpPr>
            <a:spLocks/>
          </p:cNvSpPr>
          <p:nvPr/>
        </p:nvSpPr>
        <p:spPr>
          <a:xfrm>
            <a:off x="3864021" y="3744083"/>
            <a:ext cx="3080555" cy="173380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buClr>
                <a:schemeClr val="bg2"/>
              </a:buClr>
            </a:pPr>
            <a:r>
              <a:rPr lang="en-GB" sz="1600" dirty="0" smtClean="0">
                <a:solidFill>
                  <a:schemeClr val="tx2"/>
                </a:solidFill>
              </a:rPr>
              <a:t>Single Resolution Mechanism*</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Banks covered by SSM</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EU resolution Board and ECB assume resolution powers for significant/cross-border banks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Mutualised resolution funding</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Applies from Q1 2016</a:t>
            </a:r>
          </a:p>
        </p:txBody>
      </p:sp>
      <p:sp>
        <p:nvSpPr>
          <p:cNvPr id="17" name="Rectangle 16"/>
          <p:cNvSpPr>
            <a:spLocks/>
          </p:cNvSpPr>
          <p:nvPr/>
        </p:nvSpPr>
        <p:spPr>
          <a:xfrm>
            <a:off x="636587" y="1885444"/>
            <a:ext cx="3049198" cy="19492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GB" sz="1600" dirty="0" smtClean="0">
                <a:solidFill>
                  <a:schemeClr val="bg1"/>
                </a:solidFill>
              </a:rPr>
              <a:t>Single Supervisory Mechanism*</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Covers banks in </a:t>
            </a:r>
            <a:r>
              <a:rPr lang="en-GB" sz="1400" dirty="0" err="1" smtClean="0">
                <a:solidFill>
                  <a:schemeClr val="bg1"/>
                </a:solidFill>
                <a:latin typeface="Arial" pitchFamily="34" charset="0"/>
                <a:cs typeface="Arial" pitchFamily="34" charset="0"/>
              </a:rPr>
              <a:t>eurozone</a:t>
            </a:r>
            <a:r>
              <a:rPr lang="en-GB" sz="1400" dirty="0" smtClean="0">
                <a:solidFill>
                  <a:schemeClr val="bg1"/>
                </a:solidFill>
                <a:latin typeface="Arial" pitchFamily="34" charset="0"/>
                <a:cs typeface="Arial" pitchFamily="34" charset="0"/>
              </a:rPr>
              <a:t> and other opt-in states</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ECB assumes supervisory tasks</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Direct supervision of significant banks, indirect supervision of other banks</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From November 2014</a:t>
            </a:r>
          </a:p>
        </p:txBody>
      </p:sp>
      <p:graphicFrame>
        <p:nvGraphicFramePr>
          <p:cNvPr id="18" name="Table 17"/>
          <p:cNvGraphicFramePr>
            <a:graphicFrameLocks noGrp="1"/>
          </p:cNvGraphicFramePr>
          <p:nvPr/>
        </p:nvGraphicFramePr>
        <p:xfrm>
          <a:off x="636587" y="5075671"/>
          <a:ext cx="2932236" cy="1854200"/>
        </p:xfrm>
        <a:graphic>
          <a:graphicData uri="http://schemas.openxmlformats.org/drawingml/2006/table">
            <a:tbl>
              <a:tblPr>
                <a:tableStyleId>{2D5ABB26-0587-4C30-8999-92F81FD0307C}</a:tableStyleId>
              </a:tblPr>
              <a:tblGrid>
                <a:gridCol w="2932236"/>
              </a:tblGrid>
              <a:tr h="370840">
                <a:tc>
                  <a:txBody>
                    <a:bodyPr/>
                    <a:lstStyle/>
                    <a:p>
                      <a:pPr>
                        <a:lnSpc>
                          <a:spcPct val="100000"/>
                        </a:lnSpc>
                        <a:spcBef>
                          <a:spcPts val="0"/>
                        </a:spcBef>
                        <a:spcAft>
                          <a:spcPts val="0"/>
                        </a:spcAft>
                      </a:pPr>
                      <a:r>
                        <a:rPr lang="en-GB" sz="1400" kern="1200" dirty="0" smtClean="0">
                          <a:solidFill>
                            <a:schemeClr val="tx2"/>
                          </a:solidFill>
                          <a:latin typeface="Arial" pitchFamily="34" charset="0"/>
                          <a:ea typeface="+mn-ea"/>
                          <a:cs typeface="Arial" pitchFamily="34" charset="0"/>
                        </a:rPr>
                        <a:t> Key:</a:t>
                      </a:r>
                      <a:endParaRPr lang="en-GB" sz="1400" kern="1200" dirty="0">
                        <a:solidFill>
                          <a:schemeClr val="tx2"/>
                        </a:solidFill>
                        <a:latin typeface="Arial" pitchFamily="34" charset="0"/>
                        <a:ea typeface="+mn-ea"/>
                        <a:cs typeface="Arial" pitchFamily="34" charset="0"/>
                      </a:endParaRPr>
                    </a:p>
                  </a:txBody>
                  <a:tcPr marL="36000" marR="36000" marT="36000" marB="36000"/>
                </a:tc>
              </a:tr>
              <a:tr h="370840">
                <a:tc>
                  <a:txBody>
                    <a:bodyPr/>
                    <a:lstStyle/>
                    <a:p>
                      <a:pPr marL="0" marR="0" indent="0" algn="l" defTabSz="1042983" rtl="0" eaLnBrk="1" fontAlgn="auto" latinLnBrk="0" hangingPunct="1">
                        <a:lnSpc>
                          <a:spcPct val="100000"/>
                        </a:lnSpc>
                        <a:spcBef>
                          <a:spcPts val="0"/>
                        </a:spcBef>
                        <a:spcAft>
                          <a:spcPts val="0"/>
                        </a:spcAft>
                        <a:buClrTx/>
                        <a:buSzTx/>
                        <a:buFontTx/>
                        <a:buNone/>
                        <a:tabLst/>
                        <a:defRPr/>
                      </a:pPr>
                      <a:r>
                        <a:rPr lang="en-GB" sz="1400" kern="1200" dirty="0" smtClean="0">
                          <a:solidFill>
                            <a:schemeClr val="bg1"/>
                          </a:solidFill>
                          <a:latin typeface="Arial" pitchFamily="34" charset="0"/>
                          <a:ea typeface="+mn-ea"/>
                          <a:cs typeface="Arial" pitchFamily="34" charset="0"/>
                        </a:rPr>
                        <a:t> Adopted &amp; partially implemented</a:t>
                      </a:r>
                    </a:p>
                  </a:txBody>
                  <a:tcPr marL="36000" marR="36000" marT="36000" marB="36000">
                    <a:solidFill>
                      <a:schemeClr val="accent2"/>
                    </a:solidFill>
                  </a:tcPr>
                </a:tc>
              </a:tr>
              <a:tr h="370840">
                <a:tc>
                  <a:txBody>
                    <a:bodyPr/>
                    <a:lstStyle/>
                    <a:p>
                      <a:pPr marL="0" marR="0" indent="0" algn="l" defTabSz="1042983" rtl="0" eaLnBrk="1" fontAlgn="auto" latinLnBrk="0" hangingPunct="1">
                        <a:lnSpc>
                          <a:spcPct val="100000"/>
                        </a:lnSpc>
                        <a:spcBef>
                          <a:spcPts val="0"/>
                        </a:spcBef>
                        <a:spcAft>
                          <a:spcPts val="0"/>
                        </a:spcAft>
                        <a:buClrTx/>
                        <a:buSzTx/>
                        <a:buFontTx/>
                        <a:buNone/>
                        <a:tabLst/>
                        <a:defRPr/>
                      </a:pPr>
                      <a:r>
                        <a:rPr lang="en-GB" sz="1400" kern="1200" dirty="0" smtClean="0">
                          <a:solidFill>
                            <a:schemeClr val="tx2"/>
                          </a:solidFill>
                          <a:latin typeface="Arial" pitchFamily="34" charset="0"/>
                          <a:ea typeface="+mn-ea"/>
                          <a:cs typeface="Arial" pitchFamily="34" charset="0"/>
                        </a:rPr>
                        <a:t>Adopted &amp; implementation starting</a:t>
                      </a:r>
                    </a:p>
                  </a:txBody>
                  <a:tcPr>
                    <a:solidFill>
                      <a:schemeClr val="tx1">
                        <a:lumMod val="40000"/>
                        <a:lumOff val="60000"/>
                      </a:schemeClr>
                    </a:solidFill>
                  </a:tcPr>
                </a:tc>
              </a:tr>
              <a:tr h="370840">
                <a:tc>
                  <a:txBody>
                    <a:bodyPr/>
                    <a:lstStyle/>
                    <a:p>
                      <a:pPr marL="0" marR="0" indent="0" algn="l" defTabSz="1042983" rtl="0" eaLnBrk="1" fontAlgn="auto" latinLnBrk="0" hangingPunct="1">
                        <a:lnSpc>
                          <a:spcPct val="100000"/>
                        </a:lnSpc>
                        <a:spcBef>
                          <a:spcPts val="0"/>
                        </a:spcBef>
                        <a:spcAft>
                          <a:spcPts val="0"/>
                        </a:spcAft>
                        <a:buClrTx/>
                        <a:buSzTx/>
                        <a:buFontTx/>
                        <a:buNone/>
                        <a:tabLst/>
                        <a:defRPr/>
                      </a:pPr>
                      <a:r>
                        <a:rPr lang="en-GB" sz="1400" kern="1200" dirty="0" smtClean="0">
                          <a:solidFill>
                            <a:schemeClr val="tx2"/>
                          </a:solidFill>
                          <a:latin typeface="Arial" pitchFamily="34" charset="0"/>
                          <a:ea typeface="+mn-ea"/>
                          <a:cs typeface="Arial" pitchFamily="34" charset="0"/>
                        </a:rPr>
                        <a:t>Proposed (not yet agreed)</a:t>
                      </a:r>
                    </a:p>
                  </a:txBody>
                  <a:tcPr>
                    <a:solidFill>
                      <a:schemeClr val="tx1">
                        <a:lumMod val="20000"/>
                        <a:lumOff val="80000"/>
                      </a:schemeClr>
                    </a:solidFill>
                  </a:tcPr>
                </a:tc>
              </a:tr>
              <a:tr h="370840">
                <a:tc>
                  <a:txBody>
                    <a:bodyPr/>
                    <a:lstStyle/>
                    <a:p>
                      <a:pPr marL="0" marR="0" indent="0" algn="l" defTabSz="1042983" rtl="0" eaLnBrk="1" fontAlgn="auto" latinLnBrk="0" hangingPunct="1">
                        <a:lnSpc>
                          <a:spcPct val="100000"/>
                        </a:lnSpc>
                        <a:spcBef>
                          <a:spcPts val="0"/>
                        </a:spcBef>
                        <a:spcAft>
                          <a:spcPts val="0"/>
                        </a:spcAft>
                        <a:buClrTx/>
                        <a:buSzTx/>
                        <a:buFontTx/>
                        <a:buNone/>
                        <a:tabLst/>
                        <a:defRPr/>
                      </a:pPr>
                      <a:r>
                        <a:rPr lang="en-GB" sz="1400" kern="1200" dirty="0" smtClean="0">
                          <a:solidFill>
                            <a:schemeClr val="tx2"/>
                          </a:solidFill>
                          <a:latin typeface="Arial" pitchFamily="34" charset="0"/>
                          <a:ea typeface="+mn-ea"/>
                          <a:cs typeface="Arial" pitchFamily="34" charset="0"/>
                        </a:rPr>
                        <a:t>* Includes</a:t>
                      </a:r>
                      <a:r>
                        <a:rPr lang="en-GB" sz="1400" kern="1200" baseline="0" dirty="0" smtClean="0">
                          <a:solidFill>
                            <a:schemeClr val="tx2"/>
                          </a:solidFill>
                          <a:latin typeface="Arial" pitchFamily="34" charset="0"/>
                          <a:ea typeface="+mn-ea"/>
                          <a:cs typeface="Arial" pitchFamily="34" charset="0"/>
                        </a:rPr>
                        <a:t> Level 1 Regulation</a:t>
                      </a:r>
                      <a:endParaRPr lang="en-GB" sz="1400" kern="1200" dirty="0" smtClean="0">
                        <a:solidFill>
                          <a:schemeClr val="tx2"/>
                        </a:solidFill>
                        <a:latin typeface="Arial" pitchFamily="34" charset="0"/>
                        <a:ea typeface="+mn-ea"/>
                        <a:cs typeface="Arial" pitchFamily="34" charset="0"/>
                      </a:endParaRPr>
                    </a:p>
                  </a:txBody>
                  <a:tcPr>
                    <a:no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474" y="1765300"/>
            <a:ext cx="10693400" cy="51873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a:lstStyle/>
          <a:p>
            <a:r>
              <a:rPr lang="en-GB" dirty="0" smtClean="0"/>
              <a:t>Markets and infrastructure</a:t>
            </a:r>
            <a:endParaRPr lang="en-GB" dirty="0"/>
          </a:p>
        </p:txBody>
      </p:sp>
      <p:sp>
        <p:nvSpPr>
          <p:cNvPr id="5" name="Slide Number Placeholder 4"/>
          <p:cNvSpPr>
            <a:spLocks noGrp="1"/>
          </p:cNvSpPr>
          <p:nvPr>
            <p:ph type="sldNum" sz="quarter" idx="19"/>
          </p:nvPr>
        </p:nvSpPr>
        <p:spPr/>
        <p:txBody>
          <a:bodyPr/>
          <a:lstStyle/>
          <a:p>
            <a:pPr>
              <a:defRPr/>
            </a:pPr>
            <a:fld id="{C6DF25AF-5034-4EBD-B5E0-1BA05C6531E9}" type="slidenum">
              <a:rPr lang="en-US" smtClean="0"/>
              <a:pPr>
                <a:defRPr/>
              </a:pPr>
              <a:t>48</a:t>
            </a:fld>
            <a:endParaRPr lang="en-US" dirty="0"/>
          </a:p>
        </p:txBody>
      </p:sp>
      <p:sp>
        <p:nvSpPr>
          <p:cNvPr id="6" name="Footer Placeholder 5"/>
          <p:cNvSpPr>
            <a:spLocks noGrp="1"/>
          </p:cNvSpPr>
          <p:nvPr>
            <p:ph type="ftr" sz="quarter" idx="20"/>
          </p:nvPr>
        </p:nvSpPr>
        <p:spPr/>
        <p:txBody>
          <a:bodyPr/>
          <a:lstStyle/>
          <a:p>
            <a:pPr>
              <a:defRPr/>
            </a:pPr>
            <a:r>
              <a:rPr lang="en-GB" smtClean="0"/>
              <a:t>The next phase of regulatory change – helping you prepare</a:t>
            </a:r>
            <a:endParaRPr lang="en-US"/>
          </a:p>
        </p:txBody>
      </p:sp>
      <p:sp>
        <p:nvSpPr>
          <p:cNvPr id="10" name="Slide Number Placeholder 4"/>
          <p:cNvSpPr txBox="1">
            <a:spLocks/>
          </p:cNvSpPr>
          <p:nvPr/>
        </p:nvSpPr>
        <p:spPr>
          <a:xfrm>
            <a:off x="9786938" y="7099302"/>
            <a:ext cx="471487" cy="320675"/>
          </a:xfrm>
          <a:prstGeom prst="rect">
            <a:avLst/>
          </a:prstGeom>
        </p:spPr>
        <p:txBody>
          <a:bodyPr vert="horz" lIns="104299" tIns="52149" rIns="104299" bIns="52149"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28DFB70-ED2C-4208-AF92-F5DEB599BF43}" type="slidenum">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2" name="Rectangle 11"/>
          <p:cNvSpPr>
            <a:spLocks/>
          </p:cNvSpPr>
          <p:nvPr/>
        </p:nvSpPr>
        <p:spPr>
          <a:xfrm>
            <a:off x="3864021" y="5577075"/>
            <a:ext cx="3049199" cy="127727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buClr>
                <a:schemeClr val="bg2"/>
              </a:buClr>
            </a:pPr>
            <a:r>
              <a:rPr lang="en-GB" sz="1600" dirty="0" smtClean="0">
                <a:solidFill>
                  <a:schemeClr val="tx2"/>
                </a:solidFill>
              </a:rPr>
              <a:t>Central Securities Depository*</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Regulation of CSDs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Dematerialisation, T+2 settlement, settlement discipline</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Implementation 2015-25</a:t>
            </a:r>
          </a:p>
        </p:txBody>
      </p:sp>
      <p:sp>
        <p:nvSpPr>
          <p:cNvPr id="13" name="Rectangle 12"/>
          <p:cNvSpPr>
            <a:spLocks/>
          </p:cNvSpPr>
          <p:nvPr/>
        </p:nvSpPr>
        <p:spPr>
          <a:xfrm>
            <a:off x="7091455" y="1885443"/>
            <a:ext cx="3049199" cy="149271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buClr>
                <a:schemeClr val="bg2"/>
              </a:buClr>
            </a:pPr>
            <a:r>
              <a:rPr lang="en-GB" sz="1600" dirty="0" smtClean="0">
                <a:solidFill>
                  <a:schemeClr val="tx2"/>
                </a:solidFill>
              </a:rPr>
              <a:t>Benchmarks*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Regulation of administrators and contributors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Restrictions on users/investors </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Rules on use of non-EU benchmarks</a:t>
            </a:r>
          </a:p>
        </p:txBody>
      </p:sp>
      <p:sp>
        <p:nvSpPr>
          <p:cNvPr id="14" name="Rectangle 13"/>
          <p:cNvSpPr>
            <a:spLocks/>
          </p:cNvSpPr>
          <p:nvPr/>
        </p:nvSpPr>
        <p:spPr>
          <a:xfrm>
            <a:off x="7091456" y="3450178"/>
            <a:ext cx="3049199" cy="149271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buClr>
                <a:schemeClr val="bg2"/>
              </a:buClr>
            </a:pPr>
            <a:r>
              <a:rPr lang="en-GB" sz="1600" dirty="0" smtClean="0">
                <a:solidFill>
                  <a:schemeClr val="tx2"/>
                </a:solidFill>
              </a:rPr>
              <a:t>Securities financing*</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Securities lending and repo</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Reporting to trade repositories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Disclosure to clients and investors on use of </a:t>
            </a:r>
            <a:r>
              <a:rPr lang="en-GB" sz="1400" dirty="0" err="1" smtClean="0">
                <a:solidFill>
                  <a:schemeClr val="tx2"/>
                </a:solidFill>
                <a:latin typeface="Arial" pitchFamily="34" charset="0"/>
                <a:cs typeface="Arial" pitchFamily="34" charset="0"/>
              </a:rPr>
              <a:t>rehypothecation</a:t>
            </a:r>
            <a:endParaRPr lang="en-GB" sz="1400" dirty="0" smtClean="0">
              <a:solidFill>
                <a:schemeClr val="tx2"/>
              </a:solidFill>
              <a:latin typeface="Arial" pitchFamily="34" charset="0"/>
              <a:cs typeface="Arial" pitchFamily="34" charset="0"/>
            </a:endParaRPr>
          </a:p>
        </p:txBody>
      </p:sp>
      <p:sp>
        <p:nvSpPr>
          <p:cNvPr id="15" name="Rectangle 14"/>
          <p:cNvSpPr>
            <a:spLocks/>
          </p:cNvSpPr>
          <p:nvPr/>
        </p:nvSpPr>
        <p:spPr>
          <a:xfrm>
            <a:off x="3864021" y="1885444"/>
            <a:ext cx="3049199" cy="178510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buClr>
                <a:schemeClr val="bg2"/>
              </a:buClr>
            </a:pPr>
            <a:r>
              <a:rPr lang="en-GB" sz="1600" dirty="0" smtClean="0">
                <a:solidFill>
                  <a:schemeClr val="tx2"/>
                </a:solidFill>
              </a:rPr>
              <a:t>MiFID2/</a:t>
            </a:r>
            <a:r>
              <a:rPr lang="en-GB" sz="1600" dirty="0" err="1" smtClean="0">
                <a:solidFill>
                  <a:schemeClr val="tx2"/>
                </a:solidFill>
              </a:rPr>
              <a:t>MiFIR</a:t>
            </a:r>
            <a:r>
              <a:rPr lang="en-GB" sz="1600" dirty="0" smtClean="0">
                <a:solidFill>
                  <a:schemeClr val="tx2"/>
                </a:solidFill>
              </a:rPr>
              <a:t>*</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New market structure</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Mandatory platform trading </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More transparency/reporting</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New business conduct rules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Extended regulatory powers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Applies from Q1 2017</a:t>
            </a:r>
          </a:p>
        </p:txBody>
      </p:sp>
      <p:sp>
        <p:nvSpPr>
          <p:cNvPr id="16" name="Rectangle 15"/>
          <p:cNvSpPr>
            <a:spLocks/>
          </p:cNvSpPr>
          <p:nvPr/>
        </p:nvSpPr>
        <p:spPr>
          <a:xfrm>
            <a:off x="3864021" y="3744083"/>
            <a:ext cx="3049199" cy="175945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buClr>
                <a:schemeClr val="bg2"/>
              </a:buClr>
            </a:pPr>
            <a:r>
              <a:rPr lang="en-GB" sz="1600" dirty="0" smtClean="0">
                <a:solidFill>
                  <a:schemeClr val="tx2"/>
                </a:solidFill>
              </a:rPr>
              <a:t>Market abuse*</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Extended scope of rules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New rules on market soundings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More harmonised application</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Enhanced administrative and criminal penalties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Applies from Q3 2016</a:t>
            </a:r>
          </a:p>
        </p:txBody>
      </p:sp>
      <p:sp>
        <p:nvSpPr>
          <p:cNvPr id="17" name="Rectangle 16"/>
          <p:cNvSpPr>
            <a:spLocks/>
          </p:cNvSpPr>
          <p:nvPr/>
        </p:nvSpPr>
        <p:spPr>
          <a:xfrm>
            <a:off x="636587" y="1885444"/>
            <a:ext cx="3049199" cy="224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GB" sz="1600" dirty="0" smtClean="0">
                <a:solidFill>
                  <a:schemeClr val="bg1"/>
                </a:solidFill>
              </a:rPr>
              <a:t>EMIR*</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Extension of reporting obligation</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Implementation of clearing member obligations</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Introduction of mandatory clearing</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Margin rules for </a:t>
            </a:r>
            <a:r>
              <a:rPr lang="en-GB" sz="1400" dirty="0" err="1" smtClean="0">
                <a:solidFill>
                  <a:schemeClr val="bg1"/>
                </a:solidFill>
                <a:latin typeface="Arial" pitchFamily="34" charset="0"/>
                <a:cs typeface="Arial" pitchFamily="34" charset="0"/>
              </a:rPr>
              <a:t>uncleared</a:t>
            </a:r>
            <a:r>
              <a:rPr lang="en-GB" sz="1400" dirty="0" smtClean="0">
                <a:solidFill>
                  <a:schemeClr val="bg1"/>
                </a:solidFill>
                <a:latin typeface="Arial" pitchFamily="34" charset="0"/>
                <a:cs typeface="Arial" pitchFamily="34" charset="0"/>
              </a:rPr>
              <a:t> trades</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Ongoing implementation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5390" y="302801"/>
            <a:ext cx="7825591" cy="1260211"/>
          </a:xfrm>
        </p:spPr>
        <p:txBody>
          <a:bodyPr/>
          <a:lstStyle/>
          <a:p>
            <a:r>
              <a:rPr lang="en-GB" dirty="0" smtClean="0"/>
              <a:t>Consumer and investor protection and asset management</a:t>
            </a:r>
            <a:endParaRPr lang="en-GB" dirty="0"/>
          </a:p>
        </p:txBody>
      </p:sp>
      <p:sp>
        <p:nvSpPr>
          <p:cNvPr id="5" name="Slide Number Placeholder 4"/>
          <p:cNvSpPr>
            <a:spLocks noGrp="1"/>
          </p:cNvSpPr>
          <p:nvPr>
            <p:ph type="sldNum" sz="quarter" idx="19"/>
          </p:nvPr>
        </p:nvSpPr>
        <p:spPr/>
        <p:txBody>
          <a:bodyPr/>
          <a:lstStyle/>
          <a:p>
            <a:pPr>
              <a:defRPr/>
            </a:pPr>
            <a:fld id="{C6DF25AF-5034-4EBD-B5E0-1BA05C6531E9}" type="slidenum">
              <a:rPr lang="en-US" smtClean="0"/>
              <a:pPr>
                <a:defRPr/>
              </a:pPr>
              <a:t>49</a:t>
            </a:fld>
            <a:endParaRPr lang="en-US" dirty="0"/>
          </a:p>
        </p:txBody>
      </p:sp>
      <p:sp>
        <p:nvSpPr>
          <p:cNvPr id="6" name="Footer Placeholder 5"/>
          <p:cNvSpPr>
            <a:spLocks noGrp="1"/>
          </p:cNvSpPr>
          <p:nvPr>
            <p:ph type="ftr" sz="quarter" idx="20"/>
          </p:nvPr>
        </p:nvSpPr>
        <p:spPr/>
        <p:txBody>
          <a:bodyPr/>
          <a:lstStyle/>
          <a:p>
            <a:pPr>
              <a:defRPr/>
            </a:pPr>
            <a:r>
              <a:rPr lang="en-GB" smtClean="0"/>
              <a:t>The next phase of regulatory change – helping you prepare</a:t>
            </a:r>
            <a:endParaRPr lang="en-US"/>
          </a:p>
        </p:txBody>
      </p:sp>
      <p:sp>
        <p:nvSpPr>
          <p:cNvPr id="7" name="Rectangle 6"/>
          <p:cNvSpPr/>
          <p:nvPr/>
        </p:nvSpPr>
        <p:spPr>
          <a:xfrm>
            <a:off x="1474" y="1765300"/>
            <a:ext cx="10693400" cy="51873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4"/>
          <p:cNvSpPr txBox="1">
            <a:spLocks/>
          </p:cNvSpPr>
          <p:nvPr/>
        </p:nvSpPr>
        <p:spPr>
          <a:xfrm>
            <a:off x="9786938" y="7099302"/>
            <a:ext cx="471487" cy="320675"/>
          </a:xfrm>
          <a:prstGeom prst="rect">
            <a:avLst/>
          </a:prstGeom>
        </p:spPr>
        <p:txBody>
          <a:bodyPr vert="horz" lIns="104299" tIns="52149" rIns="104299" bIns="52149"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28DFB70-ED2C-4208-AF92-F5DEB599BF43}" type="slidenum">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2" name="Rectangle 11"/>
          <p:cNvSpPr>
            <a:spLocks/>
          </p:cNvSpPr>
          <p:nvPr/>
        </p:nvSpPr>
        <p:spPr>
          <a:xfrm>
            <a:off x="3733397" y="5546931"/>
            <a:ext cx="3049199" cy="1302921"/>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GB" sz="1600" dirty="0" smtClean="0">
                <a:solidFill>
                  <a:schemeClr val="tx2"/>
                </a:solidFill>
              </a:rPr>
              <a:t>UCITS 5</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New rules for depositories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Remuneration of managers staff</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Harmonised penalty regime</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Implementation end 2015</a:t>
            </a:r>
          </a:p>
        </p:txBody>
      </p:sp>
      <p:sp>
        <p:nvSpPr>
          <p:cNvPr id="13" name="Rectangle 12"/>
          <p:cNvSpPr>
            <a:spLocks/>
          </p:cNvSpPr>
          <p:nvPr/>
        </p:nvSpPr>
        <p:spPr>
          <a:xfrm>
            <a:off x="6960832" y="1885444"/>
            <a:ext cx="3166969" cy="173893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GB" sz="1600" dirty="0" smtClean="0">
                <a:solidFill>
                  <a:schemeClr val="tx2"/>
                </a:solidFill>
              </a:rPr>
              <a:t>Payment services*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Expansion of scope: one leg out / non-European currencies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New service providers (TPPs) and liability regime</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Narrowing/removal of exemptions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Extension of refund rights</a:t>
            </a:r>
          </a:p>
        </p:txBody>
      </p:sp>
      <p:sp>
        <p:nvSpPr>
          <p:cNvPr id="14" name="Rectangle 13"/>
          <p:cNvSpPr>
            <a:spLocks/>
          </p:cNvSpPr>
          <p:nvPr/>
        </p:nvSpPr>
        <p:spPr>
          <a:xfrm>
            <a:off x="6960832" y="3705258"/>
            <a:ext cx="3166551" cy="1461939"/>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en-GB" sz="1600" dirty="0" smtClean="0">
                <a:solidFill>
                  <a:schemeClr val="tx2"/>
                </a:solidFill>
                <a:latin typeface="Arial" pitchFamily="34" charset="0"/>
                <a:cs typeface="Arial" pitchFamily="34" charset="0"/>
              </a:rPr>
              <a:t>Money market funds*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Authorisation regime</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Investment restrictions and liquidity rules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Capital buffer for constant net asset value funds</a:t>
            </a:r>
          </a:p>
        </p:txBody>
      </p:sp>
      <p:sp>
        <p:nvSpPr>
          <p:cNvPr id="15" name="Rectangle 14"/>
          <p:cNvSpPr>
            <a:spLocks/>
          </p:cNvSpPr>
          <p:nvPr/>
        </p:nvSpPr>
        <p:spPr>
          <a:xfrm>
            <a:off x="3733398" y="1885444"/>
            <a:ext cx="3049200" cy="173893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GB" sz="1600" dirty="0" smtClean="0">
                <a:solidFill>
                  <a:schemeClr val="tx2"/>
                </a:solidFill>
              </a:rPr>
              <a:t>Packaged retail investment products*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Structured products, insurance products, investment funds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Key information document with standardised disclosure</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Applies from end 2015</a:t>
            </a:r>
          </a:p>
        </p:txBody>
      </p:sp>
      <p:sp>
        <p:nvSpPr>
          <p:cNvPr id="16" name="Rectangle 15"/>
          <p:cNvSpPr>
            <a:spLocks/>
          </p:cNvSpPr>
          <p:nvPr/>
        </p:nvSpPr>
        <p:spPr>
          <a:xfrm>
            <a:off x="3733397" y="3690539"/>
            <a:ext cx="3049199" cy="175945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GB" sz="1600" dirty="0" smtClean="0">
                <a:solidFill>
                  <a:schemeClr val="tx2"/>
                </a:solidFill>
                <a:latin typeface="Arial" pitchFamily="34" charset="0"/>
                <a:cs typeface="Arial" pitchFamily="34" charset="0"/>
              </a:rPr>
              <a:t>Mortgage credit</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Minimum harmonisation</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Rules of conduct for lenders and advisors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Disclosure obligations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Credit assessments </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Applies from 21 March 2016</a:t>
            </a:r>
          </a:p>
        </p:txBody>
      </p:sp>
      <p:sp>
        <p:nvSpPr>
          <p:cNvPr id="17" name="Rectangle 16"/>
          <p:cNvSpPr>
            <a:spLocks/>
          </p:cNvSpPr>
          <p:nvPr/>
        </p:nvSpPr>
        <p:spPr>
          <a:xfrm>
            <a:off x="505964" y="1885443"/>
            <a:ext cx="3049200" cy="22444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GB" sz="1600" dirty="0" smtClean="0">
                <a:solidFill>
                  <a:schemeClr val="bg1"/>
                </a:solidFill>
              </a:rPr>
              <a:t>Alternative Investment Fund Managers</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Authorisation of managers</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Leverage and other rules for funds</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Marketing restrictions for non-EU funds, possible future passport</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Liabilities for depositories</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Ongoing implementation</a:t>
            </a:r>
          </a:p>
        </p:txBody>
      </p:sp>
      <p:sp>
        <p:nvSpPr>
          <p:cNvPr id="18" name="Rectangle 17"/>
          <p:cNvSpPr>
            <a:spLocks/>
          </p:cNvSpPr>
          <p:nvPr/>
        </p:nvSpPr>
        <p:spPr>
          <a:xfrm>
            <a:off x="6960832" y="5256383"/>
            <a:ext cx="3166551" cy="152849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en-GB" sz="1600" dirty="0" smtClean="0">
                <a:solidFill>
                  <a:schemeClr val="tx2"/>
                </a:solidFill>
                <a:latin typeface="Arial" pitchFamily="34" charset="0"/>
                <a:cs typeface="Arial" pitchFamily="34" charset="0"/>
              </a:rPr>
              <a:t>Data protection*</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Bigger penalties</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Security breach notification</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New rights (incl. to be forgotten)</a:t>
            </a:r>
          </a:p>
          <a:p>
            <a:pPr marL="268288" lvl="3" indent="-268288">
              <a:spcBef>
                <a:spcPts val="228"/>
              </a:spcBef>
              <a:spcAft>
                <a:spcPts val="0"/>
              </a:spcAft>
              <a:buClr>
                <a:schemeClr val="bg2"/>
              </a:buClr>
              <a:buSzPct val="100000"/>
              <a:buFont typeface="Wingdings" pitchFamily="2" charset="2"/>
              <a:buChar char=""/>
            </a:pPr>
            <a:r>
              <a:rPr lang="en-GB" sz="1400" dirty="0" smtClean="0">
                <a:solidFill>
                  <a:schemeClr val="tx2"/>
                </a:solidFill>
                <a:latin typeface="Arial" pitchFamily="34" charset="0"/>
                <a:cs typeface="Arial" pitchFamily="34" charset="0"/>
              </a:rPr>
              <a:t>Limitations on legitimate interests and consent exceptions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Enhancing the single rulebook</a:t>
            </a:r>
            <a:endParaRPr lang="en-GB" dirty="0"/>
          </a:p>
        </p:txBody>
      </p:sp>
      <p:sp>
        <p:nvSpPr>
          <p:cNvPr id="4" name="Content Placeholder 3"/>
          <p:cNvSpPr>
            <a:spLocks noGrp="1"/>
          </p:cNvSpPr>
          <p:nvPr>
            <p:ph sz="quarter" idx="18"/>
          </p:nvPr>
        </p:nvSpPr>
        <p:spPr/>
        <p:txBody>
          <a:bodyPr/>
          <a:lstStyle/>
          <a:p>
            <a:endParaRPr lang="en-GB"/>
          </a:p>
        </p:txBody>
      </p:sp>
      <p:sp>
        <p:nvSpPr>
          <p:cNvPr id="5" name="Slide Number Placeholder 4"/>
          <p:cNvSpPr>
            <a:spLocks noGrp="1"/>
          </p:cNvSpPr>
          <p:nvPr>
            <p:ph type="sldNum" sz="quarter" idx="19"/>
          </p:nvPr>
        </p:nvSpPr>
        <p:spPr/>
        <p:txBody>
          <a:bodyPr/>
          <a:lstStyle/>
          <a:p>
            <a:pPr>
              <a:defRPr/>
            </a:pPr>
            <a:fld id="{C6DF25AF-5034-4EBD-B5E0-1BA05C6531E9}" type="slidenum">
              <a:rPr lang="en-US" smtClean="0"/>
              <a:pPr>
                <a:defRPr/>
              </a:pPr>
              <a:t>5</a:t>
            </a:fld>
            <a:endParaRPr lang="en-US" dirty="0"/>
          </a:p>
        </p:txBody>
      </p:sp>
      <p:sp>
        <p:nvSpPr>
          <p:cNvPr id="6" name="Footer Placeholder 5"/>
          <p:cNvSpPr>
            <a:spLocks noGrp="1"/>
          </p:cNvSpPr>
          <p:nvPr>
            <p:ph type="ftr" sz="quarter" idx="20"/>
          </p:nvPr>
        </p:nvSpPr>
        <p:spPr/>
        <p:txBody>
          <a:bodyPr/>
          <a:lstStyle/>
          <a:p>
            <a:pPr>
              <a:defRPr/>
            </a:pPr>
            <a:r>
              <a:rPr lang="en-GB" smtClean="0"/>
              <a:t>The next phase of regulatory change – helping you prepare</a:t>
            </a:r>
            <a:endParaRPr lang="en-US"/>
          </a:p>
        </p:txBody>
      </p:sp>
      <p:sp>
        <p:nvSpPr>
          <p:cNvPr id="7" name="Rectangle 6"/>
          <p:cNvSpPr>
            <a:spLocks/>
          </p:cNvSpPr>
          <p:nvPr/>
        </p:nvSpPr>
        <p:spPr>
          <a:xfrm>
            <a:off x="1157867" y="1775648"/>
            <a:ext cx="4483096" cy="10823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en-GB" sz="1400" b="1" dirty="0" smtClean="0">
                <a:solidFill>
                  <a:schemeClr val="bg1"/>
                </a:solidFill>
              </a:rPr>
              <a:t>Directive</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Not directly applicable</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Requires Member State transposition</a:t>
            </a:r>
          </a:p>
        </p:txBody>
      </p:sp>
      <p:sp>
        <p:nvSpPr>
          <p:cNvPr id="8" name="Rectangle 7"/>
          <p:cNvSpPr>
            <a:spLocks/>
          </p:cNvSpPr>
          <p:nvPr/>
        </p:nvSpPr>
        <p:spPr>
          <a:xfrm>
            <a:off x="5686683" y="1775648"/>
            <a:ext cx="4483096" cy="10823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en-GB" sz="1400" b="1" dirty="0" smtClean="0">
                <a:solidFill>
                  <a:schemeClr val="bg1"/>
                </a:solidFill>
              </a:rPr>
              <a:t>Regulation</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Directly applicable </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Limited Member State transposition</a:t>
            </a:r>
          </a:p>
        </p:txBody>
      </p:sp>
      <p:sp>
        <p:nvSpPr>
          <p:cNvPr id="9" name="Rectangle 8"/>
          <p:cNvSpPr>
            <a:spLocks/>
          </p:cNvSpPr>
          <p:nvPr/>
        </p:nvSpPr>
        <p:spPr>
          <a:xfrm>
            <a:off x="1157868" y="3108827"/>
            <a:ext cx="9000864" cy="108234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GB" sz="1400" b="1" dirty="0" smtClean="0">
                <a:solidFill>
                  <a:schemeClr val="tx2"/>
                </a:solidFill>
              </a:rPr>
              <a:t>Delegated/implementing acts (regulations or directives): </a:t>
            </a:r>
          </a:p>
          <a:p>
            <a:pPr marL="268288" lvl="3" indent="-268288">
              <a:spcBef>
                <a:spcPts val="228"/>
              </a:spcBef>
              <a:spcAft>
                <a:spcPts val="0"/>
              </a:spcAft>
              <a:buClr>
                <a:srgbClr val="A13138"/>
              </a:buClr>
              <a:buSzPct val="100000"/>
              <a:buFont typeface="Wingdings" pitchFamily="2" charset="2"/>
              <a:buChar char=""/>
            </a:pPr>
            <a:r>
              <a:rPr lang="en-GB" sz="1400" dirty="0" smtClean="0">
                <a:solidFill>
                  <a:schemeClr val="tx2"/>
                </a:solidFill>
                <a:latin typeface="Arial" pitchFamily="34" charset="0"/>
                <a:cs typeface="Arial" pitchFamily="34" charset="0"/>
              </a:rPr>
              <a:t>Drafted and adopted by Commission following advice from ESA</a:t>
            </a:r>
          </a:p>
          <a:p>
            <a:pPr marL="177800" indent="-177800">
              <a:spcBef>
                <a:spcPts val="600"/>
              </a:spcBef>
            </a:pPr>
            <a:r>
              <a:rPr lang="en-GB" sz="1400" b="1" dirty="0" smtClean="0">
                <a:solidFill>
                  <a:schemeClr val="tx2"/>
                </a:solidFill>
              </a:rPr>
              <a:t>Regulatory/implementing technical standards (regulations): </a:t>
            </a:r>
          </a:p>
          <a:p>
            <a:pPr marL="268288" lvl="3" indent="-268288">
              <a:spcBef>
                <a:spcPts val="228"/>
              </a:spcBef>
              <a:spcAft>
                <a:spcPts val="0"/>
              </a:spcAft>
              <a:buClr>
                <a:srgbClr val="A13138"/>
              </a:buClr>
              <a:buSzPct val="100000"/>
              <a:buFont typeface="Wingdings" pitchFamily="2" charset="2"/>
              <a:buChar char=""/>
            </a:pPr>
            <a:r>
              <a:rPr lang="en-GB" sz="1400" dirty="0" smtClean="0">
                <a:solidFill>
                  <a:schemeClr val="tx2"/>
                </a:solidFill>
                <a:latin typeface="Arial" pitchFamily="34" charset="0"/>
                <a:cs typeface="Arial" pitchFamily="34" charset="0"/>
              </a:rPr>
              <a:t>Drafted by ESA and adopted by the Commission</a:t>
            </a:r>
          </a:p>
        </p:txBody>
      </p:sp>
      <p:sp>
        <p:nvSpPr>
          <p:cNvPr id="10" name="TextBox 9"/>
          <p:cNvSpPr txBox="1">
            <a:spLocks/>
          </p:cNvSpPr>
          <p:nvPr/>
        </p:nvSpPr>
        <p:spPr>
          <a:xfrm rot="10800000">
            <a:off x="650482" y="1775648"/>
            <a:ext cx="461665" cy="1082347"/>
          </a:xfrm>
          <a:prstGeom prst="rect">
            <a:avLst/>
          </a:prstGeom>
          <a:solidFill>
            <a:schemeClr val="bg2"/>
          </a:solidFill>
          <a:ln>
            <a:noFill/>
          </a:ln>
        </p:spPr>
        <p:txBody>
          <a:bodyPr vert="eaVert" wrap="square" rtlCol="0" anchor="ctr" anchorCtr="1">
            <a:spAutoFit/>
          </a:bodyPr>
          <a:lstStyle/>
          <a:p>
            <a:r>
              <a:rPr lang="en-GB" b="1" dirty="0" smtClean="0">
                <a:solidFill>
                  <a:schemeClr val="bg1"/>
                </a:solidFill>
              </a:rPr>
              <a:t>Level 1</a:t>
            </a:r>
            <a:endParaRPr lang="en-GB" b="1" dirty="0">
              <a:solidFill>
                <a:schemeClr val="bg1"/>
              </a:solidFill>
            </a:endParaRPr>
          </a:p>
        </p:txBody>
      </p:sp>
      <p:sp>
        <p:nvSpPr>
          <p:cNvPr id="11" name="TextBox 10"/>
          <p:cNvSpPr txBox="1">
            <a:spLocks/>
          </p:cNvSpPr>
          <p:nvPr/>
        </p:nvSpPr>
        <p:spPr>
          <a:xfrm rot="10800000">
            <a:off x="650483" y="3128414"/>
            <a:ext cx="461664" cy="1082347"/>
          </a:xfrm>
          <a:prstGeom prst="rect">
            <a:avLst/>
          </a:prstGeom>
          <a:solidFill>
            <a:schemeClr val="bg2"/>
          </a:solidFill>
          <a:ln>
            <a:noFill/>
          </a:ln>
        </p:spPr>
        <p:txBody>
          <a:bodyPr vert="eaVert" wrap="square" rtlCol="0" anchor="ctr" anchorCtr="1">
            <a:spAutoFit/>
          </a:bodyPr>
          <a:lstStyle/>
          <a:p>
            <a:r>
              <a:rPr lang="en-GB" b="1" dirty="0" smtClean="0">
                <a:solidFill>
                  <a:schemeClr val="bg1"/>
                </a:solidFill>
              </a:rPr>
              <a:t>Level 2</a:t>
            </a:r>
            <a:endParaRPr lang="en-GB" b="1" dirty="0">
              <a:solidFill>
                <a:schemeClr val="bg1"/>
              </a:solidFill>
            </a:endParaRPr>
          </a:p>
        </p:txBody>
      </p:sp>
      <p:sp>
        <p:nvSpPr>
          <p:cNvPr id="12" name="Rectangle 11"/>
          <p:cNvSpPr>
            <a:spLocks/>
          </p:cNvSpPr>
          <p:nvPr/>
        </p:nvSpPr>
        <p:spPr>
          <a:xfrm>
            <a:off x="1157867" y="4773568"/>
            <a:ext cx="9000863" cy="78996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177800" indent="-177800"/>
            <a:r>
              <a:rPr lang="en-GB" sz="1400" b="1" dirty="0" smtClean="0">
                <a:solidFill>
                  <a:schemeClr val="tx2"/>
                </a:solidFill>
              </a:rPr>
              <a:t>National implementation: </a:t>
            </a:r>
          </a:p>
          <a:p>
            <a:pPr marL="268288" lvl="3" indent="-268288">
              <a:spcBef>
                <a:spcPts val="228"/>
              </a:spcBef>
              <a:spcAft>
                <a:spcPts val="0"/>
              </a:spcAft>
              <a:buClr>
                <a:srgbClr val="A13138"/>
              </a:buClr>
              <a:buSzPct val="100000"/>
              <a:buFont typeface="Wingdings" pitchFamily="2" charset="2"/>
              <a:buChar char=""/>
            </a:pPr>
            <a:r>
              <a:rPr lang="en-GB" sz="1400" dirty="0" smtClean="0">
                <a:solidFill>
                  <a:schemeClr val="tx2"/>
                </a:solidFill>
                <a:latin typeface="Arial" pitchFamily="34" charset="0"/>
                <a:cs typeface="Arial" pitchFamily="34" charset="0"/>
              </a:rPr>
              <a:t>Primary or secondary legislation, regulatory rules </a:t>
            </a:r>
          </a:p>
          <a:p>
            <a:pPr marL="268288" lvl="3" indent="-268288">
              <a:spcBef>
                <a:spcPts val="228"/>
              </a:spcBef>
              <a:spcAft>
                <a:spcPts val="0"/>
              </a:spcAft>
              <a:buClr>
                <a:srgbClr val="A13138"/>
              </a:buClr>
              <a:buSzPct val="100000"/>
              <a:buFont typeface="Wingdings" pitchFamily="2" charset="2"/>
              <a:buChar char=""/>
            </a:pPr>
            <a:r>
              <a:rPr lang="en-GB" sz="1400" dirty="0" smtClean="0">
                <a:solidFill>
                  <a:schemeClr val="tx2"/>
                </a:solidFill>
                <a:latin typeface="Arial" pitchFamily="34" charset="0"/>
                <a:cs typeface="Arial" pitchFamily="34" charset="0"/>
              </a:rPr>
              <a:t>Penalty regimes</a:t>
            </a:r>
          </a:p>
        </p:txBody>
      </p:sp>
      <p:sp>
        <p:nvSpPr>
          <p:cNvPr id="13" name="Rectangle 12"/>
          <p:cNvSpPr>
            <a:spLocks/>
          </p:cNvSpPr>
          <p:nvPr/>
        </p:nvSpPr>
        <p:spPr>
          <a:xfrm>
            <a:off x="1157867" y="4481179"/>
            <a:ext cx="9000863" cy="30777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177800" indent="-177800"/>
            <a:r>
              <a:rPr lang="en-GB" sz="1400" b="1" dirty="0" smtClean="0">
                <a:solidFill>
                  <a:schemeClr val="tx2"/>
                </a:solidFill>
              </a:rPr>
              <a:t>ESA guidelines and ESA/Commission FAQs </a:t>
            </a:r>
          </a:p>
        </p:txBody>
      </p:sp>
      <p:sp>
        <p:nvSpPr>
          <p:cNvPr id="14" name="TextBox 13"/>
          <p:cNvSpPr txBox="1">
            <a:spLocks/>
          </p:cNvSpPr>
          <p:nvPr/>
        </p:nvSpPr>
        <p:spPr>
          <a:xfrm rot="10800000">
            <a:off x="650483" y="4481180"/>
            <a:ext cx="461664" cy="1082347"/>
          </a:xfrm>
          <a:prstGeom prst="rect">
            <a:avLst/>
          </a:prstGeom>
          <a:solidFill>
            <a:schemeClr val="bg2"/>
          </a:solidFill>
          <a:ln>
            <a:noFill/>
          </a:ln>
        </p:spPr>
        <p:txBody>
          <a:bodyPr vert="eaVert" wrap="square" rtlCol="0" anchor="ctr" anchorCtr="1">
            <a:spAutoFit/>
          </a:bodyPr>
          <a:lstStyle/>
          <a:p>
            <a:r>
              <a:rPr lang="en-GB" b="1" dirty="0" smtClean="0">
                <a:solidFill>
                  <a:schemeClr val="bg1"/>
                </a:solidFill>
              </a:rPr>
              <a:t>Level 3</a:t>
            </a:r>
            <a:endParaRPr lang="en-GB"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EU legislative process – Level 1</a:t>
            </a:r>
            <a:endParaRPr lang="en-GB" dirty="0"/>
          </a:p>
        </p:txBody>
      </p:sp>
      <p:sp>
        <p:nvSpPr>
          <p:cNvPr id="4" name="Content Placeholder 3"/>
          <p:cNvSpPr>
            <a:spLocks noGrp="1"/>
          </p:cNvSpPr>
          <p:nvPr>
            <p:ph sz="quarter" idx="18"/>
          </p:nvPr>
        </p:nvSpPr>
        <p:spPr/>
        <p:txBody>
          <a:bodyPr/>
          <a:lstStyle/>
          <a:p>
            <a:endParaRPr lang="en-GB"/>
          </a:p>
        </p:txBody>
      </p:sp>
      <p:sp>
        <p:nvSpPr>
          <p:cNvPr id="5" name="Slide Number Placeholder 4"/>
          <p:cNvSpPr>
            <a:spLocks noGrp="1"/>
          </p:cNvSpPr>
          <p:nvPr>
            <p:ph type="sldNum" sz="quarter" idx="19"/>
          </p:nvPr>
        </p:nvSpPr>
        <p:spPr/>
        <p:txBody>
          <a:bodyPr/>
          <a:lstStyle/>
          <a:p>
            <a:pPr>
              <a:defRPr/>
            </a:pPr>
            <a:fld id="{C6DF25AF-5034-4EBD-B5E0-1BA05C6531E9}" type="slidenum">
              <a:rPr lang="en-US" smtClean="0"/>
              <a:pPr>
                <a:defRPr/>
              </a:pPr>
              <a:t>6</a:t>
            </a:fld>
            <a:endParaRPr lang="en-US" dirty="0"/>
          </a:p>
        </p:txBody>
      </p:sp>
      <p:sp>
        <p:nvSpPr>
          <p:cNvPr id="6" name="Footer Placeholder 5"/>
          <p:cNvSpPr>
            <a:spLocks noGrp="1"/>
          </p:cNvSpPr>
          <p:nvPr>
            <p:ph type="ftr" sz="quarter" idx="20"/>
          </p:nvPr>
        </p:nvSpPr>
        <p:spPr/>
        <p:txBody>
          <a:bodyPr/>
          <a:lstStyle/>
          <a:p>
            <a:pPr>
              <a:defRPr/>
            </a:pPr>
            <a:r>
              <a:rPr lang="en-GB" smtClean="0"/>
              <a:t>The next phase of regulatory change – helping you prepare</a:t>
            </a:r>
            <a:endParaRPr lang="en-US"/>
          </a:p>
        </p:txBody>
      </p:sp>
      <p:sp>
        <p:nvSpPr>
          <p:cNvPr id="16" name="Slide Number Placeholder 4"/>
          <p:cNvSpPr txBox="1">
            <a:spLocks/>
          </p:cNvSpPr>
          <p:nvPr/>
        </p:nvSpPr>
        <p:spPr>
          <a:xfrm>
            <a:off x="9786938" y="7099302"/>
            <a:ext cx="471487" cy="320675"/>
          </a:xfrm>
          <a:prstGeom prst="rect">
            <a:avLst/>
          </a:prstGeom>
        </p:spPr>
        <p:txBody>
          <a:bodyPr vert="horz" lIns="104299" tIns="52149" rIns="104299" bIns="52149"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28DFB70-ED2C-4208-AF92-F5DEB599BF43}" type="slidenum">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8" name="Rectangle 17"/>
          <p:cNvSpPr>
            <a:spLocks/>
          </p:cNvSpPr>
          <p:nvPr/>
        </p:nvSpPr>
        <p:spPr>
          <a:xfrm>
            <a:off x="4208017" y="1765300"/>
            <a:ext cx="2268000" cy="57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Commission consultations</a:t>
            </a:r>
            <a:endParaRPr lang="en-GB" sz="1600" dirty="0"/>
          </a:p>
        </p:txBody>
      </p:sp>
      <p:sp>
        <p:nvSpPr>
          <p:cNvPr id="19" name="Rectangle 18"/>
          <p:cNvSpPr>
            <a:spLocks/>
          </p:cNvSpPr>
          <p:nvPr/>
        </p:nvSpPr>
        <p:spPr>
          <a:xfrm>
            <a:off x="4208017" y="2524180"/>
            <a:ext cx="2267999" cy="57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Commission legislative proposal</a:t>
            </a:r>
            <a:endParaRPr lang="en-GB" sz="1600" dirty="0"/>
          </a:p>
        </p:txBody>
      </p:sp>
      <p:sp>
        <p:nvSpPr>
          <p:cNvPr id="21" name="Rectangle 20"/>
          <p:cNvSpPr>
            <a:spLocks/>
          </p:cNvSpPr>
          <p:nvPr/>
        </p:nvSpPr>
        <p:spPr>
          <a:xfrm>
            <a:off x="2223766" y="4032170"/>
            <a:ext cx="1624614" cy="3960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2"/>
                </a:solidFill>
              </a:rPr>
              <a:t>EP position </a:t>
            </a:r>
            <a:endParaRPr lang="en-GB" sz="1600" dirty="0">
              <a:solidFill>
                <a:schemeClr val="tx2"/>
              </a:solidFill>
            </a:endParaRPr>
          </a:p>
        </p:txBody>
      </p:sp>
      <p:sp>
        <p:nvSpPr>
          <p:cNvPr id="20" name="Rectangle 19"/>
          <p:cNvSpPr>
            <a:spLocks/>
          </p:cNvSpPr>
          <p:nvPr/>
        </p:nvSpPr>
        <p:spPr>
          <a:xfrm>
            <a:off x="2223767" y="3453291"/>
            <a:ext cx="1624614" cy="3960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2"/>
                </a:solidFill>
              </a:rPr>
              <a:t>EP committee</a:t>
            </a:r>
            <a:endParaRPr lang="en-GB" sz="1600" dirty="0">
              <a:solidFill>
                <a:schemeClr val="tx2"/>
              </a:solidFill>
            </a:endParaRPr>
          </a:p>
        </p:txBody>
      </p:sp>
      <p:sp>
        <p:nvSpPr>
          <p:cNvPr id="22" name="Rectangle 21"/>
          <p:cNvSpPr>
            <a:spLocks/>
          </p:cNvSpPr>
          <p:nvPr/>
        </p:nvSpPr>
        <p:spPr>
          <a:xfrm>
            <a:off x="6835649" y="3453291"/>
            <a:ext cx="1624614" cy="3960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2"/>
                </a:solidFill>
              </a:rPr>
              <a:t>Council WGs</a:t>
            </a:r>
            <a:endParaRPr lang="en-GB" sz="1600" dirty="0">
              <a:solidFill>
                <a:schemeClr val="tx2"/>
              </a:solidFill>
            </a:endParaRPr>
          </a:p>
        </p:txBody>
      </p:sp>
      <p:sp>
        <p:nvSpPr>
          <p:cNvPr id="23" name="Rectangle 22"/>
          <p:cNvSpPr>
            <a:spLocks/>
          </p:cNvSpPr>
          <p:nvPr/>
        </p:nvSpPr>
        <p:spPr>
          <a:xfrm>
            <a:off x="6835648" y="4032170"/>
            <a:ext cx="1624614" cy="3960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2"/>
                </a:solidFill>
              </a:rPr>
              <a:t>Council position </a:t>
            </a:r>
            <a:endParaRPr lang="en-GB" sz="1600" dirty="0">
              <a:solidFill>
                <a:schemeClr val="tx2"/>
              </a:solidFill>
            </a:endParaRPr>
          </a:p>
        </p:txBody>
      </p:sp>
      <p:sp>
        <p:nvSpPr>
          <p:cNvPr id="24" name="Rectangle 23"/>
          <p:cNvSpPr>
            <a:spLocks/>
          </p:cNvSpPr>
          <p:nvPr/>
        </p:nvSpPr>
        <p:spPr>
          <a:xfrm>
            <a:off x="4305670" y="4781280"/>
            <a:ext cx="2267998" cy="3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t>Trilogue</a:t>
            </a:r>
            <a:r>
              <a:rPr lang="en-GB" sz="1600" dirty="0" smtClean="0"/>
              <a:t> agreement </a:t>
            </a:r>
            <a:endParaRPr lang="en-GB" sz="1600" dirty="0"/>
          </a:p>
        </p:txBody>
      </p:sp>
      <p:sp>
        <p:nvSpPr>
          <p:cNvPr id="25" name="Rectangle 24"/>
          <p:cNvSpPr>
            <a:spLocks/>
          </p:cNvSpPr>
          <p:nvPr/>
        </p:nvSpPr>
        <p:spPr>
          <a:xfrm>
            <a:off x="4305670" y="5360159"/>
            <a:ext cx="2267998"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EP adoption</a:t>
            </a:r>
          </a:p>
        </p:txBody>
      </p:sp>
      <p:sp>
        <p:nvSpPr>
          <p:cNvPr id="26" name="Rectangle 25"/>
          <p:cNvSpPr>
            <a:spLocks/>
          </p:cNvSpPr>
          <p:nvPr/>
        </p:nvSpPr>
        <p:spPr>
          <a:xfrm>
            <a:off x="4305670" y="6517917"/>
            <a:ext cx="2267998"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OJ publication</a:t>
            </a:r>
            <a:endParaRPr lang="en-GB" sz="1600" dirty="0"/>
          </a:p>
        </p:txBody>
      </p:sp>
      <p:sp>
        <p:nvSpPr>
          <p:cNvPr id="27" name="Rectangle 26"/>
          <p:cNvSpPr>
            <a:spLocks/>
          </p:cNvSpPr>
          <p:nvPr/>
        </p:nvSpPr>
        <p:spPr>
          <a:xfrm>
            <a:off x="4305670" y="5939038"/>
            <a:ext cx="2267998" cy="3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Council endorses</a:t>
            </a:r>
            <a:endParaRPr lang="en-GB" sz="1600" dirty="0"/>
          </a:p>
        </p:txBody>
      </p:sp>
      <p:cxnSp>
        <p:nvCxnSpPr>
          <p:cNvPr id="38" name="Straight Arrow Connector 37"/>
          <p:cNvCxnSpPr>
            <a:stCxn id="18" idx="2"/>
            <a:endCxn id="19" idx="0"/>
          </p:cNvCxnSpPr>
          <p:nvPr/>
        </p:nvCxnSpPr>
        <p:spPr>
          <a:xfrm>
            <a:off x="5342017" y="2341300"/>
            <a:ext cx="0" cy="18288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9" idx="2"/>
            <a:endCxn id="20" idx="0"/>
          </p:cNvCxnSpPr>
          <p:nvPr/>
        </p:nvCxnSpPr>
        <p:spPr>
          <a:xfrm rot="5400000">
            <a:off x="4012491" y="2123764"/>
            <a:ext cx="353111" cy="2305943"/>
          </a:xfrm>
          <a:prstGeom prst="bentConnector3">
            <a:avLst>
              <a:gd name="adj1" fmla="val 5000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9" idx="2"/>
            <a:endCxn id="22" idx="0"/>
          </p:cNvCxnSpPr>
          <p:nvPr/>
        </p:nvCxnSpPr>
        <p:spPr>
          <a:xfrm rot="16200000" flipH="1">
            <a:off x="6318431" y="2123765"/>
            <a:ext cx="353111" cy="2305939"/>
          </a:xfrm>
          <a:prstGeom prst="bentConnector3">
            <a:avLst>
              <a:gd name="adj1" fmla="val 5000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0" idx="2"/>
            <a:endCxn id="21" idx="0"/>
          </p:cNvCxnSpPr>
          <p:nvPr/>
        </p:nvCxnSpPr>
        <p:spPr>
          <a:xfrm flipH="1">
            <a:off x="3036073" y="3849291"/>
            <a:ext cx="1" cy="182879"/>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2" idx="2"/>
            <a:endCxn id="23" idx="0"/>
          </p:cNvCxnSpPr>
          <p:nvPr/>
        </p:nvCxnSpPr>
        <p:spPr>
          <a:xfrm flipH="1">
            <a:off x="7647955" y="3849291"/>
            <a:ext cx="1" cy="182879"/>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21" idx="2"/>
            <a:endCxn id="24" idx="0"/>
          </p:cNvCxnSpPr>
          <p:nvPr/>
        </p:nvCxnSpPr>
        <p:spPr>
          <a:xfrm rot="16200000" flipH="1">
            <a:off x="4061316" y="3402927"/>
            <a:ext cx="353110" cy="2403596"/>
          </a:xfrm>
          <a:prstGeom prst="bentConnector3">
            <a:avLst>
              <a:gd name="adj1" fmla="val 5000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23" idx="2"/>
            <a:endCxn id="24" idx="0"/>
          </p:cNvCxnSpPr>
          <p:nvPr/>
        </p:nvCxnSpPr>
        <p:spPr>
          <a:xfrm rot="5400000">
            <a:off x="6367257" y="3500582"/>
            <a:ext cx="353110" cy="2208286"/>
          </a:xfrm>
          <a:prstGeom prst="bentConnector3">
            <a:avLst>
              <a:gd name="adj1" fmla="val 5000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4" idx="2"/>
            <a:endCxn id="25" idx="0"/>
          </p:cNvCxnSpPr>
          <p:nvPr/>
        </p:nvCxnSpPr>
        <p:spPr>
          <a:xfrm>
            <a:off x="5439669" y="5177280"/>
            <a:ext cx="0" cy="182879"/>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5" idx="2"/>
            <a:endCxn id="27" idx="0"/>
          </p:cNvCxnSpPr>
          <p:nvPr/>
        </p:nvCxnSpPr>
        <p:spPr>
          <a:xfrm>
            <a:off x="5439669" y="5756159"/>
            <a:ext cx="0" cy="182879"/>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27" idx="2"/>
            <a:endCxn id="26" idx="0"/>
          </p:cNvCxnSpPr>
          <p:nvPr/>
        </p:nvCxnSpPr>
        <p:spPr>
          <a:xfrm>
            <a:off x="5439669" y="6335038"/>
            <a:ext cx="0" cy="182879"/>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p:cNvSpPr>
          <p:nvPr/>
        </p:nvSpPr>
        <p:spPr>
          <a:xfrm>
            <a:off x="5550413" y="1748355"/>
            <a:ext cx="4608000" cy="5056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Down Arrow 28"/>
          <p:cNvSpPr/>
          <p:nvPr/>
        </p:nvSpPr>
        <p:spPr>
          <a:xfrm>
            <a:off x="7596960" y="2272682"/>
            <a:ext cx="514905" cy="3826277"/>
          </a:xfrm>
          <a:prstGeom prst="downArrow">
            <a:avLst>
              <a:gd name="adj1" fmla="val 50000"/>
              <a:gd name="adj2" fmla="val 32436"/>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9"/>
          </p:nvPr>
        </p:nvSpPr>
        <p:spPr/>
        <p:txBody>
          <a:bodyPr/>
          <a:lstStyle/>
          <a:p>
            <a:pPr>
              <a:defRPr/>
            </a:pPr>
            <a:fld id="{C6DF25AF-5034-4EBD-B5E0-1BA05C6531E9}" type="slidenum">
              <a:rPr lang="en-US" smtClean="0"/>
              <a:pPr>
                <a:defRPr/>
              </a:pPr>
              <a:t>7</a:t>
            </a:fld>
            <a:endParaRPr lang="en-US" dirty="0"/>
          </a:p>
        </p:txBody>
      </p:sp>
      <p:sp>
        <p:nvSpPr>
          <p:cNvPr id="6" name="Footer Placeholder 5"/>
          <p:cNvSpPr>
            <a:spLocks noGrp="1"/>
          </p:cNvSpPr>
          <p:nvPr>
            <p:ph type="ftr" sz="quarter" idx="20"/>
          </p:nvPr>
        </p:nvSpPr>
        <p:spPr/>
        <p:txBody>
          <a:bodyPr/>
          <a:lstStyle/>
          <a:p>
            <a:pPr>
              <a:defRPr/>
            </a:pPr>
            <a:r>
              <a:rPr lang="en-GB" smtClean="0"/>
              <a:t>The next phase of regulatory change – helping you prepare</a:t>
            </a:r>
            <a:endParaRPr lang="en-US"/>
          </a:p>
        </p:txBody>
      </p:sp>
      <p:sp>
        <p:nvSpPr>
          <p:cNvPr id="8" name="Rectangle 7"/>
          <p:cNvSpPr>
            <a:spLocks/>
          </p:cNvSpPr>
          <p:nvPr/>
        </p:nvSpPr>
        <p:spPr>
          <a:xfrm>
            <a:off x="636588" y="1748357"/>
            <a:ext cx="4608000" cy="5056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a:off x="2683134" y="2272682"/>
            <a:ext cx="514905" cy="3826277"/>
          </a:xfrm>
          <a:prstGeom prst="downArrow">
            <a:avLst>
              <a:gd name="adj1" fmla="val 50000"/>
              <a:gd name="adj2" fmla="val 32436"/>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bwMode="auto">
          <a:xfrm>
            <a:off x="525463" y="303215"/>
            <a:ext cx="9632950" cy="1260475"/>
          </a:xfrm>
          <a:prstGeom prst="rect">
            <a:avLst/>
          </a:prstGeom>
          <a:noFill/>
          <a:ln w="9525">
            <a:noFill/>
            <a:miter lim="800000"/>
            <a:headEnd/>
            <a:tailEnd/>
          </a:ln>
        </p:spPr>
        <p:txBody>
          <a:bodyPr vert="horz" wrap="square" lIns="104299" tIns="52149" rIns="104299" bIns="52149" numCol="1" anchor="t" anchorCtr="0" compatLnSpc="1">
            <a:prstTxWarp prst="textNoShape">
              <a:avLst/>
            </a:prstTxWarp>
          </a:bodyPr>
          <a:lstStyle/>
          <a:p>
            <a:pPr>
              <a:defRPr/>
            </a:pPr>
            <a:r>
              <a:rPr kumimoji="0" lang="en-GB" sz="2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Legislative process – Level 2</a:t>
            </a:r>
            <a:endParaRPr kumimoji="0" lang="en-GB"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1" name="Content Placeholder 3"/>
          <p:cNvSpPr>
            <a:spLocks noGrp="1"/>
          </p:cNvSpPr>
          <p:nvPr>
            <p:ph sz="quarter" idx="18"/>
          </p:nvPr>
        </p:nvSpPr>
        <p:spPr>
          <a:xfrm>
            <a:off x="525464" y="6940860"/>
            <a:ext cx="6865937" cy="176212"/>
          </a:xfrm>
        </p:spPr>
        <p:txBody>
          <a:bodyPr/>
          <a:lstStyle/>
          <a:p>
            <a:r>
              <a:rPr lang="en-GB" sz="1200" dirty="0" smtClean="0"/>
              <a:t>* Does not apply to implementing acts or implementing technical standards</a:t>
            </a:r>
            <a:endParaRPr lang="en-GB" sz="1200" dirty="0"/>
          </a:p>
        </p:txBody>
      </p:sp>
      <p:sp>
        <p:nvSpPr>
          <p:cNvPr id="12" name="Slide Number Placeholder 4"/>
          <p:cNvSpPr txBox="1">
            <a:spLocks/>
          </p:cNvSpPr>
          <p:nvPr/>
        </p:nvSpPr>
        <p:spPr>
          <a:xfrm>
            <a:off x="9786938" y="7099302"/>
            <a:ext cx="471487" cy="320675"/>
          </a:xfrm>
          <a:prstGeom prst="rect">
            <a:avLst/>
          </a:prstGeom>
        </p:spPr>
        <p:txBody>
          <a:bodyPr vert="horz" lIns="104299" tIns="52149" rIns="104299" bIns="52149"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E28DFB70-ED2C-4208-AF92-F5DEB599BF43}" type="slidenum">
              <a:rPr kumimoji="0" lang="en-US" sz="9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4" name="Rectangle 13"/>
          <p:cNvSpPr>
            <a:spLocks/>
          </p:cNvSpPr>
          <p:nvPr/>
        </p:nvSpPr>
        <p:spPr>
          <a:xfrm>
            <a:off x="1896587" y="2170372"/>
            <a:ext cx="2088000" cy="5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Commission mandate </a:t>
            </a:r>
            <a:endParaRPr lang="en-GB" sz="1600" dirty="0"/>
          </a:p>
        </p:txBody>
      </p:sp>
      <p:sp>
        <p:nvSpPr>
          <p:cNvPr id="15" name="TextBox 14"/>
          <p:cNvSpPr txBox="1"/>
          <p:nvPr/>
        </p:nvSpPr>
        <p:spPr>
          <a:xfrm>
            <a:off x="1526578" y="1760848"/>
            <a:ext cx="2828018" cy="338554"/>
          </a:xfrm>
          <a:prstGeom prst="rect">
            <a:avLst/>
          </a:prstGeom>
          <a:noFill/>
        </p:spPr>
        <p:txBody>
          <a:bodyPr wrap="none" rtlCol="0">
            <a:spAutoFit/>
          </a:bodyPr>
          <a:lstStyle/>
          <a:p>
            <a:r>
              <a:rPr lang="en-GB" sz="1600" dirty="0" smtClean="0">
                <a:solidFill>
                  <a:schemeClr val="bg2"/>
                </a:solidFill>
              </a:rPr>
              <a:t>Delegated/implementing acts</a:t>
            </a:r>
            <a:endParaRPr lang="en-GB" sz="1600" dirty="0">
              <a:solidFill>
                <a:schemeClr val="bg2"/>
              </a:solidFill>
            </a:endParaRPr>
          </a:p>
        </p:txBody>
      </p:sp>
      <p:sp>
        <p:nvSpPr>
          <p:cNvPr id="16" name="TextBox 15"/>
          <p:cNvSpPr txBox="1"/>
          <p:nvPr/>
        </p:nvSpPr>
        <p:spPr>
          <a:xfrm>
            <a:off x="5672982" y="1764533"/>
            <a:ext cx="4362861" cy="338554"/>
          </a:xfrm>
          <a:prstGeom prst="rect">
            <a:avLst/>
          </a:prstGeom>
          <a:noFill/>
        </p:spPr>
        <p:txBody>
          <a:bodyPr wrap="none" rtlCol="0">
            <a:spAutoFit/>
          </a:bodyPr>
          <a:lstStyle/>
          <a:p>
            <a:r>
              <a:rPr lang="en-GB" sz="1600" dirty="0" smtClean="0">
                <a:solidFill>
                  <a:schemeClr val="bg2"/>
                </a:solidFill>
              </a:rPr>
              <a:t>Regulatory/Implementing Technical Standards</a:t>
            </a:r>
            <a:endParaRPr lang="en-GB" sz="1600" dirty="0">
              <a:solidFill>
                <a:schemeClr val="bg2"/>
              </a:solidFill>
            </a:endParaRPr>
          </a:p>
        </p:txBody>
      </p:sp>
      <p:sp>
        <p:nvSpPr>
          <p:cNvPr id="17" name="Rectangle 16"/>
          <p:cNvSpPr>
            <a:spLocks/>
          </p:cNvSpPr>
          <p:nvPr/>
        </p:nvSpPr>
        <p:spPr>
          <a:xfrm>
            <a:off x="1896586" y="2956089"/>
            <a:ext cx="2088000" cy="5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ESA consults</a:t>
            </a:r>
            <a:endParaRPr lang="en-GB" sz="1600" dirty="0"/>
          </a:p>
        </p:txBody>
      </p:sp>
      <p:sp>
        <p:nvSpPr>
          <p:cNvPr id="18" name="Rectangle 17"/>
          <p:cNvSpPr>
            <a:spLocks/>
          </p:cNvSpPr>
          <p:nvPr/>
        </p:nvSpPr>
        <p:spPr>
          <a:xfrm>
            <a:off x="1896586" y="3741806"/>
            <a:ext cx="2088000" cy="5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ESA advice to Commission</a:t>
            </a:r>
            <a:endParaRPr lang="en-GB" sz="1600" dirty="0"/>
          </a:p>
        </p:txBody>
      </p:sp>
      <p:sp>
        <p:nvSpPr>
          <p:cNvPr id="19" name="Rectangle 18"/>
          <p:cNvSpPr>
            <a:spLocks/>
          </p:cNvSpPr>
          <p:nvPr/>
        </p:nvSpPr>
        <p:spPr>
          <a:xfrm>
            <a:off x="1896586" y="4527523"/>
            <a:ext cx="2088000"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600" dirty="0" smtClean="0"/>
              <a:t>Commission drafts and adopts acts </a:t>
            </a:r>
            <a:endParaRPr lang="en-GB" sz="1600" dirty="0"/>
          </a:p>
        </p:txBody>
      </p:sp>
      <p:sp>
        <p:nvSpPr>
          <p:cNvPr id="20" name="Rectangle 19"/>
          <p:cNvSpPr>
            <a:spLocks/>
          </p:cNvSpPr>
          <p:nvPr/>
        </p:nvSpPr>
        <p:spPr>
          <a:xfrm>
            <a:off x="1896586" y="5313240"/>
            <a:ext cx="2088000"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*EP/Council period to object</a:t>
            </a:r>
            <a:endParaRPr lang="en-GB" sz="1600" dirty="0"/>
          </a:p>
        </p:txBody>
      </p:sp>
      <p:sp>
        <p:nvSpPr>
          <p:cNvPr id="21" name="Rectangle 20"/>
          <p:cNvSpPr>
            <a:spLocks/>
          </p:cNvSpPr>
          <p:nvPr/>
        </p:nvSpPr>
        <p:spPr>
          <a:xfrm>
            <a:off x="1896586" y="6098958"/>
            <a:ext cx="2088000"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OJ publication</a:t>
            </a:r>
            <a:endParaRPr lang="en-GB" sz="1600" dirty="0"/>
          </a:p>
        </p:txBody>
      </p:sp>
      <p:sp>
        <p:nvSpPr>
          <p:cNvPr id="23" name="Rectangle 22"/>
          <p:cNvSpPr>
            <a:spLocks/>
          </p:cNvSpPr>
          <p:nvPr/>
        </p:nvSpPr>
        <p:spPr>
          <a:xfrm>
            <a:off x="6810413" y="2170371"/>
            <a:ext cx="2088000" cy="5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Commission mandate </a:t>
            </a:r>
            <a:endParaRPr lang="en-GB" sz="1600" dirty="0"/>
          </a:p>
        </p:txBody>
      </p:sp>
      <p:sp>
        <p:nvSpPr>
          <p:cNvPr id="24" name="Rectangle 23"/>
          <p:cNvSpPr>
            <a:spLocks/>
          </p:cNvSpPr>
          <p:nvPr/>
        </p:nvSpPr>
        <p:spPr>
          <a:xfrm>
            <a:off x="6810412" y="2956088"/>
            <a:ext cx="2088000" cy="5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ESA consults</a:t>
            </a:r>
            <a:endParaRPr lang="en-GB" sz="1600" dirty="0"/>
          </a:p>
        </p:txBody>
      </p:sp>
      <p:sp>
        <p:nvSpPr>
          <p:cNvPr id="25" name="Rectangle 24"/>
          <p:cNvSpPr>
            <a:spLocks/>
          </p:cNvSpPr>
          <p:nvPr/>
        </p:nvSpPr>
        <p:spPr>
          <a:xfrm>
            <a:off x="6810412" y="3741805"/>
            <a:ext cx="2088000" cy="5400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bg2"/>
                </a:solidFill>
              </a:rPr>
              <a:t>ESA drafts acts</a:t>
            </a:r>
            <a:endParaRPr lang="en-GB" sz="1600" dirty="0">
              <a:solidFill>
                <a:schemeClr val="bg2"/>
              </a:solidFill>
            </a:endParaRPr>
          </a:p>
        </p:txBody>
      </p:sp>
      <p:sp>
        <p:nvSpPr>
          <p:cNvPr id="26" name="Rectangle 25"/>
          <p:cNvSpPr>
            <a:spLocks/>
          </p:cNvSpPr>
          <p:nvPr/>
        </p:nvSpPr>
        <p:spPr>
          <a:xfrm>
            <a:off x="6810412" y="4527522"/>
            <a:ext cx="2088000"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600" dirty="0" smtClean="0"/>
              <a:t>Commission amends or adopts acts</a:t>
            </a:r>
            <a:endParaRPr lang="en-GB" sz="1600" dirty="0"/>
          </a:p>
        </p:txBody>
      </p:sp>
      <p:sp>
        <p:nvSpPr>
          <p:cNvPr id="27" name="Rectangle 26"/>
          <p:cNvSpPr>
            <a:spLocks/>
          </p:cNvSpPr>
          <p:nvPr/>
        </p:nvSpPr>
        <p:spPr>
          <a:xfrm>
            <a:off x="6810412" y="5313239"/>
            <a:ext cx="2088000"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*EP/Council period to object</a:t>
            </a:r>
            <a:endParaRPr lang="en-GB" sz="1600" dirty="0"/>
          </a:p>
        </p:txBody>
      </p:sp>
      <p:sp>
        <p:nvSpPr>
          <p:cNvPr id="28" name="Rectangle 27"/>
          <p:cNvSpPr>
            <a:spLocks/>
          </p:cNvSpPr>
          <p:nvPr/>
        </p:nvSpPr>
        <p:spPr>
          <a:xfrm>
            <a:off x="6810412" y="6098957"/>
            <a:ext cx="2088000" cy="5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OJ publication</a:t>
            </a:r>
            <a:endParaRPr lang="en-GB"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Are we nearly there yet?</a:t>
            </a:r>
            <a:endParaRPr lang="en-GB" dirty="0"/>
          </a:p>
        </p:txBody>
      </p:sp>
      <p:sp>
        <p:nvSpPr>
          <p:cNvPr id="4" name="Content Placeholder 3"/>
          <p:cNvSpPr>
            <a:spLocks noGrp="1"/>
          </p:cNvSpPr>
          <p:nvPr>
            <p:ph sz="quarter" idx="18"/>
          </p:nvPr>
        </p:nvSpPr>
        <p:spPr/>
        <p:txBody>
          <a:bodyPr/>
          <a:lstStyle/>
          <a:p>
            <a:endParaRPr lang="en-GB"/>
          </a:p>
        </p:txBody>
      </p:sp>
      <p:sp>
        <p:nvSpPr>
          <p:cNvPr id="5" name="Slide Number Placeholder 4"/>
          <p:cNvSpPr>
            <a:spLocks noGrp="1"/>
          </p:cNvSpPr>
          <p:nvPr>
            <p:ph type="sldNum" sz="quarter" idx="19"/>
          </p:nvPr>
        </p:nvSpPr>
        <p:spPr/>
        <p:txBody>
          <a:bodyPr/>
          <a:lstStyle/>
          <a:p>
            <a:pPr>
              <a:defRPr/>
            </a:pPr>
            <a:fld id="{C6DF25AF-5034-4EBD-B5E0-1BA05C6531E9}" type="slidenum">
              <a:rPr lang="en-US" smtClean="0"/>
              <a:pPr>
                <a:defRPr/>
              </a:pPr>
              <a:t>8</a:t>
            </a:fld>
            <a:endParaRPr lang="en-US" dirty="0"/>
          </a:p>
        </p:txBody>
      </p:sp>
      <p:sp>
        <p:nvSpPr>
          <p:cNvPr id="6" name="Footer Placeholder 5"/>
          <p:cNvSpPr>
            <a:spLocks noGrp="1"/>
          </p:cNvSpPr>
          <p:nvPr>
            <p:ph type="ftr" sz="quarter" idx="20"/>
          </p:nvPr>
        </p:nvSpPr>
        <p:spPr/>
        <p:txBody>
          <a:bodyPr/>
          <a:lstStyle/>
          <a:p>
            <a:pPr>
              <a:defRPr/>
            </a:pPr>
            <a:r>
              <a:rPr lang="en-GB" smtClean="0"/>
              <a:t>The next phase of regulatory change – helping you prepare</a:t>
            </a:r>
            <a:endParaRPr lang="en-US"/>
          </a:p>
        </p:txBody>
      </p:sp>
      <p:sp>
        <p:nvSpPr>
          <p:cNvPr id="8" name="Rectangle 7"/>
          <p:cNvSpPr>
            <a:spLocks/>
          </p:cNvSpPr>
          <p:nvPr/>
        </p:nvSpPr>
        <p:spPr>
          <a:xfrm>
            <a:off x="636588" y="1764000"/>
            <a:ext cx="3047557" cy="1569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bg1"/>
                </a:solidFill>
              </a:rPr>
              <a:t>Bank capital</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Basel 4: simplification and stress testing</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Gone concern loss absorbing capital </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Disclosure </a:t>
            </a:r>
          </a:p>
        </p:txBody>
      </p:sp>
      <p:sp>
        <p:nvSpPr>
          <p:cNvPr id="10" name="Rectangle 9"/>
          <p:cNvSpPr/>
          <p:nvPr/>
        </p:nvSpPr>
        <p:spPr>
          <a:xfrm>
            <a:off x="3867024" y="1764000"/>
            <a:ext cx="3047557" cy="1569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bg1"/>
                </a:solidFill>
              </a:rPr>
              <a:t>Bank structure</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Volcker v </a:t>
            </a:r>
            <a:r>
              <a:rPr lang="en-GB" sz="1400" dirty="0" err="1" smtClean="0">
                <a:solidFill>
                  <a:schemeClr val="bg1"/>
                </a:solidFill>
                <a:latin typeface="Arial" pitchFamily="34" charset="0"/>
                <a:cs typeface="Arial" pitchFamily="34" charset="0"/>
              </a:rPr>
              <a:t>Barnier</a:t>
            </a:r>
            <a:endParaRPr lang="en-GB" sz="1400" dirty="0" smtClean="0">
              <a:solidFill>
                <a:schemeClr val="bg1"/>
              </a:solidFill>
              <a:latin typeface="Arial" pitchFamily="34" charset="0"/>
              <a:cs typeface="Arial" pitchFamily="34" charset="0"/>
            </a:endParaRP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Funds and securitisation</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Balkanisation in global markets</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Regulation of branches</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Impact of resolution planning</a:t>
            </a:r>
          </a:p>
          <a:p>
            <a:pPr marL="268288" lvl="3" indent="-268288">
              <a:spcBef>
                <a:spcPts val="228"/>
              </a:spcBef>
              <a:spcAft>
                <a:spcPts val="0"/>
              </a:spcAft>
              <a:buClr>
                <a:schemeClr val="bg1"/>
              </a:buClr>
              <a:buSzPct val="100000"/>
              <a:buFont typeface="Wingdings" pitchFamily="2" charset="2"/>
              <a:buChar char=""/>
            </a:pPr>
            <a:endParaRPr lang="en-GB" sz="1400" dirty="0" smtClean="0">
              <a:solidFill>
                <a:schemeClr val="bg1"/>
              </a:solidFill>
              <a:latin typeface="Arial" pitchFamily="34" charset="0"/>
              <a:cs typeface="Arial" pitchFamily="34" charset="0"/>
            </a:endParaRP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Gone concern loss absorbing capital </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Disclosure </a:t>
            </a:r>
          </a:p>
        </p:txBody>
      </p:sp>
      <p:sp>
        <p:nvSpPr>
          <p:cNvPr id="11" name="Rectangle 10"/>
          <p:cNvSpPr/>
          <p:nvPr/>
        </p:nvSpPr>
        <p:spPr>
          <a:xfrm>
            <a:off x="7097461" y="1764000"/>
            <a:ext cx="3047557" cy="15699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bg1"/>
                </a:solidFill>
              </a:rPr>
              <a:t>Financial infrastructure</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Resolution of critical infrastructure</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Operational risk </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Competition issues, access </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Cross-border legal issues</a:t>
            </a:r>
          </a:p>
        </p:txBody>
      </p:sp>
      <p:sp>
        <p:nvSpPr>
          <p:cNvPr id="12" name="Rectangle 11"/>
          <p:cNvSpPr>
            <a:spLocks/>
          </p:cNvSpPr>
          <p:nvPr/>
        </p:nvSpPr>
        <p:spPr>
          <a:xfrm>
            <a:off x="636587" y="3516798"/>
            <a:ext cx="3047557" cy="1569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bg1"/>
                </a:solidFill>
              </a:rPr>
              <a:t>Shadow banking</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Fixing securitisation</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Asset managers as SIFIs</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Other non-bank intermediaries</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Margin for securities financing</a:t>
            </a:r>
          </a:p>
        </p:txBody>
      </p:sp>
      <p:sp>
        <p:nvSpPr>
          <p:cNvPr id="13" name="Rectangle 12"/>
          <p:cNvSpPr>
            <a:spLocks/>
          </p:cNvSpPr>
          <p:nvPr/>
        </p:nvSpPr>
        <p:spPr>
          <a:xfrm>
            <a:off x="3867024" y="3516798"/>
            <a:ext cx="3047557" cy="15699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bg1"/>
                </a:solidFill>
              </a:rPr>
              <a:t>Data</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Regulatory transparency</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Reporting infrastructure and compliance</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Cyber security</a:t>
            </a:r>
          </a:p>
        </p:txBody>
      </p:sp>
      <p:sp>
        <p:nvSpPr>
          <p:cNvPr id="14" name="Rectangle 13"/>
          <p:cNvSpPr>
            <a:spLocks/>
          </p:cNvSpPr>
          <p:nvPr/>
        </p:nvSpPr>
        <p:spPr>
          <a:xfrm>
            <a:off x="7097461" y="3516798"/>
            <a:ext cx="3047557" cy="1569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bg1"/>
                </a:solidFill>
              </a:rPr>
              <a:t>Markets</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Addressing cross border conflicts</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Conduct issues and enforcement</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Future of retail savings</a:t>
            </a:r>
          </a:p>
        </p:txBody>
      </p:sp>
      <p:sp>
        <p:nvSpPr>
          <p:cNvPr id="15" name="Rectangle 14"/>
          <p:cNvSpPr>
            <a:spLocks/>
          </p:cNvSpPr>
          <p:nvPr/>
        </p:nvSpPr>
        <p:spPr>
          <a:xfrm>
            <a:off x="3867024" y="5269596"/>
            <a:ext cx="3047557" cy="1569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600" dirty="0" smtClean="0">
                <a:solidFill>
                  <a:schemeClr val="bg1"/>
                </a:solidFill>
              </a:rPr>
              <a:t>Growth and jobs</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Alternative finance</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Marketplace lending and investing</a:t>
            </a:r>
          </a:p>
          <a:p>
            <a:pPr marL="268288" lvl="3" indent="-268288">
              <a:spcBef>
                <a:spcPts val="228"/>
              </a:spcBef>
              <a:spcAft>
                <a:spcPts val="0"/>
              </a:spcAft>
              <a:buClr>
                <a:schemeClr val="bg1"/>
              </a:buClr>
              <a:buSzPct val="100000"/>
              <a:buFont typeface="Wingdings" pitchFamily="2" charset="2"/>
              <a:buChar char=""/>
            </a:pPr>
            <a:r>
              <a:rPr lang="en-GB" sz="1400" dirty="0" smtClean="0">
                <a:solidFill>
                  <a:schemeClr val="bg1"/>
                </a:solidFill>
                <a:latin typeface="Arial" pitchFamily="34" charset="0"/>
                <a:cs typeface="Arial" pitchFamily="34" charset="0"/>
              </a:rPr>
              <a:t>Facilitating credit for SMEs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857482Large.jpg"/>
          <p:cNvPicPr>
            <a:picLocks noChangeAspect="1"/>
          </p:cNvPicPr>
          <p:nvPr/>
        </p:nvPicPr>
        <p:blipFill>
          <a:blip r:embed="rId2" cstate="print"/>
          <a:stretch>
            <a:fillRect/>
          </a:stretch>
        </p:blipFill>
        <p:spPr>
          <a:xfrm>
            <a:off x="-12254" y="-1"/>
            <a:ext cx="10892527" cy="7561263"/>
          </a:xfrm>
          <a:prstGeom prst="rect">
            <a:avLst/>
          </a:prstGeom>
        </p:spPr>
      </p:pic>
      <p:sp>
        <p:nvSpPr>
          <p:cNvPr id="7" name="Rectangle 6"/>
          <p:cNvSpPr/>
          <p:nvPr/>
        </p:nvSpPr>
        <p:spPr>
          <a:xfrm>
            <a:off x="-12254" y="4790486"/>
            <a:ext cx="10892527" cy="13736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Panel 1 –  The firm and its trading activities</a:t>
            </a:r>
            <a:endParaRPr lang="en-GB" dirty="0"/>
          </a:p>
        </p:txBody>
      </p:sp>
      <p:sp>
        <p:nvSpPr>
          <p:cNvPr id="6" name="TextBox 5"/>
          <p:cNvSpPr txBox="1"/>
          <p:nvPr/>
        </p:nvSpPr>
        <p:spPr>
          <a:xfrm>
            <a:off x="8212138" y="133350"/>
            <a:ext cx="2333625" cy="400050"/>
          </a:xfrm>
          <a:prstGeom prst="rect">
            <a:avLst/>
          </a:prstGeom>
          <a:noFill/>
          <a:ln>
            <a:noFill/>
          </a:ln>
        </p:spPr>
        <p:txBody>
          <a:bodyPr>
            <a:spAutoFit/>
          </a:bodyPr>
          <a:lstStyle/>
          <a:p>
            <a:pPr algn="r" fontAlgn="auto">
              <a:spcBef>
                <a:spcPts val="0"/>
              </a:spcBef>
              <a:spcAft>
                <a:spcPts val="0"/>
              </a:spcAft>
              <a:defRPr sz="1800" b="0" i="0" u="none" strike="noStrike" kern="0" cap="none" spc="0" baseline="0">
                <a:solidFill>
                  <a:srgbClr val="000000"/>
                </a:solidFill>
                <a:uFillTx/>
              </a:defRPr>
            </a:pPr>
            <a:r>
              <a:rPr lang="en-GB" sz="1200" b="1" dirty="0">
                <a:solidFill>
                  <a:schemeClr val="bg1"/>
                </a:solidFill>
                <a:latin typeface="Arial"/>
                <a:cs typeface="Arial"/>
              </a:rPr>
              <a:t>Sea of Change</a:t>
            </a:r>
            <a:br>
              <a:rPr lang="en-GB" sz="1200" b="1" dirty="0">
                <a:solidFill>
                  <a:schemeClr val="bg1"/>
                </a:solidFill>
                <a:latin typeface="Arial"/>
                <a:cs typeface="Arial"/>
              </a:rPr>
            </a:br>
            <a:r>
              <a:rPr lang="en-GB" sz="800" dirty="0">
                <a:solidFill>
                  <a:schemeClr val="bg1"/>
                </a:solidFill>
                <a:latin typeface="Arial"/>
                <a:cs typeface="Arial"/>
              </a:rPr>
              <a:t>Regulatory reforms – charting a new course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SFONT" val="Univers55"/>
</p:tagLst>
</file>

<file path=ppt/tags/tag10.xml><?xml version="1.0" encoding="utf-8"?>
<p:tagLst xmlns:a="http://schemas.openxmlformats.org/drawingml/2006/main" xmlns:r="http://schemas.openxmlformats.org/officeDocument/2006/relationships" xmlns:p="http://schemas.openxmlformats.org/presentationml/2006/main">
  <p:tag name="FASFONT" val="Univers55"/>
</p:tagLst>
</file>

<file path=ppt/tags/tag11.xml><?xml version="1.0" encoding="utf-8"?>
<p:tagLst xmlns:a="http://schemas.openxmlformats.org/drawingml/2006/main" xmlns:r="http://schemas.openxmlformats.org/officeDocument/2006/relationships" xmlns:p="http://schemas.openxmlformats.org/presentationml/2006/main">
  <p:tag name="FASFONT" val="Univers55"/>
</p:tagLst>
</file>

<file path=ppt/tags/tag12.xml><?xml version="1.0" encoding="utf-8"?>
<p:tagLst xmlns:a="http://schemas.openxmlformats.org/drawingml/2006/main" xmlns:r="http://schemas.openxmlformats.org/officeDocument/2006/relationships" xmlns:p="http://schemas.openxmlformats.org/presentationml/2006/main">
  <p:tag name="FASFONT" val="Univers55"/>
</p:tagLst>
</file>

<file path=ppt/tags/tag13.xml><?xml version="1.0" encoding="utf-8"?>
<p:tagLst xmlns:a="http://schemas.openxmlformats.org/drawingml/2006/main" xmlns:r="http://schemas.openxmlformats.org/officeDocument/2006/relationships" xmlns:p="http://schemas.openxmlformats.org/presentationml/2006/main">
  <p:tag name="FASFONT" val="Univers55"/>
</p:tagLst>
</file>

<file path=ppt/tags/tag14.xml><?xml version="1.0" encoding="utf-8"?>
<p:tagLst xmlns:a="http://schemas.openxmlformats.org/drawingml/2006/main" xmlns:r="http://schemas.openxmlformats.org/officeDocument/2006/relationships" xmlns:p="http://schemas.openxmlformats.org/presentationml/2006/main">
  <p:tag name="FASFONT" val="Univers55"/>
</p:tagLst>
</file>

<file path=ppt/tags/tag15.xml><?xml version="1.0" encoding="utf-8"?>
<p:tagLst xmlns:a="http://schemas.openxmlformats.org/drawingml/2006/main" xmlns:r="http://schemas.openxmlformats.org/officeDocument/2006/relationships" xmlns:p="http://schemas.openxmlformats.org/presentationml/2006/main">
  <p:tag name="FASFONT" val="Univers55"/>
</p:tagLst>
</file>

<file path=ppt/tags/tag16.xml><?xml version="1.0" encoding="utf-8"?>
<p:tagLst xmlns:a="http://schemas.openxmlformats.org/drawingml/2006/main" xmlns:r="http://schemas.openxmlformats.org/officeDocument/2006/relationships" xmlns:p="http://schemas.openxmlformats.org/presentationml/2006/main">
  <p:tag name="FASFONT" val="Univers55"/>
</p:tagLst>
</file>

<file path=ppt/tags/tag17.xml><?xml version="1.0" encoding="utf-8"?>
<p:tagLst xmlns:a="http://schemas.openxmlformats.org/drawingml/2006/main" xmlns:r="http://schemas.openxmlformats.org/officeDocument/2006/relationships" xmlns:p="http://schemas.openxmlformats.org/presentationml/2006/main">
  <p:tag name="FASFONT" val="Univers55"/>
</p:tagLst>
</file>

<file path=ppt/tags/tag18.xml><?xml version="1.0" encoding="utf-8"?>
<p:tagLst xmlns:a="http://schemas.openxmlformats.org/drawingml/2006/main" xmlns:r="http://schemas.openxmlformats.org/officeDocument/2006/relationships" xmlns:p="http://schemas.openxmlformats.org/presentationml/2006/main">
  <p:tag name="FASFONT" val="Univers55"/>
</p:tagLst>
</file>

<file path=ppt/tags/tag19.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FASFONT" val="Univers55"/>
</p:tagLst>
</file>

<file path=ppt/tags/tag20.xml><?xml version="1.0" encoding="utf-8"?>
<p:tagLst xmlns:a="http://schemas.openxmlformats.org/drawingml/2006/main" xmlns:r="http://schemas.openxmlformats.org/officeDocument/2006/relationships" xmlns:p="http://schemas.openxmlformats.org/presentationml/2006/main">
  <p:tag name="FASFONT" val="Univers55"/>
</p:tagLst>
</file>

<file path=ppt/tags/tag21.xml><?xml version="1.0" encoding="utf-8"?>
<p:tagLst xmlns:a="http://schemas.openxmlformats.org/drawingml/2006/main" xmlns:r="http://schemas.openxmlformats.org/officeDocument/2006/relationships" xmlns:p="http://schemas.openxmlformats.org/presentationml/2006/main">
  <p:tag name="FASFONT" val="Univers55"/>
</p:tagLst>
</file>

<file path=ppt/tags/tag22.xml><?xml version="1.0" encoding="utf-8"?>
<p:tagLst xmlns:a="http://schemas.openxmlformats.org/drawingml/2006/main" xmlns:r="http://schemas.openxmlformats.org/officeDocument/2006/relationships" xmlns:p="http://schemas.openxmlformats.org/presentationml/2006/main">
  <p:tag name="FASFONT" val="Univers55"/>
</p:tagLst>
</file>

<file path=ppt/tags/tag23.xml><?xml version="1.0" encoding="utf-8"?>
<p:tagLst xmlns:a="http://schemas.openxmlformats.org/drawingml/2006/main" xmlns:r="http://schemas.openxmlformats.org/officeDocument/2006/relationships" xmlns:p="http://schemas.openxmlformats.org/presentationml/2006/main">
  <p:tag name="FASFONT" val="Univers55"/>
</p:tagLst>
</file>

<file path=ppt/tags/tag24.xml><?xml version="1.0" encoding="utf-8"?>
<p:tagLst xmlns:a="http://schemas.openxmlformats.org/drawingml/2006/main" xmlns:r="http://schemas.openxmlformats.org/officeDocument/2006/relationships" xmlns:p="http://schemas.openxmlformats.org/presentationml/2006/main">
  <p:tag name="FASFONT" val="Univers55"/>
</p:tagLst>
</file>

<file path=ppt/tags/tag25.xml><?xml version="1.0" encoding="utf-8"?>
<p:tagLst xmlns:a="http://schemas.openxmlformats.org/drawingml/2006/main" xmlns:r="http://schemas.openxmlformats.org/officeDocument/2006/relationships" xmlns:p="http://schemas.openxmlformats.org/presentationml/2006/main">
  <p:tag name="FASFONT" val="Univers55"/>
</p:tagLst>
</file>

<file path=ppt/tags/tag26.xml><?xml version="1.0" encoding="utf-8"?>
<p:tagLst xmlns:a="http://schemas.openxmlformats.org/drawingml/2006/main" xmlns:r="http://schemas.openxmlformats.org/officeDocument/2006/relationships" xmlns:p="http://schemas.openxmlformats.org/presentationml/2006/main">
  <p:tag name="FASFONT" val="Univers55"/>
</p:tagLst>
</file>

<file path=ppt/tags/tag27.xml><?xml version="1.0" encoding="utf-8"?>
<p:tagLst xmlns:a="http://schemas.openxmlformats.org/drawingml/2006/main" xmlns:r="http://schemas.openxmlformats.org/officeDocument/2006/relationships" xmlns:p="http://schemas.openxmlformats.org/presentationml/2006/main">
  <p:tag name="FASFONT" val="Univers55"/>
</p:tagLst>
</file>

<file path=ppt/tags/tag28.xml><?xml version="1.0" encoding="utf-8"?>
<p:tagLst xmlns:a="http://schemas.openxmlformats.org/drawingml/2006/main" xmlns:r="http://schemas.openxmlformats.org/officeDocument/2006/relationships" xmlns:p="http://schemas.openxmlformats.org/presentationml/2006/main">
  <p:tag name="FASFONT" val="Univers55"/>
</p:tagLst>
</file>

<file path=ppt/tags/tag29.xml><?xml version="1.0" encoding="utf-8"?>
<p:tagLst xmlns:a="http://schemas.openxmlformats.org/drawingml/2006/main" xmlns:r="http://schemas.openxmlformats.org/officeDocument/2006/relationships" xmlns:p="http://schemas.openxmlformats.org/presentationml/2006/main">
  <p:tag name="FASFONT" val="Univers55"/>
</p:tagLst>
</file>

<file path=ppt/tags/tag3.xml><?xml version="1.0" encoding="utf-8"?>
<p:tagLst xmlns:a="http://schemas.openxmlformats.org/drawingml/2006/main" xmlns:r="http://schemas.openxmlformats.org/officeDocument/2006/relationships" xmlns:p="http://schemas.openxmlformats.org/presentationml/2006/main">
  <p:tag name="FASFONT" val="Univers55"/>
</p:tagLst>
</file>

<file path=ppt/tags/tag30.xml><?xml version="1.0" encoding="utf-8"?>
<p:tagLst xmlns:a="http://schemas.openxmlformats.org/drawingml/2006/main" xmlns:r="http://schemas.openxmlformats.org/officeDocument/2006/relationships" xmlns:p="http://schemas.openxmlformats.org/presentationml/2006/main">
  <p:tag name="FASFONT" val="Univers55"/>
</p:tagLst>
</file>

<file path=ppt/tags/tag31.xml><?xml version="1.0" encoding="utf-8"?>
<p:tagLst xmlns:a="http://schemas.openxmlformats.org/drawingml/2006/main" xmlns:r="http://schemas.openxmlformats.org/officeDocument/2006/relationships" xmlns:p="http://schemas.openxmlformats.org/presentationml/2006/main">
  <p:tag name="FASFONT" val="Univers55"/>
</p:tagLst>
</file>

<file path=ppt/tags/tag32.xml><?xml version="1.0" encoding="utf-8"?>
<p:tagLst xmlns:a="http://schemas.openxmlformats.org/drawingml/2006/main" xmlns:r="http://schemas.openxmlformats.org/officeDocument/2006/relationships" xmlns:p="http://schemas.openxmlformats.org/presentationml/2006/main">
  <p:tag name="FASFONT" val="Univers55"/>
</p:tagLst>
</file>

<file path=ppt/tags/tag33.xml><?xml version="1.0" encoding="utf-8"?>
<p:tagLst xmlns:a="http://schemas.openxmlformats.org/drawingml/2006/main" xmlns:r="http://schemas.openxmlformats.org/officeDocument/2006/relationships" xmlns:p="http://schemas.openxmlformats.org/presentationml/2006/main">
  <p:tag name="FASFONT" val="Univers55"/>
</p:tagLst>
</file>

<file path=ppt/tags/tag4.xml><?xml version="1.0" encoding="utf-8"?>
<p:tagLst xmlns:a="http://schemas.openxmlformats.org/drawingml/2006/main" xmlns:r="http://schemas.openxmlformats.org/officeDocument/2006/relationships" xmlns:p="http://schemas.openxmlformats.org/presentationml/2006/main">
  <p:tag name="FASFONT" val="Univers55"/>
</p:tagLst>
</file>

<file path=ppt/tags/tag5.xml><?xml version="1.0" encoding="utf-8"?>
<p:tagLst xmlns:a="http://schemas.openxmlformats.org/drawingml/2006/main" xmlns:r="http://schemas.openxmlformats.org/officeDocument/2006/relationships" xmlns:p="http://schemas.openxmlformats.org/presentationml/2006/main">
  <p:tag name="FASFONT" val="Univers55"/>
</p:tagLst>
</file>

<file path=ppt/tags/tag6.xml><?xml version="1.0" encoding="utf-8"?>
<p:tagLst xmlns:a="http://schemas.openxmlformats.org/drawingml/2006/main" xmlns:r="http://schemas.openxmlformats.org/officeDocument/2006/relationships" xmlns:p="http://schemas.openxmlformats.org/presentationml/2006/main">
  <p:tag name="FASFONT" val="Univers55"/>
</p:tagLst>
</file>

<file path=ppt/tags/tag7.xml><?xml version="1.0" encoding="utf-8"?>
<p:tagLst xmlns:a="http://schemas.openxmlformats.org/drawingml/2006/main" xmlns:r="http://schemas.openxmlformats.org/officeDocument/2006/relationships" xmlns:p="http://schemas.openxmlformats.org/presentationml/2006/main">
  <p:tag name="FASFONT" val="Univers55"/>
</p:tagLst>
</file>

<file path=ppt/tags/tag8.xml><?xml version="1.0" encoding="utf-8"?>
<p:tagLst xmlns:a="http://schemas.openxmlformats.org/drawingml/2006/main" xmlns:r="http://schemas.openxmlformats.org/officeDocument/2006/relationships" xmlns:p="http://schemas.openxmlformats.org/presentationml/2006/main">
  <p:tag name="FASFONT" val="Univers55"/>
</p:tagLst>
</file>

<file path=ppt/tags/tag9.xml><?xml version="1.0" encoding="utf-8"?>
<p:tagLst xmlns:a="http://schemas.openxmlformats.org/drawingml/2006/main" xmlns:r="http://schemas.openxmlformats.org/officeDocument/2006/relationships" xmlns:p="http://schemas.openxmlformats.org/presentationml/2006/main">
  <p:tag name="FASFONT" val="Univers55"/>
</p:tagLst>
</file>

<file path=ppt/theme/theme1.xml><?xml version="1.0" encoding="utf-8"?>
<a:theme xmlns:a="http://schemas.openxmlformats.org/drawingml/2006/main" name="Pitch">
  <a:themeElements>
    <a:clrScheme name="CC Pitch Orange">
      <a:dk1>
        <a:srgbClr val="F27D00"/>
      </a:dk1>
      <a:lt1>
        <a:srgbClr val="FFFFFF"/>
      </a:lt1>
      <a:dk2>
        <a:srgbClr val="000000"/>
      </a:dk2>
      <a:lt2>
        <a:srgbClr val="A13138"/>
      </a:lt2>
      <a:accent1>
        <a:srgbClr val="00697A"/>
      </a:accent1>
      <a:accent2>
        <a:srgbClr val="F27D00"/>
      </a:accent2>
      <a:accent3>
        <a:srgbClr val="D9D9D9"/>
      </a:accent3>
      <a:accent4>
        <a:srgbClr val="E5322C"/>
      </a:accent4>
      <a:accent5>
        <a:srgbClr val="00737A"/>
      </a:accent5>
      <a:accent6>
        <a:srgbClr val="1A75CF"/>
      </a:accent6>
      <a:hlink>
        <a:srgbClr val="F27D00"/>
      </a:hlink>
      <a:folHlink>
        <a:srgbClr val="F27D00"/>
      </a:folHlink>
    </a:clrScheme>
    <a:fontScheme name="B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da97c454-82a7-458e-b02b-a23c149c4c8f" ContentTypeId="0x01010066AAA4A189E15340A8F90A14B5E3178D01" PreviousValue="false"/>
</file>

<file path=customXml/item2.xml><?xml version="1.0" encoding="utf-8"?>
<ct:contentTypeSchema xmlns:ct="http://schemas.microsoft.com/office/2006/metadata/contentType" xmlns:ma="http://schemas.microsoft.com/office/2006/metadata/properties/metaAttributes" ct:_="" ma:_="" ma:contentTypeName="Legal Document" ma:contentTypeID="0x01010066AAA4A189E15340A8F90A14B5E3178D0100367A35A044005F44B362134B79DD1B0E" ma:contentTypeVersion="9" ma:contentTypeDescription="Stores client and matter information common to all Legal Documents" ma:contentTypeScope="" ma:versionID="eb71fc73b55abb551ae88b1ac50d7f67">
  <xsd:schema xmlns:xsd="http://www.w3.org/2001/XMLSchema" xmlns:p="http://schemas.microsoft.com/office/2006/metadata/properties" xmlns:ns1="http://schemas.microsoft.com/sharepoint/v3" xmlns:ns2="http://schema.microsoft.com/sharepoint/v3/fields" xmlns:ns3="84e8189d-2f07-4d07-be7d-de46b9fe3006" xmlns:ns4="11e50214-3197-4960-a489-b8361d63fdef" xmlns:ns5="18883c37-dce0-4d4b-89af-bda829b64a20" targetNamespace="http://schemas.microsoft.com/office/2006/metadata/properties" ma:root="true" ma:fieldsID="d61226cce64aacb78d8615e4a6a71eaf" ns1:_="" ns2:_="" ns3:_="" ns4:_="" ns5:_="">
    <xsd:import namespace="http://schemas.microsoft.com/sharepoint/v3"/>
    <xsd:import namespace="http://schema.microsoft.com/sharepoint/v3/fields"/>
    <xsd:import namespace="84e8189d-2f07-4d07-be7d-de46b9fe3006"/>
    <xsd:import namespace="11e50214-3197-4960-a489-b8361d63fdef"/>
    <xsd:import namespace="18883c37-dce0-4d4b-89af-bda829b64a20"/>
    <xsd:element name="properties">
      <xsd:complexType>
        <xsd:sequence>
          <xsd:element name="documentManagement">
            <xsd:complexType>
              <xsd:all>
                <xsd:element ref="ns2:DocumentOwner" minOccurs="0"/>
                <xsd:element ref="ns2:LegacyDocumentID" minOccurs="0"/>
                <xsd:element ref="ns2:LegacyInformation" minOccurs="0"/>
                <xsd:element ref="ns2:ConfigListSynch" minOccurs="0"/>
                <xsd:element ref="ns2:KeyDocument" minOccurs="0"/>
                <xsd:element ref="ns3:LegalTopicTaxHTField0" minOccurs="0"/>
                <xsd:element ref="ns3:LegalTopic" minOccurs="0"/>
                <xsd:element ref="ns3:LegalDocumentTypeTaxHTField0" minOccurs="0"/>
                <xsd:element ref="ns3:LegalDocumentType" minOccurs="0"/>
                <xsd:element ref="ns3:JurisdictionTaxHTField0" minOccurs="0"/>
                <xsd:element ref="ns3:Jurisdiction" minOccurs="0"/>
                <xsd:element ref="ns2:MatterNumber" minOccurs="0"/>
                <xsd:element ref="ns2:MatterName" minOccurs="0"/>
                <xsd:element ref="ns2:MatterStatus" minOccurs="0"/>
                <xsd:element ref="ns2:ClientNumber" minOccurs="0"/>
                <xsd:element ref="ns2:ClientName" minOccurs="0"/>
                <xsd:element ref="ns2:ClientReference" minOccurs="0"/>
                <xsd:element ref="ns2:CCOffice" minOccurs="0"/>
                <xsd:element ref="ns2:PracticeArea" minOccurs="0"/>
                <xsd:element ref="ns2:PracticeGroup" minOccurs="0"/>
                <xsd:element ref="ns3:SectorTaxHTField0" minOccurs="0"/>
                <xsd:element ref="ns3:Sector" minOccurs="0"/>
                <xsd:element ref="ns2:DocumentIcons" minOccurs="0"/>
                <xsd:element ref="ns3:_dlc_DocId" minOccurs="0"/>
                <xsd:element ref="ns3:_dlc_DocIdUrl" minOccurs="0"/>
                <xsd:element ref="ns3:_dlc_DocIdPersistId" minOccurs="0"/>
                <xsd:element ref="ns4:TaxCatchAll" minOccurs="0"/>
                <xsd:element ref="ns1:_dlc_Exempt" minOccurs="0"/>
                <xsd:element ref="ns5:DLCPolicyLabelValue" minOccurs="0"/>
                <xsd:element ref="ns5:DLCPolicyLabelClientValue" minOccurs="0"/>
                <xsd:element ref="ns5:DLCPolicyLabelLock" minOccurs="0"/>
                <xsd:element ref="ns2:WorkTyp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_dlc_Exempt" ma:index="35" nillable="true" ma:displayName="Exempt from Policy" ma:hidden="true" ma:internalName="_dlc_Exempt" ma:readOnly="true">
      <xsd:simpleType>
        <xsd:restriction base="dms:Unknown"/>
      </xsd:simpleType>
    </xsd:element>
  </xsd:schema>
  <xsd:schema xmlns:xsd="http://www.w3.org/2001/XMLSchema" xmlns:dms="http://schemas.microsoft.com/office/2006/documentManagement/types" targetNamespace="http://schema.microsoft.com/sharepoint/v3/fields" elementFormDefault="qualified">
    <xsd:import namespace="http://schemas.microsoft.com/office/2006/documentManagement/types"/>
    <xsd:element name="DocumentOwner" ma:index="8" nillable="true" ma:displayName="Document Owner" ma:list="UserInfo" ma:internalName="Documen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gacyDocumentID" ma:index="9" nillable="true" ma:displayName="Legacy Document ID" ma:hidden="true" ma:internalName="LegacyDocumentID">
      <xsd:simpleType>
        <xsd:restriction base="dms:Text">
          <xsd:maxLength value="255"/>
        </xsd:restriction>
      </xsd:simpleType>
    </xsd:element>
    <xsd:element name="LegacyInformation" ma:index="10" nillable="true" ma:displayName="Legacy Information" ma:hidden="true" ma:internalName="LegacyInformation">
      <xsd:simpleType>
        <xsd:restriction base="dms:Note"/>
      </xsd:simpleType>
    </xsd:element>
    <xsd:element name="ConfigListSynch" ma:index="11" nillable="true" ma:displayName="Config List Synch" ma:format="DateTime" ma:hidden="true" ma:internalName="ConfigListSynch">
      <xsd:simpleType>
        <xsd:restriction base="dms:DateTime"/>
      </xsd:simpleType>
    </xsd:element>
    <xsd:element name="KeyDocument" ma:index="12" nillable="true" ma:displayName="Key Document" ma:default="0" ma:internalName="KeyDocument">
      <xsd:simpleType>
        <xsd:restriction base="dms:Boolean"/>
      </xsd:simpleType>
    </xsd:element>
    <xsd:element name="MatterNumber" ma:index="19" nillable="true" ma:displayName="Matter Number" ma:default="UK-0030-0060-14" ma:hidden="true" ma:internalName="MatterNumber">
      <xsd:simpleType>
        <xsd:restriction base="dms:Text">
          <xsd:maxLength value="15"/>
        </xsd:restriction>
      </xsd:simpleType>
    </xsd:element>
    <xsd:element name="MatterName" ma:index="20" nillable="true" ma:displayName="Matter Name" ma:default="Finance and Capital Markets: BD - Events" ma:hidden="true" ma:internalName="MatterName">
      <xsd:simpleType>
        <xsd:restriction base="dms:Text">
          <xsd:maxLength value="255"/>
        </xsd:restriction>
      </xsd:simpleType>
    </xsd:element>
    <xsd:element name="MatterStatus" ma:index="21" nillable="true" ma:displayName="Matter Status" ma:default="Current" ma:hidden="true" ma:internalName="MatterStatus">
      <xsd:simpleType>
        <xsd:restriction base="dms:Choice">
          <xsd:enumeration value="Current"/>
          <xsd:enumeration value="Dormant"/>
        </xsd:restriction>
      </xsd:simpleType>
    </xsd:element>
    <xsd:element name="ClientNumber" ma:index="22" nillable="true" ma:displayName="Client Number" ma:hidden="true" ma:internalName="ClientNumber">
      <xsd:simpleType>
        <xsd:restriction base="dms:Text">
          <xsd:maxLength value="50"/>
        </xsd:restriction>
      </xsd:simpleType>
    </xsd:element>
    <xsd:element name="ClientName" ma:index="23" nillable="true" ma:displayName="Client Name" ma:hidden="true" ma:internalName="ClientName">
      <xsd:simpleType>
        <xsd:restriction base="dms:Text">
          <xsd:maxLength value="255"/>
        </xsd:restriction>
      </xsd:simpleType>
    </xsd:element>
    <xsd:element name="ClientReference" ma:index="24" nillable="true" ma:displayName="Client Reference" ma:hidden="true" ma:internalName="ClientReference">
      <xsd:simpleType>
        <xsd:restriction base="dms:Text">
          <xsd:maxLength value="255"/>
        </xsd:restriction>
      </xsd:simpleType>
    </xsd:element>
    <xsd:element name="CCOffice" ma:index="25" nillable="true" ma:displayName="CC Office" ma:default="London" ma:hidden="true" ma:internalName="CCOffice">
      <xsd:simpleType>
        <xsd:restriction base="dms:Text">
          <xsd:maxLength value="255"/>
        </xsd:restriction>
      </xsd:simpleType>
    </xsd:element>
    <xsd:element name="PracticeArea" ma:index="26" nillable="true" ma:displayName="Practice Area" ma:default="Banking &amp; Finance" ma:hidden="true" ma:internalName="PracticeArea">
      <xsd:simpleType>
        <xsd:restriction base="dms:Text">
          <xsd:maxLength value="255"/>
        </xsd:restriction>
      </xsd:simpleType>
    </xsd:element>
    <xsd:element name="PracticeGroup" ma:index="27" nillable="true" ma:displayName="Practice Group" ma:default="F&amp;CM BD" ma:hidden="true" ma:internalName="PracticeGroup">
      <xsd:simpleType>
        <xsd:restriction base="dms:Text">
          <xsd:maxLength value="255"/>
        </xsd:restriction>
      </xsd:simpleType>
    </xsd:element>
    <xsd:element name="DocumentIcons" ma:index="30" nillable="true" ma:displayName="Relationship Icons" ma:internalName="DocumentIcons" ma:readOnly="true">
      <xsd:simpleType>
        <xsd:restriction base="dms:Note"/>
      </xsd:simpleType>
    </xsd:element>
    <xsd:element name="WorkType" ma:index="39" nillable="true" ma:displayName="Work Type" ma:internalName="WorkType">
      <xsd:simpleType>
        <xsd:restriction base="dms:Text">
          <xsd:maxLength value="255"/>
        </xsd:restriction>
      </xsd:simpleType>
    </xsd:element>
  </xsd:schema>
  <xsd:schema xmlns:xsd="http://www.w3.org/2001/XMLSchema" xmlns:dms="http://schemas.microsoft.com/office/2006/documentManagement/types" targetNamespace="84e8189d-2f07-4d07-be7d-de46b9fe3006" elementFormDefault="qualified">
    <xsd:import namespace="http://schemas.microsoft.com/office/2006/documentManagement/types"/>
    <xsd:element name="LegalTopicTaxHTField0" ma:index="13" nillable="true" ma:displayName="LegalTopic_0" ma:hidden="true" ma:internalName="LegalTopicTaxHTField0">
      <xsd:simpleType>
        <xsd:restriction base="dms:Note"/>
      </xsd:simpleType>
    </xsd:element>
    <xsd:element name="LegalTopic" ma:index="14" nillable="true" ma:displayName="Legal Topic" ma:list="{28d012a0-6be1-4e68-83bd-5c06ac0fde7f}" ma:internalName="LegalTopic" ma:showField="Term1033" ma:web="11e50214-3197-4960-a489-b8361d63fdef">
      <xsd:simpleType>
        <xsd:restriction base="dms:Unknown"/>
      </xsd:simpleType>
    </xsd:element>
    <xsd:element name="LegalDocumentTypeTaxHTField0" ma:index="15" nillable="true" ma:displayName="LegalDocumentType_0" ma:hidden="true" ma:internalName="LegalDocumentTypeTaxHTField0">
      <xsd:simpleType>
        <xsd:restriction base="dms:Note"/>
      </xsd:simpleType>
    </xsd:element>
    <xsd:element name="LegalDocumentType" ma:index="16" nillable="true" ma:displayName="Legal Document Type" ma:list="{28d012a0-6be1-4e68-83bd-5c06ac0fde7f}" ma:internalName="LegalDocumentType" ma:showField="Term1033" ma:web="11e50214-3197-4960-a489-b8361d63fdef">
      <xsd:simpleType>
        <xsd:restriction base="dms:Unknown"/>
      </xsd:simpleType>
    </xsd:element>
    <xsd:element name="JurisdictionTaxHTField0" ma:index="17" nillable="true" ma:displayName="Jurisdiction_0" ma:hidden="true" ma:internalName="JurisdictionTaxHTField0">
      <xsd:simpleType>
        <xsd:restriction base="dms:Note"/>
      </xsd:simpleType>
    </xsd:element>
    <xsd:element name="Jurisdiction" ma:index="18" nillable="true" ma:displayName="Jurisdiction" ma:list="{28d012a0-6be1-4e68-83bd-5c06ac0fde7f}" ma:internalName="Jurisdiction" ma:showField="Term1033" ma:web="11e50214-3197-4960-a489-b8361d63fdef">
      <xsd:simpleType>
        <xsd:restriction base="dms:Unknown"/>
      </xsd:simpleType>
    </xsd:element>
    <xsd:element name="SectorTaxHTField0" ma:index="28" nillable="true" ma:displayName="Sector_0" ma:hidden="true" ma:internalName="SectorTaxHTField0">
      <xsd:simpleType>
        <xsd:restriction base="dms:Note"/>
      </xsd:simpleType>
    </xsd:element>
    <xsd:element name="Sector" ma:index="29" nillable="true" ma:displayName="Sector" ma:default="" ma:list="{28d012a0-6be1-4e68-83bd-5c06ac0fde7f}" ma:internalName="Sector" ma:showField="Term1033" ma:web="11e50214-3197-4960-a489-b8361d63fdef">
      <xsd:simpleType>
        <xsd:restriction base="dms:Unknown"/>
      </xsd:simpleType>
    </xsd:element>
    <xsd:element name="_dlc_DocId" ma:index="31" nillable="true" ma:displayName="Document ID Value" ma:description="The value of the document ID assigned to this item."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schema>
  <xsd:schema xmlns:xsd="http://www.w3.org/2001/XMLSchema" xmlns:dms="http://schemas.microsoft.com/office/2006/documentManagement/types" targetNamespace="11e50214-3197-4960-a489-b8361d63fdef" elementFormDefault="qualified">
    <xsd:import namespace="http://schemas.microsoft.com/office/2006/documentManagement/types"/>
    <xsd:element name="TaxCatchAll" ma:index="34" nillable="true" ma:displayName="Taxonomy Catch All Column" ma:hidden="true" ma:list="{28d012a0-6be1-4e68-83bd-5c06ac0fde7f}" ma:internalName="TaxCatchAll" ma:showField="CatchAllData" ma:web="11e50214-3197-4960-a489-b8361d63fde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dms="http://schemas.microsoft.com/office/2006/documentManagement/types" targetNamespace="18883c37-dce0-4d4b-89af-bda829b64a20" elementFormDefault="qualified">
    <xsd:import namespace="http://schemas.microsoft.com/office/2006/documentManagement/types"/>
    <xsd:element name="DLCPolicyLabelValue" ma:index="36" nillable="true" ma:displayName="Label" ma:description="Stores the current value of the label." ma:internalName="DLCPolicyLabelValue" ma:readOnly="true">
      <xsd:simpleType>
        <xsd:restriction base="dms:Note"/>
      </xsd:simpleType>
    </xsd:element>
    <xsd:element name="DLCPolicyLabelClientValue" ma:index="37"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38"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LegacyInformation xmlns="http://schema.microsoft.com/sharepoint/v3/fields" xsi:nil="true"/>
    <LegalTopic xmlns="84e8189d-2f07-4d07-be7d-de46b9fe3006" xsi:nil="true"/>
    <MatterName xmlns="http://schema.microsoft.com/sharepoint/v3/fields">Finance and Capital Markets: BD - Events</MatterName>
    <LegalTopicTaxHTField0 xmlns="84e8189d-2f07-4d07-be7d-de46b9fe3006" xsi:nil="true"/>
    <JurisdictionTaxHTField0 xmlns="84e8189d-2f07-4d07-be7d-de46b9fe3006" xsi:nil="true"/>
    <ClientNumber xmlns="http://schema.microsoft.com/sharepoint/v3/fields" xsi:nil="true"/>
    <KeyDocument xmlns="http://schema.microsoft.com/sharepoint/v3/fields">false</KeyDocument>
    <ClientReference xmlns="http://schema.microsoft.com/sharepoint/v3/fields" xsi:nil="true"/>
    <Sector xmlns="84e8189d-2f07-4d07-be7d-de46b9fe3006" xsi:nil="true"/>
    <WorkType xmlns="http://schema.microsoft.com/sharepoint/v3/fields" xsi:nil="true"/>
    <DLCPolicyLabelClientValue xmlns="18883c37-dce0-4d4b-89af-bda829b64a20">81068-5-947-v{_UIVersionString}</DLCPolicyLabelClientValue>
    <LegacyDocumentID xmlns="http://schema.microsoft.com/sharepoint/v3/fields" xsi:nil="true"/>
    <ClientName xmlns="http://schema.microsoft.com/sharepoint/v3/fields" xsi:nil="true"/>
    <ConfigListSynch xmlns="http://schema.microsoft.com/sharepoint/v3/fields">2012-05-29T16:36:27+00:00</ConfigListSynch>
    <CCOffice xmlns="http://schema.microsoft.com/sharepoint/v3/fields">London</CCOffice>
    <LegalDocumentTypeTaxHTField0 xmlns="84e8189d-2f07-4d07-be7d-de46b9fe3006" xsi:nil="true"/>
    <SectorTaxHTField0 xmlns="84e8189d-2f07-4d07-be7d-de46b9fe3006" xsi:nil="true"/>
    <DocumentOwner xmlns="http://schema.microsoft.com/sharepoint/v3/fields">
      <UserInfo>
        <DisplayName>Digby, Olivia (Bus. Dev-LON)</DisplayName>
        <AccountId>287</AccountId>
        <AccountType/>
      </UserInfo>
    </DocumentOwner>
    <Jurisdiction xmlns="84e8189d-2f07-4d07-be7d-de46b9fe3006" xsi:nil="true"/>
    <MatterStatus xmlns="http://schema.microsoft.com/sharepoint/v3/fields">Current</MatterStatus>
    <TaxCatchAll xmlns="11e50214-3197-4960-a489-b8361d63fdef"/>
    <MatterNumber xmlns="http://schema.microsoft.com/sharepoint/v3/fields">UK-0030-0060-14</MatterNumber>
    <PracticeArea xmlns="http://schema.microsoft.com/sharepoint/v3/fields">Banking &amp; Finance</PracticeArea>
    <PracticeGroup xmlns="http://schema.microsoft.com/sharepoint/v3/fields">F&amp;CM BD</PracticeGroup>
    <LegalDocumentType xmlns="84e8189d-2f07-4d07-be7d-de46b9fe3006" xsi:nil="true"/>
    <DLCPolicyLabelLock xmlns="18883c37-dce0-4d4b-89af-bda829b64a20" xsi:nil="true"/>
    <_dlc_DocId xmlns="84e8189d-2f07-4d07-be7d-de46b9fe3006">81068-5-947</_dlc_DocId>
    <DLCPolicyLabelValue xmlns="18883c37-dce0-4d4b-89af-bda829b64a20">81068-5-947-v0.15</DLCPolicyLabelValue>
    <_dlc_DocIdUrl xmlns="84e8189d-2f07-4d07-be7d-de46b9fe3006">
      <Url>http://spr1.intranet.cliffordchance.com/sites/UK-0030-0060-14/_layouts/DocIdRedir.aspx?ID=81068-5-947</Url>
      <Description>81068-5-947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DMA Social Events</Name>
    <Synchronization>Synchronous</Synchronization>
    <Type>10001</Type>
    <SequenceNumber>1001</SequenceNumber>
    <Assembly>MCS.Documents.Server.IA, Version=1.0.0.0, Culture=neutral, PublicKeyToken=203fdb9dda4562ff</Assembly>
    <Class>MCS.Documents.Server.IA.SocialDataReceiver</Class>
    <Data/>
    <Filter/>
  </Receiver>
  <Receiver>
    <Name>DMA Social Events</Name>
    <Synchronization>Synchronous</Synchronization>
    <Type>10002</Type>
    <SequenceNumber>1002</SequenceNumber>
    <Assembly>MCS.Documents.Server.IA, Version=1.0.0.0, Culture=neutral, PublicKeyToken=203fdb9dda4562ff</Assembly>
    <Class>MCS.Documents.Server.IA.SocialDataReceiver</Class>
    <Data/>
    <Filter/>
  </Receiver>
  <Receiver>
    <Name>DMA Social Events</Name>
    <Synchronization>Synchronous</Synchronization>
    <Type>10005</Type>
    <SequenceNumber>1003</SequenceNumber>
    <Assembly>MCS.Documents.Server.IA, Version=1.0.0.0, Culture=neutral, PublicKeyToken=203fdb9dda4562ff</Assembly>
    <Class>MCS.Documents.Server.IA.SocialDataReceiver</Class>
    <Data/>
    <Filter/>
  </Receiver>
  <Receiver>
    <Name>DMA Social Events</Name>
    <Synchronization>Synchronous</Synchronization>
    <Type>10004</Type>
    <SequenceNumber>1004</SequenceNumber>
    <Assembly>MCS.Documents.Server.IA, Version=1.0.0.0, Culture=neutral, PublicKeyToken=203fdb9dda4562ff</Assembly>
    <Class>MCS.Documents.Server.IA.SocialDataReceiver</Class>
    <Data/>
    <Filter/>
  </Receiver>
  <Receiver>
    <Name>DMA Social Events</Name>
    <Synchronization>Synchronous</Synchronization>
    <Type>3</Type>
    <SequenceNumber>1005</SequenceNumber>
    <Assembly>MCS.Documents.Server.IA, Version=1.0.0.0, Culture=neutral, PublicKeyToken=203fdb9dda4562ff</Assembly>
    <Class>MCS.Documents.Server.IA.SocialDataReceiver</Class>
    <Data/>
    <Filter/>
  </Receiver>
</spe:Receivers>
</file>

<file path=customXml/item6.xml><?xml version="1.0" encoding="utf-8"?>
<?mso-contentType ?>
<p:Policy xmlns:p="office.server.policy" id="" local="true">
  <p:Name>Legal Document</p:Name>
  <p:Description/>
  <p:Statement/>
  <p:PolicyItems>
    <p:PolicyItem featureId="Microsoft.Office.RecordsManagement.PolicyFeatures.PolicyLabel" staticId="0x01010066AAA4A189E15340A8F90A14B5E3178D0100367A35A044005F44B362134B79DD1B0E|689439171" UniqueId="187831dd-147d-4181-9902-97c29134f571">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metadata">_dlc_DocId</segment>
          <segment type="literal">-v</segment>
          <segment type="metadata">_UIVersionString</segment>
        </label>
      </p:CustomData>
    </p:PolicyItem>
  </p:PolicyItems>
</p:Policy>
</file>

<file path=customXml/itemProps1.xml><?xml version="1.0" encoding="utf-8"?>
<ds:datastoreItem xmlns:ds="http://schemas.openxmlformats.org/officeDocument/2006/customXml" ds:itemID="{810EC105-C395-48C8-8B2B-6614E0366E5D}">
  <ds:schemaRefs>
    <ds:schemaRef ds:uri="Microsoft.SharePoint.Taxonomy.ContentTypeSync"/>
  </ds:schemaRefs>
</ds:datastoreItem>
</file>

<file path=customXml/itemProps2.xml><?xml version="1.0" encoding="utf-8"?>
<ds:datastoreItem xmlns:ds="http://schemas.openxmlformats.org/officeDocument/2006/customXml" ds:itemID="{0749C601-2C0A-4FC7-80B6-5BA95CF7CF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microsoft.com/sharepoint/v3/fields"/>
    <ds:schemaRef ds:uri="84e8189d-2f07-4d07-be7d-de46b9fe3006"/>
    <ds:schemaRef ds:uri="11e50214-3197-4960-a489-b8361d63fdef"/>
    <ds:schemaRef ds:uri="18883c37-dce0-4d4b-89af-bda829b64a2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6F5F7646-64EF-4648-AF16-3A258BDD8DB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http://schema.microsoft.com/sharepoint/v3/fields"/>
    <ds:schemaRef ds:uri="84e8189d-2f07-4d07-be7d-de46b9fe3006"/>
    <ds:schemaRef ds:uri="11e50214-3197-4960-a489-b8361d63fdef"/>
    <ds:schemaRef ds:uri="18883c37-dce0-4d4b-89af-bda829b64a20"/>
    <ds:schemaRef ds:uri="http://schemas.openxmlformats.org/package/2006/metadata/core-properties"/>
  </ds:schemaRefs>
</ds:datastoreItem>
</file>

<file path=customXml/itemProps4.xml><?xml version="1.0" encoding="utf-8"?>
<ds:datastoreItem xmlns:ds="http://schemas.openxmlformats.org/officeDocument/2006/customXml" ds:itemID="{11E5AD1B-A7FD-4DDE-AE97-6CAB561A962E}">
  <ds:schemaRefs>
    <ds:schemaRef ds:uri="http://schemas.microsoft.com/sharepoint/v3/contenttype/forms"/>
  </ds:schemaRefs>
</ds:datastoreItem>
</file>

<file path=customXml/itemProps5.xml><?xml version="1.0" encoding="utf-8"?>
<ds:datastoreItem xmlns:ds="http://schemas.openxmlformats.org/officeDocument/2006/customXml" ds:itemID="{28BC9EFF-66DD-441D-BC82-78180A95DEF7}">
  <ds:schemaRefs>
    <ds:schemaRef ds:uri="http://schemas.microsoft.com/sharepoint/events"/>
  </ds:schemaRefs>
</ds:datastoreItem>
</file>

<file path=customXml/itemProps6.xml><?xml version="1.0" encoding="utf-8"?>
<ds:datastoreItem xmlns:ds="http://schemas.openxmlformats.org/officeDocument/2006/customXml" ds:itemID="{99A02435-7D04-4C86-BD25-41A895B98126}">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Pitch</Template>
  <TotalTime>68</TotalTime>
  <Words>3659</Words>
  <Application>Microsoft Office PowerPoint</Application>
  <PresentationFormat>Custom</PresentationFormat>
  <Paragraphs>800</Paragraphs>
  <Slides>49</Slides>
  <Notes>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Pitch</vt:lpstr>
      <vt:lpstr>The next phase of regulatory change – helping you prepare</vt:lpstr>
      <vt:lpstr>Introduction  Chris Bates</vt:lpstr>
      <vt:lpstr>Drivers of the post-crisis agenda</vt:lpstr>
      <vt:lpstr>EU post-crisis financial sector legislation</vt:lpstr>
      <vt:lpstr>Enhancing the single rulebook</vt:lpstr>
      <vt:lpstr>The EU legislative process – Level 1</vt:lpstr>
      <vt:lpstr>Slide 7</vt:lpstr>
      <vt:lpstr>Are we nearly there yet?</vt:lpstr>
      <vt:lpstr>Panel 1 –  The firm and its trading activities</vt:lpstr>
      <vt:lpstr>Panel 1 –  The firm and its trading activities</vt:lpstr>
      <vt:lpstr>Designing and selling products Monica Sah</vt:lpstr>
      <vt:lpstr>Designing and selling products </vt:lpstr>
      <vt:lpstr>Tools for controlling the sales process</vt:lpstr>
      <vt:lpstr>Tools for controlling the sales process (continued)</vt:lpstr>
      <vt:lpstr>Suitability and “know your customer”</vt:lpstr>
      <vt:lpstr>Market structure and regulation Peter Chapman and Owen Lysak</vt:lpstr>
      <vt:lpstr>Market structure and regulation: Objectives</vt:lpstr>
      <vt:lpstr>Market structure and regulation: Core measures</vt:lpstr>
      <vt:lpstr>Market structure and regulation: Core measures (continued)</vt:lpstr>
      <vt:lpstr>Addressing ‘too big to fail’ Simon Gleeson</vt:lpstr>
      <vt:lpstr>“Too big to fail” to “Too much capital to fail”?</vt:lpstr>
      <vt:lpstr>The new bank capital stack…</vt:lpstr>
      <vt:lpstr>Recapitalisation through a bridge bank transfer</vt:lpstr>
      <vt:lpstr>SPE</vt:lpstr>
      <vt:lpstr>Resolving Bank Groups</vt:lpstr>
      <vt:lpstr>Resolving A CCP</vt:lpstr>
      <vt:lpstr>Slide 27</vt:lpstr>
      <vt:lpstr>Panel 2 – Post trade activities</vt:lpstr>
      <vt:lpstr>Panel 2 – Post trade activities</vt:lpstr>
      <vt:lpstr>Payment Service Directive 2 (PSD2) Simon Crown</vt:lpstr>
      <vt:lpstr>Payment services regulation</vt:lpstr>
      <vt:lpstr>PSD2 proposed reforms </vt:lpstr>
      <vt:lpstr>The post-crisis move to infrastructure Will Winterton</vt:lpstr>
      <vt:lpstr>Timeline of Regulatory Reform</vt:lpstr>
      <vt:lpstr>Mandatory clearing of OTC derivatives</vt:lpstr>
      <vt:lpstr>Enabling access to CCP infrastructure for  non-clearing members</vt:lpstr>
      <vt:lpstr>Incentivising the move to infrastructure: mandatory collateral for uncleared OTC ESAs Consultation Draft RTS: April 2014</vt:lpstr>
      <vt:lpstr>Initial margin under draft RTS</vt:lpstr>
      <vt:lpstr>Are the systems safe? Rachel Hugh-Jones</vt:lpstr>
      <vt:lpstr>Integration and integrity of the systems</vt:lpstr>
      <vt:lpstr>CCPs - Protection vs Risk; Challenges vs Solutions</vt:lpstr>
      <vt:lpstr>Settlement infrastructure – key developments Caroline Meinertz </vt:lpstr>
      <vt:lpstr>Settlement infrastructure – key developments </vt:lpstr>
      <vt:lpstr>Settlement infrastructure – key developments</vt:lpstr>
      <vt:lpstr>Slide 45</vt:lpstr>
      <vt:lpstr>Selected EU legislative initiatives</vt:lpstr>
      <vt:lpstr>Prudential and too-big-to-fail</vt:lpstr>
      <vt:lpstr>Markets and infrastructure</vt:lpstr>
      <vt:lpstr>Consumer and investor protection and asset management</vt:lpstr>
    </vt:vector>
  </TitlesOfParts>
  <Company>Clifford Chance LLP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next phase of regulatory change – helping you prepare</dc:title>
  <dc:creator>923685</dc:creator>
  <cp:lastModifiedBy>011990</cp:lastModifiedBy>
  <cp:revision>88</cp:revision>
  <dcterms:created xsi:type="dcterms:W3CDTF">2014-05-20T18:29:17Z</dcterms:created>
  <dcterms:modified xsi:type="dcterms:W3CDTF">2015-04-27T13:38:47Z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CDocID">
    <vt:lpwstr/>
  </property>
  <property fmtid="{D5CDD505-2E9C-101B-9397-08002B2CF9AE}" pid="3" name="CCMatter">
    <vt:lpwstr/>
  </property>
  <property fmtid="{D5CDD505-2E9C-101B-9397-08002B2CF9AE}" pid="4" name="ContentTypeId">
    <vt:lpwstr>0x01010066AAA4A189E15340A8F90A14B5E3178D0100367A35A044005F44B362134B79DD1B0E</vt:lpwstr>
  </property>
  <property fmtid="{D5CDD505-2E9C-101B-9397-08002B2CF9AE}" pid="5" name="_dlc_DocIdItemGuid">
    <vt:lpwstr>3ed18890-b4b7-4c90-a6fe-7b9f4e07ee87</vt:lpwstr>
  </property>
</Properties>
</file>